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72" r:id="rId5"/>
    <p:sldId id="273" r:id="rId6"/>
    <p:sldId id="274" r:id="rId7"/>
    <p:sldId id="275" r:id="rId8"/>
    <p:sldId id="276" r:id="rId9"/>
  </p:sldIdLst>
  <p:sldSz cx="9144000" cy="6858000" type="screen4x3"/>
  <p:notesSz cx="6858000" cy="9144000"/>
  <p:custDataLst>
    <p:tags r:id="rId1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9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2788EB-AEA8-4FE7-A64B-F40DF8F57E6B}" type="datetimeFigureOut">
              <a:rPr lang="en-US" smtClean="0"/>
              <a:pPr/>
              <a:t>10/3/2010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037219-6669-4EC5-AD53-2CDFA4E0C99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037219-6669-4EC5-AD53-2CDFA4E0C990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037219-6669-4EC5-AD53-2CDFA4E0C990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037219-6669-4EC5-AD53-2CDFA4E0C990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A0C8C-04FE-4DC4-B7E1-51383E4F2834}" type="datetimeFigureOut">
              <a:rPr lang="en-US" smtClean="0"/>
              <a:pPr/>
              <a:t>10/3/2010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EB54E-607C-4B0C-8B25-3C2F1447C46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A0C8C-04FE-4DC4-B7E1-51383E4F2834}" type="datetimeFigureOut">
              <a:rPr lang="en-US" smtClean="0"/>
              <a:pPr/>
              <a:t>10/3/2010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EB54E-607C-4B0C-8B25-3C2F1447C46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A0C8C-04FE-4DC4-B7E1-51383E4F2834}" type="datetimeFigureOut">
              <a:rPr lang="en-US" smtClean="0"/>
              <a:pPr/>
              <a:t>10/3/2010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EB54E-607C-4B0C-8B25-3C2F1447C46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609600"/>
            <a:ext cx="7620000" cy="808038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600200"/>
            <a:ext cx="7620000" cy="452596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A0C8C-04FE-4DC4-B7E1-51383E4F2834}" type="datetimeFigureOut">
              <a:rPr lang="en-US" smtClean="0"/>
              <a:pPr/>
              <a:t>10/3/2010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EB54E-607C-4B0C-8B25-3C2F1447C46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A0C8C-04FE-4DC4-B7E1-51383E4F2834}" type="datetimeFigureOut">
              <a:rPr lang="en-US" smtClean="0"/>
              <a:pPr/>
              <a:t>10/3/2010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EB54E-607C-4B0C-8B25-3C2F1447C46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A0C8C-04FE-4DC4-B7E1-51383E4F2834}" type="datetimeFigureOut">
              <a:rPr lang="en-US" smtClean="0"/>
              <a:pPr/>
              <a:t>10/3/2010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EB54E-607C-4B0C-8B25-3C2F1447C46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A0C8C-04FE-4DC4-B7E1-51383E4F2834}" type="datetimeFigureOut">
              <a:rPr lang="en-US" smtClean="0"/>
              <a:pPr/>
              <a:t>10/3/2010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EB54E-607C-4B0C-8B25-3C2F1447C46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A0C8C-04FE-4DC4-B7E1-51383E4F2834}" type="datetimeFigureOut">
              <a:rPr lang="en-US" smtClean="0"/>
              <a:pPr/>
              <a:t>10/3/2010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EB54E-607C-4B0C-8B25-3C2F1447C46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A0C8C-04FE-4DC4-B7E1-51383E4F2834}" type="datetimeFigureOut">
              <a:rPr lang="en-US" smtClean="0"/>
              <a:pPr/>
              <a:t>10/3/2010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EB54E-607C-4B0C-8B25-3C2F1447C46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A0C8C-04FE-4DC4-B7E1-51383E4F2834}" type="datetimeFigureOut">
              <a:rPr lang="en-US" smtClean="0"/>
              <a:pPr/>
              <a:t>10/3/2010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EB54E-607C-4B0C-8B25-3C2F1447C46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A0C8C-04FE-4DC4-B7E1-51383E4F2834}" type="datetimeFigureOut">
              <a:rPr lang="en-US" smtClean="0"/>
              <a:pPr/>
              <a:t>10/3/2010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EB54E-607C-4B0C-8B25-3C2F1447C46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5A0C8C-04FE-4DC4-B7E1-51383E4F2834}" type="datetimeFigureOut">
              <a:rPr lang="en-US" smtClean="0"/>
              <a:pPr/>
              <a:t>10/3/2010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BEB54E-607C-4B0C-8B25-3C2F1447C46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/>
              <a:t>The Debate Rages: Hosted vs. Premise-Based VoIP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295400"/>
            <a:ext cx="7772400" cy="4830763"/>
          </a:xfrm>
        </p:spPr>
        <p:txBody>
          <a:bodyPr>
            <a:normAutofit fontScale="92500" lnSpcReduction="10000"/>
          </a:bodyPr>
          <a:lstStyle/>
          <a:p>
            <a:r>
              <a:rPr lang="en-US" sz="2400" b="1" dirty="0" smtClean="0"/>
              <a:t>Expert Panel</a:t>
            </a:r>
          </a:p>
          <a:p>
            <a:pPr lvl="2"/>
            <a:r>
              <a:rPr lang="en-US" dirty="0" smtClean="0"/>
              <a:t>Wendy Moore-</a:t>
            </a:r>
            <a:r>
              <a:rPr lang="en-US" dirty="0" err="1" smtClean="0"/>
              <a:t>Bayley</a:t>
            </a:r>
            <a:r>
              <a:rPr lang="en-US" dirty="0" smtClean="0"/>
              <a:t>, Solutions Marketing </a:t>
            </a:r>
            <a:r>
              <a:rPr lang="en-US" dirty="0" err="1" smtClean="0"/>
              <a:t>UCaaS</a:t>
            </a:r>
            <a:endParaRPr lang="en-US" dirty="0" smtClean="0"/>
          </a:p>
          <a:p>
            <a:pPr lvl="2"/>
            <a:r>
              <a:rPr lang="en-US" b="1" i="1" dirty="0" smtClean="0">
                <a:solidFill>
                  <a:schemeClr val="tx2"/>
                </a:solidFill>
              </a:rPr>
              <a:t>Mitel</a:t>
            </a:r>
          </a:p>
          <a:p>
            <a:pPr lvl="2"/>
            <a:r>
              <a:rPr lang="en-US" dirty="0" smtClean="0"/>
              <a:t>Huw Rees, VP Business and Channel Development</a:t>
            </a:r>
          </a:p>
          <a:p>
            <a:pPr lvl="2">
              <a:buNone/>
            </a:pPr>
            <a:r>
              <a:rPr lang="en-US" dirty="0" smtClean="0"/>
              <a:t>	</a:t>
            </a:r>
            <a:r>
              <a:rPr lang="en-US" sz="2300" b="1" i="1" dirty="0" smtClean="0">
                <a:solidFill>
                  <a:schemeClr val="tx2"/>
                </a:solidFill>
              </a:rPr>
              <a:t>8X8 Inc.</a:t>
            </a:r>
          </a:p>
          <a:p>
            <a:pPr lvl="2"/>
            <a:r>
              <a:rPr lang="en-US" dirty="0" smtClean="0"/>
              <a:t>Chuck Piazza, Senior VP</a:t>
            </a:r>
          </a:p>
          <a:p>
            <a:pPr lvl="2">
              <a:buNone/>
            </a:pPr>
            <a:r>
              <a:rPr lang="en-US" dirty="0" smtClean="0"/>
              <a:t>	</a:t>
            </a:r>
            <a:r>
              <a:rPr lang="en-US" b="1" i="1" dirty="0" err="1" smtClean="0">
                <a:solidFill>
                  <a:schemeClr val="tx2"/>
                </a:solidFill>
              </a:rPr>
              <a:t>Smoothstone</a:t>
            </a:r>
            <a:r>
              <a:rPr lang="en-US" b="1" i="1" dirty="0" smtClean="0">
                <a:solidFill>
                  <a:schemeClr val="tx2"/>
                </a:solidFill>
              </a:rPr>
              <a:t> IP </a:t>
            </a:r>
            <a:r>
              <a:rPr lang="en-US" b="1" i="1" dirty="0" smtClean="0">
                <a:solidFill>
                  <a:schemeClr val="tx2"/>
                </a:solidFill>
              </a:rPr>
              <a:t>Communications</a:t>
            </a:r>
          </a:p>
          <a:p>
            <a:pPr lvl="2"/>
            <a:r>
              <a:rPr lang="en-US" dirty="0" smtClean="0"/>
              <a:t>Pierre </a:t>
            </a:r>
            <a:r>
              <a:rPr lang="en-US" dirty="0" err="1" smtClean="0"/>
              <a:t>Kerbage</a:t>
            </a:r>
            <a:r>
              <a:rPr lang="en-US" dirty="0" smtClean="0"/>
              <a:t>, Senior VP-Global Sales</a:t>
            </a:r>
          </a:p>
          <a:p>
            <a:pPr lvl="2">
              <a:buNone/>
            </a:pPr>
            <a:r>
              <a:rPr lang="en-US" dirty="0" smtClean="0"/>
              <a:t>	</a:t>
            </a:r>
            <a:r>
              <a:rPr lang="en-US" i="1" dirty="0" err="1" smtClean="0">
                <a:solidFill>
                  <a:schemeClr val="tx2"/>
                </a:solidFill>
              </a:rPr>
              <a:t>Zulty</a:t>
            </a:r>
            <a:r>
              <a:rPr lang="en-US" i="1" dirty="0" err="1" smtClean="0">
                <a:solidFill>
                  <a:schemeClr val="tx2"/>
                </a:solidFill>
              </a:rPr>
              <a:t>s</a:t>
            </a:r>
            <a:r>
              <a:rPr lang="en-US" i="1" dirty="0" smtClean="0">
                <a:solidFill>
                  <a:schemeClr val="tx2"/>
                </a:solidFill>
              </a:rPr>
              <a:t> Inc. </a:t>
            </a:r>
            <a:endParaRPr lang="en-US" i="1" dirty="0" smtClean="0">
              <a:solidFill>
                <a:schemeClr val="tx2"/>
              </a:solidFill>
            </a:endParaRPr>
          </a:p>
          <a:p>
            <a:pPr lvl="2">
              <a:buNone/>
            </a:pPr>
            <a:endParaRPr lang="en-US" dirty="0" smtClean="0"/>
          </a:p>
          <a:p>
            <a:r>
              <a:rPr lang="en-US" sz="2400" b="1" dirty="0" smtClean="0"/>
              <a:t>Moderator</a:t>
            </a:r>
          </a:p>
          <a:p>
            <a:pPr lvl="2"/>
            <a:r>
              <a:rPr lang="en-US" dirty="0" smtClean="0"/>
              <a:t>Mark Ricca, Partner &amp; Sr. Analyst</a:t>
            </a:r>
          </a:p>
          <a:p>
            <a:pPr lvl="2">
              <a:buNone/>
            </a:pPr>
            <a:r>
              <a:rPr lang="en-US" dirty="0" smtClean="0"/>
              <a:t>	</a:t>
            </a:r>
            <a:r>
              <a:rPr lang="en-US" b="1" i="1" dirty="0" smtClean="0">
                <a:solidFill>
                  <a:schemeClr val="tx2"/>
                </a:solidFill>
              </a:rPr>
              <a:t>IntelliCom Analytics</a:t>
            </a:r>
          </a:p>
          <a:p>
            <a:pPr lvl="2"/>
            <a:endParaRPr lang="en-US" sz="1600" b="1" dirty="0" smtClean="0"/>
          </a:p>
          <a:p>
            <a:pPr lvl="2">
              <a:buNone/>
            </a:pPr>
            <a:endParaRPr lang="en-US" dirty="0" smtClean="0"/>
          </a:p>
          <a:p>
            <a:pPr lvl="2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/>
              <a:t>The Debate Rages: Hosted vs. Premise-Based VoIP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Topics To Be Addressed</a:t>
            </a:r>
          </a:p>
          <a:p>
            <a:pPr lvl="1"/>
            <a:r>
              <a:rPr lang="en-US" sz="1800" b="1" dirty="0" smtClean="0"/>
              <a:t>Industry Trends</a:t>
            </a:r>
          </a:p>
          <a:p>
            <a:pPr lvl="2"/>
            <a:r>
              <a:rPr lang="en-US" sz="1800" dirty="0" smtClean="0"/>
              <a:t>Acquisition  Triggers For Hosted &amp; Premise Communication Systems </a:t>
            </a:r>
          </a:p>
          <a:p>
            <a:pPr lvl="2"/>
            <a:r>
              <a:rPr lang="en-US" sz="1800" dirty="0" smtClean="0"/>
              <a:t>Relevant Macro Trends</a:t>
            </a:r>
          </a:p>
          <a:p>
            <a:pPr lvl="2">
              <a:buNone/>
            </a:pPr>
            <a:endParaRPr lang="en-US" sz="1800" dirty="0" smtClean="0"/>
          </a:p>
          <a:p>
            <a:pPr lvl="1"/>
            <a:r>
              <a:rPr lang="en-US" sz="1800" b="1" dirty="0" smtClean="0"/>
              <a:t>Panelist Presentations</a:t>
            </a:r>
          </a:p>
          <a:p>
            <a:pPr lvl="2"/>
            <a:endParaRPr lang="en-US" sz="1800" dirty="0" smtClean="0"/>
          </a:p>
          <a:p>
            <a:pPr lvl="1"/>
            <a:r>
              <a:rPr lang="en-US" sz="1800" b="1" dirty="0" smtClean="0"/>
              <a:t>Questions &amp; Answers</a:t>
            </a:r>
            <a:endParaRPr lang="en-US" sz="1800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82" name="Rectangle 2"/>
          <p:cNvSpPr>
            <a:spLocks noGrp="1" noChangeArrowheads="1"/>
          </p:cNvSpPr>
          <p:nvPr>
            <p:ph type="title"/>
          </p:nvPr>
        </p:nvSpPr>
        <p:spPr>
          <a:xfrm>
            <a:off x="2514600" y="228600"/>
            <a:ext cx="6629400" cy="914400"/>
          </a:xfrm>
          <a:noFill/>
          <a:ln/>
        </p:spPr>
        <p:txBody>
          <a:bodyPr>
            <a:normAutofit/>
          </a:bodyPr>
          <a:lstStyle/>
          <a:p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Five </a:t>
            </a:r>
            <a:r>
              <a:rPr lang="en-U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Conditions Trigger </a:t>
            </a: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en-U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Business </a:t>
            </a:r>
            <a:r>
              <a:rPr lang="en-U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to Install New, Replace </a:t>
            </a: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en-U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 </a:t>
            </a: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Upgrade </a:t>
            </a:r>
            <a:r>
              <a:rPr lang="en-U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Telecommunication Systems</a:t>
            </a:r>
            <a:endParaRPr lang="en-US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88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4284" y="1219200"/>
            <a:ext cx="8229600" cy="5410200"/>
          </a:xfrm>
          <a:noFill/>
          <a:ln/>
        </p:spPr>
        <p:txBody>
          <a:bodyPr/>
          <a:lstStyle/>
          <a:p>
            <a:pPr marL="231775" indent="-231775">
              <a:lnSpc>
                <a:spcPts val="2000"/>
              </a:lnSpc>
              <a:spcBef>
                <a:spcPct val="0"/>
              </a:spcBef>
              <a:spcAft>
                <a:spcPts val="600"/>
              </a:spcAft>
              <a:buClr>
                <a:srgbClr val="002060"/>
              </a:buClr>
              <a:buSzPct val="100000"/>
              <a:buFont typeface="Arial" pitchFamily="34" charset="0"/>
              <a:buChar char="■"/>
            </a:pPr>
            <a:r>
              <a:rPr lang="en-US" sz="1600" b="1" kern="1200" dirty="0">
                <a:latin typeface="Arial" charset="0"/>
                <a:cs typeface="Arial" charset="0"/>
              </a:rPr>
              <a:t>Greenfield Opportunities</a:t>
            </a:r>
          </a:p>
          <a:p>
            <a:pPr marL="631825" lvl="1" indent="-168275">
              <a:lnSpc>
                <a:spcPts val="2000"/>
              </a:lnSpc>
              <a:spcBef>
                <a:spcPct val="0"/>
              </a:spcBef>
              <a:spcAft>
                <a:spcPts val="600"/>
              </a:spcAft>
              <a:buClr>
                <a:schemeClr val="tx2">
                  <a:lumMod val="95000"/>
                  <a:lumOff val="5000"/>
                </a:schemeClr>
              </a:buClr>
              <a:buSzPct val="120000"/>
              <a:buFont typeface="Arial" pitchFamily="34" charset="0"/>
              <a:buChar char="•"/>
            </a:pPr>
            <a:r>
              <a:rPr lang="en-US" sz="1500" b="0" kern="1200" dirty="0" smtClean="0">
                <a:ea typeface="+mn-ea"/>
                <a:cs typeface="Arial" charset="0"/>
              </a:rPr>
              <a:t>Opening A New Businesses</a:t>
            </a:r>
            <a:endParaRPr lang="en-US" sz="1500" b="0" kern="1200" dirty="0">
              <a:ea typeface="+mn-ea"/>
              <a:cs typeface="Arial" charset="0"/>
            </a:endParaRPr>
          </a:p>
          <a:p>
            <a:pPr marL="231775" indent="-231775">
              <a:lnSpc>
                <a:spcPts val="2000"/>
              </a:lnSpc>
              <a:spcBef>
                <a:spcPct val="0"/>
              </a:spcBef>
              <a:spcAft>
                <a:spcPts val="600"/>
              </a:spcAft>
              <a:buClr>
                <a:srgbClr val="002060"/>
              </a:buClr>
              <a:buSzPct val="100000"/>
              <a:buFont typeface="Arial" pitchFamily="34" charset="0"/>
              <a:buChar char="■"/>
            </a:pPr>
            <a:r>
              <a:rPr lang="en-US" sz="1600" b="1" kern="1200" dirty="0">
                <a:latin typeface="Arial" charset="0"/>
                <a:cs typeface="Arial" charset="0"/>
              </a:rPr>
              <a:t>Real Estate-Related Events</a:t>
            </a:r>
          </a:p>
          <a:p>
            <a:pPr marL="631825" lvl="1" indent="-168275">
              <a:lnSpc>
                <a:spcPts val="2000"/>
              </a:lnSpc>
              <a:spcBef>
                <a:spcPct val="0"/>
              </a:spcBef>
              <a:spcAft>
                <a:spcPts val="600"/>
              </a:spcAft>
              <a:buClr>
                <a:schemeClr val="tx2">
                  <a:lumMod val="95000"/>
                  <a:lumOff val="5000"/>
                </a:schemeClr>
              </a:buClr>
              <a:buSzPct val="120000"/>
              <a:buFont typeface="Arial" pitchFamily="34" charset="0"/>
              <a:buChar char="•"/>
            </a:pPr>
            <a:r>
              <a:rPr lang="en-US" sz="1500" b="0" kern="1200" dirty="0" smtClean="0">
                <a:ea typeface="+mn-ea"/>
                <a:cs typeface="Arial" charset="0"/>
              </a:rPr>
              <a:t>New Location / Relocation</a:t>
            </a:r>
          </a:p>
          <a:p>
            <a:pPr marL="631825" lvl="1" indent="-168275">
              <a:lnSpc>
                <a:spcPts val="2000"/>
              </a:lnSpc>
              <a:spcBef>
                <a:spcPct val="0"/>
              </a:spcBef>
              <a:spcAft>
                <a:spcPts val="600"/>
              </a:spcAft>
              <a:buClr>
                <a:schemeClr val="tx2">
                  <a:lumMod val="95000"/>
                  <a:lumOff val="5000"/>
                </a:schemeClr>
              </a:buClr>
              <a:buSzPct val="120000"/>
              <a:buFont typeface="Arial" pitchFamily="34" charset="0"/>
              <a:buChar char="•"/>
            </a:pPr>
            <a:r>
              <a:rPr lang="en-US" sz="1500" b="0" kern="1200" dirty="0" smtClean="0">
                <a:ea typeface="+mn-ea"/>
                <a:cs typeface="Arial" charset="0"/>
              </a:rPr>
              <a:t>Renovation</a:t>
            </a:r>
            <a:endParaRPr lang="en-US" sz="1500" b="0" kern="1200" dirty="0">
              <a:ea typeface="+mn-ea"/>
              <a:cs typeface="Arial" charset="0"/>
            </a:endParaRPr>
          </a:p>
          <a:p>
            <a:pPr marL="231775" indent="-231775">
              <a:lnSpc>
                <a:spcPts val="2000"/>
              </a:lnSpc>
              <a:spcBef>
                <a:spcPct val="0"/>
              </a:spcBef>
              <a:spcAft>
                <a:spcPts val="600"/>
              </a:spcAft>
              <a:buClr>
                <a:srgbClr val="002060"/>
              </a:buClr>
              <a:buSzPct val="100000"/>
              <a:buFont typeface="Arial" pitchFamily="34" charset="0"/>
              <a:buChar char="■"/>
            </a:pPr>
            <a:r>
              <a:rPr lang="en-US" sz="1600" b="1" kern="1200" dirty="0">
                <a:latin typeface="Arial" charset="0"/>
                <a:cs typeface="Arial" charset="0"/>
              </a:rPr>
              <a:t>Existing System Deficiencies </a:t>
            </a:r>
          </a:p>
          <a:p>
            <a:pPr marL="631825" lvl="1" indent="-168275">
              <a:lnSpc>
                <a:spcPts val="2000"/>
              </a:lnSpc>
              <a:spcBef>
                <a:spcPct val="0"/>
              </a:spcBef>
              <a:spcAft>
                <a:spcPts val="600"/>
              </a:spcAft>
              <a:buClr>
                <a:schemeClr val="tx2">
                  <a:lumMod val="95000"/>
                  <a:lumOff val="5000"/>
                </a:schemeClr>
              </a:buClr>
              <a:buSzPct val="120000"/>
              <a:buFont typeface="Arial" pitchFamily="34" charset="0"/>
              <a:buChar char="•"/>
            </a:pPr>
            <a:r>
              <a:rPr lang="en-US" sz="1500" b="0" kern="1200" dirty="0" smtClean="0">
                <a:ea typeface="+mn-ea"/>
                <a:cs typeface="Arial" charset="0"/>
              </a:rPr>
              <a:t>Limitations in Feature / Function / Capacity</a:t>
            </a:r>
          </a:p>
          <a:p>
            <a:pPr marL="631825" lvl="1" indent="-168275">
              <a:lnSpc>
                <a:spcPts val="2000"/>
              </a:lnSpc>
              <a:spcBef>
                <a:spcPct val="0"/>
              </a:spcBef>
              <a:spcAft>
                <a:spcPts val="600"/>
              </a:spcAft>
              <a:buClr>
                <a:schemeClr val="tx2">
                  <a:lumMod val="95000"/>
                  <a:lumOff val="5000"/>
                </a:schemeClr>
              </a:buClr>
              <a:buSzPct val="120000"/>
              <a:buFont typeface="Arial" pitchFamily="34" charset="0"/>
              <a:buChar char="•"/>
            </a:pPr>
            <a:r>
              <a:rPr lang="en-US" sz="1500" b="0" kern="1200" dirty="0" smtClean="0">
                <a:ea typeface="+mn-ea"/>
                <a:cs typeface="Arial" charset="0"/>
              </a:rPr>
              <a:t>Reliability</a:t>
            </a:r>
          </a:p>
          <a:p>
            <a:pPr marL="631825" lvl="1" indent="-168275">
              <a:lnSpc>
                <a:spcPts val="2000"/>
              </a:lnSpc>
              <a:spcBef>
                <a:spcPct val="0"/>
              </a:spcBef>
              <a:spcAft>
                <a:spcPts val="600"/>
              </a:spcAft>
              <a:buClr>
                <a:schemeClr val="tx2">
                  <a:lumMod val="95000"/>
                  <a:lumOff val="5000"/>
                </a:schemeClr>
              </a:buClr>
              <a:buSzPct val="120000"/>
              <a:buFont typeface="Arial" pitchFamily="34" charset="0"/>
              <a:buChar char="•"/>
            </a:pPr>
            <a:r>
              <a:rPr lang="en-US" sz="1500" b="0" kern="1200" dirty="0" smtClean="0">
                <a:ea typeface="+mn-ea"/>
                <a:cs typeface="Arial" charset="0"/>
              </a:rPr>
              <a:t>Manufacturer Discontinues Support</a:t>
            </a:r>
            <a:endParaRPr lang="en-US" sz="1500" b="0" kern="1200" dirty="0">
              <a:ea typeface="+mn-ea"/>
              <a:cs typeface="Arial" charset="0"/>
            </a:endParaRPr>
          </a:p>
          <a:p>
            <a:pPr marL="231775" indent="-231775">
              <a:lnSpc>
                <a:spcPts val="2000"/>
              </a:lnSpc>
              <a:spcBef>
                <a:spcPct val="0"/>
              </a:spcBef>
              <a:spcAft>
                <a:spcPts val="600"/>
              </a:spcAft>
              <a:buClr>
                <a:srgbClr val="002060"/>
              </a:buClr>
              <a:buSzPct val="100000"/>
              <a:buFont typeface="Arial" pitchFamily="34" charset="0"/>
              <a:buChar char="■"/>
            </a:pPr>
            <a:r>
              <a:rPr lang="en-US" sz="1600" b="1" kern="1200" dirty="0">
                <a:latin typeface="Arial" charset="0"/>
                <a:cs typeface="Arial" charset="0"/>
              </a:rPr>
              <a:t>Financial Factors</a:t>
            </a:r>
          </a:p>
          <a:p>
            <a:pPr marL="631825" lvl="1" indent="-168275">
              <a:lnSpc>
                <a:spcPts val="2000"/>
              </a:lnSpc>
              <a:spcBef>
                <a:spcPct val="0"/>
              </a:spcBef>
              <a:spcAft>
                <a:spcPts val="600"/>
              </a:spcAft>
              <a:buClr>
                <a:schemeClr val="tx2">
                  <a:lumMod val="95000"/>
                  <a:lumOff val="5000"/>
                </a:schemeClr>
              </a:buClr>
              <a:buSzPct val="120000"/>
              <a:buFont typeface="Arial" pitchFamily="34" charset="0"/>
              <a:buChar char="•"/>
            </a:pPr>
            <a:r>
              <a:rPr lang="en-US" sz="1500" b="0" kern="1200" dirty="0" smtClean="0">
                <a:ea typeface="+mn-ea"/>
                <a:cs typeface="Arial" charset="0"/>
              </a:rPr>
              <a:t>Lease Expiration</a:t>
            </a:r>
            <a:endParaRPr lang="en-US" sz="1500" b="0" kern="1200" dirty="0">
              <a:ea typeface="+mn-ea"/>
              <a:cs typeface="Arial" charset="0"/>
            </a:endParaRPr>
          </a:p>
          <a:p>
            <a:pPr marL="231775" indent="-231775">
              <a:lnSpc>
                <a:spcPts val="2000"/>
              </a:lnSpc>
              <a:spcBef>
                <a:spcPct val="0"/>
              </a:spcBef>
              <a:spcAft>
                <a:spcPts val="600"/>
              </a:spcAft>
              <a:buClr>
                <a:srgbClr val="002060"/>
              </a:buClr>
              <a:buSzPct val="100000"/>
              <a:buFont typeface="Arial" pitchFamily="34" charset="0"/>
              <a:buChar char="■"/>
            </a:pPr>
            <a:r>
              <a:rPr lang="en-US" sz="1600" b="1" kern="1200" dirty="0">
                <a:latin typeface="Arial" charset="0"/>
                <a:cs typeface="Arial" charset="0"/>
              </a:rPr>
              <a:t>New Business Improvement Applications</a:t>
            </a:r>
            <a:r>
              <a:rPr lang="en-US" sz="1600" b="1" kern="1200" dirty="0" smtClean="0">
                <a:latin typeface="Arial" charset="0"/>
                <a:cs typeface="Arial" charset="0"/>
              </a:rPr>
              <a:t>… Enabled </a:t>
            </a:r>
            <a:r>
              <a:rPr lang="en-US" sz="1600" b="1" kern="1200" dirty="0">
                <a:latin typeface="Arial" charset="0"/>
                <a:cs typeface="Arial" charset="0"/>
              </a:rPr>
              <a:t>By IP Technology</a:t>
            </a:r>
          </a:p>
          <a:p>
            <a:pPr marL="631825" lvl="1" indent="-168275">
              <a:lnSpc>
                <a:spcPts val="2000"/>
              </a:lnSpc>
              <a:spcBef>
                <a:spcPct val="0"/>
              </a:spcBef>
              <a:spcAft>
                <a:spcPts val="600"/>
              </a:spcAft>
              <a:buClr>
                <a:schemeClr val="tx2">
                  <a:lumMod val="95000"/>
                  <a:lumOff val="5000"/>
                </a:schemeClr>
              </a:buClr>
              <a:buSzPct val="120000"/>
              <a:buFont typeface="Arial" pitchFamily="34" charset="0"/>
              <a:buChar char="•"/>
            </a:pPr>
            <a:r>
              <a:rPr lang="en-US" sz="1500" b="0" kern="1200" dirty="0" smtClean="0">
                <a:ea typeface="+mn-ea"/>
                <a:cs typeface="Arial" charset="0"/>
              </a:rPr>
              <a:t>Measurable Employee Productivity Gains</a:t>
            </a:r>
          </a:p>
          <a:p>
            <a:pPr marL="631825" lvl="1" indent="-168275">
              <a:lnSpc>
                <a:spcPts val="2000"/>
              </a:lnSpc>
              <a:spcBef>
                <a:spcPct val="0"/>
              </a:spcBef>
              <a:spcAft>
                <a:spcPts val="600"/>
              </a:spcAft>
              <a:buClr>
                <a:schemeClr val="tx2">
                  <a:lumMod val="95000"/>
                  <a:lumOff val="5000"/>
                </a:schemeClr>
              </a:buClr>
              <a:buSzPct val="120000"/>
              <a:buFont typeface="Arial" pitchFamily="34" charset="0"/>
              <a:buChar char="•"/>
            </a:pPr>
            <a:r>
              <a:rPr lang="en-US" sz="1500" b="0" kern="1200" dirty="0" smtClean="0">
                <a:ea typeface="+mn-ea"/>
                <a:cs typeface="Arial" charset="0"/>
              </a:rPr>
              <a:t>Improved Customer Service / Satisfaction</a:t>
            </a:r>
          </a:p>
          <a:p>
            <a:pPr marL="631825" lvl="1" indent="-168275">
              <a:lnSpc>
                <a:spcPts val="2000"/>
              </a:lnSpc>
              <a:spcBef>
                <a:spcPct val="0"/>
              </a:spcBef>
              <a:spcAft>
                <a:spcPts val="600"/>
              </a:spcAft>
              <a:buClr>
                <a:schemeClr val="tx2">
                  <a:lumMod val="95000"/>
                  <a:lumOff val="5000"/>
                </a:schemeClr>
              </a:buClr>
              <a:buSzPct val="120000"/>
              <a:buFont typeface="Arial" pitchFamily="34" charset="0"/>
              <a:buChar char="•"/>
            </a:pPr>
            <a:r>
              <a:rPr lang="en-US" sz="1500" b="0" kern="1200" dirty="0" smtClean="0">
                <a:ea typeface="+mn-ea"/>
                <a:cs typeface="Arial" charset="0"/>
              </a:rPr>
              <a:t>Expense Reduction / Avoidance / Containment</a:t>
            </a:r>
          </a:p>
          <a:p>
            <a:pPr marL="631825" lvl="1" indent="-168275">
              <a:lnSpc>
                <a:spcPts val="2000"/>
              </a:lnSpc>
              <a:spcBef>
                <a:spcPct val="0"/>
              </a:spcBef>
              <a:spcAft>
                <a:spcPts val="600"/>
              </a:spcAft>
              <a:buClr>
                <a:schemeClr val="tx2">
                  <a:lumMod val="95000"/>
                  <a:lumOff val="5000"/>
                </a:schemeClr>
              </a:buClr>
              <a:buSzPct val="120000"/>
              <a:buFont typeface="Arial" pitchFamily="34" charset="0"/>
              <a:buChar char="•"/>
            </a:pPr>
            <a:r>
              <a:rPr lang="en-US" sz="1500" b="0" kern="1200" dirty="0" smtClean="0">
                <a:ea typeface="+mn-ea"/>
                <a:cs typeface="Arial" charset="0"/>
              </a:rPr>
              <a:t>Business Competitive Advantage / Differentiation  </a:t>
            </a:r>
          </a:p>
          <a:p>
            <a:pPr>
              <a:lnSpc>
                <a:spcPts val="2000"/>
              </a:lnSpc>
              <a:spcAft>
                <a:spcPts val="600"/>
              </a:spcAft>
            </a:pPr>
            <a:endParaRPr lang="en-US" dirty="0"/>
          </a:p>
        </p:txBody>
      </p:sp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133265" y="981298"/>
            <a:ext cx="9006840" cy="6350"/>
          </a:xfrm>
          <a:prstGeom prst="line">
            <a:avLst/>
          </a:prstGeom>
          <a:noFill/>
          <a:ln w="19050">
            <a:solidFill>
              <a:srgbClr val="777777"/>
            </a:solidFill>
            <a:round/>
            <a:headEnd/>
            <a:tailEnd/>
          </a:ln>
        </p:spPr>
        <p:txBody>
          <a:bodyPr wrap="none" lIns="91426" tIns="45713" rIns="91426" bIns="45713" anchor="ctr"/>
          <a:lstStyle/>
          <a:p>
            <a:endParaRPr 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4"/>
          <p:cNvSpPr txBox="1">
            <a:spLocks noChangeArrowheads="1"/>
          </p:cNvSpPr>
          <p:nvPr/>
        </p:nvSpPr>
        <p:spPr bwMode="auto">
          <a:xfrm>
            <a:off x="419674" y="520056"/>
            <a:ext cx="8647052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5000"/>
              </a:lnSpc>
              <a:spcAft>
                <a:spcPct val="0"/>
              </a:spcAft>
              <a:buClrTx/>
              <a:buSzTx/>
              <a:buFontTx/>
              <a:buNone/>
            </a:pPr>
            <a:r>
              <a:rPr lang="en-US" sz="2200" b="1" dirty="0" smtClean="0">
                <a:solidFill>
                  <a:srgbClr val="002060"/>
                </a:solidFill>
                <a:ea typeface="ＭＳ Ｐゴシック" pitchFamily="1" charset="-128"/>
              </a:rPr>
              <a:t>			Relevant Market Research: </a:t>
            </a:r>
            <a:r>
              <a:rPr lang="en-US" sz="2200" b="1" i="1" dirty="0" smtClean="0">
                <a:solidFill>
                  <a:srgbClr val="002060"/>
                </a:solidFill>
                <a:ea typeface="ＭＳ Ｐゴシック" pitchFamily="1" charset="-128"/>
              </a:rPr>
              <a:t>Macro Trends</a:t>
            </a:r>
            <a:endParaRPr lang="en-US" sz="2200" b="1" i="1" dirty="0">
              <a:solidFill>
                <a:srgbClr val="002060"/>
              </a:solidFill>
              <a:ea typeface="ＭＳ Ｐゴシック" pitchFamily="1" charset="-128"/>
              <a:cs typeface="Arial" charset="0"/>
            </a:endParaRPr>
          </a:p>
        </p:txBody>
      </p:sp>
      <p:sp>
        <p:nvSpPr>
          <p:cNvPr id="5" name="Content Placeholder 2"/>
          <p:cNvSpPr>
            <a:spLocks/>
          </p:cNvSpPr>
          <p:nvPr/>
        </p:nvSpPr>
        <p:spPr bwMode="auto">
          <a:xfrm>
            <a:off x="632043" y="1219200"/>
            <a:ext cx="8293015" cy="4535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31775" indent="-231775">
              <a:lnSpc>
                <a:spcPts val="2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ct val="100000"/>
            </a:pPr>
            <a:r>
              <a:rPr lang="en-US" sz="1600" b="1" dirty="0" smtClean="0"/>
              <a:t>1</a:t>
            </a:r>
            <a:r>
              <a:rPr lang="en-US" b="1" dirty="0" smtClean="0"/>
              <a:t>)  Economic Conditions</a:t>
            </a:r>
          </a:p>
          <a:p>
            <a:pPr marL="631825" lvl="1" indent="-168275">
              <a:lnSpc>
                <a:spcPts val="2000"/>
              </a:lnSpc>
              <a:spcBef>
                <a:spcPts val="600"/>
              </a:spcBef>
              <a:spcAft>
                <a:spcPts val="0"/>
              </a:spcAft>
              <a:buClr>
                <a:schemeClr val="tx2">
                  <a:lumMod val="95000"/>
                  <a:lumOff val="5000"/>
                </a:schemeClr>
              </a:buClr>
              <a:buSzPct val="120000"/>
              <a:buFont typeface="Arial" pitchFamily="34" charset="0"/>
              <a:buChar char="•"/>
            </a:pPr>
            <a:r>
              <a:rPr lang="en-US" sz="1500" dirty="0" smtClean="0"/>
              <a:t>This challenging economy is impacting businesses in all verticals and size segments</a:t>
            </a:r>
          </a:p>
          <a:p>
            <a:pPr marL="631825" lvl="1" indent="-168275">
              <a:lnSpc>
                <a:spcPts val="2000"/>
              </a:lnSpc>
              <a:spcBef>
                <a:spcPts val="600"/>
              </a:spcBef>
              <a:spcAft>
                <a:spcPts val="0"/>
              </a:spcAft>
              <a:buClr>
                <a:schemeClr val="tx2">
                  <a:lumMod val="95000"/>
                  <a:lumOff val="5000"/>
                </a:schemeClr>
              </a:buClr>
              <a:buSzPct val="120000"/>
              <a:buFont typeface="Arial" pitchFamily="34" charset="0"/>
              <a:buChar char="•"/>
            </a:pPr>
            <a:r>
              <a:rPr lang="en-US" sz="1500" dirty="0" smtClean="0"/>
              <a:t> All businesses are focused on cost reduction, containment and avoidance measures</a:t>
            </a:r>
          </a:p>
          <a:p>
            <a:pPr marL="631825" lvl="1" indent="-168275">
              <a:lnSpc>
                <a:spcPts val="2000"/>
              </a:lnSpc>
              <a:spcBef>
                <a:spcPts val="600"/>
              </a:spcBef>
              <a:spcAft>
                <a:spcPts val="0"/>
              </a:spcAft>
              <a:buClr>
                <a:schemeClr val="tx2">
                  <a:lumMod val="95000"/>
                  <a:lumOff val="5000"/>
                </a:schemeClr>
              </a:buClr>
              <a:buSzPct val="120000"/>
              <a:buFont typeface="Arial" pitchFamily="34" charset="0"/>
              <a:buChar char="•"/>
            </a:pPr>
            <a:r>
              <a:rPr lang="en-US" sz="1500" dirty="0" smtClean="0"/>
              <a:t>The level of economic uncertainty is contributing to slower decision-making and the conservation of capital</a:t>
            </a:r>
          </a:p>
          <a:p>
            <a:pPr marL="631825" lvl="1" indent="-168275">
              <a:lnSpc>
                <a:spcPts val="2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Font typeface="Wingdings 3" pitchFamily="18" charset="2"/>
              <a:buChar char="Æ"/>
            </a:pPr>
            <a:r>
              <a:rPr lang="en-US" sz="1500" i="1" dirty="0" smtClean="0">
                <a:solidFill>
                  <a:srgbClr val="FF0000"/>
                </a:solidFill>
              </a:rPr>
              <a:t>  Driving the need / opportunity for technology systems, solutions and services that can effectively address these areas </a:t>
            </a:r>
          </a:p>
          <a:p>
            <a:pPr marL="631825" lvl="1" indent="-168275">
              <a:lnSpc>
                <a:spcPts val="2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ct val="120000"/>
              <a:buFont typeface="Wingdings 3" pitchFamily="18" charset="2"/>
              <a:buChar char="Æ"/>
            </a:pPr>
            <a:r>
              <a:rPr lang="en-US" sz="1500" i="1" dirty="0" smtClean="0">
                <a:solidFill>
                  <a:srgbClr val="FF0000"/>
                </a:solidFill>
              </a:rPr>
              <a:t> OPEX offers are becoming increasingly attractive (i.e. hosted / cloud, leasing, etc.)</a:t>
            </a:r>
          </a:p>
          <a:p>
            <a:pPr marL="631825" lvl="1" indent="-168275">
              <a:lnSpc>
                <a:spcPts val="2000"/>
              </a:lnSpc>
              <a:spcBef>
                <a:spcPts val="600"/>
              </a:spcBef>
              <a:spcAft>
                <a:spcPts val="0"/>
              </a:spcAft>
              <a:buSzPct val="120000"/>
            </a:pPr>
            <a:endParaRPr lang="en-US" sz="1500" i="1" dirty="0" smtClean="0">
              <a:solidFill>
                <a:srgbClr val="FF0000"/>
              </a:solidFill>
            </a:endParaRPr>
          </a:p>
          <a:p>
            <a:pPr marL="231775" indent="-231775">
              <a:lnSpc>
                <a:spcPts val="2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ct val="100000"/>
            </a:pPr>
            <a:r>
              <a:rPr lang="en-US" sz="1600" b="1" dirty="0" smtClean="0"/>
              <a:t>2)  </a:t>
            </a:r>
            <a:r>
              <a:rPr lang="en-US" b="1" dirty="0" smtClean="0"/>
              <a:t>Business Resource Reductions</a:t>
            </a:r>
          </a:p>
          <a:p>
            <a:pPr marL="631825" lvl="1" indent="-168275">
              <a:lnSpc>
                <a:spcPts val="2000"/>
              </a:lnSpc>
              <a:spcBef>
                <a:spcPts val="600"/>
              </a:spcBef>
              <a:spcAft>
                <a:spcPts val="0"/>
              </a:spcAft>
              <a:buClr>
                <a:schemeClr val="tx2">
                  <a:lumMod val="95000"/>
                  <a:lumOff val="5000"/>
                </a:schemeClr>
              </a:buClr>
              <a:buSzPct val="120000"/>
              <a:buFont typeface="Arial" pitchFamily="34" charset="0"/>
              <a:buChar char="•"/>
            </a:pPr>
            <a:r>
              <a:rPr lang="en-US" sz="1600" dirty="0" smtClean="0"/>
              <a:t> </a:t>
            </a:r>
            <a:r>
              <a:rPr lang="en-US" sz="1500" dirty="0" smtClean="0"/>
              <a:t>Virtually all businesses have taken action in this area </a:t>
            </a:r>
          </a:p>
          <a:p>
            <a:pPr marL="631825" lvl="1" indent="-168275">
              <a:lnSpc>
                <a:spcPts val="2000"/>
              </a:lnSpc>
              <a:spcBef>
                <a:spcPts val="600"/>
              </a:spcBef>
              <a:spcAft>
                <a:spcPts val="0"/>
              </a:spcAft>
              <a:buClr>
                <a:schemeClr val="tx2">
                  <a:lumMod val="95000"/>
                  <a:lumOff val="5000"/>
                </a:schemeClr>
              </a:buClr>
              <a:buSzPct val="120000"/>
              <a:buFont typeface="Arial" pitchFamily="34" charset="0"/>
              <a:buChar char="•"/>
            </a:pPr>
            <a:r>
              <a:rPr lang="en-US" sz="1500" dirty="0" smtClean="0"/>
              <a:t> “Doing more with the same…or fewer number of people” is a common theme</a:t>
            </a:r>
          </a:p>
          <a:p>
            <a:pPr marL="631825" lvl="1" indent="-168275">
              <a:lnSpc>
                <a:spcPts val="2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Wingdings 3" pitchFamily="18" charset="2"/>
              <a:buChar char="Æ"/>
            </a:pPr>
            <a:r>
              <a:rPr lang="en-US" sz="1400" dirty="0" smtClean="0"/>
              <a:t> </a:t>
            </a:r>
            <a:r>
              <a:rPr lang="en-US" sz="1500" i="1" dirty="0" smtClean="0">
                <a:solidFill>
                  <a:srgbClr val="FF0000"/>
                </a:solidFill>
              </a:rPr>
              <a:t>Driving the need / opportunity to improve business processes, employee productivity, customer service, competitive performance and overall business value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/>
          </p:cNvSpPr>
          <p:nvPr/>
        </p:nvSpPr>
        <p:spPr bwMode="auto">
          <a:xfrm>
            <a:off x="632043" y="1066800"/>
            <a:ext cx="8293016" cy="473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31775" indent="-231775">
              <a:lnSpc>
                <a:spcPts val="2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ct val="100000"/>
            </a:pPr>
            <a:r>
              <a:rPr lang="en-US" sz="1600" b="1" dirty="0" smtClean="0"/>
              <a:t>3</a:t>
            </a:r>
            <a:r>
              <a:rPr lang="en-US" b="1" dirty="0" smtClean="0"/>
              <a:t>)  Decentralized and Mobile Workforce</a:t>
            </a:r>
          </a:p>
          <a:p>
            <a:pPr marL="631825" lvl="1" indent="-168275">
              <a:lnSpc>
                <a:spcPts val="2000"/>
              </a:lnSpc>
              <a:spcBef>
                <a:spcPts val="600"/>
              </a:spcBef>
              <a:spcAft>
                <a:spcPts val="0"/>
              </a:spcAft>
              <a:buClr>
                <a:schemeClr val="tx2">
                  <a:lumMod val="95000"/>
                  <a:lumOff val="5000"/>
                </a:schemeClr>
              </a:buClr>
              <a:buSzPct val="120000"/>
              <a:buFont typeface="Arial" pitchFamily="34" charset="0"/>
              <a:buChar char="•"/>
            </a:pPr>
            <a:r>
              <a:rPr lang="en-US" sz="1500" dirty="0" smtClean="0"/>
              <a:t>Knowledge workers are located in disparate and remote locations</a:t>
            </a:r>
          </a:p>
          <a:p>
            <a:pPr marL="631825" lvl="1" indent="-168275">
              <a:lnSpc>
                <a:spcPts val="2000"/>
              </a:lnSpc>
              <a:spcBef>
                <a:spcPts val="600"/>
              </a:spcBef>
              <a:spcAft>
                <a:spcPts val="0"/>
              </a:spcAft>
              <a:buClr>
                <a:schemeClr val="tx2">
                  <a:lumMod val="95000"/>
                  <a:lumOff val="5000"/>
                </a:schemeClr>
              </a:buClr>
              <a:buSzPct val="120000"/>
              <a:buFont typeface="Arial" pitchFamily="34" charset="0"/>
              <a:buChar char="•"/>
            </a:pPr>
            <a:r>
              <a:rPr lang="en-US" sz="1500" dirty="0" smtClean="0"/>
              <a:t>A growing number of employees are working from home and / or customer locations</a:t>
            </a:r>
          </a:p>
          <a:p>
            <a:pPr marL="631825" lvl="1" indent="-168275">
              <a:lnSpc>
                <a:spcPts val="2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Wingdings 3" pitchFamily="18" charset="2"/>
              <a:buChar char="Æ"/>
            </a:pPr>
            <a:r>
              <a:rPr lang="en-US" sz="1500" i="1" dirty="0" smtClean="0">
                <a:solidFill>
                  <a:srgbClr val="FF0000"/>
                </a:solidFill>
              </a:rPr>
              <a:t> Driving the need / opportunity to improve workforce collaboration and secure access to  remote applications</a:t>
            </a:r>
            <a:br>
              <a:rPr lang="en-US" sz="1500" i="1" dirty="0" smtClean="0">
                <a:solidFill>
                  <a:srgbClr val="FF0000"/>
                </a:solidFill>
              </a:rPr>
            </a:br>
            <a:endParaRPr lang="en-US" sz="1500" i="1" dirty="0" smtClean="0">
              <a:solidFill>
                <a:srgbClr val="FF0000"/>
              </a:solidFill>
            </a:endParaRPr>
          </a:p>
          <a:p>
            <a:pPr marL="231775" indent="-231775">
              <a:lnSpc>
                <a:spcPts val="1800"/>
              </a:lnSpc>
              <a:spcAft>
                <a:spcPts val="300"/>
              </a:spcAft>
              <a:buClr>
                <a:srgbClr val="002060"/>
              </a:buClr>
              <a:buSzPct val="100000"/>
            </a:pPr>
            <a:r>
              <a:rPr lang="en-US" sz="1600" b="1" dirty="0" smtClean="0"/>
              <a:t>4)  </a:t>
            </a:r>
            <a:r>
              <a:rPr lang="en-US" b="1" dirty="0" smtClean="0"/>
              <a:t>Energy Concerns</a:t>
            </a:r>
          </a:p>
          <a:p>
            <a:pPr marL="631825" lvl="1" indent="-168275">
              <a:lnSpc>
                <a:spcPts val="1800"/>
              </a:lnSpc>
              <a:spcAft>
                <a:spcPts val="600"/>
              </a:spcAft>
              <a:buClr>
                <a:schemeClr val="tx2">
                  <a:lumMod val="95000"/>
                  <a:lumOff val="5000"/>
                </a:schemeClr>
              </a:buClr>
              <a:buSzPct val="120000"/>
              <a:buFont typeface="Arial" pitchFamily="34" charset="0"/>
              <a:buChar char="•"/>
            </a:pPr>
            <a:r>
              <a:rPr lang="en-US" sz="1500" dirty="0" smtClean="0"/>
              <a:t>Typically one of the 4 largest recurring expenses for a business… and growing</a:t>
            </a:r>
          </a:p>
          <a:p>
            <a:pPr marL="631825" lvl="1" indent="-168275">
              <a:lnSpc>
                <a:spcPts val="1800"/>
              </a:lnSpc>
              <a:spcAft>
                <a:spcPts val="600"/>
              </a:spcAft>
              <a:buClr>
                <a:schemeClr val="tx2">
                  <a:lumMod val="95000"/>
                  <a:lumOff val="5000"/>
                </a:schemeClr>
              </a:buClr>
              <a:buSzPct val="120000"/>
              <a:buFont typeface="Arial" pitchFamily="34" charset="0"/>
              <a:buChar char="•"/>
            </a:pPr>
            <a:r>
              <a:rPr lang="en-US" sz="1500" dirty="0" smtClean="0"/>
              <a:t> Enterprise Data Centers are major consumers of energy</a:t>
            </a:r>
          </a:p>
          <a:p>
            <a:pPr marL="631825" lvl="1" indent="-168275">
              <a:lnSpc>
                <a:spcPts val="1800"/>
              </a:lnSpc>
              <a:spcAft>
                <a:spcPts val="600"/>
              </a:spcAft>
              <a:buClr>
                <a:schemeClr val="tx2">
                  <a:lumMod val="95000"/>
                  <a:lumOff val="5000"/>
                </a:schemeClr>
              </a:buClr>
              <a:buSzPct val="120000"/>
              <a:buFont typeface="Arial" pitchFamily="34" charset="0"/>
              <a:buChar char="•"/>
            </a:pPr>
            <a:r>
              <a:rPr lang="en-US" sz="1500" dirty="0" smtClean="0"/>
              <a:t> Energy use in business is characterized as: </a:t>
            </a:r>
          </a:p>
          <a:p>
            <a:pPr marL="1081088" lvl="2" indent="-166688">
              <a:lnSpc>
                <a:spcPts val="2000"/>
              </a:lnSpc>
              <a:spcAft>
                <a:spcPts val="600"/>
              </a:spcAft>
              <a:buClr>
                <a:schemeClr val="tx2">
                  <a:lumMod val="95000"/>
                  <a:lumOff val="5000"/>
                </a:schemeClr>
              </a:buClr>
              <a:buSzPct val="100000"/>
              <a:buFont typeface="Arial" pitchFamily="34" charset="0"/>
              <a:buChar char="–"/>
            </a:pPr>
            <a:r>
              <a:rPr lang="en-US" sz="1400" dirty="0" smtClean="0"/>
              <a:t>Increasing in demand</a:t>
            </a:r>
          </a:p>
          <a:p>
            <a:pPr marL="1081088" lvl="2" indent="-166688">
              <a:lnSpc>
                <a:spcPts val="2000"/>
              </a:lnSpc>
              <a:spcAft>
                <a:spcPts val="600"/>
              </a:spcAft>
              <a:buClr>
                <a:schemeClr val="tx2">
                  <a:lumMod val="95000"/>
                  <a:lumOff val="5000"/>
                </a:schemeClr>
              </a:buClr>
              <a:buSzPct val="100000"/>
              <a:buFont typeface="Arial" pitchFamily="34" charset="0"/>
              <a:buChar char="–"/>
            </a:pPr>
            <a:r>
              <a:rPr lang="en-US" sz="1400" dirty="0" smtClean="0"/>
              <a:t>Rising in cost</a:t>
            </a:r>
          </a:p>
          <a:p>
            <a:pPr marL="1081088" lvl="2" indent="-166688">
              <a:lnSpc>
                <a:spcPts val="2000"/>
              </a:lnSpc>
              <a:spcAft>
                <a:spcPts val="600"/>
              </a:spcAft>
              <a:buClr>
                <a:schemeClr val="tx2">
                  <a:lumMod val="95000"/>
                  <a:lumOff val="5000"/>
                </a:schemeClr>
              </a:buClr>
              <a:buSzPct val="100000"/>
              <a:buFont typeface="Arial" pitchFamily="34" charset="0"/>
              <a:buChar char="–"/>
            </a:pPr>
            <a:r>
              <a:rPr lang="en-US" sz="1400" dirty="0" smtClean="0"/>
              <a:t>Somewhat limited in supply</a:t>
            </a:r>
          </a:p>
          <a:p>
            <a:pPr marL="631825" lvl="1" indent="-168275">
              <a:lnSpc>
                <a:spcPts val="1800"/>
              </a:lnSpc>
              <a:spcAft>
                <a:spcPts val="600"/>
              </a:spcAft>
              <a:buClr>
                <a:srgbClr val="FF0000"/>
              </a:buClr>
              <a:buSzPct val="100000"/>
              <a:buFont typeface="Wingdings 3" pitchFamily="18" charset="2"/>
              <a:buChar char="Æ"/>
            </a:pPr>
            <a:r>
              <a:rPr lang="en-US" sz="1500" i="1" dirty="0" smtClean="0">
                <a:solidFill>
                  <a:srgbClr val="FF0000"/>
                </a:solidFill>
              </a:rPr>
              <a:t> Driving the need / opportunity for energy efficient, cost-effective methods of communicating with customers, employees and suppliers… and  for the application of energy management programs </a:t>
            </a:r>
          </a:p>
        </p:txBody>
      </p:sp>
      <p:sp>
        <p:nvSpPr>
          <p:cNvPr id="8" name="Rectangle 4"/>
          <p:cNvSpPr txBox="1">
            <a:spLocks noChangeArrowheads="1"/>
          </p:cNvSpPr>
          <p:nvPr/>
        </p:nvSpPr>
        <p:spPr bwMode="auto">
          <a:xfrm>
            <a:off x="2325748" y="520056"/>
            <a:ext cx="6818252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5000"/>
              </a:lnSpc>
              <a:spcAft>
                <a:spcPct val="0"/>
              </a:spcAft>
              <a:buClrTx/>
              <a:buSzTx/>
              <a:buFontTx/>
              <a:buNone/>
            </a:pPr>
            <a:r>
              <a:rPr lang="en-US" sz="2200" b="1" dirty="0" smtClean="0">
                <a:solidFill>
                  <a:srgbClr val="002060"/>
                </a:solidFill>
                <a:ea typeface="ＭＳ Ｐゴシック" pitchFamily="1" charset="-128"/>
              </a:rPr>
              <a:t>Relevant Market Research: </a:t>
            </a:r>
            <a:r>
              <a:rPr lang="en-US" sz="2200" b="1" i="1" dirty="0" smtClean="0">
                <a:solidFill>
                  <a:srgbClr val="002060"/>
                </a:solidFill>
                <a:ea typeface="ＭＳ Ｐゴシック" pitchFamily="1" charset="-128"/>
              </a:rPr>
              <a:t>Macro Trends  </a:t>
            </a:r>
            <a:r>
              <a:rPr lang="en-US" sz="1400" b="1" i="1" dirty="0" smtClean="0">
                <a:solidFill>
                  <a:srgbClr val="002060"/>
                </a:solidFill>
                <a:ea typeface="ＭＳ Ｐゴシック" pitchFamily="1" charset="-128"/>
              </a:rPr>
              <a:t>(continued)</a:t>
            </a:r>
            <a:endParaRPr lang="en-US" sz="2200" b="1" i="1" dirty="0">
              <a:solidFill>
                <a:srgbClr val="002060"/>
              </a:solidFill>
              <a:ea typeface="ＭＳ Ｐゴシック" pitchFamily="1" charset="-128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/>
          </p:cNvSpPr>
          <p:nvPr/>
        </p:nvSpPr>
        <p:spPr bwMode="auto">
          <a:xfrm>
            <a:off x="632043" y="1440175"/>
            <a:ext cx="8254379" cy="3930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31775" indent="-231775">
              <a:lnSpc>
                <a:spcPts val="1800"/>
              </a:lnSpc>
              <a:spcAft>
                <a:spcPts val="300"/>
              </a:spcAft>
              <a:buClr>
                <a:srgbClr val="002060"/>
              </a:buClr>
              <a:buSzPct val="100000"/>
            </a:pPr>
            <a:r>
              <a:rPr lang="en-US" sz="1600" b="1" dirty="0" smtClean="0"/>
              <a:t>5)  </a:t>
            </a:r>
            <a:r>
              <a:rPr lang="en-US" b="1" dirty="0" smtClean="0"/>
              <a:t>Security Concerns</a:t>
            </a:r>
          </a:p>
          <a:p>
            <a:pPr marL="631825" lvl="1" indent="-168275">
              <a:lnSpc>
                <a:spcPts val="1800"/>
              </a:lnSpc>
              <a:spcAft>
                <a:spcPts val="600"/>
              </a:spcAft>
              <a:buClr>
                <a:schemeClr val="tx2">
                  <a:lumMod val="95000"/>
                  <a:lumOff val="5000"/>
                </a:schemeClr>
              </a:buClr>
              <a:buSzPct val="120000"/>
              <a:buFont typeface="Arial" pitchFamily="34" charset="0"/>
              <a:buChar char="•"/>
            </a:pPr>
            <a:r>
              <a:rPr lang="en-US" sz="1500" dirty="0" smtClean="0"/>
              <a:t>Breaches of networks, databases and information systems by hackers and employees</a:t>
            </a:r>
          </a:p>
          <a:p>
            <a:pPr marL="631825" lvl="1" indent="-168275">
              <a:lnSpc>
                <a:spcPts val="1800"/>
              </a:lnSpc>
              <a:spcAft>
                <a:spcPts val="600"/>
              </a:spcAft>
              <a:buClr>
                <a:schemeClr val="tx2">
                  <a:lumMod val="95000"/>
                  <a:lumOff val="5000"/>
                </a:schemeClr>
              </a:buClr>
              <a:buSzPct val="120000"/>
              <a:buFont typeface="Arial" pitchFamily="34" charset="0"/>
              <a:buChar char="•"/>
            </a:pPr>
            <a:r>
              <a:rPr lang="en-US" sz="1500" dirty="0" smtClean="0"/>
              <a:t>Privacy and information retention / compliance (i.e., SOX, HIPA) violations are at stake</a:t>
            </a:r>
          </a:p>
          <a:p>
            <a:pPr marL="631825" lvl="1" indent="-168275">
              <a:lnSpc>
                <a:spcPts val="1800"/>
              </a:lnSpc>
              <a:spcAft>
                <a:spcPts val="600"/>
              </a:spcAft>
              <a:buClr>
                <a:schemeClr val="tx2">
                  <a:lumMod val="95000"/>
                  <a:lumOff val="5000"/>
                </a:schemeClr>
              </a:buClr>
              <a:buSzPct val="120000"/>
              <a:buFont typeface="Arial" pitchFamily="34" charset="0"/>
              <a:buChar char="•"/>
            </a:pPr>
            <a:r>
              <a:rPr lang="en-US" sz="1500" dirty="0" smtClean="0"/>
              <a:t>Disaster avoidance and business continuity have risen to a higher level of importance</a:t>
            </a:r>
          </a:p>
          <a:p>
            <a:pPr marL="631825" lvl="1" indent="-168275">
              <a:lnSpc>
                <a:spcPts val="1800"/>
              </a:lnSpc>
              <a:spcAft>
                <a:spcPts val="600"/>
              </a:spcAft>
              <a:buClr>
                <a:srgbClr val="FF0000"/>
              </a:buClr>
              <a:buSzPct val="100000"/>
              <a:buFont typeface="Wingdings 3" pitchFamily="18" charset="2"/>
              <a:buChar char="Æ"/>
            </a:pPr>
            <a:r>
              <a:rPr lang="en-US" sz="1400" dirty="0" smtClean="0"/>
              <a:t>  </a:t>
            </a:r>
            <a:r>
              <a:rPr lang="en-US" sz="1500" i="1" dirty="0" smtClean="0">
                <a:solidFill>
                  <a:srgbClr val="FF0000"/>
                </a:solidFill>
              </a:rPr>
              <a:t>Driving the need / opportunity for constant vigilance and continual improvement in electronic and physical security </a:t>
            </a:r>
          </a:p>
          <a:p>
            <a:pPr marL="631825" lvl="1" indent="-168275">
              <a:lnSpc>
                <a:spcPts val="1800"/>
              </a:lnSpc>
              <a:spcAft>
                <a:spcPts val="600"/>
              </a:spcAft>
              <a:buClr>
                <a:srgbClr val="FF0000"/>
              </a:buClr>
              <a:buSzPct val="120000"/>
            </a:pPr>
            <a:endParaRPr lang="en-US" sz="1500" i="1" dirty="0" smtClean="0">
              <a:solidFill>
                <a:srgbClr val="FF0000"/>
              </a:solidFill>
            </a:endParaRPr>
          </a:p>
          <a:p>
            <a:pPr marL="231775" indent="-231775">
              <a:lnSpc>
                <a:spcPts val="1800"/>
              </a:lnSpc>
              <a:spcAft>
                <a:spcPts val="300"/>
              </a:spcAft>
              <a:buClr>
                <a:srgbClr val="002060"/>
              </a:buClr>
              <a:buSzPct val="100000"/>
            </a:pPr>
            <a:r>
              <a:rPr lang="en-US" sz="1600" b="1" dirty="0" smtClean="0"/>
              <a:t>6)  </a:t>
            </a:r>
            <a:r>
              <a:rPr lang="en-US" b="1" dirty="0" smtClean="0"/>
              <a:t>Travel Avoidance</a:t>
            </a:r>
          </a:p>
          <a:p>
            <a:pPr marL="631825" lvl="1" indent="-168275">
              <a:lnSpc>
                <a:spcPts val="1800"/>
              </a:lnSpc>
              <a:spcAft>
                <a:spcPts val="600"/>
              </a:spcAft>
              <a:buSzPct val="120000"/>
              <a:buFont typeface="Arial" pitchFamily="34" charset="0"/>
              <a:buChar char="•"/>
            </a:pPr>
            <a:r>
              <a:rPr lang="en-US" sz="1500" dirty="0" smtClean="0"/>
              <a:t>Minimizing business travel due to the rising expenses, increasing inconvenience and loss of productivity</a:t>
            </a:r>
          </a:p>
          <a:p>
            <a:pPr marL="631825" lvl="1" indent="-168275">
              <a:lnSpc>
                <a:spcPts val="1800"/>
              </a:lnSpc>
              <a:spcAft>
                <a:spcPts val="600"/>
              </a:spcAft>
              <a:buClr>
                <a:srgbClr val="FF0000"/>
              </a:buClr>
              <a:buFont typeface="Wingdings 3" pitchFamily="18" charset="2"/>
              <a:buChar char="Æ"/>
            </a:pPr>
            <a:r>
              <a:rPr lang="en-US" sz="1500" i="1" dirty="0" smtClean="0">
                <a:solidFill>
                  <a:srgbClr val="FF0000"/>
                </a:solidFill>
              </a:rPr>
              <a:t> Driving the need / opportunity for cost effective methods of communicating with customers, employees and suppliers</a:t>
            </a:r>
          </a:p>
          <a:p>
            <a:pPr marL="631825" lvl="1" indent="-168275">
              <a:lnSpc>
                <a:spcPts val="1800"/>
              </a:lnSpc>
              <a:spcAft>
                <a:spcPts val="600"/>
              </a:spcAft>
              <a:buClr>
                <a:srgbClr val="FF0000"/>
              </a:buClr>
              <a:buFont typeface="Wingdings 3" pitchFamily="18" charset="2"/>
              <a:buChar char="Æ"/>
            </a:pPr>
            <a:r>
              <a:rPr lang="en-US" sz="1500" i="1" dirty="0" smtClean="0">
                <a:solidFill>
                  <a:srgbClr val="FF0000"/>
                </a:solidFill>
              </a:rPr>
              <a:t> Driving the growth of video and audio conferencing applications </a:t>
            </a:r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 bwMode="auto">
          <a:xfrm>
            <a:off x="2705674" y="520056"/>
            <a:ext cx="6133526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5000"/>
              </a:lnSpc>
              <a:spcAft>
                <a:spcPct val="0"/>
              </a:spcAft>
              <a:buClrTx/>
              <a:buSzTx/>
              <a:buFontTx/>
              <a:buNone/>
            </a:pPr>
            <a:r>
              <a:rPr lang="en-US" sz="2200" b="1" dirty="0" smtClean="0">
                <a:solidFill>
                  <a:srgbClr val="002060"/>
                </a:solidFill>
                <a:ea typeface="ＭＳ Ｐゴシック" pitchFamily="1" charset="-128"/>
              </a:rPr>
              <a:t>Relevant Market Research: </a:t>
            </a:r>
            <a:r>
              <a:rPr lang="en-US" sz="2200" b="1" i="1" dirty="0" smtClean="0">
                <a:solidFill>
                  <a:srgbClr val="002060"/>
                </a:solidFill>
                <a:ea typeface="ＭＳ Ｐゴシック" pitchFamily="1" charset="-128"/>
              </a:rPr>
              <a:t>Macro Trends  </a:t>
            </a:r>
            <a:r>
              <a:rPr lang="en-US" sz="1400" b="1" i="1" dirty="0" smtClean="0">
                <a:solidFill>
                  <a:srgbClr val="002060"/>
                </a:solidFill>
                <a:ea typeface="ＭＳ Ｐゴシック" pitchFamily="1" charset="-128"/>
              </a:rPr>
              <a:t>(continued)</a:t>
            </a:r>
            <a:endParaRPr lang="en-US" sz="2200" b="1" i="1" dirty="0">
              <a:solidFill>
                <a:srgbClr val="002060"/>
              </a:solidFill>
              <a:ea typeface="ＭＳ Ｐゴシック" pitchFamily="1" charset="-128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/>
          </p:cNvSpPr>
          <p:nvPr/>
        </p:nvSpPr>
        <p:spPr bwMode="auto">
          <a:xfrm>
            <a:off x="619164" y="1066684"/>
            <a:ext cx="8370290" cy="552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31775" indent="-231775">
              <a:lnSpc>
                <a:spcPts val="1800"/>
              </a:lnSpc>
              <a:spcAft>
                <a:spcPts val="300"/>
              </a:spcAft>
              <a:buClr>
                <a:srgbClr val="002060"/>
              </a:buClr>
              <a:buSzPct val="100000"/>
            </a:pPr>
            <a:r>
              <a:rPr lang="en-US" sz="1600" b="1" dirty="0" smtClean="0"/>
              <a:t>7)  </a:t>
            </a:r>
            <a:r>
              <a:rPr lang="en-US" b="1" dirty="0" smtClean="0"/>
              <a:t>Terrorism Concerns</a:t>
            </a:r>
          </a:p>
          <a:p>
            <a:pPr marL="631825" lvl="1" indent="-168275">
              <a:lnSpc>
                <a:spcPts val="1800"/>
              </a:lnSpc>
              <a:spcAft>
                <a:spcPts val="500"/>
              </a:spcAft>
              <a:buClr>
                <a:schemeClr val="tx2">
                  <a:lumMod val="95000"/>
                  <a:lumOff val="5000"/>
                </a:schemeClr>
              </a:buClr>
              <a:buSzPct val="120000"/>
              <a:buFont typeface="Arial" pitchFamily="34" charset="0"/>
              <a:buChar char="•"/>
            </a:pPr>
            <a:r>
              <a:rPr lang="en-US" sz="1500" dirty="0" smtClean="0"/>
              <a:t>Protection of mission-critical resources and databases</a:t>
            </a:r>
          </a:p>
          <a:p>
            <a:pPr marL="631825" lvl="1" indent="-168275">
              <a:lnSpc>
                <a:spcPts val="1800"/>
              </a:lnSpc>
              <a:spcAft>
                <a:spcPts val="500"/>
              </a:spcAft>
              <a:buClr>
                <a:schemeClr val="tx2">
                  <a:lumMod val="95000"/>
                  <a:lumOff val="5000"/>
                </a:schemeClr>
              </a:buClr>
              <a:buSzPct val="120000"/>
              <a:buFont typeface="Arial" pitchFamily="34" charset="0"/>
              <a:buChar char="•"/>
            </a:pPr>
            <a:r>
              <a:rPr lang="en-US" sz="1500" dirty="0" smtClean="0"/>
              <a:t>Decentralization of potential target facilities</a:t>
            </a:r>
          </a:p>
          <a:p>
            <a:pPr marL="631825" lvl="1" indent="-168275">
              <a:lnSpc>
                <a:spcPts val="1800"/>
              </a:lnSpc>
              <a:spcAft>
                <a:spcPts val="500"/>
              </a:spcAft>
              <a:buClr>
                <a:schemeClr val="tx2">
                  <a:lumMod val="95000"/>
                  <a:lumOff val="5000"/>
                </a:schemeClr>
              </a:buClr>
              <a:buSzPct val="120000"/>
              <a:buFont typeface="Arial" pitchFamily="34" charset="0"/>
              <a:buChar char="•"/>
            </a:pPr>
            <a:r>
              <a:rPr lang="en-US" sz="1500" dirty="0" smtClean="0"/>
              <a:t>Some vertical industries are particularly attractive targets (i.e., financial services, healthcare, government agencies and transportation) </a:t>
            </a:r>
          </a:p>
          <a:p>
            <a:pPr marL="631825" lvl="1" indent="-168275">
              <a:lnSpc>
                <a:spcPts val="1800"/>
              </a:lnSpc>
              <a:spcAft>
                <a:spcPts val="500"/>
              </a:spcAft>
              <a:buClr>
                <a:srgbClr val="FF0000"/>
              </a:buClr>
              <a:buFont typeface="Wingdings 3" pitchFamily="18" charset="2"/>
              <a:buChar char="Æ"/>
            </a:pPr>
            <a:r>
              <a:rPr lang="en-US" sz="1500" i="1" dirty="0" smtClean="0">
                <a:solidFill>
                  <a:srgbClr val="FF0000"/>
                </a:solidFill>
              </a:rPr>
              <a:t> Driving</a:t>
            </a:r>
            <a:r>
              <a:rPr lang="en-US" sz="1500" dirty="0" smtClean="0">
                <a:solidFill>
                  <a:srgbClr val="FF0000"/>
                </a:solidFill>
              </a:rPr>
              <a:t> </a:t>
            </a:r>
            <a:r>
              <a:rPr lang="en-US" sz="1500" i="1" dirty="0" smtClean="0">
                <a:solidFill>
                  <a:srgbClr val="FF0000"/>
                </a:solidFill>
              </a:rPr>
              <a:t>the need / opportunity for improved surveillance, monitoring, disaster avoidance and recovery measures</a:t>
            </a:r>
          </a:p>
          <a:p>
            <a:pPr marL="631825" lvl="1" indent="-168275">
              <a:lnSpc>
                <a:spcPts val="700"/>
              </a:lnSpc>
              <a:spcAft>
                <a:spcPts val="600"/>
              </a:spcAft>
            </a:pPr>
            <a:endParaRPr lang="en-US" sz="1500" i="1" dirty="0" smtClean="0">
              <a:solidFill>
                <a:srgbClr val="FF0000"/>
              </a:solidFill>
            </a:endParaRPr>
          </a:p>
          <a:p>
            <a:pPr marL="231775" indent="-231775">
              <a:lnSpc>
                <a:spcPts val="1800"/>
              </a:lnSpc>
              <a:spcAft>
                <a:spcPts val="300"/>
              </a:spcAft>
              <a:buClr>
                <a:srgbClr val="002060"/>
              </a:buClr>
              <a:buSzPct val="100000"/>
            </a:pPr>
            <a:r>
              <a:rPr lang="en-US" sz="1600" b="1" dirty="0" smtClean="0"/>
              <a:t>8)  </a:t>
            </a:r>
            <a:r>
              <a:rPr lang="en-US" b="1" dirty="0" smtClean="0"/>
              <a:t>Customer Service</a:t>
            </a:r>
          </a:p>
          <a:p>
            <a:pPr marL="631825" lvl="1" indent="-168275">
              <a:lnSpc>
                <a:spcPts val="1800"/>
              </a:lnSpc>
              <a:spcAft>
                <a:spcPts val="500"/>
              </a:spcAft>
              <a:buClr>
                <a:schemeClr val="tx2">
                  <a:lumMod val="95000"/>
                  <a:lumOff val="5000"/>
                </a:schemeClr>
              </a:buClr>
              <a:buSzPct val="120000"/>
              <a:buFont typeface="Arial" pitchFamily="34" charset="0"/>
              <a:buChar char="•"/>
            </a:pPr>
            <a:r>
              <a:rPr lang="en-US" sz="1500" dirty="0" smtClean="0"/>
              <a:t>Promised by virtually all channel partners and manufacturers… but delivered by few</a:t>
            </a:r>
          </a:p>
          <a:p>
            <a:pPr marL="631825" lvl="1" indent="-168275">
              <a:lnSpc>
                <a:spcPts val="1800"/>
              </a:lnSpc>
              <a:spcAft>
                <a:spcPts val="500"/>
              </a:spcAft>
              <a:buClr>
                <a:schemeClr val="tx2">
                  <a:lumMod val="95000"/>
                  <a:lumOff val="5000"/>
                </a:schemeClr>
              </a:buClr>
              <a:buSzPct val="120000"/>
              <a:buFont typeface="Arial" pitchFamily="34" charset="0"/>
              <a:buChar char="•"/>
            </a:pPr>
            <a:r>
              <a:rPr lang="en-US" sz="1500" dirty="0" smtClean="0"/>
              <a:t>Deteriorating in reliability, consistency, responsiveness and overall quality</a:t>
            </a:r>
          </a:p>
          <a:p>
            <a:pPr marL="631825" lvl="1" indent="-168275">
              <a:lnSpc>
                <a:spcPts val="1800"/>
              </a:lnSpc>
              <a:spcAft>
                <a:spcPts val="500"/>
              </a:spcAft>
              <a:buClr>
                <a:srgbClr val="FF0000"/>
              </a:buClr>
              <a:buSzPct val="100000"/>
              <a:buFont typeface="Wingdings 3" pitchFamily="18" charset="2"/>
              <a:buChar char="Æ"/>
            </a:pPr>
            <a:r>
              <a:rPr lang="en-US" sz="1500" i="1" dirty="0" smtClean="0">
                <a:solidFill>
                  <a:srgbClr val="FF0000"/>
                </a:solidFill>
              </a:rPr>
              <a:t> Creating the opportunity for channel partners that are truly committed to excellence in  this critical area to differentiate and “stand-out” from the competition </a:t>
            </a:r>
          </a:p>
          <a:p>
            <a:pPr marL="569913" lvl="1" indent="-106363">
              <a:lnSpc>
                <a:spcPts val="700"/>
              </a:lnSpc>
              <a:spcAft>
                <a:spcPts val="600"/>
              </a:spcAft>
            </a:pPr>
            <a:endParaRPr lang="en-US" sz="1100" i="1" dirty="0" smtClean="0">
              <a:solidFill>
                <a:srgbClr val="FF0000"/>
              </a:solidFill>
            </a:endParaRPr>
          </a:p>
          <a:p>
            <a:pPr marL="231775" indent="-231775">
              <a:lnSpc>
                <a:spcPts val="1800"/>
              </a:lnSpc>
              <a:spcAft>
                <a:spcPts val="300"/>
              </a:spcAft>
              <a:buClr>
                <a:srgbClr val="002060"/>
              </a:buClr>
              <a:buSzPct val="100000"/>
            </a:pPr>
            <a:endParaRPr lang="en-US" sz="1500" i="1" dirty="0" smtClean="0">
              <a:solidFill>
                <a:srgbClr val="FF0000"/>
              </a:solidFill>
            </a:endParaRPr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 bwMode="auto">
          <a:xfrm>
            <a:off x="2477074" y="520056"/>
            <a:ext cx="6133526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5000"/>
              </a:lnSpc>
              <a:spcAft>
                <a:spcPct val="0"/>
              </a:spcAft>
              <a:buClrTx/>
              <a:buSzTx/>
              <a:buFontTx/>
              <a:buNone/>
            </a:pPr>
            <a:r>
              <a:rPr lang="en-US" sz="2200" b="1" dirty="0" smtClean="0">
                <a:solidFill>
                  <a:srgbClr val="002060"/>
                </a:solidFill>
                <a:ea typeface="ＭＳ Ｐゴシック" pitchFamily="1" charset="-128"/>
              </a:rPr>
              <a:t>Relevant Market Research: </a:t>
            </a:r>
            <a:r>
              <a:rPr lang="en-US" sz="2200" b="1" i="1" dirty="0" smtClean="0">
                <a:solidFill>
                  <a:srgbClr val="002060"/>
                </a:solidFill>
                <a:ea typeface="ＭＳ Ｐゴシック" pitchFamily="1" charset="-128"/>
              </a:rPr>
              <a:t>Macro Trends  </a:t>
            </a:r>
            <a:r>
              <a:rPr lang="en-US" sz="1400" b="1" i="1" dirty="0" smtClean="0">
                <a:solidFill>
                  <a:srgbClr val="002060"/>
                </a:solidFill>
                <a:ea typeface="ＭＳ Ｐゴシック" pitchFamily="1" charset="-128"/>
              </a:rPr>
              <a:t>(continued)</a:t>
            </a:r>
            <a:endParaRPr lang="en-US" sz="2200" b="1" i="1" dirty="0">
              <a:solidFill>
                <a:srgbClr val="002060"/>
              </a:solidFill>
              <a:ea typeface="ＭＳ Ｐゴシック" pitchFamily="1" charset="-128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6&quot;/&gt;&lt;/object&gt;&lt;object type=&quot;3&quot; unique_id=&quot;10005&quot;&gt;&lt;property id=&quot;20148&quot; value=&quot;5&quot;/&gt;&lt;property id=&quot;20300&quot; value=&quot;Slide 2&quot;/&gt;&lt;property id=&quot;20307&quot; value=&quot;257&quot;/&gt;&lt;/object&gt;&lt;object type=&quot;3&quot; unique_id=&quot;10006&quot;&gt;&lt;property id=&quot;20148&quot; value=&quot;5&quot;/&gt;&lt;property id=&quot;20300&quot; value=&quot;Slide 3&quot;/&gt;&lt;property id=&quot;20307&quot; value=&quot;258&quot;/&gt;&lt;/object&gt;&lt;object type=&quot;3&quot; unique_id=&quot;10007&quot;&gt;&lt;property id=&quot;20148&quot; value=&quot;5&quot;/&gt;&lt;property id=&quot;20300&quot; value=&quot;Slide 4&quot;/&gt;&lt;property id=&quot;20307&quot; value=&quot;259&quot;/&gt;&lt;/object&gt;&lt;object type=&quot;3&quot; unique_id=&quot;10050&quot;&gt;&lt;property id=&quot;20148&quot; value=&quot;5&quot;/&gt;&lt;property id=&quot;20300&quot; value=&quot;Slide 5&quot;/&gt;&lt;property id=&quot;20307&quot; value=&quot;260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281</TotalTime>
  <Words>557</Words>
  <Application>Microsoft Office PowerPoint</Application>
  <PresentationFormat>On-screen Show (4:3)</PresentationFormat>
  <Paragraphs>91</Paragraphs>
  <Slides>8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Slide 1</vt:lpstr>
      <vt:lpstr>The Debate Rages: Hosted vs. Premise-Based VoIP</vt:lpstr>
      <vt:lpstr>The Debate Rages: Hosted vs. Premise-Based VoIP</vt:lpstr>
      <vt:lpstr>Five Conditions Trigger a Business to Install New, Replace or Upgrade Telecommunication Systems</vt:lpstr>
      <vt:lpstr>Slide 5</vt:lpstr>
      <vt:lpstr>Slide 6</vt:lpstr>
      <vt:lpstr>Slide 7</vt:lpstr>
      <vt:lpstr>Slide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aurkawich</dc:creator>
  <cp:lastModifiedBy>mricca</cp:lastModifiedBy>
  <cp:revision>55</cp:revision>
  <dcterms:created xsi:type="dcterms:W3CDTF">2010-02-03T16:50:47Z</dcterms:created>
  <dcterms:modified xsi:type="dcterms:W3CDTF">2010-10-03T18:21:08Z</dcterms:modified>
</cp:coreProperties>
</file>