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4" r:id="rId6"/>
    <p:sldId id="261" r:id="rId7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788EB-AEA8-4FE7-A64B-F40DF8F57E6B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37219-6669-4EC5-AD53-2CDFA4E0C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37219-6669-4EC5-AD53-2CDFA4E0C99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37219-6669-4EC5-AD53-2CDFA4E0C99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37219-6669-4EC5-AD53-2CDFA4E0C99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37219-6669-4EC5-AD53-2CDFA4E0C99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37219-6669-4EC5-AD53-2CDFA4E0C99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0C8C-04FE-4DC4-B7E1-51383E4F2834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B54E-607C-4B0C-8B25-3C2F1447C4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0C8C-04FE-4DC4-B7E1-51383E4F2834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B54E-607C-4B0C-8B25-3C2F1447C4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0C8C-04FE-4DC4-B7E1-51383E4F2834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B54E-607C-4B0C-8B25-3C2F1447C4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 anchor="ctr"/>
          <a:lstStyle>
            <a:lvl1pPr>
              <a:defRPr lang="en-US" sz="2400" b="1" smtClean="0">
                <a:solidFill>
                  <a:schemeClr val="bg1"/>
                </a:solidFill>
              </a:defRPr>
            </a:lvl1pPr>
          </a:lstStyle>
          <a:p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7035"/>
            <a:ext cx="8229600" cy="4992766"/>
          </a:xfrm>
        </p:spPr>
        <p:txBody>
          <a:bodyPr/>
          <a:lstStyle>
            <a:lvl1pPr>
              <a:defRPr b="0"/>
            </a:lvl1pPr>
            <a:lvl3pPr>
              <a:defRPr>
                <a:solidFill>
                  <a:srgbClr val="4D4E53"/>
                </a:solidFill>
              </a:defRPr>
            </a:lvl3pPr>
            <a:lvl4pPr>
              <a:buFont typeface="Arial" pitchFamily="34" charset="0"/>
              <a:buChar char="•"/>
              <a:defRPr sz="1400">
                <a:solidFill>
                  <a:srgbClr val="4D4E53"/>
                </a:solidFill>
                <a:latin typeface="+mn-lt"/>
              </a:defRPr>
            </a:lvl4pPr>
            <a:lvl5pPr>
              <a:buClr>
                <a:srgbClr val="FFA200"/>
              </a:buClr>
              <a:defRPr sz="12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620000" cy="8080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6200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0C8C-04FE-4DC4-B7E1-51383E4F2834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B54E-607C-4B0C-8B25-3C2F1447C4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0C8C-04FE-4DC4-B7E1-51383E4F2834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B54E-607C-4B0C-8B25-3C2F1447C4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0C8C-04FE-4DC4-B7E1-51383E4F2834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B54E-607C-4B0C-8B25-3C2F1447C4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0C8C-04FE-4DC4-B7E1-51383E4F2834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B54E-607C-4B0C-8B25-3C2F1447C4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0C8C-04FE-4DC4-B7E1-51383E4F2834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B54E-607C-4B0C-8B25-3C2F1447C4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0C8C-04FE-4DC4-B7E1-51383E4F2834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B54E-607C-4B0C-8B25-3C2F1447C4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0C8C-04FE-4DC4-B7E1-51383E4F2834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B54E-607C-4B0C-8B25-3C2F1447C4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A0C8C-04FE-4DC4-B7E1-51383E4F2834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EB54E-607C-4B0C-8B25-3C2F1447C4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A0C8C-04FE-4DC4-B7E1-51383E4F2834}" type="datetimeFigureOut">
              <a:rPr lang="en-US" smtClean="0"/>
              <a:pPr/>
              <a:t>10/1/2010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EB54E-607C-4B0C-8B25-3C2F1447C4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209800"/>
            <a:ext cx="9144000" cy="23622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717074"/>
              </a:solidFill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0" y="2560638"/>
            <a:ext cx="9144000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Forward thinking companies see the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value in convergence and collaboration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on an all-IP network</a:t>
            </a:r>
            <a:endParaRPr lang="en-US" sz="3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09800"/>
            <a:ext cx="9144000" cy="23622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717074"/>
              </a:solidFill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0" y="2713038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But the transition can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be </a:t>
            </a:r>
            <a:r>
              <a:rPr lang="en-US" sz="3600" b="1" dirty="0" smtClean="0">
                <a:solidFill>
                  <a:schemeClr val="bg1"/>
                </a:solidFill>
              </a:rPr>
              <a:t>complex and risky</a:t>
            </a:r>
            <a:endParaRPr lang="en-US" sz="3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09800"/>
            <a:ext cx="9144000" cy="23622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717074"/>
              </a:solidFill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0" y="2560638"/>
            <a:ext cx="9144000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Few </a:t>
            </a:r>
            <a:r>
              <a:rPr lang="en-US" sz="3600" b="1" dirty="0">
                <a:solidFill>
                  <a:schemeClr val="bg1"/>
                </a:solidFill>
              </a:rPr>
              <a:t>have the skills, budget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or resources to completely replace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their existing infrastructure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09800"/>
            <a:ext cx="9144000" cy="23622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717074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2840336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The right cloud-based solution can </a:t>
            </a:r>
            <a:endParaRPr lang="en-US" sz="3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provide </a:t>
            </a:r>
            <a:r>
              <a:rPr lang="en-US" sz="3600" b="1" dirty="0" smtClean="0">
                <a:solidFill>
                  <a:schemeClr val="bg1"/>
                </a:solidFill>
              </a:rPr>
              <a:t>the answer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33400" y="5680947"/>
            <a:ext cx="8229600" cy="719138"/>
          </a:xfrm>
          <a:prstGeom prst="roundRect">
            <a:avLst>
              <a:gd name="adj" fmla="val 20612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81000" y="5866685"/>
            <a:ext cx="3810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3BE"/>
                </a:solidFill>
              </a:rPr>
              <a:t>6</a:t>
            </a:r>
            <a:endParaRPr lang="en-US" b="1" dirty="0">
              <a:solidFill>
                <a:srgbClr val="0063B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7883" y="4880847"/>
            <a:ext cx="8229600" cy="719138"/>
          </a:xfrm>
          <a:prstGeom prst="roundRect">
            <a:avLst>
              <a:gd name="adj" fmla="val 20612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1000" y="5049916"/>
            <a:ext cx="3810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3BE"/>
                </a:solidFill>
              </a:rPr>
              <a:t>5</a:t>
            </a:r>
            <a:endParaRPr lang="en-US" b="1" dirty="0">
              <a:solidFill>
                <a:srgbClr val="0063B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Why The “Cloud” Approach</a:t>
            </a:r>
            <a:endParaRPr lang="en-US" sz="2600" dirty="0"/>
          </a:p>
        </p:txBody>
      </p:sp>
      <p:pic>
        <p:nvPicPr>
          <p:cNvPr id="4" name="Picture 3" descr="X_2_S_orange.png"/>
          <p:cNvPicPr>
            <a:picLocks noChangeAspect="1"/>
          </p:cNvPicPr>
          <p:nvPr/>
        </p:nvPicPr>
        <p:blipFill>
          <a:blip r:embed="rId2" cstate="print">
            <a:lum bright="100000" contrast="100000"/>
          </a:blip>
          <a:stretch>
            <a:fillRect/>
          </a:stretch>
        </p:blipFill>
        <p:spPr>
          <a:xfrm>
            <a:off x="7806450" y="71215"/>
            <a:ext cx="1063960" cy="9144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33400" y="4095034"/>
            <a:ext cx="8229600" cy="676275"/>
          </a:xfrm>
          <a:prstGeom prst="roundRect">
            <a:avLst>
              <a:gd name="adj" fmla="val 20612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33400" y="3275885"/>
            <a:ext cx="8229600" cy="685800"/>
          </a:xfrm>
          <a:prstGeom prst="roundRect">
            <a:avLst>
              <a:gd name="adj" fmla="val 20612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33400" y="2418635"/>
            <a:ext cx="8229600" cy="704850"/>
          </a:xfrm>
          <a:prstGeom prst="roundRect">
            <a:avLst>
              <a:gd name="adj" fmla="val 20612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30893" y="1616707"/>
            <a:ext cx="8232107" cy="668577"/>
          </a:xfrm>
          <a:prstGeom prst="roundRect">
            <a:avLst>
              <a:gd name="adj" fmla="val 20612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3"/>
          <p:cNvSpPr txBox="1">
            <a:spLocks noGrp="1"/>
          </p:cNvSpPr>
          <p:nvPr>
            <p:ph idx="1"/>
          </p:nvPr>
        </p:nvSpPr>
        <p:spPr>
          <a:xfrm>
            <a:off x="762000" y="1599486"/>
            <a:ext cx="8305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>
              <a:spcAft>
                <a:spcPts val="1200"/>
              </a:spcAft>
              <a:buNone/>
            </a:pPr>
            <a:r>
              <a:rPr lang="en-US" sz="2000" dirty="0" smtClean="0"/>
              <a:t>Eliminate the burden of managing communications infrastructure and services, allowing resources to be focused on strategic initiatives </a:t>
            </a:r>
          </a:p>
          <a:p>
            <a:pPr marL="0">
              <a:spcAft>
                <a:spcPts val="1200"/>
              </a:spcAft>
              <a:buNone/>
            </a:pPr>
            <a:r>
              <a:rPr lang="en-US" sz="2000" dirty="0" smtClean="0"/>
              <a:t>Reduce the cost, complexity &amp; risks of deploying new technology to dynamic environments</a:t>
            </a:r>
          </a:p>
          <a:p>
            <a:pPr marL="0">
              <a:spcAft>
                <a:spcPts val="1200"/>
              </a:spcAft>
              <a:buNone/>
            </a:pPr>
            <a:r>
              <a:rPr lang="en-US" sz="2000" dirty="0" smtClean="0"/>
              <a:t>Achieve faster deployment times compared to traditional, on-premise deployments</a:t>
            </a:r>
          </a:p>
          <a:p>
            <a:pPr marL="0">
              <a:spcAft>
                <a:spcPts val="1200"/>
              </a:spcAft>
              <a:buNone/>
            </a:pPr>
            <a:r>
              <a:rPr lang="en-US" sz="2000" dirty="0" smtClean="0"/>
              <a:t>On-going technology refresh that keeps up with a rapidly evolving </a:t>
            </a:r>
            <a:br>
              <a:rPr lang="en-US" sz="2000" dirty="0" smtClean="0"/>
            </a:br>
            <a:r>
              <a:rPr lang="en-US" sz="2000" dirty="0" smtClean="0"/>
              <a:t>UC market</a:t>
            </a:r>
          </a:p>
          <a:p>
            <a:pPr marL="0">
              <a:spcAft>
                <a:spcPts val="1200"/>
              </a:spcAft>
              <a:buNone/>
            </a:pPr>
            <a:r>
              <a:rPr lang="en-US" sz="2000" dirty="0" smtClean="0"/>
              <a:t>Ease of integration into business process and enterprise </a:t>
            </a:r>
            <a:br>
              <a:rPr lang="en-US" sz="2000" dirty="0" smtClean="0"/>
            </a:br>
            <a:r>
              <a:rPr lang="en-US" sz="2000" dirty="0" smtClean="0"/>
              <a:t>applications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smtClean="0"/>
              <a:t>Full resiliency of infrastructure and services for  Business Continuity   and Disaster Recovery</a:t>
            </a:r>
            <a:endParaRPr lang="en-US" sz="2000" dirty="0"/>
          </a:p>
        </p:txBody>
      </p:sp>
      <p:sp>
        <p:nvSpPr>
          <p:cNvPr id="10" name="Oval 9"/>
          <p:cNvSpPr/>
          <p:nvPr/>
        </p:nvSpPr>
        <p:spPr>
          <a:xfrm>
            <a:off x="367331" y="1751885"/>
            <a:ext cx="3810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3BE"/>
                </a:solidFill>
              </a:rPr>
              <a:t>1</a:t>
            </a:r>
            <a:endParaRPr lang="en-US" b="1" dirty="0">
              <a:solidFill>
                <a:srgbClr val="0063B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75682" y="2590085"/>
            <a:ext cx="3810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3BE"/>
                </a:solidFill>
              </a:rPr>
              <a:t>2</a:t>
            </a:r>
            <a:endParaRPr lang="en-US" b="1" dirty="0">
              <a:solidFill>
                <a:srgbClr val="0063B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75682" y="3428285"/>
            <a:ext cx="3810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3BE"/>
                </a:solidFill>
              </a:rPr>
              <a:t>3</a:t>
            </a:r>
            <a:endParaRPr lang="en-US" b="1" dirty="0">
              <a:solidFill>
                <a:srgbClr val="0063B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6517" y="4242671"/>
            <a:ext cx="3810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63BE"/>
                </a:solidFill>
              </a:rPr>
              <a:t>4</a:t>
            </a:r>
            <a:endParaRPr lang="en-US" b="1" dirty="0">
              <a:solidFill>
                <a:srgbClr val="0063BE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066800" y="609600"/>
            <a:ext cx="76200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Why The “Cloud” Approach?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6&quot;&gt;&lt;property id=&quot;20148&quot; value=&quot;5&quot;/&gt;&lt;property id=&quot;20300&quot; value=&quot;Slide 2&quot;/&gt;&lt;property id=&quot;20307&quot; value=&quot;258&quot;/&gt;&lt;/object&gt;&lt;object type=&quot;3&quot; unique_id=&quot;10007&quot;&gt;&lt;property id=&quot;20148&quot; value=&quot;5&quot;/&gt;&lt;property id=&quot;20300&quot; value=&quot;Slide 3&quot;/&gt;&lt;property id=&quot;20307&quot; value=&quot;259&quot;/&gt;&lt;/object&gt;&lt;object type=&quot;3&quot; unique_id=&quot;10050&quot;&gt;&lt;property id=&quot;20148&quot; value=&quot;5&quot;/&gt;&lt;property id=&quot;20300&quot; value=&quot;Slide 4&quot;/&gt;&lt;property id=&quot;20307&quot; value=&quot;260&quot;/&gt;&lt;/object&gt;&lt;object type=&quot;3&quot; unique_id=&quot;14558&quot;&gt;&lt;property id=&quot;20148&quot; value=&quot;5&quot;/&gt;&lt;property id=&quot;20300&quot; value=&quot;Slide 5&quot;/&gt;&lt;property id=&quot;20307&quot; value=&quot;264&quot;/&gt;&lt;/object&gt;&lt;object type=&quot;3&quot; unique_id=&quot;14559&quot;&gt;&lt;property id=&quot;20148&quot; value=&quot;5&quot;/&gt;&lt;property id=&quot;20300&quot; value=&quot;Slide 6 - &amp;quot;Why The “Cloud” Approach&amp;quot;&quot;/&gt;&lt;property id=&quot;20307&quot; value=&quot;26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99</Words>
  <Application>Microsoft Office PowerPoint</Application>
  <PresentationFormat>On-screen Show (4:3)</PresentationFormat>
  <Paragraphs>24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Why The “Cloud” Approach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aurkawich</dc:creator>
  <cp:lastModifiedBy>James Whitemore</cp:lastModifiedBy>
  <cp:revision>13</cp:revision>
  <dcterms:created xsi:type="dcterms:W3CDTF">2010-02-03T16:50:47Z</dcterms:created>
  <dcterms:modified xsi:type="dcterms:W3CDTF">2010-10-01T17:16:17Z</dcterms:modified>
</cp:coreProperties>
</file>