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Override PartName="/ppt/tags/tag58.xml" ContentType="application/vnd.openxmlformats-officedocument.presentationml.tags+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ags/tag56.xml" ContentType="application/vnd.openxmlformats-officedocument.presentationml.tags+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363" r:id="rId2"/>
    <p:sldId id="373" r:id="rId3"/>
    <p:sldId id="407" r:id="rId4"/>
    <p:sldId id="378" r:id="rId5"/>
    <p:sldId id="377" r:id="rId6"/>
    <p:sldId id="381" r:id="rId7"/>
    <p:sldId id="399" r:id="rId8"/>
    <p:sldId id="406" r:id="rId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6C8"/>
    <a:srgbClr val="3366AA"/>
    <a:srgbClr val="737CA6"/>
    <a:srgbClr val="96B4D7"/>
    <a:srgbClr val="6B737C"/>
    <a:srgbClr val="FFAE54"/>
    <a:srgbClr val="46AF5A"/>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3408" autoAdjust="0"/>
  </p:normalViewPr>
  <p:slideViewPr>
    <p:cSldViewPr snapToGrid="0">
      <p:cViewPr varScale="1">
        <p:scale>
          <a:sx n="71" d="100"/>
          <a:sy n="71" d="100"/>
        </p:scale>
        <p:origin x="-402" y="-108"/>
      </p:cViewPr>
      <p:guideLst>
        <p:guide orient="horz" pos="2428"/>
        <p:guide orient="horz" pos="2521"/>
        <p:guide orient="horz" pos="3953"/>
        <p:guide orient="horz" pos="1166"/>
        <p:guide orient="horz" pos="1004"/>
        <p:guide pos="2880"/>
        <p:guide pos="2973"/>
        <p:guide pos="5504"/>
        <p:guide pos="344"/>
        <p:guide pos="181"/>
        <p:guide pos="92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0445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0445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DDE8CE2-8427-4A5E-9E52-A0AB568D6BF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0A51DA2-3221-4004-870A-A414B75DA8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06BCA8EA-E175-4957-809A-D4FAA1C9D493}" type="slidenum">
              <a:rPr lang="en-US" smtClean="0">
                <a:cs typeface="Arial" charset="0"/>
              </a:rPr>
              <a:pPr/>
              <a:t>1</a:t>
            </a:fld>
            <a:endParaRPr lang="en-US" smtClean="0">
              <a:cs typeface="Arial" charset="0"/>
            </a:endParaRPr>
          </a:p>
        </p:txBody>
      </p:sp>
      <p:sp>
        <p:nvSpPr>
          <p:cNvPr id="1638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38" tIns="45719" rIns="91438" bIns="45719" anchor="b"/>
          <a:lstStyle/>
          <a:p>
            <a:pPr algn="r"/>
            <a:fld id="{BE7AD50B-5D9F-45BB-AE36-FC4168E0883A}" type="slidenum">
              <a:rPr lang="de-DE" sz="1200"/>
              <a:pPr algn="r"/>
              <a:t>1</a:t>
            </a:fld>
            <a:endParaRPr lang="de-DE" sz="1200"/>
          </a:p>
        </p:txBody>
      </p:sp>
      <p:sp>
        <p:nvSpPr>
          <p:cNvPr id="16387" name="Rectangle 2"/>
          <p:cNvSpPr>
            <a:spLocks noGrp="1" noRot="1" noChangeAspect="1" noChangeArrowheads="1" noTextEdit="1"/>
          </p:cNvSpPr>
          <p:nvPr>
            <p:ph type="sldImg"/>
          </p:nvPr>
        </p:nvSpPr>
        <p:spPr>
          <a:xfrm>
            <a:off x="1108075" y="696913"/>
            <a:ext cx="4646613" cy="3484562"/>
          </a:xfrm>
          <a:ln/>
        </p:spPr>
      </p:sp>
      <p:sp>
        <p:nvSpPr>
          <p:cNvPr id="16388" name="Rectangle 3"/>
          <p:cNvSpPr>
            <a:spLocks noGrp="1" noChangeArrowheads="1"/>
          </p:cNvSpPr>
          <p:nvPr>
            <p:ph type="body" idx="1"/>
          </p:nvPr>
        </p:nvSpPr>
        <p:spPr>
          <a:xfrm>
            <a:off x="685800" y="4413250"/>
            <a:ext cx="5486400" cy="4186238"/>
          </a:xfrm>
          <a:noFill/>
          <a:ln/>
        </p:spPr>
        <p:txBody>
          <a:bodyPr lIns="91438" tIns="45719" rIns="91438" bIns="45719"/>
          <a:lstStyle/>
          <a:p>
            <a:pPr eaLnBrk="1" hangingPunct="1"/>
            <a:r>
              <a:rPr lang="en-US" b="1" smtClean="0"/>
              <a:t>Presentation Objective:</a:t>
            </a:r>
            <a:r>
              <a:rPr lang="en-US" smtClean="0"/>
              <a:t>  Provide an overview of SEN Group's range of solutions and specific elements of our three solution area portfolios (Voice &amp; Applications [including UC and Contact Centers], Network Infrastructure, and Services).</a:t>
            </a:r>
          </a:p>
          <a:p>
            <a:pPr eaLnBrk="1" hangingPunct="1"/>
            <a:endParaRPr lang="en-US" smtClean="0"/>
          </a:p>
          <a:p>
            <a:pPr eaLnBrk="1" hangingPunct="1"/>
            <a:r>
              <a:rPr lang="en-US" smtClean="0"/>
              <a:t>Also, to illustrate the value customers derive from our solutions and what makes us better and different as a provider of enterprise communications solutions and services.</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09663" y="700088"/>
            <a:ext cx="4646612" cy="3484562"/>
          </a:xfrm>
          <a:ln/>
        </p:spPr>
      </p:sp>
      <p:sp>
        <p:nvSpPr>
          <p:cNvPr id="18434" name="Rectangle 3"/>
          <p:cNvSpPr>
            <a:spLocks noGrp="1" noChangeArrowheads="1"/>
          </p:cNvSpPr>
          <p:nvPr>
            <p:ph type="body" idx="1"/>
          </p:nvPr>
        </p:nvSpPr>
        <p:spPr>
          <a:xfrm>
            <a:off x="685800" y="4413250"/>
            <a:ext cx="5486400" cy="4183063"/>
          </a:xfrm>
          <a:noFill/>
          <a:ln/>
        </p:spPr>
        <p:txBody>
          <a:bodyPr/>
          <a:lstStyle/>
          <a:p>
            <a:r>
              <a:rPr lang="en-US" b="1" smtClean="0"/>
              <a:t>Objective:</a:t>
            </a:r>
            <a:r>
              <a:rPr lang="en-US" smtClean="0"/>
              <a:t> To get your customer thinking of what it would be like to benefit from UC </a:t>
            </a:r>
          </a:p>
          <a:p>
            <a:endParaRPr lang="en-US" smtClean="0"/>
          </a:p>
          <a:p>
            <a:r>
              <a:rPr lang="en-US" smtClean="0"/>
              <a:t>&lt;click&gt; for animation build</a:t>
            </a:r>
          </a:p>
          <a:p>
            <a:endParaRPr lang="en-US" smtClean="0"/>
          </a:p>
          <a:p>
            <a:r>
              <a:rPr lang="en-US" smtClean="0"/>
              <a:t>Be more competitive because:</a:t>
            </a:r>
          </a:p>
          <a:p>
            <a:pPr>
              <a:buFontTx/>
              <a:buChar char="•"/>
            </a:pPr>
            <a:r>
              <a:rPr lang="en-US" smtClean="0"/>
              <a:t>Your organization can make decisions and respond to market faster, through simple, seamless, intuitive communication.</a:t>
            </a:r>
          </a:p>
          <a:p>
            <a:pPr>
              <a:buFontTx/>
              <a:buChar char="•"/>
            </a:pPr>
            <a:r>
              <a:rPr lang="en-US" smtClean="0"/>
              <a:t>Your business processes are more streamlined and tightly synchronized with your communications, enabling business to move faster and more efficiently</a:t>
            </a:r>
          </a:p>
          <a:p>
            <a:pPr>
              <a:buFontTx/>
              <a:buChar char="•"/>
            </a:pPr>
            <a:r>
              <a:rPr lang="en-US" smtClean="0"/>
              <a:t>Your customers can reach your employees in real-time, on the first try, eliminating customer satisfaction issues, and increasing revenue opportunities</a:t>
            </a:r>
          </a:p>
          <a:p>
            <a:endParaRPr lang="en-US" smtClean="0"/>
          </a:p>
          <a:p>
            <a:r>
              <a:rPr lang="en-US" smtClean="0"/>
              <a:t>&lt;click&gt; for animation build</a:t>
            </a:r>
          </a:p>
          <a:p>
            <a:endParaRPr lang="en-US" smtClean="0"/>
          </a:p>
          <a:p>
            <a:r>
              <a:rPr lang="en-US" smtClean="0"/>
              <a:t>Be more responsive because:</a:t>
            </a:r>
          </a:p>
          <a:p>
            <a:pPr>
              <a:buFontTx/>
              <a:buChar char="•"/>
            </a:pPr>
            <a:r>
              <a:rPr lang="en-US" smtClean="0"/>
              <a:t>Your employees can see which colleagues or experts are available to collaborate on a time-critical customer issue</a:t>
            </a:r>
          </a:p>
          <a:p>
            <a:pPr>
              <a:buFontTx/>
              <a:buChar char="•"/>
            </a:pPr>
            <a:r>
              <a:rPr lang="en-US" smtClean="0"/>
              <a:t>Your employees can be reached via one published number, regardless of their location or which device they are using</a:t>
            </a:r>
          </a:p>
          <a:p>
            <a:pPr>
              <a:buFontTx/>
              <a:buChar char="•"/>
            </a:pPr>
            <a:r>
              <a:rPr lang="en-US" smtClean="0"/>
              <a:t>Your teams can initiate spontaneous conferencing and collaboration sessions, on-the-fly, with one or a few clicks</a:t>
            </a:r>
          </a:p>
          <a:p>
            <a:endParaRPr lang="en-US" smtClean="0"/>
          </a:p>
          <a:p>
            <a:r>
              <a:rPr lang="en-US" smtClean="0"/>
              <a:t>&lt;click&gt; for animation build</a:t>
            </a:r>
          </a:p>
          <a:p>
            <a:endParaRPr lang="en-US" smtClean="0"/>
          </a:p>
          <a:p>
            <a:r>
              <a:rPr lang="en-US" smtClean="0"/>
              <a:t>Reduce costs because:</a:t>
            </a:r>
          </a:p>
          <a:p>
            <a:pPr>
              <a:buFontTx/>
              <a:buChar char="•"/>
            </a:pPr>
            <a:r>
              <a:rPr lang="en-US" smtClean="0"/>
              <a:t>Your employees use your own in-house conferencing solution, reducing your cost-per-minute, and the need for business travel.</a:t>
            </a:r>
          </a:p>
          <a:p>
            <a:pPr>
              <a:buFontTx/>
              <a:buChar char="•"/>
            </a:pPr>
            <a:r>
              <a:rPr lang="en-US" smtClean="0"/>
              <a:t>While on a call, your employees can switch from their mobile device to another phone with a lower cost connection.</a:t>
            </a:r>
          </a:p>
          <a:p>
            <a:pPr>
              <a:buFontTx/>
              <a:buChar char="•"/>
            </a:pPr>
            <a:r>
              <a:rPr lang="en-US" smtClean="0"/>
              <a:t>Your employees can avoid failed communication attempts, which save the cost of network traffic, as well as valuable employee time and effort. </a:t>
            </a:r>
            <a:endParaRPr lang="en-US" sz="800" smtClean="0"/>
          </a:p>
          <a:p>
            <a:pPr>
              <a:lnSpc>
                <a:spcPct val="80000"/>
              </a:lnSpc>
            </a:pPr>
            <a:r>
              <a:rPr lang="en-US" sz="80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08075" y="698500"/>
            <a:ext cx="4645025" cy="3482975"/>
          </a:xfrm>
          <a:ln/>
        </p:spPr>
      </p:sp>
      <p:sp>
        <p:nvSpPr>
          <p:cNvPr id="20482" name="Rectangle 3"/>
          <p:cNvSpPr>
            <a:spLocks noGrp="1" noChangeArrowheads="1"/>
          </p:cNvSpPr>
          <p:nvPr>
            <p:ph type="body" idx="1"/>
          </p:nvPr>
        </p:nvSpPr>
        <p:spPr>
          <a:xfrm>
            <a:off x="915988" y="4416425"/>
            <a:ext cx="5103812" cy="4181475"/>
          </a:xfrm>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106488" y="695325"/>
            <a:ext cx="4649787" cy="3487738"/>
          </a:xfrm>
          <a:ln/>
        </p:spPr>
      </p:sp>
      <p:sp>
        <p:nvSpPr>
          <p:cNvPr id="22530" name="Rectangle 3"/>
          <p:cNvSpPr>
            <a:spLocks noGrp="1" noChangeArrowheads="1"/>
          </p:cNvSpPr>
          <p:nvPr>
            <p:ph type="body" idx="1"/>
          </p:nvPr>
        </p:nvSpPr>
        <p:spPr>
          <a:xfrm>
            <a:off x="685800" y="4418013"/>
            <a:ext cx="5486400" cy="4183062"/>
          </a:xfrm>
          <a:noFill/>
          <a:ln/>
        </p:spPr>
        <p:txBody>
          <a:bodyPr/>
          <a:lstStyle/>
          <a:p>
            <a:pPr>
              <a:lnSpc>
                <a:spcPct val="80000"/>
              </a:lnSpc>
            </a:pPr>
            <a:r>
              <a:rPr lang="en-US" sz="1000" b="1" smtClean="0"/>
              <a:t>Objective: </a:t>
            </a:r>
            <a:r>
              <a:rPr lang="en-US" sz="1000" smtClean="0"/>
              <a:t>Provide a high level overview of the openness and flexibility of OpenScape UC and how this benefits the enterprise, workgroups and individual workers.</a:t>
            </a:r>
          </a:p>
          <a:p>
            <a:pPr>
              <a:lnSpc>
                <a:spcPct val="80000"/>
              </a:lnSpc>
            </a:pPr>
            <a:endParaRPr lang="en-US" sz="1000" smtClean="0"/>
          </a:p>
          <a:p>
            <a:pPr>
              <a:lnSpc>
                <a:spcPct val="80000"/>
              </a:lnSpc>
              <a:buFontTx/>
              <a:buChar char="•"/>
            </a:pPr>
            <a:r>
              <a:rPr lang="en-US" sz="1000" smtClean="0"/>
              <a:t>OpenScape is an application suite with an architecture that is extremely open and very flexible. This openness enables it to operates with multiple IT infrastructures</a:t>
            </a:r>
          </a:p>
          <a:p>
            <a:pPr>
              <a:lnSpc>
                <a:spcPct val="80000"/>
              </a:lnSpc>
              <a:buFontTx/>
              <a:buChar char="•"/>
            </a:pPr>
            <a:r>
              <a:rPr lang="en-US" sz="1000" smtClean="0"/>
              <a:t>It was built on the Services Oriented Architecture (SOA) as its framework, which allows it to easily connect and integrate with just about any other part of your existing communications infrastructure.</a:t>
            </a:r>
          </a:p>
          <a:p>
            <a:pPr>
              <a:lnSpc>
                <a:spcPct val="80000"/>
              </a:lnSpc>
              <a:buFontTx/>
              <a:buChar char="•"/>
            </a:pPr>
            <a:r>
              <a:rPr lang="en-US" sz="1000" smtClean="0"/>
              <a:t>It supports connectivity to any PBX and voice infrastructure.</a:t>
            </a:r>
          </a:p>
          <a:p>
            <a:pPr>
              <a:lnSpc>
                <a:spcPct val="80000"/>
              </a:lnSpc>
              <a:buFontTx/>
              <a:buChar char="•"/>
            </a:pPr>
            <a:r>
              <a:rPr lang="en-US" sz="1000" smtClean="0"/>
              <a:t>It supports multiple devices and clients access modes. </a:t>
            </a:r>
            <a:r>
              <a:rPr lang="en-US" sz="1000" b="1" smtClean="0"/>
              <a:t>Note:</a:t>
            </a:r>
            <a:r>
              <a:rPr lang="en-US" sz="1000" smtClean="0"/>
              <a:t> The OpenScape Web Client interface will initially not be available with V3. It will be available with V3R1. </a:t>
            </a:r>
          </a:p>
          <a:p>
            <a:pPr>
              <a:lnSpc>
                <a:spcPct val="80000"/>
              </a:lnSpc>
              <a:buFontTx/>
              <a:buChar char="•"/>
            </a:pPr>
            <a:r>
              <a:rPr lang="en-US" sz="1000" smtClean="0"/>
              <a:t>It is modular, addressing various needs and users within the enterprise, and it can be deployed as a Customer Premises Equipment (CPE) solution or as a hosted deployment for service providers. </a:t>
            </a:r>
            <a:r>
              <a:rPr lang="en-US" sz="1000" b="1" smtClean="0"/>
              <a:t>Note:</a:t>
            </a:r>
            <a:r>
              <a:rPr lang="en-US" sz="1000" smtClean="0"/>
              <a:t> In V3 a hosted solution is only available as a custom built solution using the SDK. The hosted offering will be available in OpenScape V4.</a:t>
            </a:r>
          </a:p>
          <a:p>
            <a:pPr>
              <a:lnSpc>
                <a:spcPct val="80000"/>
              </a:lnSpc>
              <a:buFontTx/>
              <a:buChar char="•"/>
            </a:pPr>
            <a:r>
              <a:rPr lang="en-US" sz="1000" smtClean="0"/>
              <a:t>It has a very powerful Software Developer Toolkit (SDK) which we believe is one of our key differentiators. The SDK and a variety of Web Services interfaces allow applications designers to embed OpenScape feature-functions in commercial front-office and business process IT solutions. This is the basis for the contextual embedding of communication services into applications and business processes.  </a:t>
            </a:r>
          </a:p>
          <a:p>
            <a:pPr lvl="2">
              <a:lnSpc>
                <a:spcPct val="80000"/>
              </a:lnSpc>
              <a:buFontTx/>
              <a:buChar char="•"/>
            </a:pPr>
            <a:r>
              <a:rPr lang="en-US" sz="1000" smtClean="0"/>
              <a:t>We believe our SDK is easier to use and enables customers to connect OpenScape to disparate technologies. What differentiates our SDK is that it exposes everything, and what we are exposing is of more value. </a:t>
            </a:r>
          </a:p>
          <a:p>
            <a:pPr>
              <a:lnSpc>
                <a:spcPct val="80000"/>
              </a:lnSpc>
              <a:buFontTx/>
              <a:buChar char="•"/>
            </a:pPr>
            <a:r>
              <a:rPr lang="en-US" sz="1000" b="1" smtClean="0"/>
              <a:t>Note:</a:t>
            </a:r>
            <a:r>
              <a:rPr lang="en-US" sz="1000" smtClean="0"/>
              <a:t> The Developer edition (aka SDK) is only available to select partners. System Integrators should contact the local Siemens Professional Services organization to request SDK usage and support.  In a future release of OpenScape UC V3, the SDK will be generally available to all SIs.</a:t>
            </a:r>
            <a:endParaRPr lang="en-US" sz="700" smtClean="0"/>
          </a:p>
          <a:p>
            <a:pPr>
              <a:lnSpc>
                <a:spcPct val="80000"/>
              </a:lnSpc>
            </a:pPr>
            <a:endParaRPr lang="en-US" sz="1000" smtClean="0"/>
          </a:p>
          <a:p>
            <a:pPr>
              <a:lnSpc>
                <a:spcPct val="80000"/>
              </a:lnSpc>
            </a:pPr>
            <a:r>
              <a:rPr lang="en-US" sz="1000" smtClean="0"/>
              <a:t>We will review each of these areas in more detail.</a:t>
            </a:r>
            <a:endParaRPr lang="en-US" sz="1000" b="1" smtClean="0"/>
          </a:p>
          <a:p>
            <a:pPr lvl="1">
              <a:lnSpc>
                <a:spcPct val="80000"/>
              </a:lnSpc>
            </a:pPr>
            <a:endParaRPr lang="en-GB" sz="1000" smtClean="0"/>
          </a:p>
          <a:p>
            <a:pPr>
              <a:lnSpc>
                <a:spcPct val="80000"/>
              </a:lnSpc>
            </a:pPr>
            <a:endParaRPr lang="en-GB"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noFill/>
          <a:ln/>
        </p:spPr>
        <p:txBody>
          <a:bodyPr/>
          <a:lstStyle/>
          <a:p>
            <a:r>
              <a:rPr lang="en-US" b="1" smtClean="0"/>
              <a:t>Objective: </a:t>
            </a:r>
            <a:r>
              <a:rPr lang="en-US" smtClean="0"/>
              <a:t>This is meant to be a high-level introduction to the kinds of benefits derived from a “complete” UC solution. Introduce the concept of “Reducing Human Latency”, a term introduced by Gartner. Use this slide as an example of what we mean by “open unified communications”, from a user perspective. </a:t>
            </a:r>
          </a:p>
          <a:p>
            <a:endParaRPr lang="en-US" b="1" smtClean="0"/>
          </a:p>
          <a:p>
            <a:r>
              <a:rPr lang="en-US" b="1" smtClean="0"/>
              <a:t>Note to presenter: </a:t>
            </a:r>
            <a:r>
              <a:rPr lang="en-US" smtClean="0"/>
              <a:t>Not all features listed are available with OpenScape UC V3, such as:</a:t>
            </a:r>
          </a:p>
          <a:p>
            <a:r>
              <a:rPr lang="en-US" smtClean="0"/>
              <a:t>SMS, Fax unified messaging (avail in Xpressions)</a:t>
            </a:r>
          </a:p>
          <a:p>
            <a:r>
              <a:rPr lang="en-US" smtClean="0"/>
              <a:t>Federation (candidate for V4)</a:t>
            </a:r>
          </a:p>
          <a:p>
            <a:r>
              <a:rPr lang="en-US" smtClean="0"/>
              <a:t>Differentiated Presence</a:t>
            </a:r>
          </a:p>
          <a:p>
            <a:r>
              <a:rPr lang="en-US" smtClean="0"/>
              <a:t>Toll-Bypass</a:t>
            </a:r>
          </a:p>
          <a:p>
            <a:r>
              <a:rPr lang="en-US" smtClean="0"/>
              <a:t>Schedule assistant</a:t>
            </a:r>
          </a:p>
          <a:p>
            <a:r>
              <a:rPr lang="en-US" smtClean="0"/>
              <a:t>Virtual speech assistant (candidate for V4)</a:t>
            </a:r>
          </a:p>
          <a:p>
            <a:r>
              <a:rPr lang="en-US" smtClean="0"/>
              <a:t>Contact Scout</a:t>
            </a:r>
          </a:p>
          <a:p>
            <a:r>
              <a:rPr lang="en-US" smtClean="0"/>
              <a:t>Social Networking </a:t>
            </a:r>
          </a:p>
          <a:p>
            <a:pPr lvl="1"/>
            <a:r>
              <a:rPr lang="en-US" smtClean="0"/>
              <a:t>Expertise, Keywords</a:t>
            </a:r>
          </a:p>
          <a:p>
            <a:pPr lvl="1"/>
            <a:r>
              <a:rPr lang="en-US" smtClean="0"/>
              <a:t>Presence based real-time communication</a:t>
            </a:r>
          </a:p>
          <a:p>
            <a:r>
              <a:rPr lang="en-US" smtClean="0"/>
              <a:t>Community Portal</a:t>
            </a:r>
          </a:p>
          <a:p>
            <a:r>
              <a:rPr lang="en-US" smtClean="0"/>
              <a:t>Advanced collaboration tools </a:t>
            </a:r>
          </a:p>
          <a:p>
            <a:pPr lvl="1"/>
            <a:r>
              <a:rPr lang="en-US" smtClean="0"/>
              <a:t>Recording / playback</a:t>
            </a:r>
          </a:p>
          <a:p>
            <a:pPr lvl="1"/>
            <a:r>
              <a:rPr lang="en-US" smtClean="0"/>
              <a:t>Virtual speech assistant</a:t>
            </a:r>
          </a:p>
          <a:p>
            <a:r>
              <a:rPr lang="en-US" smtClean="0"/>
              <a:t>Team Portal</a:t>
            </a:r>
          </a:p>
          <a:p>
            <a:r>
              <a:rPr lang="en-US" smtClean="0"/>
              <a:t>Team Journal &amp; Contacts</a:t>
            </a:r>
          </a:p>
          <a:p>
            <a:r>
              <a:rPr lang="en-US" smtClean="0"/>
              <a:t>Delegation (candidate for V4)</a:t>
            </a:r>
          </a:p>
          <a:p>
            <a:endParaRPr lang="en-US" smtClean="0"/>
          </a:p>
          <a:p>
            <a:r>
              <a:rPr lang="en-US" smtClean="0"/>
              <a:t>A complete UC experience allows you to:</a:t>
            </a:r>
          </a:p>
          <a:p>
            <a:r>
              <a:rPr lang="en-US" smtClean="0"/>
              <a:t>Manage my communications – This means I have complete control over how I communicate and with whom, independent of device or location. I manage my presence and how my calls are routed, and I can use any multiple forms of media type. I decide who my most important contacts are and track those calls in my call journal. </a:t>
            </a:r>
          </a:p>
          <a:p>
            <a:r>
              <a:rPr lang="en-US" smtClean="0"/>
              <a:t>&lt;click&gt; for animation build</a:t>
            </a:r>
          </a:p>
          <a:p>
            <a:r>
              <a:rPr lang="en-US" smtClean="0"/>
              <a:t>I know who – Using presence and one number service, I don’t waste time contacting others and I increase my chance of “First contact communication”.</a:t>
            </a:r>
          </a:p>
          <a:p>
            <a:r>
              <a:rPr lang="en-US" smtClean="0"/>
              <a:t>&lt;click&gt; for animation build</a:t>
            </a:r>
          </a:p>
          <a:p>
            <a:r>
              <a:rPr lang="en-US" smtClean="0"/>
              <a:t>Someone in Org – Communicating with colleagues becomes easier and faster because I can see when a team or workgroup is available and I have a “single point of access to pooled knowledge” which accelerates knowledge access across the enterprise as a whole.</a:t>
            </a:r>
          </a:p>
          <a:p>
            <a:r>
              <a:rPr lang="en-US" smtClean="0"/>
              <a:t>&lt;click&gt; for animation build</a:t>
            </a:r>
          </a:p>
          <a:p>
            <a:r>
              <a:rPr lang="en-US" smtClean="0"/>
              <a:t>Someone in Universe – Real time communications can happen outside of the enterprise when the UC application is open and can be integrated with outside applications such as social networks and community portals. </a:t>
            </a:r>
          </a:p>
          <a:p>
            <a:r>
              <a:rPr lang="en-US" smtClean="0"/>
              <a:t>&lt;click&gt; for animation build</a:t>
            </a:r>
          </a:p>
          <a:p>
            <a:r>
              <a:rPr lang="en-US" smtClean="0"/>
              <a:t>Collaborate and create – Teams that collaborate seamlessly are more effective.  Being able to quickly and easily setup of conference calls / collaboration sessions, plus know exactly who has joined the call and add those who aren’t with a simple click, gives enterprises an advantage. Decision making is accelerated, speeding up customer and market responsiveness.</a:t>
            </a:r>
          </a:p>
          <a:p>
            <a:r>
              <a:rPr lang="en-US" smtClean="0"/>
              <a:t>&lt;click&gt; for animation build</a:t>
            </a:r>
          </a:p>
          <a:p>
            <a:r>
              <a:rPr lang="en-US" smtClean="0"/>
              <a:t>I control my availability – I publish one number and all my contacts can reach me anywhere/anytime on any device. I can easily adjust my availability and preferred communications device and balance my activities between remaining focused on critical projects or meetings, while ensuring high priority callers such as customers or urgent requests still get through to me. </a:t>
            </a:r>
          </a:p>
          <a:p>
            <a:r>
              <a:rPr lang="en-US" smtClean="0"/>
              <a:t>&lt;click&gt; for animation build</a:t>
            </a:r>
          </a:p>
          <a:p>
            <a:r>
              <a:rPr lang="en-US" smtClean="0"/>
              <a:t>When I’m not available – All my communications can forward to a single unified mailbox or I can assign a delegate to take all my communications. I can also provide Self-Service Options to my callers, which gives them password accessible access to my MS Outlook calendar or stored documents.</a:t>
            </a:r>
          </a:p>
          <a:p>
            <a:r>
              <a:rPr lang="en-US" smtClean="0"/>
              <a:t>&lt;click&gt; for animation build</a:t>
            </a:r>
          </a:p>
          <a:p>
            <a:r>
              <a:rPr lang="en-US" smtClean="0"/>
              <a:t>When I’m mobile - I can stay connected and still be reached from my mobile device or PDA. From a voice portal interface, I can access all the UC features such as accessing and managing email and voice mail and using text-to-speech technology to have messages read over the phone. I can access my MS Outlook calendar, task lists, and contacts and even make changes to my presence status.</a:t>
            </a:r>
          </a:p>
          <a:p>
            <a:r>
              <a:rPr lang="en-US" b="1" smtClean="0"/>
              <a:t>Note: </a:t>
            </a:r>
            <a:r>
              <a:rPr lang="en-US" smtClean="0"/>
              <a:t>The speech recognition component of the voice portal will be available with OpenScape UC V4)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85800" y="4414838"/>
            <a:ext cx="5486400" cy="4184650"/>
          </a:xfrm>
          <a:noFill/>
          <a:ln/>
        </p:spPr>
        <p:txBody>
          <a:bodyPr/>
          <a:lstStyle/>
          <a:p>
            <a:r>
              <a:rPr lang="en-US" b="1" smtClean="0"/>
              <a:t>Objective: </a:t>
            </a:r>
            <a:r>
              <a:rPr lang="en-US" smtClean="0"/>
              <a:t>Describe the various client options with OpenScape UC and how this benefits the enterprise, workgroups and individual workers.</a:t>
            </a:r>
          </a:p>
          <a:p>
            <a:endParaRPr lang="en-US" smtClean="0"/>
          </a:p>
          <a:p>
            <a:r>
              <a:rPr lang="en-US" smtClean="0"/>
              <a:t>Here you see the different client options available for accessing OpenScape UC. There are two graphical user interfaces: the desktop client that uses minimal space on your screen, and the web client for accessing OpenScape UC from another desktop. You can also use your PDA to access the features of OpenScape UC while traveling, or alternatively you can use the Voice Portal when you don’t have access to your PC or PDA. </a:t>
            </a:r>
          </a:p>
          <a:p>
            <a:endParaRPr lang="en-US" b="1" smtClean="0"/>
          </a:p>
          <a:p>
            <a:r>
              <a:rPr lang="en-US" b="1" smtClean="0"/>
              <a:t>Note:</a:t>
            </a:r>
            <a:r>
              <a:rPr lang="en-US" smtClean="0"/>
              <a:t> The OpenStage client will be available with V4 in 2009.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Rot="1" noChangeAspect="1" noChangeArrowheads="1" noTextEdit="1"/>
          </p:cNvSpPr>
          <p:nvPr>
            <p:ph type="sldImg"/>
          </p:nvPr>
        </p:nvSpPr>
        <p:spPr>
          <a:xfrm>
            <a:off x="1106488" y="696913"/>
            <a:ext cx="4648200" cy="3486150"/>
          </a:xfrm>
          <a:ln/>
        </p:spPr>
      </p:sp>
      <p:sp>
        <p:nvSpPr>
          <p:cNvPr id="362498" name="Rectangle 3"/>
          <p:cNvSpPr>
            <a:spLocks noGrp="1" noChangeArrowheads="1"/>
          </p:cNvSpPr>
          <p:nvPr>
            <p:ph type="body" idx="1"/>
          </p:nvPr>
        </p:nvSpPr>
        <p:spPr>
          <a:noFill/>
          <a:ln/>
        </p:spPr>
        <p:txBody>
          <a:bodyPr/>
          <a:lstStyle/>
          <a:p>
            <a:r>
              <a:rPr lang="en-US" b="1" smtClean="0"/>
              <a:t>Objective:</a:t>
            </a:r>
            <a:r>
              <a:rPr lang="en-US" smtClean="0"/>
              <a:t> Describe the great business value realized when business applications are integrated with OpenScape UC. Show the pre-packaged integration with Siebel Clinical (CTMS). </a:t>
            </a:r>
            <a:br>
              <a:rPr lang="en-US" smtClean="0"/>
            </a:br>
            <a:r>
              <a:rPr lang="en-US" smtClean="0"/>
              <a:t/>
            </a:r>
            <a:br>
              <a:rPr lang="en-US" smtClean="0"/>
            </a:br>
            <a:endParaRPr lang="en-US" smtClean="0"/>
          </a:p>
          <a:p>
            <a:r>
              <a:rPr lang="en-US" smtClean="0"/>
              <a:t>Scenario:</a:t>
            </a:r>
          </a:p>
          <a:p>
            <a:r>
              <a:rPr lang="en-US" smtClean="0"/>
              <a:t>Here we see OpenScape functionality embedded into the Siebel (Oracle) Clinical application used for Clinical Trials Management. </a:t>
            </a:r>
          </a:p>
          <a:p>
            <a:endParaRPr lang="en-US" smtClean="0"/>
          </a:p>
          <a:p>
            <a:r>
              <a:rPr lang="en-US" smtClean="0"/>
              <a:t>&lt;click&gt; for animation build</a:t>
            </a:r>
          </a:p>
          <a:p>
            <a:endParaRPr lang="en-US" smtClean="0"/>
          </a:p>
          <a:p>
            <a:r>
              <a:rPr lang="en-US" smtClean="0"/>
              <a:t>In this example, OpenScape brings click-to-contact capabilities, including click-to-call, click-to-IM, click-to-email, and click-to-conference, directly into the application used by Clinical Research Associates, Clinical Study Managers, Project Clinicians, Site Coordinators, Clinical Data Managers, Clinical Trial Administrators and others. </a:t>
            </a:r>
          </a:p>
          <a:p>
            <a:endParaRPr lang="en-US" smtClean="0"/>
          </a:p>
          <a:p>
            <a:r>
              <a:rPr lang="en-US" smtClean="0"/>
              <a:t>By embedding real-time communications capabilities into the CTMS application used by all the key participants we are able to accelerate responsiveness and collaboration throughout the trials process. Information is shared faster, clarifications take place earlier, and essentially unnecessary wait time is eliminated at every step. </a:t>
            </a:r>
          </a:p>
          <a:p>
            <a:endParaRPr lang="en-US" smtClean="0"/>
          </a:p>
          <a:p>
            <a:r>
              <a:rPr lang="en-US" smtClean="0"/>
              <a:t>With OpenScape’s full-spectrum presence embedded into the CTMS application, clinical trials teams stay better informed and better connected.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Grp="1" noRot="1" noChangeAspect="1" noChangeArrowheads="1" noTextEdit="1"/>
          </p:cNvSpPr>
          <p:nvPr>
            <p:ph type="sldImg"/>
          </p:nvPr>
        </p:nvSpPr>
        <p:spPr>
          <a:ln/>
        </p:spPr>
      </p:sp>
      <p:sp>
        <p:nvSpPr>
          <p:cNvPr id="364546" name="Rectangle 3"/>
          <p:cNvSpPr>
            <a:spLocks noGrp="1" noChangeArrowheads="1"/>
          </p:cNvSpPr>
          <p:nvPr>
            <p:ph type="body" idx="1"/>
          </p:nvPr>
        </p:nvSpPr>
        <p:spPr>
          <a:xfrm>
            <a:off x="685800" y="4414838"/>
            <a:ext cx="5486400" cy="4184650"/>
          </a:xfrm>
          <a:noFill/>
          <a:ln/>
        </p:spPr>
        <p:txBody>
          <a:bodyPr/>
          <a:lstStyle/>
          <a:p>
            <a:r>
              <a:rPr lang="en-US" b="1" smtClean="0"/>
              <a:t>Objective: </a:t>
            </a:r>
            <a:r>
              <a:rPr lang="en-US" smtClean="0"/>
              <a:t>This is the wrap-up slide. Summarize the advantages of OpenScape UC.</a:t>
            </a:r>
          </a:p>
          <a:p>
            <a:endParaRPr lang="en-US" smtClean="0"/>
          </a:p>
          <a:p>
            <a:r>
              <a:rPr lang="en-US" smtClean="0"/>
              <a:t>The bottom line is that enterprises deploy UC because they want to be more competitive, more responsive and reduce costs.  As evidenced by the few customer examples I showed you, OpenScape UC is a proven solution to help you do just that.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custDataLst>
              <p:tags r:id="rId13"/>
            </p:custDataLst>
          </p:nvPr>
        </p:nvSpPr>
        <p:spPr bwMode="auto">
          <a:xfrm>
            <a:off x="287338" y="261938"/>
            <a:ext cx="8856662" cy="971550"/>
          </a:xfrm>
          <a:prstGeom prst="rect">
            <a:avLst/>
          </a:prstGeom>
          <a:solidFill>
            <a:srgbClr val="FEFFFF"/>
          </a:solidFill>
          <a:ln w="9525">
            <a:noFill/>
            <a:miter lim="800000"/>
            <a:headEnd/>
            <a:tailEnd/>
          </a:ln>
          <a:effectLst/>
        </p:spPr>
        <p:txBody>
          <a:bodyPr wrap="none" anchor="ctr"/>
          <a:lstStyle/>
          <a:p>
            <a:pPr algn="ctr" eaLnBrk="0" hangingPunct="0">
              <a:defRPr/>
            </a:pPr>
            <a:endParaRPr lang="en-GB" sz="2000">
              <a:solidFill>
                <a:srgbClr val="FFFFFF"/>
              </a:solidFill>
              <a:latin typeface="Siemens Slab" pitchFamily="2" charset="0"/>
              <a:cs typeface="+mn-cs"/>
            </a:endParaRPr>
          </a:p>
        </p:txBody>
      </p:sp>
      <p:sp>
        <p:nvSpPr>
          <p:cNvPr id="1027" name="Rectangle 3"/>
          <p:cNvSpPr>
            <a:spLocks noGrp="1" noChangeArrowheads="1"/>
          </p:cNvSpPr>
          <p:nvPr>
            <p:ph type="title"/>
          </p:nvPr>
        </p:nvSpPr>
        <p:spPr bwMode="auto">
          <a:xfrm>
            <a:off x="539750" y="258763"/>
            <a:ext cx="6140450"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Mastertitelformat bearbeiten</a:t>
            </a:r>
          </a:p>
        </p:txBody>
      </p:sp>
      <p:sp>
        <p:nvSpPr>
          <p:cNvPr id="1028" name="Rectangle 4"/>
          <p:cNvSpPr>
            <a:spLocks noGrp="1" noChangeArrowheads="1"/>
          </p:cNvSpPr>
          <p:nvPr>
            <p:ph type="body" idx="1"/>
          </p:nvPr>
        </p:nvSpPr>
        <p:spPr bwMode="auto">
          <a:xfrm>
            <a:off x="539750" y="1590675"/>
            <a:ext cx="8208963"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pic>
        <p:nvPicPr>
          <p:cNvPr id="1029" name="Picture 5" descr="sie_logo_petrol_rgb_2"/>
          <p:cNvPicPr>
            <a:picLocks noChangeAspect="1" noChangeArrowheads="1"/>
          </p:cNvPicPr>
          <p:nvPr/>
        </p:nvPicPr>
        <p:blipFill>
          <a:blip r:embed="rId14"/>
          <a:srcRect/>
          <a:stretch>
            <a:fillRect/>
          </a:stretch>
        </p:blipFill>
        <p:spPr bwMode="auto">
          <a:xfrm>
            <a:off x="7200900" y="423863"/>
            <a:ext cx="1600200" cy="320675"/>
          </a:xfrm>
          <a:prstGeom prst="rect">
            <a:avLst/>
          </a:prstGeom>
          <a:noFill/>
          <a:ln w="9525">
            <a:noFill/>
            <a:miter lim="800000"/>
            <a:headEnd/>
            <a:tailEnd/>
          </a:ln>
        </p:spPr>
      </p:pic>
      <p:sp>
        <p:nvSpPr>
          <p:cNvPr id="72710" name="Line 6"/>
          <p:cNvSpPr>
            <a:spLocks noChangeShapeType="1"/>
          </p:cNvSpPr>
          <p:nvPr/>
        </p:nvSpPr>
        <p:spPr bwMode="auto">
          <a:xfrm>
            <a:off x="0" y="6530975"/>
            <a:ext cx="9144000" cy="0"/>
          </a:xfrm>
          <a:prstGeom prst="line">
            <a:avLst/>
          </a:prstGeom>
          <a:noFill/>
          <a:ln w="12700">
            <a:solidFill>
              <a:schemeClr val="bg2"/>
            </a:solidFill>
            <a:round/>
            <a:headEnd/>
            <a:tailEnd/>
          </a:ln>
          <a:effectLst/>
        </p:spPr>
        <p:txBody>
          <a:bodyPr lIns="0" tIns="0" rIns="0" bIns="0">
            <a:spAutoFit/>
          </a:bodyPr>
          <a:lstStyle/>
          <a:p>
            <a:pPr algn="ctr">
              <a:defRPr/>
            </a:pPr>
            <a:endParaRPr lang="en-US" sz="1000">
              <a:cs typeface="+mn-cs"/>
            </a:endParaRPr>
          </a:p>
        </p:txBody>
      </p:sp>
      <p:sp>
        <p:nvSpPr>
          <p:cNvPr id="72711" name="Text Box 7"/>
          <p:cNvSpPr txBox="1">
            <a:spLocks noChangeArrowheads="1"/>
          </p:cNvSpPr>
          <p:nvPr/>
        </p:nvSpPr>
        <p:spPr bwMode="auto">
          <a:xfrm>
            <a:off x="3924300" y="6567488"/>
            <a:ext cx="4824413" cy="219075"/>
          </a:xfrm>
          <a:prstGeom prst="rect">
            <a:avLst/>
          </a:prstGeom>
          <a:noFill/>
          <a:ln w="9525">
            <a:noFill/>
            <a:miter lim="800000"/>
            <a:headEnd/>
            <a:tailEnd/>
          </a:ln>
          <a:effectLst/>
        </p:spPr>
        <p:txBody>
          <a:bodyPr lIns="0" tIns="0" rIns="0" bIns="0"/>
          <a:lstStyle/>
          <a:p>
            <a:pPr algn="r">
              <a:defRPr/>
            </a:pPr>
            <a:r>
              <a:rPr lang="en-US" sz="800">
                <a:cs typeface="+mn-cs"/>
              </a:rPr>
              <a:t>Copyright © Siemens Enterprise Communications GmbH &amp; Co. KG 2010. All rights reserved.</a:t>
            </a:r>
          </a:p>
          <a:p>
            <a:pPr algn="r">
              <a:defRPr/>
            </a:pPr>
            <a:r>
              <a:rPr lang="en-US" sz="800">
                <a:cs typeface="+mn-cs"/>
              </a:rPr>
              <a:t>Siemens Enterprise Communications GmbH &amp; Co. KG is a Trademark Licensee of Siemens AG</a:t>
            </a:r>
          </a:p>
        </p:txBody>
      </p:sp>
      <p:sp>
        <p:nvSpPr>
          <p:cNvPr id="72713" name="Rectangle 9"/>
          <p:cNvSpPr>
            <a:spLocks noChangeArrowheads="1"/>
          </p:cNvSpPr>
          <p:nvPr/>
        </p:nvSpPr>
        <p:spPr bwMode="auto">
          <a:xfrm>
            <a:off x="549275" y="6673850"/>
            <a:ext cx="877888" cy="136525"/>
          </a:xfrm>
          <a:prstGeom prst="rect">
            <a:avLst/>
          </a:prstGeom>
          <a:noFill/>
          <a:ln w="9525">
            <a:noFill/>
            <a:miter lim="800000"/>
            <a:headEnd/>
            <a:tailEnd/>
          </a:ln>
          <a:effectLst/>
        </p:spPr>
        <p:txBody>
          <a:bodyPr lIns="0" tIns="0" rIns="0" bIns="0" anchor="b"/>
          <a:lstStyle/>
          <a:p>
            <a:pPr>
              <a:lnSpc>
                <a:spcPct val="110000"/>
              </a:lnSpc>
              <a:defRPr/>
            </a:pPr>
            <a:r>
              <a:rPr lang="en-US" sz="800">
                <a:cs typeface="+mn-cs"/>
              </a:rPr>
              <a:t>Page </a:t>
            </a:r>
            <a:fld id="{36496432-137B-4288-9920-3BE2AD5AF747}" type="slidenum">
              <a:rPr lang="en-US" sz="800">
                <a:cs typeface="+mn-cs"/>
              </a:rPr>
              <a:pPr>
                <a:lnSpc>
                  <a:spcPct val="110000"/>
                </a:lnSpc>
                <a:defRPr/>
              </a:pPr>
              <a:t>‹#›</a:t>
            </a:fld>
            <a:endParaRPr lang="en-US" sz="800">
              <a:cs typeface="+mn-cs"/>
            </a:endParaRPr>
          </a:p>
        </p:txBody>
      </p:sp>
      <p:sp>
        <p:nvSpPr>
          <p:cNvPr id="72714" name="Text Box 10"/>
          <p:cNvSpPr txBox="1">
            <a:spLocks noChangeArrowheads="1"/>
          </p:cNvSpPr>
          <p:nvPr/>
        </p:nvSpPr>
        <p:spPr bwMode="auto">
          <a:xfrm>
            <a:off x="1895475" y="6567488"/>
            <a:ext cx="2303463" cy="173037"/>
          </a:xfrm>
          <a:prstGeom prst="rect">
            <a:avLst/>
          </a:prstGeom>
          <a:noFill/>
          <a:ln w="9525">
            <a:noFill/>
            <a:miter lim="800000"/>
            <a:headEnd/>
            <a:tailEnd/>
          </a:ln>
          <a:effectLst/>
        </p:spPr>
        <p:txBody>
          <a:bodyPr lIns="0" tIns="0" rIns="0" bIns="0"/>
          <a:lstStyle/>
          <a:p>
            <a:pPr>
              <a:defRPr/>
            </a:pPr>
            <a:endParaRPr lang="en-US" sz="800" dirty="0">
              <a:cs typeface="+mn-cs"/>
            </a:endParaRPr>
          </a:p>
        </p:txBody>
      </p:sp>
      <p:sp>
        <p:nvSpPr>
          <p:cNvPr id="2" name="Rectangle 9"/>
          <p:cNvSpPr>
            <a:spLocks noChangeArrowheads="1"/>
          </p:cNvSpPr>
          <p:nvPr userDrawn="1"/>
        </p:nvSpPr>
        <p:spPr bwMode="auto">
          <a:xfrm>
            <a:off x="549275" y="6567488"/>
            <a:ext cx="877888" cy="136525"/>
          </a:xfrm>
          <a:prstGeom prst="rect">
            <a:avLst/>
          </a:prstGeom>
          <a:noFill/>
          <a:ln w="9525">
            <a:noFill/>
            <a:miter lim="800000"/>
            <a:headEnd/>
            <a:tailEnd/>
          </a:ln>
          <a:effectLst/>
        </p:spPr>
        <p:txBody>
          <a:bodyPr lIns="0" tIns="0" rIns="0" bIns="0" anchor="b"/>
          <a:lstStyle/>
          <a:p>
            <a:pPr>
              <a:lnSpc>
                <a:spcPct val="110000"/>
              </a:lnSpc>
              <a:defRPr/>
            </a:pPr>
            <a:r>
              <a:rPr lang="en-US" sz="800"/>
              <a:t>5 October 2010</a:t>
            </a:r>
          </a:p>
        </p:txBody>
      </p:sp>
      <p:sp>
        <p:nvSpPr>
          <p:cNvPr id="3" name="Rectangle 9"/>
          <p:cNvSpPr>
            <a:spLocks noChangeArrowheads="1"/>
          </p:cNvSpPr>
          <p:nvPr userDrawn="1"/>
        </p:nvSpPr>
        <p:spPr bwMode="auto">
          <a:xfrm>
            <a:off x="1582738" y="6567488"/>
            <a:ext cx="2374900" cy="134937"/>
          </a:xfrm>
          <a:prstGeom prst="rect">
            <a:avLst/>
          </a:prstGeom>
          <a:noFill/>
          <a:ln w="9525">
            <a:noFill/>
            <a:miter lim="800000"/>
            <a:headEnd/>
            <a:tailEnd/>
          </a:ln>
        </p:spPr>
        <p:txBody>
          <a:bodyPr wrap="none" lIns="0" tIns="0" rIns="0" bIns="0" anchor="ctr" anchorCtr="1">
            <a:spAutoFit/>
          </a:bodyPr>
          <a:lstStyle/>
          <a:p>
            <a:pPr algn="ctr">
              <a:lnSpc>
                <a:spcPct val="110000"/>
              </a:lnSpc>
              <a:defRPr/>
            </a:pPr>
            <a:r>
              <a:rPr lang="en-US" sz="800"/>
              <a:t>IT Expo - Presence and the Unified User Experience</a:t>
            </a:r>
          </a:p>
        </p:txBody>
      </p:sp>
      <p:pic>
        <p:nvPicPr>
          <p:cNvPr id="1036" name="Picture 12"/>
          <p:cNvPicPr>
            <a:picLocks noChangeAspect="1" noChangeArrowheads="1"/>
          </p:cNvPicPr>
          <p:nvPr userDrawn="1"/>
        </p:nvPicPr>
        <p:blipFill>
          <a:blip r:embed="rId15"/>
          <a:srcRect l="17155" t="21159" r="14568" b="52017"/>
          <a:stretch>
            <a:fillRect/>
          </a:stretch>
        </p:blipFill>
        <p:spPr bwMode="auto">
          <a:xfrm>
            <a:off x="7470775" y="801688"/>
            <a:ext cx="1163638" cy="3429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cs typeface="Arial" charset="0"/>
        </a:defRPr>
      </a:lvl2pPr>
      <a:lvl3pPr algn="l" rtl="0" eaLnBrk="0" fontAlgn="base" hangingPunct="0">
        <a:spcBef>
          <a:spcPct val="0"/>
        </a:spcBef>
        <a:spcAft>
          <a:spcPct val="0"/>
        </a:spcAft>
        <a:defRPr sz="2000" b="1">
          <a:solidFill>
            <a:schemeClr val="tx1"/>
          </a:solidFill>
          <a:latin typeface="Arial" charset="0"/>
          <a:cs typeface="Arial" charset="0"/>
        </a:defRPr>
      </a:lvl3pPr>
      <a:lvl4pPr algn="l" rtl="0" eaLnBrk="0" fontAlgn="base" hangingPunct="0">
        <a:spcBef>
          <a:spcPct val="0"/>
        </a:spcBef>
        <a:spcAft>
          <a:spcPct val="0"/>
        </a:spcAft>
        <a:defRPr sz="2000" b="1">
          <a:solidFill>
            <a:schemeClr val="tx1"/>
          </a:solidFill>
          <a:latin typeface="Arial" charset="0"/>
          <a:cs typeface="Arial" charset="0"/>
        </a:defRPr>
      </a:lvl4pPr>
      <a:lvl5pPr algn="l" rtl="0" eaLnBrk="0" fontAlgn="base" hangingPunct="0">
        <a:spcBef>
          <a:spcPct val="0"/>
        </a:spcBef>
        <a:spcAft>
          <a:spcPct val="0"/>
        </a:spcAft>
        <a:defRPr sz="2000" b="1">
          <a:solidFill>
            <a:schemeClr val="tx1"/>
          </a:solidFill>
          <a:latin typeface="Arial" charset="0"/>
          <a:cs typeface="Arial" charset="0"/>
        </a:defRPr>
      </a:lvl5pPr>
      <a:lvl6pPr marL="457200" algn="l" rtl="0" fontAlgn="base">
        <a:spcBef>
          <a:spcPct val="0"/>
        </a:spcBef>
        <a:spcAft>
          <a:spcPct val="0"/>
        </a:spcAft>
        <a:defRPr sz="2000" b="1">
          <a:solidFill>
            <a:schemeClr val="tx1"/>
          </a:solidFill>
          <a:latin typeface="Arial" charset="0"/>
          <a:cs typeface="Arial" charset="0"/>
        </a:defRPr>
      </a:lvl6pPr>
      <a:lvl7pPr marL="914400" algn="l" rtl="0" fontAlgn="base">
        <a:spcBef>
          <a:spcPct val="0"/>
        </a:spcBef>
        <a:spcAft>
          <a:spcPct val="0"/>
        </a:spcAft>
        <a:defRPr sz="2000" b="1">
          <a:solidFill>
            <a:schemeClr val="tx1"/>
          </a:solidFill>
          <a:latin typeface="Arial" charset="0"/>
          <a:cs typeface="Arial" charset="0"/>
        </a:defRPr>
      </a:lvl7pPr>
      <a:lvl8pPr marL="1371600" algn="l" rtl="0" fontAlgn="base">
        <a:spcBef>
          <a:spcPct val="0"/>
        </a:spcBef>
        <a:spcAft>
          <a:spcPct val="0"/>
        </a:spcAft>
        <a:defRPr sz="2000" b="1">
          <a:solidFill>
            <a:schemeClr val="tx1"/>
          </a:solidFill>
          <a:latin typeface="Arial" charset="0"/>
          <a:cs typeface="Arial" charset="0"/>
        </a:defRPr>
      </a:lvl8pPr>
      <a:lvl9pPr marL="1828800" algn="l" rtl="0" fontAlgn="base">
        <a:spcBef>
          <a:spcPct val="0"/>
        </a:spcBef>
        <a:spcAft>
          <a:spcPct val="0"/>
        </a:spcAft>
        <a:defRPr sz="2000" b="1">
          <a:solidFill>
            <a:schemeClr val="tx1"/>
          </a:solidFill>
          <a:latin typeface="Arial" charset="0"/>
          <a:cs typeface="Arial" charset="0"/>
        </a:defRPr>
      </a:lvl9pPr>
    </p:titleStyle>
    <p:bodyStyle>
      <a:lvl1pPr marL="342900" indent="-342900" algn="l" rtl="0" eaLnBrk="0" fontAlgn="base" hangingPunct="0">
        <a:spcBef>
          <a:spcPct val="0"/>
        </a:spcBef>
        <a:spcAft>
          <a:spcPct val="0"/>
        </a:spcAft>
        <a:buFont typeface="Wingdings" pitchFamily="2" charset="2"/>
        <a:defRPr>
          <a:solidFill>
            <a:schemeClr val="tx1"/>
          </a:solidFill>
          <a:latin typeface="+mn-lt"/>
          <a:ea typeface="+mn-ea"/>
          <a:cs typeface="+mn-cs"/>
        </a:defRPr>
      </a:lvl1pPr>
      <a:lvl2pPr marL="190500" indent="-188913" algn="l" rtl="0" eaLnBrk="0" fontAlgn="base" hangingPunct="0">
        <a:spcBef>
          <a:spcPct val="0"/>
        </a:spcBef>
        <a:spcAft>
          <a:spcPct val="0"/>
        </a:spcAft>
        <a:buClr>
          <a:schemeClr val="accent1"/>
        </a:buClr>
        <a:buFont typeface="Wingdings" pitchFamily="2" charset="2"/>
        <a:buChar char="§"/>
        <a:defRPr>
          <a:solidFill>
            <a:schemeClr val="tx1"/>
          </a:solidFill>
          <a:latin typeface="+mn-lt"/>
          <a:cs typeface="+mn-cs"/>
        </a:defRPr>
      </a:lvl2pPr>
      <a:lvl3pPr marL="381000" indent="-188913" algn="l" rtl="0" eaLnBrk="0" fontAlgn="base" hangingPunct="0">
        <a:spcBef>
          <a:spcPct val="0"/>
        </a:spcBef>
        <a:spcAft>
          <a:spcPct val="0"/>
        </a:spcAft>
        <a:buClr>
          <a:schemeClr val="accent1"/>
        </a:buClr>
        <a:buFont typeface="Wingdings" pitchFamily="2" charset="2"/>
        <a:buChar char="§"/>
        <a:defRPr>
          <a:solidFill>
            <a:schemeClr val="tx1"/>
          </a:solidFill>
          <a:latin typeface="+mn-lt"/>
          <a:cs typeface="+mn-cs"/>
        </a:defRPr>
      </a:lvl3pPr>
      <a:lvl4pPr marL="573088" indent="-190500" algn="l" rtl="0" eaLnBrk="0" fontAlgn="base" hangingPunct="0">
        <a:spcBef>
          <a:spcPct val="0"/>
        </a:spcBef>
        <a:spcAft>
          <a:spcPct val="0"/>
        </a:spcAft>
        <a:buClr>
          <a:schemeClr val="accent1"/>
        </a:buClr>
        <a:buFont typeface="Wingdings" pitchFamily="2" charset="2"/>
        <a:buChar char="§"/>
        <a:defRPr>
          <a:solidFill>
            <a:schemeClr val="tx1"/>
          </a:solidFill>
          <a:latin typeface="+mn-lt"/>
          <a:cs typeface="+mn-cs"/>
        </a:defRPr>
      </a:lvl4pPr>
      <a:lvl5pPr marL="763588" indent="-188913" algn="l" rtl="0" eaLnBrk="0" fontAlgn="base" hangingPunct="0">
        <a:spcBef>
          <a:spcPct val="0"/>
        </a:spcBef>
        <a:spcAft>
          <a:spcPct val="0"/>
        </a:spcAft>
        <a:buClr>
          <a:schemeClr val="accent1"/>
        </a:buClr>
        <a:buFont typeface="Wingdings" pitchFamily="2" charset="2"/>
        <a:buChar char="§"/>
        <a:defRPr>
          <a:solidFill>
            <a:schemeClr val="tx1"/>
          </a:solidFill>
          <a:latin typeface="+mn-lt"/>
          <a:cs typeface="+mn-cs"/>
        </a:defRPr>
      </a:lvl5pPr>
      <a:lvl6pPr marL="1220788" indent="-188913" algn="l" rtl="0" fontAlgn="base">
        <a:spcBef>
          <a:spcPct val="0"/>
        </a:spcBef>
        <a:spcAft>
          <a:spcPct val="0"/>
        </a:spcAft>
        <a:buClr>
          <a:schemeClr val="accent1"/>
        </a:buClr>
        <a:buFont typeface="Wingdings" pitchFamily="2" charset="2"/>
        <a:buChar char="§"/>
        <a:defRPr>
          <a:solidFill>
            <a:schemeClr val="tx1"/>
          </a:solidFill>
          <a:latin typeface="+mn-lt"/>
          <a:cs typeface="+mn-cs"/>
        </a:defRPr>
      </a:lvl6pPr>
      <a:lvl7pPr marL="1677988" indent="-188913" algn="l" rtl="0" fontAlgn="base">
        <a:spcBef>
          <a:spcPct val="0"/>
        </a:spcBef>
        <a:spcAft>
          <a:spcPct val="0"/>
        </a:spcAft>
        <a:buClr>
          <a:schemeClr val="accent1"/>
        </a:buClr>
        <a:buFont typeface="Wingdings" pitchFamily="2" charset="2"/>
        <a:buChar char="§"/>
        <a:defRPr>
          <a:solidFill>
            <a:schemeClr val="tx1"/>
          </a:solidFill>
          <a:latin typeface="+mn-lt"/>
          <a:cs typeface="+mn-cs"/>
        </a:defRPr>
      </a:lvl7pPr>
      <a:lvl8pPr marL="2135188" indent="-188913" algn="l" rtl="0" fontAlgn="base">
        <a:spcBef>
          <a:spcPct val="0"/>
        </a:spcBef>
        <a:spcAft>
          <a:spcPct val="0"/>
        </a:spcAft>
        <a:buClr>
          <a:schemeClr val="accent1"/>
        </a:buClr>
        <a:buFont typeface="Wingdings" pitchFamily="2" charset="2"/>
        <a:buChar char="§"/>
        <a:defRPr>
          <a:solidFill>
            <a:schemeClr val="tx1"/>
          </a:solidFill>
          <a:latin typeface="+mn-lt"/>
          <a:cs typeface="+mn-cs"/>
        </a:defRPr>
      </a:lvl8pPr>
      <a:lvl9pPr marL="2592388" indent="-188913" algn="l" rtl="0" fontAlgn="base">
        <a:spcBef>
          <a:spcPct val="0"/>
        </a:spcBef>
        <a:spcAft>
          <a:spcPct val="0"/>
        </a:spcAft>
        <a:buClr>
          <a:schemeClr val="accent1"/>
        </a:buClr>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63" Type="http://schemas.openxmlformats.org/officeDocument/2006/relationships/image" Target="../media/image11.png"/><Relationship Id="rId68" Type="http://schemas.openxmlformats.org/officeDocument/2006/relationships/image" Target="../media/image15.jpe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image" Target="../media/image14.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61" Type="http://schemas.openxmlformats.org/officeDocument/2006/relationships/slideLayout" Target="../slideLayouts/slideLayout6.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image" Target="../media/image13.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image" Target="../media/image12.png"/><Relationship Id="rId69" Type="http://schemas.openxmlformats.org/officeDocument/2006/relationships/image" Target="../media/image16.png"/><Relationship Id="rId8" Type="http://schemas.openxmlformats.org/officeDocument/2006/relationships/tags" Target="../tags/tag9.xml"/><Relationship Id="rId51" Type="http://schemas.openxmlformats.org/officeDocument/2006/relationships/tags" Target="../tags/tag52.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oleObject" Target="../embeddings/oleObject1.bin"/><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wmf"/><Relationship Id="rId18" Type="http://schemas.openxmlformats.org/officeDocument/2006/relationships/image" Target="../media/image30.png"/><Relationship Id="rId3" Type="http://schemas.openxmlformats.org/officeDocument/2006/relationships/image" Target="../media/image10.png"/><Relationship Id="rId21" Type="http://schemas.openxmlformats.org/officeDocument/2006/relationships/image" Target="../media/image32.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hyperlink" Target="http://www.symbian.com/index.html" TargetMode="External"/><Relationship Id="rId25"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29.png"/><Relationship Id="rId20" Type="http://schemas.openxmlformats.org/officeDocument/2006/relationships/hyperlink" Target="http://www.android.com/index.html" TargetMode="Externa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5.jpe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4.png"/><Relationship Id="rId10" Type="http://schemas.openxmlformats.org/officeDocument/2006/relationships/image" Target="../media/image23.pn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0" y="0"/>
            <a:ext cx="9144000" cy="6858000"/>
          </a:xfrm>
          <a:prstGeom prst="rect">
            <a:avLst/>
          </a:prstGeom>
          <a:solidFill>
            <a:schemeClr val="hlink"/>
          </a:solidFill>
          <a:ln w="9525" algn="ctr">
            <a:noFill/>
            <a:miter lim="800000"/>
            <a:headEnd/>
            <a:tailEnd/>
          </a:ln>
        </p:spPr>
        <p:txBody>
          <a:bodyPr wrap="none" lIns="0" tIns="0" rIns="0" bIns="0" anchor="ctr"/>
          <a:lstStyle/>
          <a:p>
            <a:endParaRPr lang="de-DE" sz="1000">
              <a:ea typeface="ＭＳ Ｐゴシック" pitchFamily="34" charset="-128"/>
            </a:endParaRPr>
          </a:p>
        </p:txBody>
      </p:sp>
      <p:sp>
        <p:nvSpPr>
          <p:cNvPr id="15362" name="Rectangle 3"/>
          <p:cNvSpPr>
            <a:spLocks noGrp="1" noChangeArrowheads="1"/>
          </p:cNvSpPr>
          <p:nvPr>
            <p:ph type="ctrTitle" idx="4294967295"/>
          </p:nvPr>
        </p:nvSpPr>
        <p:spPr>
          <a:xfrm>
            <a:off x="1463675" y="1838325"/>
            <a:ext cx="7281863" cy="2166938"/>
          </a:xfrm>
        </p:spPr>
        <p:txBody>
          <a:bodyPr anchor="t"/>
          <a:lstStyle/>
          <a:p>
            <a:pPr eaLnBrk="1" hangingPunct="1"/>
            <a:r>
              <a:rPr lang="en-US" sz="4000" smtClean="0">
                <a:solidFill>
                  <a:schemeClr val="bg2"/>
                </a:solidFill>
              </a:rPr>
              <a:t>Presence and the Unified User Experience</a:t>
            </a:r>
            <a:endParaRPr lang="en-US" sz="1800" smtClean="0">
              <a:solidFill>
                <a:schemeClr val="bg2"/>
              </a:solidFill>
            </a:endParaRPr>
          </a:p>
        </p:txBody>
      </p:sp>
      <p:grpSp>
        <p:nvGrpSpPr>
          <p:cNvPr id="15363" name="Group 5"/>
          <p:cNvGrpSpPr>
            <a:grpSpLocks/>
          </p:cNvGrpSpPr>
          <p:nvPr/>
        </p:nvGrpSpPr>
        <p:grpSpPr bwMode="auto">
          <a:xfrm>
            <a:off x="285750" y="260350"/>
            <a:ext cx="8856663" cy="973138"/>
            <a:chOff x="180" y="164"/>
            <a:chExt cx="5579" cy="613"/>
          </a:xfrm>
        </p:grpSpPr>
        <p:sp>
          <p:nvSpPr>
            <p:cNvPr id="15366" name="Rectangle 6"/>
            <p:cNvSpPr>
              <a:spLocks noChangeArrowheads="1"/>
            </p:cNvSpPr>
            <p:nvPr>
              <p:custDataLst>
                <p:tags r:id="rId1"/>
              </p:custDataLst>
            </p:nvPr>
          </p:nvSpPr>
          <p:spPr bwMode="auto">
            <a:xfrm>
              <a:off x="180" y="164"/>
              <a:ext cx="5579" cy="613"/>
            </a:xfrm>
            <a:prstGeom prst="rect">
              <a:avLst/>
            </a:prstGeom>
            <a:solidFill>
              <a:srgbClr val="FEFFFF"/>
            </a:solidFill>
            <a:ln w="9525">
              <a:noFill/>
              <a:miter lim="800000"/>
              <a:headEnd/>
              <a:tailEnd/>
            </a:ln>
          </p:spPr>
          <p:txBody>
            <a:bodyPr wrap="none" anchor="ctr"/>
            <a:lstStyle/>
            <a:p>
              <a:pPr algn="ctr" eaLnBrk="0" hangingPunct="0"/>
              <a:endParaRPr lang="de-DE" sz="2000">
                <a:solidFill>
                  <a:srgbClr val="FFFFFF"/>
                </a:solidFill>
              </a:endParaRPr>
            </a:p>
          </p:txBody>
        </p:sp>
        <p:pic>
          <p:nvPicPr>
            <p:cNvPr id="15367" name="Picture 7" descr="sie_logo_petrol_rgb_M"/>
            <p:cNvPicPr>
              <a:picLocks noChangeAspect="1" noChangeArrowheads="1"/>
            </p:cNvPicPr>
            <p:nvPr/>
          </p:nvPicPr>
          <p:blipFill>
            <a:blip r:embed="rId4"/>
            <a:srcRect/>
            <a:stretch>
              <a:fillRect/>
            </a:stretch>
          </p:blipFill>
          <p:spPr bwMode="auto">
            <a:xfrm>
              <a:off x="4571" y="295"/>
              <a:ext cx="943" cy="150"/>
            </a:xfrm>
            <a:prstGeom prst="rect">
              <a:avLst/>
            </a:prstGeom>
            <a:noFill/>
            <a:ln w="9525">
              <a:noFill/>
              <a:miter lim="800000"/>
              <a:headEnd/>
              <a:tailEnd/>
            </a:ln>
          </p:spPr>
        </p:pic>
      </p:grpSp>
      <p:sp>
        <p:nvSpPr>
          <p:cNvPr id="15364" name="Rectangle 8"/>
          <p:cNvSpPr>
            <a:spLocks noChangeArrowheads="1"/>
          </p:cNvSpPr>
          <p:nvPr/>
        </p:nvSpPr>
        <p:spPr bwMode="auto">
          <a:xfrm>
            <a:off x="1463675" y="4597400"/>
            <a:ext cx="7281863" cy="1673225"/>
          </a:xfrm>
          <a:prstGeom prst="rect">
            <a:avLst/>
          </a:prstGeom>
          <a:noFill/>
          <a:ln w="9525" algn="ctr">
            <a:noFill/>
            <a:miter lim="800000"/>
            <a:headEnd/>
            <a:tailEnd/>
          </a:ln>
        </p:spPr>
        <p:txBody>
          <a:bodyPr lIns="0" tIns="0" rIns="0" bIns="0" anchor="b">
            <a:spAutoFit/>
          </a:bodyPr>
          <a:lstStyle/>
          <a:p>
            <a:pPr>
              <a:lnSpc>
                <a:spcPct val="90000"/>
              </a:lnSpc>
              <a:tabLst>
                <a:tab pos="7258050" algn="r"/>
              </a:tabLst>
            </a:pPr>
            <a:r>
              <a:rPr lang="en-US" sz="2800">
                <a:solidFill>
                  <a:schemeClr val="bg2"/>
                </a:solidFill>
              </a:rPr>
              <a:t>Kathy Heilmann</a:t>
            </a:r>
          </a:p>
          <a:p>
            <a:pPr>
              <a:lnSpc>
                <a:spcPct val="90000"/>
              </a:lnSpc>
              <a:tabLst>
                <a:tab pos="7258050" algn="r"/>
              </a:tabLst>
            </a:pPr>
            <a:r>
              <a:rPr lang="en-US" sz="2400">
                <a:solidFill>
                  <a:schemeClr val="bg2"/>
                </a:solidFill>
              </a:rPr>
              <a:t>Director, Voice and UC Solutions Marketing</a:t>
            </a:r>
          </a:p>
          <a:p>
            <a:pPr>
              <a:lnSpc>
                <a:spcPct val="90000"/>
              </a:lnSpc>
              <a:tabLst>
                <a:tab pos="7258050" algn="r"/>
              </a:tabLst>
            </a:pPr>
            <a:r>
              <a:rPr lang="en-US" sz="2400">
                <a:solidFill>
                  <a:schemeClr val="bg2"/>
                </a:solidFill>
              </a:rPr>
              <a:t>Siemens Enterprise Communications</a:t>
            </a:r>
          </a:p>
          <a:p>
            <a:pPr>
              <a:lnSpc>
                <a:spcPct val="90000"/>
              </a:lnSpc>
              <a:tabLst>
                <a:tab pos="7258050" algn="r"/>
              </a:tabLst>
            </a:pPr>
            <a:endParaRPr lang="en-US" sz="2800">
              <a:solidFill>
                <a:schemeClr val="bg2"/>
              </a:solidFill>
            </a:endParaRPr>
          </a:p>
          <a:p>
            <a:pPr>
              <a:lnSpc>
                <a:spcPct val="90000"/>
              </a:lnSpc>
              <a:tabLst>
                <a:tab pos="7258050" algn="r"/>
              </a:tabLst>
            </a:pPr>
            <a:r>
              <a:rPr lang="en-US">
                <a:solidFill>
                  <a:schemeClr val="bg2"/>
                </a:solidFill>
              </a:rPr>
              <a:t>5 October 2010</a:t>
            </a:r>
          </a:p>
        </p:txBody>
      </p:sp>
      <p:sp>
        <p:nvSpPr>
          <p:cNvPr id="15365" name="Text Box 7"/>
          <p:cNvSpPr txBox="1">
            <a:spLocks noChangeArrowheads="1"/>
          </p:cNvSpPr>
          <p:nvPr/>
        </p:nvSpPr>
        <p:spPr bwMode="auto">
          <a:xfrm>
            <a:off x="3924300" y="6567488"/>
            <a:ext cx="4824413" cy="219075"/>
          </a:xfrm>
          <a:prstGeom prst="rect">
            <a:avLst/>
          </a:prstGeom>
          <a:noFill/>
          <a:ln w="9525">
            <a:noFill/>
            <a:miter lim="800000"/>
            <a:headEnd/>
            <a:tailEnd/>
          </a:ln>
        </p:spPr>
        <p:txBody>
          <a:bodyPr lIns="0" tIns="0" rIns="0" bIns="0"/>
          <a:lstStyle/>
          <a:p>
            <a:pPr algn="r"/>
            <a:r>
              <a:rPr lang="en-US" sz="800">
                <a:solidFill>
                  <a:schemeClr val="bg2"/>
                </a:solidFill>
              </a:rPr>
              <a:t>Copyright © Siemens Enterprise Communications GmbH &amp; Co. KG 2010. All rights reserved.</a:t>
            </a:r>
          </a:p>
          <a:p>
            <a:pPr algn="r"/>
            <a:r>
              <a:rPr lang="en-US" sz="800">
                <a:solidFill>
                  <a:schemeClr val="bg2"/>
                </a:solidFill>
              </a:rPr>
              <a:t>Siemens Enterprise Communications GmbH &amp; Co. KG is a Trademark Licensee of Siemens AG</a:t>
            </a:r>
          </a:p>
        </p:txBody>
      </p:sp>
      <p:pic>
        <p:nvPicPr>
          <p:cNvPr id="15369" name="Picture 9"/>
          <p:cNvPicPr>
            <a:picLocks noChangeAspect="1" noChangeArrowheads="1"/>
          </p:cNvPicPr>
          <p:nvPr/>
        </p:nvPicPr>
        <p:blipFill>
          <a:blip r:embed="rId5"/>
          <a:srcRect l="17155" t="21159" r="14568" b="52017"/>
          <a:stretch>
            <a:fillRect/>
          </a:stretch>
        </p:blipFill>
        <p:spPr bwMode="auto">
          <a:xfrm>
            <a:off x="1493838" y="3138488"/>
            <a:ext cx="3913187" cy="115411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9186" name="Group 2"/>
          <p:cNvGrpSpPr>
            <a:grpSpLocks/>
          </p:cNvGrpSpPr>
          <p:nvPr/>
        </p:nvGrpSpPr>
        <p:grpSpPr bwMode="auto">
          <a:xfrm>
            <a:off x="4805363" y="1590675"/>
            <a:ext cx="4198937" cy="4681538"/>
            <a:chOff x="3027" y="1002"/>
            <a:chExt cx="2645" cy="2949"/>
          </a:xfrm>
        </p:grpSpPr>
        <p:sp>
          <p:nvSpPr>
            <p:cNvPr id="17423" name="Rectangle 3"/>
            <p:cNvSpPr>
              <a:spLocks noChangeArrowheads="1"/>
            </p:cNvSpPr>
            <p:nvPr/>
          </p:nvSpPr>
          <p:spPr bwMode="auto">
            <a:xfrm>
              <a:off x="3027" y="1002"/>
              <a:ext cx="2645" cy="340"/>
            </a:xfrm>
            <a:prstGeom prst="rect">
              <a:avLst/>
            </a:prstGeom>
            <a:solidFill>
              <a:srgbClr val="FFCC00"/>
            </a:solidFill>
            <a:ln w="9525">
              <a:noFill/>
              <a:miter lim="800000"/>
              <a:headEnd/>
              <a:tailEnd/>
            </a:ln>
          </p:spPr>
          <p:txBody>
            <a:bodyPr lIns="72000" tIns="0" rIns="0" bIns="0" anchor="ctr"/>
            <a:lstStyle/>
            <a:p>
              <a:pPr>
                <a:lnSpc>
                  <a:spcPct val="90000"/>
                </a:lnSpc>
              </a:pPr>
              <a:r>
                <a:rPr lang="en-US" sz="1600" b="1">
                  <a:solidFill>
                    <a:schemeClr val="bg2"/>
                  </a:solidFill>
                </a:rPr>
                <a:t>Reduce costs because:</a:t>
              </a:r>
            </a:p>
          </p:txBody>
        </p:sp>
        <p:sp>
          <p:nvSpPr>
            <p:cNvPr id="17424" name="Text Box 4"/>
            <p:cNvSpPr txBox="1">
              <a:spLocks noChangeArrowheads="1"/>
            </p:cNvSpPr>
            <p:nvPr/>
          </p:nvSpPr>
          <p:spPr bwMode="auto">
            <a:xfrm>
              <a:off x="3027" y="1342"/>
              <a:ext cx="2645" cy="2609"/>
            </a:xfrm>
            <a:prstGeom prst="rect">
              <a:avLst/>
            </a:prstGeom>
            <a:solidFill>
              <a:schemeClr val="bg2"/>
            </a:solidFill>
            <a:ln w="9525">
              <a:noFill/>
              <a:miter lim="800000"/>
              <a:headEnd/>
              <a:tailEnd/>
            </a:ln>
          </p:spPr>
          <p:txBody>
            <a:bodyPr lIns="72000" tIns="72000" rIns="72000" bIns="72000"/>
            <a:lstStyle/>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Your employees use your own in-house conferencing solution, reducing communications and travel costs.</a:t>
              </a:r>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While on a call, your employees can switch from their mobile device to another phone with a lower cost connection.</a:t>
              </a:r>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Your employees can avoid failed communication attempts, reducing cost of network traffic, and valuable time/effort. </a:t>
              </a:r>
            </a:p>
            <a:p>
              <a:pPr marL="177800" indent="-177800">
                <a:spcBef>
                  <a:spcPct val="5000"/>
                </a:spcBef>
                <a:buFont typeface="Wingdings" pitchFamily="2" charset="2"/>
                <a:buChar char="§"/>
              </a:pPr>
              <a:endParaRPr lang="en-US" sz="1600"/>
            </a:p>
          </p:txBody>
        </p:sp>
      </p:grpSp>
      <p:grpSp>
        <p:nvGrpSpPr>
          <p:cNvPr id="349189" name="Group 5"/>
          <p:cNvGrpSpPr>
            <a:grpSpLocks/>
          </p:cNvGrpSpPr>
          <p:nvPr/>
        </p:nvGrpSpPr>
        <p:grpSpPr bwMode="auto">
          <a:xfrm>
            <a:off x="4805363" y="1590675"/>
            <a:ext cx="4198937" cy="4681538"/>
            <a:chOff x="3027" y="1002"/>
            <a:chExt cx="2645" cy="2949"/>
          </a:xfrm>
        </p:grpSpPr>
        <p:sp>
          <p:nvSpPr>
            <p:cNvPr id="17421" name="Text Box 6"/>
            <p:cNvSpPr txBox="1">
              <a:spLocks noChangeArrowheads="1"/>
            </p:cNvSpPr>
            <p:nvPr/>
          </p:nvSpPr>
          <p:spPr bwMode="auto">
            <a:xfrm>
              <a:off x="3027" y="1342"/>
              <a:ext cx="2645" cy="2609"/>
            </a:xfrm>
            <a:prstGeom prst="rect">
              <a:avLst/>
            </a:prstGeom>
            <a:solidFill>
              <a:schemeClr val="bg2"/>
            </a:solidFill>
            <a:ln w="9525">
              <a:noFill/>
              <a:miter lim="800000"/>
              <a:headEnd/>
              <a:tailEnd/>
            </a:ln>
          </p:spPr>
          <p:txBody>
            <a:bodyPr lIns="72000" tIns="72000" rIns="72000" bIns="72000"/>
            <a:lstStyle/>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Your organization can make decisions and respond to market faster</a:t>
              </a:r>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Your business processes are more streamlined, enabling business to move faster and more efficiently</a:t>
              </a:r>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Your customers can reach your employees in real-time, on the first try</a:t>
              </a:r>
            </a:p>
          </p:txBody>
        </p:sp>
        <p:sp>
          <p:nvSpPr>
            <p:cNvPr id="17422" name="Rectangle 7"/>
            <p:cNvSpPr>
              <a:spLocks noChangeArrowheads="1"/>
            </p:cNvSpPr>
            <p:nvPr/>
          </p:nvSpPr>
          <p:spPr bwMode="auto">
            <a:xfrm>
              <a:off x="3027" y="1002"/>
              <a:ext cx="2645" cy="340"/>
            </a:xfrm>
            <a:prstGeom prst="rect">
              <a:avLst/>
            </a:prstGeom>
            <a:solidFill>
              <a:schemeClr val="hlink"/>
            </a:solidFill>
            <a:ln w="9525">
              <a:noFill/>
              <a:miter lim="800000"/>
              <a:headEnd/>
              <a:tailEnd/>
            </a:ln>
          </p:spPr>
          <p:txBody>
            <a:bodyPr lIns="72000" tIns="0" rIns="0" bIns="0" anchor="ctr"/>
            <a:lstStyle/>
            <a:p>
              <a:pPr>
                <a:lnSpc>
                  <a:spcPct val="90000"/>
                </a:lnSpc>
                <a:spcBef>
                  <a:spcPct val="50000"/>
                </a:spcBef>
                <a:buClr>
                  <a:srgbClr val="CC3300"/>
                </a:buClr>
                <a:buFont typeface="Wingdings" pitchFamily="2" charset="2"/>
                <a:buNone/>
              </a:pPr>
              <a:r>
                <a:rPr lang="en-US" sz="1600" b="1">
                  <a:solidFill>
                    <a:schemeClr val="bg2"/>
                  </a:solidFill>
                </a:rPr>
                <a:t>Be more competitive because:</a:t>
              </a:r>
            </a:p>
          </p:txBody>
        </p:sp>
      </p:grpSp>
      <p:grpSp>
        <p:nvGrpSpPr>
          <p:cNvPr id="349192" name="Group 8"/>
          <p:cNvGrpSpPr>
            <a:grpSpLocks/>
          </p:cNvGrpSpPr>
          <p:nvPr/>
        </p:nvGrpSpPr>
        <p:grpSpPr bwMode="auto">
          <a:xfrm>
            <a:off x="4805363" y="1590675"/>
            <a:ext cx="4198937" cy="4681538"/>
            <a:chOff x="3027" y="991"/>
            <a:chExt cx="2645" cy="2949"/>
          </a:xfrm>
        </p:grpSpPr>
        <p:sp>
          <p:nvSpPr>
            <p:cNvPr id="17419" name="Text Box 9"/>
            <p:cNvSpPr txBox="1">
              <a:spLocks noChangeArrowheads="1"/>
            </p:cNvSpPr>
            <p:nvPr/>
          </p:nvSpPr>
          <p:spPr bwMode="auto">
            <a:xfrm>
              <a:off x="3027" y="1331"/>
              <a:ext cx="2645" cy="2609"/>
            </a:xfrm>
            <a:prstGeom prst="rect">
              <a:avLst/>
            </a:prstGeom>
            <a:solidFill>
              <a:schemeClr val="bg2"/>
            </a:solidFill>
            <a:ln w="9525">
              <a:noFill/>
              <a:miter lim="800000"/>
              <a:headEnd/>
              <a:tailEnd/>
            </a:ln>
          </p:spPr>
          <p:txBody>
            <a:bodyPr lIns="72000" tIns="72000" rIns="72000" bIns="72000"/>
            <a:lstStyle/>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Your employees can see who is available to collaborate on a time-critical customer issue</a:t>
              </a:r>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Your employees can be reached via one published number, regardless of their location or device</a:t>
              </a:r>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sz="1600"/>
                <a:t>Your teams can initiate spontaneous conferencing/collaboration sessions, with a single click</a:t>
              </a:r>
            </a:p>
          </p:txBody>
        </p:sp>
        <p:sp>
          <p:nvSpPr>
            <p:cNvPr id="17420" name="Rectangle 10"/>
            <p:cNvSpPr>
              <a:spLocks noChangeArrowheads="1"/>
            </p:cNvSpPr>
            <p:nvPr/>
          </p:nvSpPr>
          <p:spPr bwMode="auto">
            <a:xfrm>
              <a:off x="3027" y="991"/>
              <a:ext cx="2645" cy="340"/>
            </a:xfrm>
            <a:prstGeom prst="rect">
              <a:avLst/>
            </a:prstGeom>
            <a:solidFill>
              <a:srgbClr val="CC3300"/>
            </a:solidFill>
            <a:ln w="9525">
              <a:noFill/>
              <a:miter lim="800000"/>
              <a:headEnd/>
              <a:tailEnd/>
            </a:ln>
          </p:spPr>
          <p:txBody>
            <a:bodyPr lIns="72000" tIns="0" rIns="0" bIns="0" anchor="ctr"/>
            <a:lstStyle/>
            <a:p>
              <a:pPr>
                <a:lnSpc>
                  <a:spcPct val="90000"/>
                </a:lnSpc>
              </a:pPr>
              <a:r>
                <a:rPr lang="en-US" sz="1600" b="1">
                  <a:solidFill>
                    <a:schemeClr val="bg2"/>
                  </a:solidFill>
                </a:rPr>
                <a:t>Be more responsive because:</a:t>
              </a:r>
            </a:p>
          </p:txBody>
        </p:sp>
      </p:grpSp>
      <p:grpSp>
        <p:nvGrpSpPr>
          <p:cNvPr id="349195" name="Group 11"/>
          <p:cNvGrpSpPr>
            <a:grpSpLocks/>
          </p:cNvGrpSpPr>
          <p:nvPr/>
        </p:nvGrpSpPr>
        <p:grpSpPr bwMode="auto">
          <a:xfrm>
            <a:off x="4576763" y="1590675"/>
            <a:ext cx="4570412" cy="4681538"/>
            <a:chOff x="340" y="1002"/>
            <a:chExt cx="2879" cy="2949"/>
          </a:xfrm>
        </p:grpSpPr>
        <p:sp>
          <p:nvSpPr>
            <p:cNvPr id="17417" name="Rectangle 12"/>
            <p:cNvSpPr>
              <a:spLocks noChangeArrowheads="1"/>
            </p:cNvSpPr>
            <p:nvPr/>
          </p:nvSpPr>
          <p:spPr bwMode="auto">
            <a:xfrm>
              <a:off x="430" y="1002"/>
              <a:ext cx="2789" cy="2949"/>
            </a:xfrm>
            <a:prstGeom prst="rect">
              <a:avLst/>
            </a:prstGeom>
            <a:solidFill>
              <a:schemeClr val="tx2"/>
            </a:solidFill>
            <a:ln w="9525">
              <a:noFill/>
              <a:miter lim="800000"/>
              <a:headEnd/>
              <a:tailEnd/>
            </a:ln>
          </p:spPr>
          <p:txBody>
            <a:bodyPr lIns="180000" tIns="0" rIns="396000" bIns="0"/>
            <a:lstStyle/>
            <a:p>
              <a:pPr eaLnBrk="0" hangingPunct="0">
                <a:buFont typeface="Wingdings" pitchFamily="2" charset="2"/>
                <a:buNone/>
              </a:pPr>
              <a:endParaRPr lang="en-US" sz="1000"/>
            </a:p>
            <a:p>
              <a:pPr eaLnBrk="0" hangingPunct="0">
                <a:buFont typeface="Wingdings" pitchFamily="2" charset="2"/>
                <a:buNone/>
              </a:pPr>
              <a:endParaRPr lang="en-US" sz="1000"/>
            </a:p>
            <a:p>
              <a:pPr eaLnBrk="0" hangingPunct="0"/>
              <a:endParaRPr lang="en-US" b="1">
                <a:latin typeface="Siemens Serif" pitchFamily="2" charset="0"/>
              </a:endParaRPr>
            </a:p>
          </p:txBody>
        </p:sp>
        <p:pic>
          <p:nvPicPr>
            <p:cNvPr id="17418" name="Picture 13" descr="afrika2"/>
            <p:cNvPicPr>
              <a:picLocks noChangeAspect="1" noChangeArrowheads="1"/>
            </p:cNvPicPr>
            <p:nvPr/>
          </p:nvPicPr>
          <p:blipFill>
            <a:blip r:embed="rId3"/>
            <a:srcRect/>
            <a:stretch>
              <a:fillRect/>
            </a:stretch>
          </p:blipFill>
          <p:spPr bwMode="auto">
            <a:xfrm>
              <a:off x="340" y="1576"/>
              <a:ext cx="2879" cy="2365"/>
            </a:xfrm>
            <a:prstGeom prst="rect">
              <a:avLst/>
            </a:prstGeom>
            <a:noFill/>
            <a:ln w="9525">
              <a:noFill/>
              <a:miter lim="800000"/>
              <a:headEnd/>
              <a:tailEnd/>
            </a:ln>
          </p:spPr>
        </p:pic>
      </p:grpSp>
      <p:sp>
        <p:nvSpPr>
          <p:cNvPr id="349198" name="Rectangle 14"/>
          <p:cNvSpPr>
            <a:spLocks noChangeArrowheads="1"/>
          </p:cNvSpPr>
          <p:nvPr/>
        </p:nvSpPr>
        <p:spPr bwMode="auto">
          <a:xfrm>
            <a:off x="287338" y="1590675"/>
            <a:ext cx="4284662" cy="1511300"/>
          </a:xfrm>
          <a:prstGeom prst="rect">
            <a:avLst/>
          </a:prstGeom>
          <a:solidFill>
            <a:schemeClr val="hlink"/>
          </a:solidFill>
          <a:ln w="44450" algn="ctr">
            <a:noFill/>
            <a:miter lim="800000"/>
            <a:headEnd/>
            <a:tailEnd/>
          </a:ln>
        </p:spPr>
        <p:txBody>
          <a:bodyPr lIns="252000" tIns="144000" rIns="144000" bIns="144000" anchor="ctr"/>
          <a:lstStyle/>
          <a:p>
            <a:pPr algn="ctr" eaLnBrk="0" hangingPunct="0">
              <a:lnSpc>
                <a:spcPts val="2100"/>
              </a:lnSpc>
              <a:spcAft>
                <a:spcPts val="400"/>
              </a:spcAft>
              <a:buClr>
                <a:srgbClr val="34586D"/>
              </a:buClr>
              <a:buSzPct val="60000"/>
              <a:buFont typeface="Wingdings" pitchFamily="2" charset="2"/>
              <a:buNone/>
            </a:pPr>
            <a:r>
              <a:rPr lang="en-GB" sz="2000" b="1">
                <a:solidFill>
                  <a:schemeClr val="bg2"/>
                </a:solidFill>
              </a:rPr>
              <a:t>Strengthen your competitive position</a:t>
            </a:r>
            <a:endParaRPr lang="en-GB" b="1">
              <a:solidFill>
                <a:schemeClr val="bg2"/>
              </a:solidFill>
            </a:endParaRPr>
          </a:p>
        </p:txBody>
      </p:sp>
      <p:sp>
        <p:nvSpPr>
          <p:cNvPr id="349199" name="Rectangle 15"/>
          <p:cNvSpPr>
            <a:spLocks noChangeArrowheads="1"/>
          </p:cNvSpPr>
          <p:nvPr/>
        </p:nvSpPr>
        <p:spPr bwMode="auto">
          <a:xfrm>
            <a:off x="287338" y="3175000"/>
            <a:ext cx="4284662" cy="1511300"/>
          </a:xfrm>
          <a:prstGeom prst="rect">
            <a:avLst/>
          </a:prstGeom>
          <a:solidFill>
            <a:srgbClr val="CC3300"/>
          </a:solidFill>
          <a:ln w="44450" algn="ctr">
            <a:noFill/>
            <a:miter lim="800000"/>
            <a:headEnd/>
            <a:tailEnd/>
          </a:ln>
        </p:spPr>
        <p:txBody>
          <a:bodyPr lIns="252000" tIns="144000" rIns="144000" bIns="144000" anchor="ctr"/>
          <a:lstStyle/>
          <a:p>
            <a:pPr algn="ctr" eaLnBrk="0" hangingPunct="0">
              <a:lnSpc>
                <a:spcPts val="2100"/>
              </a:lnSpc>
              <a:spcAft>
                <a:spcPts val="400"/>
              </a:spcAft>
              <a:buClr>
                <a:srgbClr val="34586D"/>
              </a:buClr>
              <a:buSzPct val="60000"/>
              <a:buFont typeface="Wingdings" pitchFamily="2" charset="2"/>
              <a:buNone/>
            </a:pPr>
            <a:r>
              <a:rPr lang="en-US" sz="2000" b="1">
                <a:solidFill>
                  <a:schemeClr val="bg2"/>
                </a:solidFill>
              </a:rPr>
              <a:t>Accelerate responses to your customers</a:t>
            </a:r>
            <a:endParaRPr lang="en-GB" b="1">
              <a:solidFill>
                <a:schemeClr val="bg2"/>
              </a:solidFill>
            </a:endParaRPr>
          </a:p>
        </p:txBody>
      </p:sp>
      <p:sp>
        <p:nvSpPr>
          <p:cNvPr id="17415" name="Rectangle 16"/>
          <p:cNvSpPr>
            <a:spLocks noGrp="1" noChangeArrowheads="1"/>
          </p:cNvSpPr>
          <p:nvPr>
            <p:ph type="title"/>
          </p:nvPr>
        </p:nvSpPr>
        <p:spPr/>
        <p:txBody>
          <a:bodyPr/>
          <a:lstStyle/>
          <a:p>
            <a:r>
              <a:rPr lang="en-US" smtClean="0"/>
              <a:t>What If You Were Able To ... </a:t>
            </a:r>
          </a:p>
        </p:txBody>
      </p:sp>
      <p:sp>
        <p:nvSpPr>
          <p:cNvPr id="349201" name="Rectangle 17"/>
          <p:cNvSpPr>
            <a:spLocks noChangeArrowheads="1"/>
          </p:cNvSpPr>
          <p:nvPr/>
        </p:nvSpPr>
        <p:spPr bwMode="auto">
          <a:xfrm>
            <a:off x="287338" y="4748213"/>
            <a:ext cx="4286250" cy="1511300"/>
          </a:xfrm>
          <a:prstGeom prst="rect">
            <a:avLst/>
          </a:prstGeom>
          <a:solidFill>
            <a:srgbClr val="FFCC00"/>
          </a:solidFill>
          <a:ln w="44450" algn="ctr">
            <a:noFill/>
            <a:miter lim="800000"/>
            <a:headEnd/>
            <a:tailEnd/>
          </a:ln>
        </p:spPr>
        <p:txBody>
          <a:bodyPr lIns="252000" tIns="144000" rIns="144000" bIns="144000" anchor="ctr"/>
          <a:lstStyle/>
          <a:p>
            <a:pPr algn="ctr" eaLnBrk="0" hangingPunct="0">
              <a:lnSpc>
                <a:spcPts val="2100"/>
              </a:lnSpc>
              <a:spcAft>
                <a:spcPts val="400"/>
              </a:spcAft>
              <a:buClr>
                <a:srgbClr val="34586D"/>
              </a:buClr>
              <a:buSzPct val="60000"/>
              <a:buFont typeface="Wingdings" pitchFamily="2" charset="2"/>
              <a:buNone/>
            </a:pPr>
            <a:r>
              <a:rPr lang="en-US" sz="2000" b="1">
                <a:solidFill>
                  <a:schemeClr val="bg2"/>
                </a:solidFill>
              </a:rPr>
              <a:t>Reduce communications costs and travel expenses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9195"/>
                                        </p:tgtEl>
                                        <p:attrNameLst>
                                          <p:attrName>style.visibility</p:attrName>
                                        </p:attrNameLst>
                                      </p:cBhvr>
                                      <p:to>
                                        <p:strVal val="hidden"/>
                                      </p:to>
                                    </p:set>
                                  </p:childTnLst>
                                </p:cTn>
                              </p:par>
                              <p:par>
                                <p:cTn id="7" presetID="9" presetClass="emph" presetSubtype="0" grpId="0" nodeType="withEffect">
                                  <p:stCondLst>
                                    <p:cond delay="0"/>
                                  </p:stCondLst>
                                  <p:endCondLst>
                                    <p:cond evt="onNext" delay="0">
                                      <p:tgtEl>
                                        <p:sldTgt/>
                                      </p:tgtEl>
                                    </p:cond>
                                  </p:endCondLst>
                                  <p:childTnLst>
                                    <p:set>
                                      <p:cBhvr rctx="PPT">
                                        <p:cTn id="8" dur="indefinite"/>
                                        <p:tgtEl>
                                          <p:spTgt spid="349199"/>
                                        </p:tgtEl>
                                        <p:attrNameLst>
                                          <p:attrName>style.opacity</p:attrName>
                                        </p:attrNameLst>
                                      </p:cBhvr>
                                      <p:to>
                                        <p:strVal val="0.5"/>
                                      </p:to>
                                    </p:set>
                                    <p:animEffect filter="image" prLst="opacity: 0.5">
                                      <p:cBhvr rctx="IE">
                                        <p:cTn id="9" dur="indefinite"/>
                                        <p:tgtEl>
                                          <p:spTgt spid="349199"/>
                                        </p:tgtEl>
                                      </p:cBhvr>
                                    </p:animEffect>
                                  </p:childTnLst>
                                </p:cTn>
                              </p:par>
                              <p:par>
                                <p:cTn id="10" presetID="9" presetClass="emph" presetSubtype="0" grpId="0" nodeType="withEffect">
                                  <p:stCondLst>
                                    <p:cond delay="0"/>
                                  </p:stCondLst>
                                  <p:endCondLst>
                                    <p:cond evt="onNext" delay="0">
                                      <p:tgtEl>
                                        <p:sldTgt/>
                                      </p:tgtEl>
                                    </p:cond>
                                  </p:endCondLst>
                                  <p:childTnLst>
                                    <p:set>
                                      <p:cBhvr rctx="PPT">
                                        <p:cTn id="11" dur="indefinite"/>
                                        <p:tgtEl>
                                          <p:spTgt spid="349201"/>
                                        </p:tgtEl>
                                        <p:attrNameLst>
                                          <p:attrName>style.opacity</p:attrName>
                                        </p:attrNameLst>
                                      </p:cBhvr>
                                      <p:to>
                                        <p:strVal val="0.5"/>
                                      </p:to>
                                    </p:set>
                                    <p:animEffect filter="image" prLst="opacity: 0.5">
                                      <p:cBhvr rctx="IE">
                                        <p:cTn id="12" dur="indefinite"/>
                                        <p:tgtEl>
                                          <p:spTgt spid="349201"/>
                                        </p:tgtEl>
                                      </p:cBhvr>
                                    </p:animEffect>
                                  </p:childTnLst>
                                </p:cTn>
                              </p:par>
                            </p:childTnLst>
                          </p:cTn>
                        </p:par>
                        <p:par>
                          <p:cTn id="13" fill="hold">
                            <p:stCondLst>
                              <p:cond delay="0"/>
                            </p:stCondLst>
                            <p:childTnLst>
                              <p:par>
                                <p:cTn id="14" presetID="22" presetClass="entr" presetSubtype="1" fill="hold" nodeType="afterEffect">
                                  <p:stCondLst>
                                    <p:cond delay="0"/>
                                  </p:stCondLst>
                                  <p:childTnLst>
                                    <p:set>
                                      <p:cBhvr>
                                        <p:cTn id="15" dur="1" fill="hold">
                                          <p:stCondLst>
                                            <p:cond delay="0"/>
                                          </p:stCondLst>
                                        </p:cTn>
                                        <p:tgtEl>
                                          <p:spTgt spid="349189"/>
                                        </p:tgtEl>
                                        <p:attrNameLst>
                                          <p:attrName>style.visibility</p:attrName>
                                        </p:attrNameLst>
                                      </p:cBhvr>
                                      <p:to>
                                        <p:strVal val="visible"/>
                                      </p:to>
                                    </p:set>
                                    <p:animEffect transition="in" filter="wipe(up)">
                                      <p:cBhvr>
                                        <p:cTn id="16" dur="500"/>
                                        <p:tgtEl>
                                          <p:spTgt spid="34918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49189"/>
                                        </p:tgtEl>
                                        <p:attrNameLst>
                                          <p:attrName>style.visibility</p:attrName>
                                        </p:attrNameLst>
                                      </p:cBhvr>
                                      <p:to>
                                        <p:strVal val="hidden"/>
                                      </p:to>
                                    </p:set>
                                  </p:childTnLst>
                                </p:cTn>
                              </p:par>
                              <p:par>
                                <p:cTn id="21" presetID="9" presetClass="emph" presetSubtype="0" grpId="0" nodeType="withEffect">
                                  <p:stCondLst>
                                    <p:cond delay="0"/>
                                  </p:stCondLst>
                                  <p:childTnLst>
                                    <p:set>
                                      <p:cBhvr rctx="PPT">
                                        <p:cTn id="22" dur="indefinite"/>
                                        <p:tgtEl>
                                          <p:spTgt spid="349198"/>
                                        </p:tgtEl>
                                        <p:attrNameLst>
                                          <p:attrName>style.opacity</p:attrName>
                                        </p:attrNameLst>
                                      </p:cBhvr>
                                      <p:to>
                                        <p:strVal val="0.5"/>
                                      </p:to>
                                    </p:set>
                                    <p:animEffect filter="image" prLst="opacity: 0.5">
                                      <p:cBhvr rctx="IE">
                                        <p:cTn id="23" dur="indefinite"/>
                                        <p:tgtEl>
                                          <p:spTgt spid="349198"/>
                                        </p:tgtEl>
                                      </p:cBhvr>
                                    </p:animEffect>
                                  </p:childTnLst>
                                </p:cTn>
                              </p:par>
                              <p:par>
                                <p:cTn id="24" presetID="9" presetClass="emph" presetSubtype="0" grpId="1" nodeType="withEffect">
                                  <p:stCondLst>
                                    <p:cond delay="0"/>
                                  </p:stCondLst>
                                  <p:endCondLst>
                                    <p:cond evt="onNext" delay="0">
                                      <p:tgtEl>
                                        <p:sldTgt/>
                                      </p:tgtEl>
                                    </p:cond>
                                  </p:endCondLst>
                                  <p:childTnLst>
                                    <p:set>
                                      <p:cBhvr rctx="PPT">
                                        <p:cTn id="25" dur="indefinite"/>
                                        <p:tgtEl>
                                          <p:spTgt spid="349201"/>
                                        </p:tgtEl>
                                        <p:attrNameLst>
                                          <p:attrName>style.opacity</p:attrName>
                                        </p:attrNameLst>
                                      </p:cBhvr>
                                      <p:to>
                                        <p:strVal val="0.5"/>
                                      </p:to>
                                    </p:set>
                                    <p:animEffect filter="image" prLst="opacity: 0.5">
                                      <p:cBhvr rctx="IE">
                                        <p:cTn id="26" dur="indefinite"/>
                                        <p:tgtEl>
                                          <p:spTgt spid="349201"/>
                                        </p:tgtEl>
                                      </p:cBhvr>
                                    </p:animEffect>
                                  </p:childTnLst>
                                </p:cTn>
                              </p:par>
                            </p:childTnLst>
                          </p:cTn>
                        </p:par>
                        <p:par>
                          <p:cTn id="27" fill="hold">
                            <p:stCondLst>
                              <p:cond delay="0"/>
                            </p:stCondLst>
                            <p:childTnLst>
                              <p:par>
                                <p:cTn id="28" presetID="22" presetClass="entr" presetSubtype="1" fill="hold" nodeType="afterEffect">
                                  <p:stCondLst>
                                    <p:cond delay="0"/>
                                  </p:stCondLst>
                                  <p:childTnLst>
                                    <p:set>
                                      <p:cBhvr>
                                        <p:cTn id="29" dur="1" fill="hold">
                                          <p:stCondLst>
                                            <p:cond delay="0"/>
                                          </p:stCondLst>
                                        </p:cTn>
                                        <p:tgtEl>
                                          <p:spTgt spid="349192"/>
                                        </p:tgtEl>
                                        <p:attrNameLst>
                                          <p:attrName>style.visibility</p:attrName>
                                        </p:attrNameLst>
                                      </p:cBhvr>
                                      <p:to>
                                        <p:strVal val="visible"/>
                                      </p:to>
                                    </p:set>
                                    <p:animEffect transition="in" filter="wipe(up)">
                                      <p:cBhvr>
                                        <p:cTn id="30" dur="500"/>
                                        <p:tgtEl>
                                          <p:spTgt spid="34919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49192"/>
                                        </p:tgtEl>
                                        <p:attrNameLst>
                                          <p:attrName>style.visibility</p:attrName>
                                        </p:attrNameLst>
                                      </p:cBhvr>
                                      <p:to>
                                        <p:strVal val="hidden"/>
                                      </p:to>
                                    </p:set>
                                  </p:childTnLst>
                                </p:cTn>
                              </p:par>
                              <p:par>
                                <p:cTn id="35" presetID="9" presetClass="emph" presetSubtype="0" grpId="1" nodeType="withEffect">
                                  <p:stCondLst>
                                    <p:cond delay="0"/>
                                  </p:stCondLst>
                                  <p:childTnLst>
                                    <p:set>
                                      <p:cBhvr rctx="PPT">
                                        <p:cTn id="36" dur="indefinite"/>
                                        <p:tgtEl>
                                          <p:spTgt spid="349199"/>
                                        </p:tgtEl>
                                        <p:attrNameLst>
                                          <p:attrName>style.opacity</p:attrName>
                                        </p:attrNameLst>
                                      </p:cBhvr>
                                      <p:to>
                                        <p:strVal val="0.5"/>
                                      </p:to>
                                    </p:set>
                                    <p:animEffect filter="image" prLst="opacity: 0.5">
                                      <p:cBhvr rctx="IE">
                                        <p:cTn id="37" dur="indefinite"/>
                                        <p:tgtEl>
                                          <p:spTgt spid="349199"/>
                                        </p:tgtEl>
                                      </p:cBhvr>
                                    </p:animEffect>
                                  </p:childTnLst>
                                </p:cTn>
                              </p:par>
                            </p:childTnLst>
                          </p:cTn>
                        </p:par>
                        <p:par>
                          <p:cTn id="38" fill="hold">
                            <p:stCondLst>
                              <p:cond delay="0"/>
                            </p:stCondLst>
                            <p:childTnLst>
                              <p:par>
                                <p:cTn id="39" presetID="22" presetClass="entr" presetSubtype="1" fill="hold" nodeType="afterEffect">
                                  <p:stCondLst>
                                    <p:cond delay="0"/>
                                  </p:stCondLst>
                                  <p:childTnLst>
                                    <p:set>
                                      <p:cBhvr>
                                        <p:cTn id="40" dur="1" fill="hold">
                                          <p:stCondLst>
                                            <p:cond delay="0"/>
                                          </p:stCondLst>
                                        </p:cTn>
                                        <p:tgtEl>
                                          <p:spTgt spid="349186"/>
                                        </p:tgtEl>
                                        <p:attrNameLst>
                                          <p:attrName>style.visibility</p:attrName>
                                        </p:attrNameLst>
                                      </p:cBhvr>
                                      <p:to>
                                        <p:strVal val="visible"/>
                                      </p:to>
                                    </p:set>
                                    <p:animEffect transition="in" filter="wipe(up)">
                                      <p:cBhvr>
                                        <p:cTn id="41" dur="500"/>
                                        <p:tgtEl>
                                          <p:spTgt spid="3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8" grpId="0" animBg="1"/>
      <p:bldP spid="349199" grpId="0" animBg="1"/>
      <p:bldP spid="349199" grpId="1" animBg="1"/>
      <p:bldP spid="349201" grpId="0" animBg="1"/>
      <p:bldP spid="34920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290513" y="1335088"/>
            <a:ext cx="8853487" cy="5006975"/>
          </a:xfrm>
          <a:prstGeom prst="rect">
            <a:avLst/>
          </a:prstGeom>
          <a:solidFill>
            <a:schemeClr val="bg2"/>
          </a:solidFill>
          <a:ln w="9525">
            <a:noFill/>
            <a:miter lim="800000"/>
            <a:headEnd/>
            <a:tailEnd/>
          </a:ln>
        </p:spPr>
        <p:txBody>
          <a:bodyPr wrap="none" anchor="ctr"/>
          <a:lstStyle/>
          <a:p>
            <a:endParaRPr lang="en-US"/>
          </a:p>
        </p:txBody>
      </p:sp>
      <p:sp>
        <p:nvSpPr>
          <p:cNvPr id="19458" name="AutoShape 3"/>
          <p:cNvSpPr>
            <a:spLocks noChangeArrowheads="1"/>
          </p:cNvSpPr>
          <p:nvPr/>
        </p:nvSpPr>
        <p:spPr bwMode="auto">
          <a:xfrm>
            <a:off x="433388" y="1417638"/>
            <a:ext cx="873125" cy="3703637"/>
          </a:xfrm>
          <a:prstGeom prst="upArrow">
            <a:avLst>
              <a:gd name="adj1" fmla="val 72537"/>
              <a:gd name="adj2" fmla="val 47544"/>
            </a:avLst>
          </a:prstGeom>
          <a:gradFill rotWithShape="1">
            <a:gsLst>
              <a:gs pos="0">
                <a:srgbClr val="373737">
                  <a:alpha val="57001"/>
                </a:srgbClr>
              </a:gs>
              <a:gs pos="100000">
                <a:srgbClr val="777777">
                  <a:alpha val="49001"/>
                </a:srgbClr>
              </a:gs>
            </a:gsLst>
            <a:lin ang="5400000" scaled="1"/>
          </a:gradFill>
          <a:ln w="9525">
            <a:noFill/>
            <a:miter lim="800000"/>
            <a:headEnd/>
            <a:tailEnd/>
          </a:ln>
        </p:spPr>
        <p:txBody>
          <a:bodyPr vert="eaVert" wrap="none" anchor="ctr"/>
          <a:lstStyle/>
          <a:p>
            <a:pPr algn="ctr"/>
            <a:endParaRPr lang="en-CA">
              <a:solidFill>
                <a:schemeClr val="bg2"/>
              </a:solidFill>
            </a:endParaRPr>
          </a:p>
        </p:txBody>
      </p:sp>
      <p:sp>
        <p:nvSpPr>
          <p:cNvPr id="19459" name="Text Box 4"/>
          <p:cNvSpPr txBox="1">
            <a:spLocks noChangeArrowheads="1"/>
          </p:cNvSpPr>
          <p:nvPr/>
        </p:nvSpPr>
        <p:spPr bwMode="auto">
          <a:xfrm>
            <a:off x="1357313" y="4243388"/>
            <a:ext cx="5048250" cy="712787"/>
          </a:xfrm>
          <a:prstGeom prst="rect">
            <a:avLst/>
          </a:prstGeom>
          <a:solidFill>
            <a:srgbClr val="FFCC00"/>
          </a:solidFill>
          <a:ln w="28575" algn="ctr">
            <a:noFill/>
            <a:miter lim="800000"/>
            <a:headEnd/>
            <a:tailEnd/>
          </a:ln>
        </p:spPr>
        <p:txBody>
          <a:bodyPr anchor="ctr"/>
          <a:lstStyle/>
          <a:p>
            <a:pPr algn="ctr" eaLnBrk="0" hangingPunct="0"/>
            <a:r>
              <a:rPr lang="en-US" sz="2400" b="1"/>
              <a:t>Reduce Costs</a:t>
            </a:r>
          </a:p>
        </p:txBody>
      </p:sp>
      <p:sp>
        <p:nvSpPr>
          <p:cNvPr id="19460" name="Text Box 5"/>
          <p:cNvSpPr txBox="1">
            <a:spLocks noChangeArrowheads="1"/>
          </p:cNvSpPr>
          <p:nvPr/>
        </p:nvSpPr>
        <p:spPr bwMode="auto">
          <a:xfrm>
            <a:off x="2751138" y="2952750"/>
            <a:ext cx="5311775" cy="712788"/>
          </a:xfrm>
          <a:prstGeom prst="rect">
            <a:avLst/>
          </a:prstGeom>
          <a:solidFill>
            <a:schemeClr val="accent2"/>
          </a:solidFill>
          <a:ln w="28575" algn="ctr">
            <a:noFill/>
            <a:miter lim="800000"/>
            <a:headEnd/>
            <a:tailEnd/>
          </a:ln>
        </p:spPr>
        <p:txBody>
          <a:bodyPr anchor="ctr"/>
          <a:lstStyle/>
          <a:p>
            <a:pPr algn="ctr" eaLnBrk="0" hangingPunct="0"/>
            <a:r>
              <a:rPr lang="en-US" sz="2400" b="1">
                <a:solidFill>
                  <a:schemeClr val="bg2"/>
                </a:solidFill>
              </a:rPr>
              <a:t>Be More Responsive</a:t>
            </a:r>
          </a:p>
        </p:txBody>
      </p:sp>
      <p:sp>
        <p:nvSpPr>
          <p:cNvPr id="19461" name="Text Box 7"/>
          <p:cNvSpPr txBox="1">
            <a:spLocks noChangeArrowheads="1"/>
          </p:cNvSpPr>
          <p:nvPr/>
        </p:nvSpPr>
        <p:spPr bwMode="auto">
          <a:xfrm>
            <a:off x="3844925" y="1612900"/>
            <a:ext cx="5060950" cy="712788"/>
          </a:xfrm>
          <a:prstGeom prst="rect">
            <a:avLst/>
          </a:prstGeom>
          <a:solidFill>
            <a:srgbClr val="3366AA"/>
          </a:solidFill>
          <a:ln w="28575" algn="ctr">
            <a:noFill/>
            <a:miter lim="800000"/>
            <a:headEnd/>
            <a:tailEnd/>
          </a:ln>
        </p:spPr>
        <p:txBody>
          <a:bodyPr anchor="ctr"/>
          <a:lstStyle/>
          <a:p>
            <a:pPr algn="ctr" eaLnBrk="0" hangingPunct="0"/>
            <a:r>
              <a:rPr lang="en-US" sz="2400" b="1">
                <a:solidFill>
                  <a:schemeClr val="bg2"/>
                </a:solidFill>
              </a:rPr>
              <a:t>Be More Competitive</a:t>
            </a:r>
          </a:p>
        </p:txBody>
      </p:sp>
      <p:sp>
        <p:nvSpPr>
          <p:cNvPr id="19462" name="Text Box 8"/>
          <p:cNvSpPr txBox="1">
            <a:spLocks noChangeArrowheads="1"/>
          </p:cNvSpPr>
          <p:nvPr/>
        </p:nvSpPr>
        <p:spPr bwMode="auto">
          <a:xfrm rot="10800000">
            <a:off x="671513" y="1427163"/>
            <a:ext cx="488950" cy="3660775"/>
          </a:xfrm>
          <a:prstGeom prst="rect">
            <a:avLst/>
          </a:prstGeom>
          <a:noFill/>
          <a:ln w="28575" algn="ctr">
            <a:noFill/>
            <a:miter lim="800000"/>
            <a:headEnd/>
            <a:tailEnd/>
          </a:ln>
        </p:spPr>
        <p:txBody>
          <a:bodyPr vert="eaVert">
            <a:spAutoFit/>
          </a:bodyPr>
          <a:lstStyle/>
          <a:p>
            <a:pPr eaLnBrk="0" hangingPunct="0"/>
            <a:r>
              <a:rPr lang="en-US" sz="2000" b="1"/>
              <a:t>“HARD”                     “SOFT”</a:t>
            </a:r>
            <a:r>
              <a:rPr lang="en-US" sz="2000" b="1">
                <a:solidFill>
                  <a:schemeClr val="bg2"/>
                </a:solidFill>
              </a:rPr>
              <a:t> </a:t>
            </a:r>
          </a:p>
        </p:txBody>
      </p:sp>
      <p:sp>
        <p:nvSpPr>
          <p:cNvPr id="424969" name="AutoShape 9"/>
          <p:cNvSpPr>
            <a:spLocks noChangeArrowheads="1"/>
          </p:cNvSpPr>
          <p:nvPr/>
        </p:nvSpPr>
        <p:spPr bwMode="auto">
          <a:xfrm>
            <a:off x="679450" y="5414963"/>
            <a:ext cx="8180388" cy="842962"/>
          </a:xfrm>
          <a:prstGeom prst="leftRightArrow">
            <a:avLst>
              <a:gd name="adj1" fmla="val 83333"/>
              <a:gd name="adj2" fmla="val 64112"/>
            </a:avLst>
          </a:prstGeom>
          <a:gradFill rotWithShape="1">
            <a:gsLst>
              <a:gs pos="0">
                <a:srgbClr val="777777">
                  <a:alpha val="50999"/>
                </a:srgbClr>
              </a:gs>
              <a:gs pos="50000">
                <a:srgbClr val="777777">
                  <a:gamma/>
                  <a:shade val="41176"/>
                  <a:invGamma/>
                  <a:alpha val="49001"/>
                </a:srgbClr>
              </a:gs>
              <a:gs pos="100000">
                <a:srgbClr val="777777">
                  <a:alpha val="50999"/>
                </a:srgbClr>
              </a:gs>
            </a:gsLst>
            <a:lin ang="0" scaled="1"/>
          </a:gradFill>
          <a:ln w="9525">
            <a:noFill/>
            <a:miter lim="800000"/>
            <a:headEnd/>
            <a:tailEnd/>
          </a:ln>
          <a:effectLst/>
        </p:spPr>
        <p:txBody>
          <a:bodyPr wrap="none" anchor="ctr"/>
          <a:lstStyle/>
          <a:p>
            <a:pPr>
              <a:defRPr/>
            </a:pPr>
            <a:endParaRPr lang="en-US"/>
          </a:p>
        </p:txBody>
      </p:sp>
      <p:sp>
        <p:nvSpPr>
          <p:cNvPr id="19466" name="Text Box 10"/>
          <p:cNvSpPr txBox="1">
            <a:spLocks noChangeArrowheads="1"/>
          </p:cNvSpPr>
          <p:nvPr/>
        </p:nvSpPr>
        <p:spPr bwMode="auto">
          <a:xfrm>
            <a:off x="1211263" y="5575300"/>
            <a:ext cx="1511300" cy="519113"/>
          </a:xfrm>
          <a:prstGeom prst="rect">
            <a:avLst/>
          </a:prstGeom>
          <a:noFill/>
          <a:ln w="28575" algn="ctr">
            <a:noFill/>
            <a:miter lim="800000"/>
            <a:headEnd/>
            <a:tailEnd/>
          </a:ln>
        </p:spPr>
        <p:txBody>
          <a:bodyPr wrap="none">
            <a:spAutoFit/>
          </a:bodyPr>
          <a:lstStyle/>
          <a:p>
            <a:pPr eaLnBrk="0" hangingPunct="0"/>
            <a:r>
              <a:rPr lang="en-US" sz="2800" b="1"/>
              <a:t>Tactical</a:t>
            </a:r>
          </a:p>
        </p:txBody>
      </p:sp>
      <p:sp>
        <p:nvSpPr>
          <p:cNvPr id="19467" name="Text Box 11"/>
          <p:cNvSpPr txBox="1">
            <a:spLocks noChangeArrowheads="1"/>
          </p:cNvSpPr>
          <p:nvPr/>
        </p:nvSpPr>
        <p:spPr bwMode="auto">
          <a:xfrm>
            <a:off x="6616700" y="5575300"/>
            <a:ext cx="1708150" cy="519113"/>
          </a:xfrm>
          <a:prstGeom prst="rect">
            <a:avLst/>
          </a:prstGeom>
          <a:noFill/>
          <a:ln w="28575" algn="ctr">
            <a:noFill/>
            <a:miter lim="800000"/>
            <a:headEnd/>
            <a:tailEnd/>
          </a:ln>
        </p:spPr>
        <p:txBody>
          <a:bodyPr wrap="none">
            <a:spAutoFit/>
          </a:bodyPr>
          <a:lstStyle/>
          <a:p>
            <a:pPr algn="r" eaLnBrk="0" hangingPunct="0"/>
            <a:r>
              <a:rPr lang="en-US" sz="2800" b="1"/>
              <a:t>Strategic</a:t>
            </a:r>
          </a:p>
        </p:txBody>
      </p:sp>
      <p:sp>
        <p:nvSpPr>
          <p:cNvPr id="19468" name="Rectangle 12"/>
          <p:cNvSpPr>
            <a:spLocks noGrp="1" noChangeArrowheads="1"/>
          </p:cNvSpPr>
          <p:nvPr>
            <p:ph type="title"/>
          </p:nvPr>
        </p:nvSpPr>
        <p:spPr>
          <a:xfrm>
            <a:off x="539750" y="263525"/>
            <a:ext cx="6886575" cy="808038"/>
          </a:xfrm>
        </p:spPr>
        <p:txBody>
          <a:bodyPr/>
          <a:lstStyle/>
          <a:p>
            <a:r>
              <a:rPr lang="en-US" smtClean="0"/>
              <a:t>Customer Value Proposition:</a:t>
            </a:r>
            <a:br>
              <a:rPr lang="en-US" smtClean="0"/>
            </a:br>
            <a:r>
              <a:rPr lang="en-US" smtClean="0"/>
              <a:t>The Business Case for UC Collaboration </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val 2"/>
          <p:cNvSpPr>
            <a:spLocks noChangeArrowheads="1"/>
          </p:cNvSpPr>
          <p:nvPr/>
        </p:nvSpPr>
        <p:spPr bwMode="auto">
          <a:xfrm>
            <a:off x="342900" y="1927225"/>
            <a:ext cx="8412163" cy="4400550"/>
          </a:xfrm>
          <a:prstGeom prst="ellipse">
            <a:avLst/>
          </a:prstGeom>
          <a:solidFill>
            <a:srgbClr val="EAEAEA"/>
          </a:solidFill>
          <a:ln w="9525" algn="ctr">
            <a:noFill/>
            <a:round/>
            <a:headEnd/>
            <a:tailEnd/>
          </a:ln>
        </p:spPr>
        <p:txBody>
          <a:bodyPr wrap="none" anchor="ctr"/>
          <a:lstStyle/>
          <a:p>
            <a:pPr algn="ctr"/>
            <a:endParaRPr lang="en-GB" sz="1400" b="1"/>
          </a:p>
        </p:txBody>
      </p:sp>
      <p:sp>
        <p:nvSpPr>
          <p:cNvPr id="21506" name="Oval 3"/>
          <p:cNvSpPr>
            <a:spLocks noChangeArrowheads="1"/>
          </p:cNvSpPr>
          <p:nvPr/>
        </p:nvSpPr>
        <p:spPr bwMode="auto">
          <a:xfrm>
            <a:off x="898525" y="2222500"/>
            <a:ext cx="7302500" cy="3884613"/>
          </a:xfrm>
          <a:prstGeom prst="ellipse">
            <a:avLst/>
          </a:prstGeom>
          <a:solidFill>
            <a:schemeClr val="bg2"/>
          </a:solidFill>
          <a:ln w="9525">
            <a:noFill/>
            <a:round/>
            <a:headEnd/>
            <a:tailEnd/>
          </a:ln>
        </p:spPr>
        <p:txBody>
          <a:bodyPr wrap="none" anchor="ctr"/>
          <a:lstStyle/>
          <a:p>
            <a:pPr algn="ctr"/>
            <a:endParaRPr lang="en-GB" sz="1400" b="1"/>
          </a:p>
        </p:txBody>
      </p:sp>
      <p:sp>
        <p:nvSpPr>
          <p:cNvPr id="21507" name="AutoShape 4"/>
          <p:cNvSpPr>
            <a:spLocks noChangeArrowheads="1"/>
          </p:cNvSpPr>
          <p:nvPr/>
        </p:nvSpPr>
        <p:spPr bwMode="auto">
          <a:xfrm>
            <a:off x="2141538" y="2417763"/>
            <a:ext cx="4814887" cy="3228975"/>
          </a:xfrm>
          <a:custGeom>
            <a:avLst/>
            <a:gdLst>
              <a:gd name="T0" fmla="*/ 2407444 w 21600"/>
              <a:gd name="T1" fmla="*/ 0 h 21600"/>
              <a:gd name="T2" fmla="*/ 705069 w 21600"/>
              <a:gd name="T3" fmla="*/ 472836 h 21600"/>
              <a:gd name="T4" fmla="*/ 0 w 21600"/>
              <a:gd name="T5" fmla="*/ 1614488 h 21600"/>
              <a:gd name="T6" fmla="*/ 705069 w 21600"/>
              <a:gd name="T7" fmla="*/ 2756140 h 21600"/>
              <a:gd name="T8" fmla="*/ 2407444 w 21600"/>
              <a:gd name="T9" fmla="*/ 3228975 h 21600"/>
              <a:gd name="T10" fmla="*/ 4109818 w 21600"/>
              <a:gd name="T11" fmla="*/ 2756140 h 21600"/>
              <a:gd name="T12" fmla="*/ 4814887 w 21600"/>
              <a:gd name="T13" fmla="*/ 1614488 h 21600"/>
              <a:gd name="T14" fmla="*/ 4109818 w 21600"/>
              <a:gd name="T15" fmla="*/ 47283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266" y="10800"/>
                </a:moveTo>
                <a:cubicBezTo>
                  <a:pt x="5266" y="13856"/>
                  <a:pt x="7744" y="16334"/>
                  <a:pt x="10800" y="16334"/>
                </a:cubicBezTo>
                <a:cubicBezTo>
                  <a:pt x="13856" y="16334"/>
                  <a:pt x="16334" y="13856"/>
                  <a:pt x="16334" y="10800"/>
                </a:cubicBezTo>
                <a:cubicBezTo>
                  <a:pt x="16334" y="7744"/>
                  <a:pt x="13856" y="5266"/>
                  <a:pt x="10800" y="5266"/>
                </a:cubicBezTo>
                <a:cubicBezTo>
                  <a:pt x="7744" y="5266"/>
                  <a:pt x="5266" y="7744"/>
                  <a:pt x="5266" y="10800"/>
                </a:cubicBezTo>
                <a:close/>
              </a:path>
            </a:pathLst>
          </a:custGeom>
          <a:solidFill>
            <a:schemeClr val="hlink">
              <a:alpha val="70195"/>
            </a:schemeClr>
          </a:solidFill>
          <a:ln w="9525" algn="ctr">
            <a:noFill/>
            <a:round/>
            <a:headEnd/>
            <a:tailEnd/>
          </a:ln>
        </p:spPr>
        <p:txBody>
          <a:bodyPr lIns="0" tIns="0" rIns="0" bIns="0" anchor="ctr"/>
          <a:lstStyle/>
          <a:p>
            <a:endParaRPr lang="en-US"/>
          </a:p>
        </p:txBody>
      </p:sp>
      <p:sp>
        <p:nvSpPr>
          <p:cNvPr id="21508" name="AutoShape 5"/>
          <p:cNvSpPr>
            <a:spLocks noChangeArrowheads="1"/>
          </p:cNvSpPr>
          <p:nvPr/>
        </p:nvSpPr>
        <p:spPr bwMode="auto">
          <a:xfrm>
            <a:off x="2725738" y="2417763"/>
            <a:ext cx="3622675" cy="2663825"/>
          </a:xfrm>
          <a:prstGeom prst="triangle">
            <a:avLst>
              <a:gd name="adj" fmla="val 50000"/>
            </a:avLst>
          </a:prstGeom>
          <a:solidFill>
            <a:schemeClr val="accent2">
              <a:alpha val="36862"/>
            </a:schemeClr>
          </a:solidFill>
          <a:ln w="9525">
            <a:noFill/>
            <a:miter lim="800000"/>
            <a:headEnd/>
            <a:tailEnd/>
          </a:ln>
        </p:spPr>
        <p:txBody>
          <a:bodyPr wrap="none" lIns="0" tIns="0" rIns="0" bIns="0" anchor="ctr"/>
          <a:lstStyle/>
          <a:p>
            <a:endParaRPr lang="en-US"/>
          </a:p>
        </p:txBody>
      </p:sp>
      <p:sp>
        <p:nvSpPr>
          <p:cNvPr id="21509" name="Text Box 7"/>
          <p:cNvSpPr txBox="1">
            <a:spLocks noChangeArrowheads="1"/>
          </p:cNvSpPr>
          <p:nvPr/>
        </p:nvSpPr>
        <p:spPr bwMode="auto">
          <a:xfrm>
            <a:off x="204788" y="2268538"/>
            <a:ext cx="2651125" cy="517525"/>
          </a:xfrm>
          <a:prstGeom prst="rect">
            <a:avLst/>
          </a:prstGeom>
          <a:noFill/>
          <a:ln w="9525" algn="ctr">
            <a:noFill/>
            <a:miter lim="800000"/>
            <a:headEnd/>
            <a:tailEnd/>
          </a:ln>
        </p:spPr>
        <p:txBody>
          <a:bodyPr>
            <a:spAutoFit/>
          </a:bodyPr>
          <a:lstStyle/>
          <a:p>
            <a:pPr algn="ctr" eaLnBrk="0" hangingPunct="0"/>
            <a:r>
              <a:rPr lang="en-US" sz="1400" b="1"/>
              <a:t>Connectivity to Telephony &amp; IT Infrastructure</a:t>
            </a:r>
          </a:p>
        </p:txBody>
      </p:sp>
      <p:sp>
        <p:nvSpPr>
          <p:cNvPr id="21510" name="Text Box 8"/>
          <p:cNvSpPr txBox="1">
            <a:spLocks noChangeArrowheads="1"/>
          </p:cNvSpPr>
          <p:nvPr/>
        </p:nvSpPr>
        <p:spPr bwMode="auto">
          <a:xfrm>
            <a:off x="2413000" y="2976563"/>
            <a:ext cx="1401763" cy="488950"/>
          </a:xfrm>
          <a:prstGeom prst="rect">
            <a:avLst/>
          </a:prstGeom>
          <a:noFill/>
          <a:ln w="9525">
            <a:noFill/>
            <a:miter lim="800000"/>
            <a:headEnd/>
            <a:tailEnd/>
          </a:ln>
        </p:spPr>
        <p:txBody>
          <a:bodyPr wrap="none" lIns="0" tIns="0" rIns="0" bIns="0">
            <a:spAutoFit/>
          </a:bodyPr>
          <a:lstStyle/>
          <a:p>
            <a:pPr algn="ctr"/>
            <a:r>
              <a:rPr lang="en-US" sz="1600" b="1"/>
              <a:t>Multi-resource</a:t>
            </a:r>
          </a:p>
          <a:p>
            <a:pPr algn="ctr"/>
            <a:r>
              <a:rPr lang="en-US" sz="1600" b="1"/>
              <a:t>Collaboration</a:t>
            </a:r>
          </a:p>
        </p:txBody>
      </p:sp>
      <p:sp>
        <p:nvSpPr>
          <p:cNvPr id="21511" name="Text Box 9"/>
          <p:cNvSpPr txBox="1">
            <a:spLocks noChangeArrowheads="1"/>
          </p:cNvSpPr>
          <p:nvPr/>
        </p:nvSpPr>
        <p:spPr bwMode="auto">
          <a:xfrm>
            <a:off x="5229225" y="2992438"/>
            <a:ext cx="1752600" cy="488950"/>
          </a:xfrm>
          <a:prstGeom prst="rect">
            <a:avLst/>
          </a:prstGeom>
          <a:noFill/>
          <a:ln w="9525">
            <a:noFill/>
            <a:miter lim="800000"/>
            <a:headEnd/>
            <a:tailEnd/>
          </a:ln>
        </p:spPr>
        <p:txBody>
          <a:bodyPr lIns="0" tIns="0" rIns="0" bIns="0">
            <a:spAutoFit/>
          </a:bodyPr>
          <a:lstStyle/>
          <a:p>
            <a:pPr algn="ctr"/>
            <a:r>
              <a:rPr lang="en-US" sz="1600" b="1"/>
              <a:t>Presence-based Communications</a:t>
            </a:r>
          </a:p>
        </p:txBody>
      </p:sp>
      <p:sp>
        <p:nvSpPr>
          <p:cNvPr id="21512" name="Text Box 10"/>
          <p:cNvSpPr txBox="1">
            <a:spLocks noChangeArrowheads="1"/>
          </p:cNvSpPr>
          <p:nvPr/>
        </p:nvSpPr>
        <p:spPr bwMode="auto">
          <a:xfrm>
            <a:off x="3221038" y="5091113"/>
            <a:ext cx="2700337" cy="488950"/>
          </a:xfrm>
          <a:prstGeom prst="rect">
            <a:avLst/>
          </a:prstGeom>
          <a:noFill/>
          <a:ln w="9525">
            <a:noFill/>
            <a:miter lim="800000"/>
            <a:headEnd/>
            <a:tailEnd/>
          </a:ln>
        </p:spPr>
        <p:txBody>
          <a:bodyPr wrap="none" lIns="0" tIns="0" rIns="0" bIns="0">
            <a:spAutoFit/>
          </a:bodyPr>
          <a:lstStyle/>
          <a:p>
            <a:pPr algn="ctr"/>
            <a:r>
              <a:rPr lang="en-US" sz="1600" b="1"/>
              <a:t>SDK/SOA</a:t>
            </a:r>
          </a:p>
          <a:p>
            <a:pPr algn="ctr"/>
            <a:r>
              <a:rPr lang="en-US" sz="1600" b="1"/>
              <a:t>APIs, Web Services/Portlets</a:t>
            </a:r>
          </a:p>
        </p:txBody>
      </p:sp>
      <p:sp>
        <p:nvSpPr>
          <p:cNvPr id="21513" name="Text Box 11"/>
          <p:cNvSpPr txBox="1">
            <a:spLocks noChangeArrowheads="1"/>
          </p:cNvSpPr>
          <p:nvPr/>
        </p:nvSpPr>
        <p:spPr bwMode="auto">
          <a:xfrm>
            <a:off x="6913563" y="5319713"/>
            <a:ext cx="1433512" cy="850900"/>
          </a:xfrm>
          <a:prstGeom prst="rect">
            <a:avLst/>
          </a:prstGeom>
          <a:noFill/>
          <a:ln w="9525">
            <a:noFill/>
            <a:miter lim="800000"/>
            <a:headEnd/>
            <a:tailEnd/>
          </a:ln>
        </p:spPr>
        <p:txBody>
          <a:bodyPr lIns="0" tIns="0" rIns="0" bIns="0">
            <a:spAutoFit/>
          </a:bodyPr>
          <a:lstStyle/>
          <a:p>
            <a:pPr algn="ctr"/>
            <a:r>
              <a:rPr lang="en-US" sz="1400" b="1"/>
              <a:t>Modular Deployment &amp; Feature Options</a:t>
            </a:r>
          </a:p>
          <a:p>
            <a:pPr algn="ctr"/>
            <a:endParaRPr lang="en-US" sz="1400" b="1"/>
          </a:p>
        </p:txBody>
      </p:sp>
      <p:sp>
        <p:nvSpPr>
          <p:cNvPr id="21514" name="Rectangle 12"/>
          <p:cNvSpPr>
            <a:spLocks noGrp="1" noChangeArrowheads="1"/>
          </p:cNvSpPr>
          <p:nvPr>
            <p:ph type="title"/>
          </p:nvPr>
        </p:nvSpPr>
        <p:spPr>
          <a:xfrm>
            <a:off x="682625" y="355600"/>
            <a:ext cx="6451600" cy="601663"/>
          </a:xfrm>
        </p:spPr>
        <p:txBody>
          <a:bodyPr/>
          <a:lstStyle/>
          <a:p>
            <a:r>
              <a:rPr lang="en-US" b="0" smtClean="0"/>
              <a:t/>
            </a:r>
            <a:br>
              <a:rPr lang="en-US" b="0" smtClean="0"/>
            </a:br>
            <a:r>
              <a:rPr lang="en-US" smtClean="0"/>
              <a:t>The Unified Communications Landscape</a:t>
            </a:r>
          </a:p>
        </p:txBody>
      </p:sp>
      <p:sp>
        <p:nvSpPr>
          <p:cNvPr id="21515" name="Text Box 13"/>
          <p:cNvSpPr txBox="1">
            <a:spLocks noChangeArrowheads="1"/>
          </p:cNvSpPr>
          <p:nvPr/>
        </p:nvSpPr>
        <p:spPr bwMode="auto">
          <a:xfrm>
            <a:off x="3659188" y="5854700"/>
            <a:ext cx="1852612" cy="425450"/>
          </a:xfrm>
          <a:prstGeom prst="rect">
            <a:avLst/>
          </a:prstGeom>
          <a:noFill/>
          <a:ln w="9525">
            <a:noFill/>
            <a:miter lim="800000"/>
            <a:headEnd/>
            <a:tailEnd/>
          </a:ln>
        </p:spPr>
        <p:txBody>
          <a:bodyPr lIns="0" tIns="0" rIns="0" bIns="0">
            <a:spAutoFit/>
          </a:bodyPr>
          <a:lstStyle/>
          <a:p>
            <a:pPr algn="ctr"/>
            <a:r>
              <a:rPr lang="en-US" sz="1400" i="1"/>
              <a:t>Open Application Architecture</a:t>
            </a:r>
          </a:p>
        </p:txBody>
      </p:sp>
      <p:sp>
        <p:nvSpPr>
          <p:cNvPr id="21516" name="Text Box 14"/>
          <p:cNvSpPr txBox="1">
            <a:spLocks noChangeArrowheads="1"/>
          </p:cNvSpPr>
          <p:nvPr/>
        </p:nvSpPr>
        <p:spPr bwMode="auto">
          <a:xfrm>
            <a:off x="6005513" y="2222500"/>
            <a:ext cx="2232025" cy="517525"/>
          </a:xfrm>
          <a:prstGeom prst="rect">
            <a:avLst/>
          </a:prstGeom>
          <a:noFill/>
          <a:ln w="9525" algn="ctr">
            <a:noFill/>
            <a:miter lim="800000"/>
            <a:headEnd/>
            <a:tailEnd/>
          </a:ln>
        </p:spPr>
        <p:txBody>
          <a:bodyPr>
            <a:spAutoFit/>
          </a:bodyPr>
          <a:lstStyle/>
          <a:p>
            <a:pPr algn="ctr" eaLnBrk="0" hangingPunct="0"/>
            <a:r>
              <a:rPr lang="en-US" sz="1400" b="1"/>
              <a:t>Multi-Modal Client Access Choices</a:t>
            </a:r>
          </a:p>
        </p:txBody>
      </p:sp>
      <p:pic>
        <p:nvPicPr>
          <p:cNvPr id="21517" name="Picture 15" descr="BETA Product Specialist Collab v4-a"/>
          <p:cNvPicPr>
            <a:picLocks noChangeAspect="1" noChangeArrowheads="1"/>
          </p:cNvPicPr>
          <p:nvPr/>
        </p:nvPicPr>
        <p:blipFill>
          <a:blip r:embed="rId3"/>
          <a:srcRect/>
          <a:stretch>
            <a:fillRect/>
          </a:stretch>
        </p:blipFill>
        <p:spPr bwMode="auto">
          <a:xfrm>
            <a:off x="204788" y="4259263"/>
            <a:ext cx="1638300" cy="1135062"/>
          </a:xfrm>
          <a:prstGeom prst="rect">
            <a:avLst/>
          </a:prstGeom>
          <a:solidFill>
            <a:srgbClr val="808080"/>
          </a:solidFill>
          <a:ln w="9525">
            <a:noFill/>
            <a:miter lim="800000"/>
            <a:headEnd/>
            <a:tailEnd/>
          </a:ln>
        </p:spPr>
      </p:pic>
      <p:sp>
        <p:nvSpPr>
          <p:cNvPr id="21518" name="Text Box 16"/>
          <p:cNvSpPr txBox="1">
            <a:spLocks noChangeArrowheads="1"/>
          </p:cNvSpPr>
          <p:nvPr/>
        </p:nvSpPr>
        <p:spPr bwMode="auto">
          <a:xfrm>
            <a:off x="-23813" y="5394325"/>
            <a:ext cx="2255838" cy="517525"/>
          </a:xfrm>
          <a:prstGeom prst="rect">
            <a:avLst/>
          </a:prstGeom>
          <a:noFill/>
          <a:ln w="9525" algn="ctr">
            <a:noFill/>
            <a:miter lim="800000"/>
            <a:headEnd/>
            <a:tailEnd/>
          </a:ln>
        </p:spPr>
        <p:txBody>
          <a:bodyPr>
            <a:spAutoFit/>
          </a:bodyPr>
          <a:lstStyle/>
          <a:p>
            <a:pPr algn="ctr" eaLnBrk="0" hangingPunct="0"/>
            <a:r>
              <a:rPr lang="en-US" sz="1400" b="1"/>
              <a:t>Business Application &amp; </a:t>
            </a:r>
            <a:br>
              <a:rPr lang="en-US" sz="1400" b="1"/>
            </a:br>
            <a:r>
              <a:rPr lang="en-US" sz="1400" b="1"/>
              <a:t>Workflow Integration</a:t>
            </a:r>
          </a:p>
        </p:txBody>
      </p:sp>
      <p:grpSp>
        <p:nvGrpSpPr>
          <p:cNvPr id="21519" name="Group 17"/>
          <p:cNvGrpSpPr>
            <a:grpSpLocks noChangeAspect="1"/>
          </p:cNvGrpSpPr>
          <p:nvPr/>
        </p:nvGrpSpPr>
        <p:grpSpPr bwMode="auto">
          <a:xfrm>
            <a:off x="7431088" y="4400550"/>
            <a:ext cx="525462" cy="468313"/>
            <a:chOff x="2304" y="576"/>
            <a:chExt cx="2832" cy="3360"/>
          </a:xfrm>
        </p:grpSpPr>
        <p:grpSp>
          <p:nvGrpSpPr>
            <p:cNvPr id="21572" name="Group 18"/>
            <p:cNvGrpSpPr>
              <a:grpSpLocks noChangeAspect="1"/>
            </p:cNvGrpSpPr>
            <p:nvPr/>
          </p:nvGrpSpPr>
          <p:grpSpPr bwMode="auto">
            <a:xfrm>
              <a:off x="2304" y="2736"/>
              <a:ext cx="2832" cy="1200"/>
              <a:chOff x="2304" y="576"/>
              <a:chExt cx="2832" cy="1200"/>
            </a:xfrm>
          </p:grpSpPr>
          <p:sp>
            <p:nvSpPr>
              <p:cNvPr id="21591" name="Oval 19"/>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92" name="Oval 20"/>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73" name="Group 21"/>
            <p:cNvGrpSpPr>
              <a:grpSpLocks noChangeAspect="1"/>
            </p:cNvGrpSpPr>
            <p:nvPr/>
          </p:nvGrpSpPr>
          <p:grpSpPr bwMode="auto">
            <a:xfrm>
              <a:off x="2304" y="2376"/>
              <a:ext cx="2832" cy="1200"/>
              <a:chOff x="2304" y="576"/>
              <a:chExt cx="2832" cy="1200"/>
            </a:xfrm>
          </p:grpSpPr>
          <p:sp>
            <p:nvSpPr>
              <p:cNvPr id="21589" name="Oval 22"/>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90" name="Oval 23"/>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74" name="Group 24"/>
            <p:cNvGrpSpPr>
              <a:grpSpLocks noChangeAspect="1"/>
            </p:cNvGrpSpPr>
            <p:nvPr/>
          </p:nvGrpSpPr>
          <p:grpSpPr bwMode="auto">
            <a:xfrm>
              <a:off x="2304" y="2016"/>
              <a:ext cx="2832" cy="1200"/>
              <a:chOff x="2304" y="576"/>
              <a:chExt cx="2832" cy="1200"/>
            </a:xfrm>
          </p:grpSpPr>
          <p:sp>
            <p:nvSpPr>
              <p:cNvPr id="21587" name="Oval 25"/>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88" name="Oval 26"/>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75" name="Group 27"/>
            <p:cNvGrpSpPr>
              <a:grpSpLocks noChangeAspect="1"/>
            </p:cNvGrpSpPr>
            <p:nvPr/>
          </p:nvGrpSpPr>
          <p:grpSpPr bwMode="auto">
            <a:xfrm>
              <a:off x="2304" y="1656"/>
              <a:ext cx="2832" cy="1200"/>
              <a:chOff x="2304" y="576"/>
              <a:chExt cx="2832" cy="1200"/>
            </a:xfrm>
          </p:grpSpPr>
          <p:sp>
            <p:nvSpPr>
              <p:cNvPr id="21585" name="Oval 28"/>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86" name="Oval 29"/>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76" name="Group 30"/>
            <p:cNvGrpSpPr>
              <a:grpSpLocks noChangeAspect="1"/>
            </p:cNvGrpSpPr>
            <p:nvPr/>
          </p:nvGrpSpPr>
          <p:grpSpPr bwMode="auto">
            <a:xfrm>
              <a:off x="2304" y="1296"/>
              <a:ext cx="2832" cy="1200"/>
              <a:chOff x="2304" y="576"/>
              <a:chExt cx="2832" cy="1200"/>
            </a:xfrm>
          </p:grpSpPr>
          <p:sp>
            <p:nvSpPr>
              <p:cNvPr id="21583" name="Oval 31"/>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84" name="Oval 32"/>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77" name="Group 33"/>
            <p:cNvGrpSpPr>
              <a:grpSpLocks noChangeAspect="1"/>
            </p:cNvGrpSpPr>
            <p:nvPr/>
          </p:nvGrpSpPr>
          <p:grpSpPr bwMode="auto">
            <a:xfrm>
              <a:off x="2304" y="936"/>
              <a:ext cx="2832" cy="1200"/>
              <a:chOff x="2304" y="576"/>
              <a:chExt cx="2832" cy="1200"/>
            </a:xfrm>
          </p:grpSpPr>
          <p:sp>
            <p:nvSpPr>
              <p:cNvPr id="21581" name="Oval 34"/>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82" name="Oval 35"/>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78" name="Group 36"/>
            <p:cNvGrpSpPr>
              <a:grpSpLocks noChangeAspect="1"/>
            </p:cNvGrpSpPr>
            <p:nvPr/>
          </p:nvGrpSpPr>
          <p:grpSpPr bwMode="auto">
            <a:xfrm>
              <a:off x="2304" y="576"/>
              <a:ext cx="2832" cy="1200"/>
              <a:chOff x="2304" y="576"/>
              <a:chExt cx="2832" cy="1200"/>
            </a:xfrm>
          </p:grpSpPr>
          <p:sp>
            <p:nvSpPr>
              <p:cNvPr id="21579" name="Oval 37"/>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80" name="Oval 38"/>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pic>
        <p:nvPicPr>
          <p:cNvPr id="21520" name="Picture 39" descr="icon_HiPath8000"/>
          <p:cNvPicPr>
            <a:picLocks noChangeAspect="1" noChangeArrowheads="1"/>
          </p:cNvPicPr>
          <p:nvPr/>
        </p:nvPicPr>
        <p:blipFill>
          <a:blip r:embed="rId4"/>
          <a:srcRect/>
          <a:stretch>
            <a:fillRect/>
          </a:stretch>
        </p:blipFill>
        <p:spPr bwMode="auto">
          <a:xfrm>
            <a:off x="1820863" y="1522413"/>
            <a:ext cx="639762" cy="776287"/>
          </a:xfrm>
          <a:prstGeom prst="rect">
            <a:avLst/>
          </a:prstGeom>
          <a:noFill/>
          <a:ln w="9525">
            <a:noFill/>
            <a:miter lim="800000"/>
            <a:headEnd/>
            <a:tailEnd/>
          </a:ln>
        </p:spPr>
      </p:pic>
      <p:pic>
        <p:nvPicPr>
          <p:cNvPr id="21521" name="Picture 40" descr="icon_HiPath4000"/>
          <p:cNvPicPr>
            <a:picLocks noChangeAspect="1" noChangeArrowheads="1"/>
          </p:cNvPicPr>
          <p:nvPr/>
        </p:nvPicPr>
        <p:blipFill>
          <a:blip r:embed="rId5"/>
          <a:srcRect/>
          <a:stretch>
            <a:fillRect/>
          </a:stretch>
        </p:blipFill>
        <p:spPr bwMode="auto">
          <a:xfrm>
            <a:off x="1295400" y="1446213"/>
            <a:ext cx="639763" cy="776287"/>
          </a:xfrm>
          <a:prstGeom prst="rect">
            <a:avLst/>
          </a:prstGeom>
          <a:noFill/>
          <a:ln w="9525">
            <a:noFill/>
            <a:miter lim="800000"/>
            <a:headEnd/>
            <a:tailEnd/>
          </a:ln>
        </p:spPr>
      </p:pic>
      <p:pic>
        <p:nvPicPr>
          <p:cNvPr id="21522" name="Picture 41"/>
          <p:cNvPicPr>
            <a:picLocks noChangeAspect="1" noChangeArrowheads="1"/>
          </p:cNvPicPr>
          <p:nvPr/>
        </p:nvPicPr>
        <p:blipFill>
          <a:blip r:embed="rId6"/>
          <a:srcRect/>
          <a:stretch>
            <a:fillRect/>
          </a:stretch>
        </p:blipFill>
        <p:spPr bwMode="auto">
          <a:xfrm>
            <a:off x="7431088" y="1404938"/>
            <a:ext cx="390525" cy="735012"/>
          </a:xfrm>
          <a:prstGeom prst="rect">
            <a:avLst/>
          </a:prstGeom>
          <a:noFill/>
          <a:ln w="9525">
            <a:noFill/>
            <a:miter lim="800000"/>
            <a:headEnd/>
            <a:tailEnd/>
          </a:ln>
        </p:spPr>
      </p:pic>
      <p:grpSp>
        <p:nvGrpSpPr>
          <p:cNvPr id="21523" name="Group 42"/>
          <p:cNvGrpSpPr>
            <a:grpSpLocks noChangeAspect="1"/>
          </p:cNvGrpSpPr>
          <p:nvPr/>
        </p:nvGrpSpPr>
        <p:grpSpPr bwMode="auto">
          <a:xfrm>
            <a:off x="7646988" y="4616450"/>
            <a:ext cx="525462" cy="468313"/>
            <a:chOff x="2304" y="576"/>
            <a:chExt cx="2832" cy="3360"/>
          </a:xfrm>
        </p:grpSpPr>
        <p:grpSp>
          <p:nvGrpSpPr>
            <p:cNvPr id="21551" name="Group 43"/>
            <p:cNvGrpSpPr>
              <a:grpSpLocks noChangeAspect="1"/>
            </p:cNvGrpSpPr>
            <p:nvPr/>
          </p:nvGrpSpPr>
          <p:grpSpPr bwMode="auto">
            <a:xfrm>
              <a:off x="2304" y="2736"/>
              <a:ext cx="2832" cy="1200"/>
              <a:chOff x="2304" y="576"/>
              <a:chExt cx="2832" cy="1200"/>
            </a:xfrm>
          </p:grpSpPr>
          <p:sp>
            <p:nvSpPr>
              <p:cNvPr id="21570" name="Oval 44"/>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71" name="Oval 45"/>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52" name="Group 46"/>
            <p:cNvGrpSpPr>
              <a:grpSpLocks noChangeAspect="1"/>
            </p:cNvGrpSpPr>
            <p:nvPr/>
          </p:nvGrpSpPr>
          <p:grpSpPr bwMode="auto">
            <a:xfrm>
              <a:off x="2304" y="2376"/>
              <a:ext cx="2832" cy="1200"/>
              <a:chOff x="2304" y="576"/>
              <a:chExt cx="2832" cy="1200"/>
            </a:xfrm>
          </p:grpSpPr>
          <p:sp>
            <p:nvSpPr>
              <p:cNvPr id="21568" name="Oval 47"/>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69" name="Oval 48"/>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53" name="Group 49"/>
            <p:cNvGrpSpPr>
              <a:grpSpLocks noChangeAspect="1"/>
            </p:cNvGrpSpPr>
            <p:nvPr/>
          </p:nvGrpSpPr>
          <p:grpSpPr bwMode="auto">
            <a:xfrm>
              <a:off x="2304" y="2016"/>
              <a:ext cx="2832" cy="1200"/>
              <a:chOff x="2304" y="576"/>
              <a:chExt cx="2832" cy="1200"/>
            </a:xfrm>
          </p:grpSpPr>
          <p:sp>
            <p:nvSpPr>
              <p:cNvPr id="21566" name="Oval 50"/>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67" name="Oval 51"/>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54" name="Group 52"/>
            <p:cNvGrpSpPr>
              <a:grpSpLocks noChangeAspect="1"/>
            </p:cNvGrpSpPr>
            <p:nvPr/>
          </p:nvGrpSpPr>
          <p:grpSpPr bwMode="auto">
            <a:xfrm>
              <a:off x="2304" y="1656"/>
              <a:ext cx="2832" cy="1200"/>
              <a:chOff x="2304" y="576"/>
              <a:chExt cx="2832" cy="1200"/>
            </a:xfrm>
          </p:grpSpPr>
          <p:sp>
            <p:nvSpPr>
              <p:cNvPr id="21564" name="Oval 53"/>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65" name="Oval 54"/>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55" name="Group 55"/>
            <p:cNvGrpSpPr>
              <a:grpSpLocks noChangeAspect="1"/>
            </p:cNvGrpSpPr>
            <p:nvPr/>
          </p:nvGrpSpPr>
          <p:grpSpPr bwMode="auto">
            <a:xfrm>
              <a:off x="2304" y="1296"/>
              <a:ext cx="2832" cy="1200"/>
              <a:chOff x="2304" y="576"/>
              <a:chExt cx="2832" cy="1200"/>
            </a:xfrm>
          </p:grpSpPr>
          <p:sp>
            <p:nvSpPr>
              <p:cNvPr id="21562" name="Oval 56"/>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63" name="Oval 57"/>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56" name="Group 58"/>
            <p:cNvGrpSpPr>
              <a:grpSpLocks noChangeAspect="1"/>
            </p:cNvGrpSpPr>
            <p:nvPr/>
          </p:nvGrpSpPr>
          <p:grpSpPr bwMode="auto">
            <a:xfrm>
              <a:off x="2304" y="936"/>
              <a:ext cx="2832" cy="1200"/>
              <a:chOff x="2304" y="576"/>
              <a:chExt cx="2832" cy="1200"/>
            </a:xfrm>
          </p:grpSpPr>
          <p:sp>
            <p:nvSpPr>
              <p:cNvPr id="21560" name="Oval 59"/>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61" name="Oval 60"/>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57" name="Group 61"/>
            <p:cNvGrpSpPr>
              <a:grpSpLocks noChangeAspect="1"/>
            </p:cNvGrpSpPr>
            <p:nvPr/>
          </p:nvGrpSpPr>
          <p:grpSpPr bwMode="auto">
            <a:xfrm>
              <a:off x="2304" y="576"/>
              <a:ext cx="2832" cy="1200"/>
              <a:chOff x="2304" y="576"/>
              <a:chExt cx="2832" cy="1200"/>
            </a:xfrm>
          </p:grpSpPr>
          <p:sp>
            <p:nvSpPr>
              <p:cNvPr id="21558" name="Oval 62"/>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59" name="Oval 63"/>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grpSp>
        <p:nvGrpSpPr>
          <p:cNvPr id="21524" name="Group 64"/>
          <p:cNvGrpSpPr>
            <a:grpSpLocks noChangeAspect="1"/>
          </p:cNvGrpSpPr>
          <p:nvPr/>
        </p:nvGrpSpPr>
        <p:grpSpPr bwMode="auto">
          <a:xfrm>
            <a:off x="7862888" y="4832350"/>
            <a:ext cx="525462" cy="468313"/>
            <a:chOff x="2304" y="576"/>
            <a:chExt cx="2832" cy="3360"/>
          </a:xfrm>
        </p:grpSpPr>
        <p:grpSp>
          <p:nvGrpSpPr>
            <p:cNvPr id="21530" name="Group 65"/>
            <p:cNvGrpSpPr>
              <a:grpSpLocks noChangeAspect="1"/>
            </p:cNvGrpSpPr>
            <p:nvPr/>
          </p:nvGrpSpPr>
          <p:grpSpPr bwMode="auto">
            <a:xfrm>
              <a:off x="2304" y="2736"/>
              <a:ext cx="2832" cy="1200"/>
              <a:chOff x="2304" y="576"/>
              <a:chExt cx="2832" cy="1200"/>
            </a:xfrm>
          </p:grpSpPr>
          <p:sp>
            <p:nvSpPr>
              <p:cNvPr id="21549" name="Oval 66"/>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50" name="Oval 67"/>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31" name="Group 68"/>
            <p:cNvGrpSpPr>
              <a:grpSpLocks noChangeAspect="1"/>
            </p:cNvGrpSpPr>
            <p:nvPr/>
          </p:nvGrpSpPr>
          <p:grpSpPr bwMode="auto">
            <a:xfrm>
              <a:off x="2304" y="2376"/>
              <a:ext cx="2832" cy="1200"/>
              <a:chOff x="2304" y="576"/>
              <a:chExt cx="2832" cy="1200"/>
            </a:xfrm>
          </p:grpSpPr>
          <p:sp>
            <p:nvSpPr>
              <p:cNvPr id="21547" name="Oval 69"/>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48" name="Oval 70"/>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32" name="Group 71"/>
            <p:cNvGrpSpPr>
              <a:grpSpLocks noChangeAspect="1"/>
            </p:cNvGrpSpPr>
            <p:nvPr/>
          </p:nvGrpSpPr>
          <p:grpSpPr bwMode="auto">
            <a:xfrm>
              <a:off x="2304" y="2016"/>
              <a:ext cx="2832" cy="1200"/>
              <a:chOff x="2304" y="576"/>
              <a:chExt cx="2832" cy="1200"/>
            </a:xfrm>
          </p:grpSpPr>
          <p:sp>
            <p:nvSpPr>
              <p:cNvPr id="21545" name="Oval 72"/>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46" name="Oval 73"/>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33" name="Group 74"/>
            <p:cNvGrpSpPr>
              <a:grpSpLocks noChangeAspect="1"/>
            </p:cNvGrpSpPr>
            <p:nvPr/>
          </p:nvGrpSpPr>
          <p:grpSpPr bwMode="auto">
            <a:xfrm>
              <a:off x="2304" y="1656"/>
              <a:ext cx="2832" cy="1200"/>
              <a:chOff x="2304" y="576"/>
              <a:chExt cx="2832" cy="1200"/>
            </a:xfrm>
          </p:grpSpPr>
          <p:sp>
            <p:nvSpPr>
              <p:cNvPr id="21543" name="Oval 75"/>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44" name="Oval 76"/>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34" name="Group 77"/>
            <p:cNvGrpSpPr>
              <a:grpSpLocks noChangeAspect="1"/>
            </p:cNvGrpSpPr>
            <p:nvPr/>
          </p:nvGrpSpPr>
          <p:grpSpPr bwMode="auto">
            <a:xfrm>
              <a:off x="2304" y="1296"/>
              <a:ext cx="2832" cy="1200"/>
              <a:chOff x="2304" y="576"/>
              <a:chExt cx="2832" cy="1200"/>
            </a:xfrm>
          </p:grpSpPr>
          <p:sp>
            <p:nvSpPr>
              <p:cNvPr id="21541" name="Oval 78"/>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42" name="Oval 79"/>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35" name="Group 80"/>
            <p:cNvGrpSpPr>
              <a:grpSpLocks noChangeAspect="1"/>
            </p:cNvGrpSpPr>
            <p:nvPr/>
          </p:nvGrpSpPr>
          <p:grpSpPr bwMode="auto">
            <a:xfrm>
              <a:off x="2304" y="936"/>
              <a:ext cx="2832" cy="1200"/>
              <a:chOff x="2304" y="576"/>
              <a:chExt cx="2832" cy="1200"/>
            </a:xfrm>
          </p:grpSpPr>
          <p:sp>
            <p:nvSpPr>
              <p:cNvPr id="21539" name="Oval 81"/>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40" name="Oval 82"/>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nvGrpSpPr>
            <p:cNvPr id="21536" name="Group 83"/>
            <p:cNvGrpSpPr>
              <a:grpSpLocks noChangeAspect="1"/>
            </p:cNvGrpSpPr>
            <p:nvPr/>
          </p:nvGrpSpPr>
          <p:grpSpPr bwMode="auto">
            <a:xfrm>
              <a:off x="2304" y="576"/>
              <a:ext cx="2832" cy="1200"/>
              <a:chOff x="2304" y="576"/>
              <a:chExt cx="2832" cy="1200"/>
            </a:xfrm>
          </p:grpSpPr>
          <p:sp>
            <p:nvSpPr>
              <p:cNvPr id="21537" name="Oval 84"/>
              <p:cNvSpPr>
                <a:spLocks noChangeAspect="1" noChangeArrowheads="1"/>
              </p:cNvSpPr>
              <p:nvPr/>
            </p:nvSpPr>
            <p:spPr bwMode="auto">
              <a:xfrm>
                <a:off x="2304" y="720"/>
                <a:ext cx="2832" cy="1056"/>
              </a:xfrm>
              <a:prstGeom prst="ellipse">
                <a:avLst/>
              </a:prstGeom>
              <a:gradFill rotWithShape="0">
                <a:gsLst>
                  <a:gs pos="0">
                    <a:srgbClr val="41FFA0"/>
                  </a:gs>
                  <a:gs pos="50000">
                    <a:srgbClr val="00D86C"/>
                  </a:gs>
                  <a:gs pos="100000">
                    <a:srgbClr val="41FFA0"/>
                  </a:gs>
                </a:gsLst>
                <a:lin ang="0" scaled="1"/>
              </a:gradFill>
              <a:ln w="76200">
                <a:noFill/>
                <a:round/>
                <a:headEnd/>
                <a:tailEnd/>
              </a:ln>
            </p:spPr>
            <p:txBody>
              <a:bodyPr wrap="none" anchor="ctr"/>
              <a:lstStyle/>
              <a:p>
                <a:endParaRPr lang="en-US"/>
              </a:p>
            </p:txBody>
          </p:sp>
          <p:sp>
            <p:nvSpPr>
              <p:cNvPr id="21538" name="Oval 85"/>
              <p:cNvSpPr>
                <a:spLocks noChangeAspect="1" noChangeArrowheads="1"/>
              </p:cNvSpPr>
              <p:nvPr/>
            </p:nvSpPr>
            <p:spPr bwMode="auto">
              <a:xfrm>
                <a:off x="2304" y="576"/>
                <a:ext cx="2832" cy="1056"/>
              </a:xfrm>
              <a:prstGeom prst="ellipse">
                <a:avLst/>
              </a:prstGeom>
              <a:solidFill>
                <a:srgbClr val="00B65B"/>
              </a:solidFill>
              <a:ln w="76200">
                <a:noFill/>
                <a:round/>
                <a:headEnd/>
                <a:tailEnd/>
              </a:ln>
            </p:spPr>
            <p:txBody>
              <a:bodyPr wrap="none" anchor="ctr"/>
              <a:lstStyle/>
              <a:p>
                <a:endParaRPr lang="en-US"/>
              </a:p>
            </p:txBody>
          </p:sp>
        </p:grpSp>
      </p:grpSp>
      <p:grpSp>
        <p:nvGrpSpPr>
          <p:cNvPr id="21525" name="Group 86"/>
          <p:cNvGrpSpPr>
            <a:grpSpLocks noChangeAspect="1"/>
          </p:cNvGrpSpPr>
          <p:nvPr/>
        </p:nvGrpSpPr>
        <p:grpSpPr bwMode="auto">
          <a:xfrm>
            <a:off x="7975600" y="1230313"/>
            <a:ext cx="779463" cy="1433512"/>
            <a:chOff x="480" y="79"/>
            <a:chExt cx="2029" cy="4089"/>
          </a:xfrm>
        </p:grpSpPr>
        <p:pic>
          <p:nvPicPr>
            <p:cNvPr id="21528" name="Picture 87"/>
            <p:cNvPicPr>
              <a:picLocks noChangeAspect="1" noChangeArrowheads="1"/>
            </p:cNvPicPr>
            <p:nvPr/>
          </p:nvPicPr>
          <p:blipFill>
            <a:blip r:embed="rId7"/>
            <a:srcRect/>
            <a:stretch>
              <a:fillRect/>
            </a:stretch>
          </p:blipFill>
          <p:spPr bwMode="auto">
            <a:xfrm>
              <a:off x="480" y="79"/>
              <a:ext cx="2029" cy="4089"/>
            </a:xfrm>
            <a:prstGeom prst="rect">
              <a:avLst/>
            </a:prstGeom>
            <a:noFill/>
            <a:ln w="9525" algn="ctr">
              <a:noFill/>
              <a:miter lim="800000"/>
              <a:headEnd/>
              <a:tailEnd/>
            </a:ln>
          </p:spPr>
        </p:pic>
        <p:sp>
          <p:nvSpPr>
            <p:cNvPr id="21529" name="Text Box 88"/>
            <p:cNvSpPr txBox="1">
              <a:spLocks noChangeAspect="1" noChangeArrowheads="1"/>
            </p:cNvSpPr>
            <p:nvPr/>
          </p:nvSpPr>
          <p:spPr bwMode="auto">
            <a:xfrm>
              <a:off x="484" y="183"/>
              <a:ext cx="1083" cy="394"/>
            </a:xfrm>
            <a:prstGeom prst="rect">
              <a:avLst/>
            </a:prstGeom>
            <a:noFill/>
            <a:ln w="9525" algn="ctr">
              <a:noFill/>
              <a:miter lim="800000"/>
              <a:headEnd/>
              <a:tailEnd/>
            </a:ln>
          </p:spPr>
          <p:txBody>
            <a:bodyPr wrap="none">
              <a:spAutoFit/>
            </a:bodyPr>
            <a:lstStyle/>
            <a:p>
              <a:pPr>
                <a:spcBef>
                  <a:spcPct val="50000"/>
                </a:spcBef>
              </a:pPr>
              <a:r>
                <a:rPr lang="en-US" sz="300" b="1">
                  <a:latin typeface="Tahoma" pitchFamily="34" charset="0"/>
                </a:rPr>
                <a:t>Clara Parker</a:t>
              </a:r>
            </a:p>
          </p:txBody>
        </p:sp>
      </p:grpSp>
      <p:pic>
        <p:nvPicPr>
          <p:cNvPr id="21526" name="Picture 89"/>
          <p:cNvPicPr>
            <a:picLocks noChangeAspect="1" noChangeArrowheads="1"/>
          </p:cNvPicPr>
          <p:nvPr/>
        </p:nvPicPr>
        <p:blipFill>
          <a:blip r:embed="rId8">
            <a:clrChange>
              <a:clrFrom>
                <a:srgbClr val="FF00FF"/>
              </a:clrFrom>
              <a:clrTo>
                <a:srgbClr val="FF00FF">
                  <a:alpha val="0"/>
                </a:srgbClr>
              </a:clrTo>
            </a:clrChange>
          </a:blip>
          <a:srcRect/>
          <a:stretch>
            <a:fillRect/>
          </a:stretch>
        </p:blipFill>
        <p:spPr bwMode="auto">
          <a:xfrm>
            <a:off x="8158163" y="2303463"/>
            <a:ext cx="911225" cy="733425"/>
          </a:xfrm>
          <a:prstGeom prst="rect">
            <a:avLst/>
          </a:prstGeom>
          <a:noFill/>
          <a:ln w="9525" algn="ctr">
            <a:noFill/>
            <a:miter lim="800000"/>
            <a:headEnd/>
            <a:tailEnd/>
          </a:ln>
        </p:spPr>
      </p:pic>
      <p:sp>
        <p:nvSpPr>
          <p:cNvPr id="21527" name="Text Box 6"/>
          <p:cNvSpPr txBox="1">
            <a:spLocks noChangeArrowheads="1"/>
          </p:cNvSpPr>
          <p:nvPr/>
        </p:nvSpPr>
        <p:spPr bwMode="white">
          <a:xfrm>
            <a:off x="3168650" y="3670300"/>
            <a:ext cx="2755900" cy="658813"/>
          </a:xfrm>
          <a:prstGeom prst="rect">
            <a:avLst/>
          </a:prstGeom>
          <a:noFill/>
          <a:ln w="9525">
            <a:noFill/>
            <a:miter lim="800000"/>
            <a:headEnd/>
            <a:tailEnd/>
          </a:ln>
        </p:spPr>
        <p:txBody>
          <a:bodyPr lIns="18000" tIns="36000" rIns="0" bIns="0" anchor="ctr">
            <a:spAutoFit/>
          </a:bodyPr>
          <a:lstStyle/>
          <a:p>
            <a:pPr algn="ctr">
              <a:lnSpc>
                <a:spcPct val="85000"/>
              </a:lnSpc>
            </a:pPr>
            <a:r>
              <a:rPr lang="en-US" sz="2400" b="1"/>
              <a:t>Unified</a:t>
            </a:r>
          </a:p>
          <a:p>
            <a:pPr algn="ctr">
              <a:lnSpc>
                <a:spcPct val="85000"/>
              </a:lnSpc>
            </a:pPr>
            <a:r>
              <a:rPr lang="en-US" sz="2400" b="1"/>
              <a:t>Communications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378" name="Group 2"/>
          <p:cNvGrpSpPr>
            <a:grpSpLocks/>
          </p:cNvGrpSpPr>
          <p:nvPr>
            <p:custDataLst>
              <p:tags r:id="rId2"/>
            </p:custDataLst>
          </p:nvPr>
        </p:nvGrpSpPr>
        <p:grpSpPr bwMode="auto">
          <a:xfrm>
            <a:off x="5838825" y="1204913"/>
            <a:ext cx="1343025" cy="747712"/>
            <a:chOff x="3594" y="729"/>
            <a:chExt cx="846" cy="471"/>
          </a:xfrm>
        </p:grpSpPr>
        <p:sp>
          <p:nvSpPr>
            <p:cNvPr id="357793" name="Text Box 3"/>
            <p:cNvSpPr txBox="1">
              <a:spLocks noChangeArrowheads="1"/>
            </p:cNvSpPr>
            <p:nvPr>
              <p:custDataLst>
                <p:tags r:id="rId59"/>
              </p:custDataLst>
            </p:nvPr>
          </p:nvSpPr>
          <p:spPr bwMode="auto">
            <a:xfrm>
              <a:off x="3594" y="729"/>
              <a:ext cx="846" cy="180"/>
            </a:xfrm>
            <a:prstGeom prst="rect">
              <a:avLst/>
            </a:prstGeom>
            <a:noFill/>
            <a:ln w="9525" algn="ctr">
              <a:noFill/>
              <a:miter lim="800000"/>
              <a:headEnd/>
              <a:tailEnd/>
            </a:ln>
          </p:spPr>
          <p:txBody>
            <a:bodyPr wrap="none" lIns="36000" tIns="36000" rIns="36000" bIns="36000">
              <a:spAutoFit/>
            </a:bodyPr>
            <a:lstStyle/>
            <a:p>
              <a:pPr marL="228600" indent="-228600" eaLnBrk="0" hangingPunct="0"/>
              <a:r>
                <a:rPr lang="en-US" sz="1400" b="1"/>
                <a:t>"I know who..."</a:t>
              </a:r>
              <a:endParaRPr lang="en-US" sz="1400"/>
            </a:p>
          </p:txBody>
        </p:sp>
        <p:grpSp>
          <p:nvGrpSpPr>
            <p:cNvPr id="357794" name="Group 4"/>
            <p:cNvGrpSpPr>
              <a:grpSpLocks/>
            </p:cNvGrpSpPr>
            <p:nvPr>
              <p:custDataLst>
                <p:tags r:id="rId60"/>
              </p:custDataLst>
            </p:nvPr>
          </p:nvGrpSpPr>
          <p:grpSpPr bwMode="auto">
            <a:xfrm>
              <a:off x="3883" y="919"/>
              <a:ext cx="125" cy="281"/>
              <a:chOff x="2454" y="864"/>
              <a:chExt cx="306" cy="688"/>
            </a:xfrm>
          </p:grpSpPr>
          <p:sp>
            <p:nvSpPr>
              <p:cNvPr id="357795" name="Line 5"/>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96" name="Freeform 6"/>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797" name="Freeform 7"/>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798" name="Freeform 8"/>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799" name="Line 9"/>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800" name="Line 10"/>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801" name="Oval 11"/>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sp>
        <p:nvSpPr>
          <p:cNvPr id="357388" name="Line 12"/>
          <p:cNvSpPr>
            <a:spLocks noChangeShapeType="1"/>
          </p:cNvSpPr>
          <p:nvPr>
            <p:custDataLst>
              <p:tags r:id="rId3"/>
            </p:custDataLst>
          </p:nvPr>
        </p:nvSpPr>
        <p:spPr bwMode="auto">
          <a:xfrm flipV="1">
            <a:off x="3876675" y="3101975"/>
            <a:ext cx="1935163" cy="590550"/>
          </a:xfrm>
          <a:prstGeom prst="line">
            <a:avLst/>
          </a:prstGeom>
          <a:noFill/>
          <a:ln w="28575">
            <a:solidFill>
              <a:srgbClr val="FF9900"/>
            </a:solidFill>
            <a:round/>
            <a:headEnd/>
            <a:tailEnd type="triangle" w="lg" len="lg"/>
          </a:ln>
        </p:spPr>
        <p:txBody>
          <a:bodyPr lIns="36000" tIns="36000" rIns="36000" bIns="36000">
            <a:spAutoFit/>
          </a:bodyPr>
          <a:lstStyle/>
          <a:p>
            <a:endParaRPr lang="en-US"/>
          </a:p>
        </p:txBody>
      </p:sp>
      <p:sp>
        <p:nvSpPr>
          <p:cNvPr id="357389" name="Line 13"/>
          <p:cNvSpPr>
            <a:spLocks noChangeShapeType="1"/>
          </p:cNvSpPr>
          <p:nvPr>
            <p:custDataLst>
              <p:tags r:id="rId4"/>
            </p:custDataLst>
          </p:nvPr>
        </p:nvSpPr>
        <p:spPr bwMode="auto">
          <a:xfrm>
            <a:off x="3876675" y="3692525"/>
            <a:ext cx="1906588" cy="382588"/>
          </a:xfrm>
          <a:prstGeom prst="line">
            <a:avLst/>
          </a:prstGeom>
          <a:noFill/>
          <a:ln w="28575">
            <a:solidFill>
              <a:srgbClr val="FF9900"/>
            </a:solidFill>
            <a:round/>
            <a:headEnd/>
            <a:tailEnd type="triangle" w="lg" len="lg"/>
          </a:ln>
        </p:spPr>
        <p:txBody>
          <a:bodyPr lIns="36000" tIns="36000" rIns="36000" bIns="36000">
            <a:spAutoFit/>
          </a:bodyPr>
          <a:lstStyle/>
          <a:p>
            <a:endParaRPr lang="en-US"/>
          </a:p>
        </p:txBody>
      </p:sp>
      <p:sp>
        <p:nvSpPr>
          <p:cNvPr id="357390" name="AutoShape 14"/>
          <p:cNvSpPr>
            <a:spLocks noChangeArrowheads="1"/>
          </p:cNvSpPr>
          <p:nvPr>
            <p:custDataLst>
              <p:tags r:id="rId5"/>
            </p:custDataLst>
          </p:nvPr>
        </p:nvSpPr>
        <p:spPr bwMode="auto">
          <a:xfrm rot="-920464">
            <a:off x="4429125" y="4087813"/>
            <a:ext cx="2244725" cy="2119312"/>
          </a:xfrm>
          <a:custGeom>
            <a:avLst/>
            <a:gdLst>
              <a:gd name="T0" fmla="*/ 1982841 w 21600"/>
              <a:gd name="T1" fmla="*/ 1739896 h 21600"/>
              <a:gd name="T2" fmla="*/ 1982009 w 21600"/>
              <a:gd name="T3" fmla="*/ 1071037 h 21600"/>
              <a:gd name="T4" fmla="*/ 1580141 w 21600"/>
              <a:gd name="T5" fmla="*/ 1421509 h 21600"/>
              <a:gd name="T6" fmla="*/ 1388196 w 21600"/>
              <a:gd name="T7" fmla="*/ 2360187 h 21600"/>
              <a:gd name="T8" fmla="*/ 751775 w 21600"/>
              <a:gd name="T9" fmla="*/ 1953790 h 21600"/>
              <a:gd name="T10" fmla="*/ 1182326 w 21600"/>
              <a:gd name="T11" fmla="*/ 135302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88" y="16441"/>
                </a:moveTo>
                <a:cubicBezTo>
                  <a:pt x="14562" y="15925"/>
                  <a:pt x="16507" y="13603"/>
                  <a:pt x="16545" y="10881"/>
                </a:cubicBezTo>
                <a:lnTo>
                  <a:pt x="21598" y="10952"/>
                </a:lnTo>
                <a:cubicBezTo>
                  <a:pt x="21526" y="16070"/>
                  <a:pt x="17872" y="20434"/>
                  <a:pt x="12846" y="21404"/>
                </a:cubicBezTo>
                <a:lnTo>
                  <a:pt x="13358" y="24055"/>
                </a:lnTo>
                <a:lnTo>
                  <a:pt x="7234" y="19913"/>
                </a:lnTo>
                <a:lnTo>
                  <a:pt x="11377" y="13790"/>
                </a:lnTo>
                <a:lnTo>
                  <a:pt x="11888" y="16441"/>
                </a:lnTo>
                <a:close/>
              </a:path>
            </a:pathLst>
          </a:custGeom>
          <a:gradFill rotWithShape="0">
            <a:gsLst>
              <a:gs pos="0">
                <a:srgbClr val="006699">
                  <a:alpha val="29999"/>
                </a:srgbClr>
              </a:gs>
              <a:gs pos="100000">
                <a:srgbClr val="DDDDDD"/>
              </a:gs>
            </a:gsLst>
            <a:lin ang="18900000" scaled="1"/>
          </a:gradFill>
          <a:ln w="28575" algn="ctr">
            <a:noFill/>
            <a:miter lim="800000"/>
            <a:headEnd/>
            <a:tailEnd/>
          </a:ln>
        </p:spPr>
        <p:txBody>
          <a:bodyPr wrap="none" anchor="ctr"/>
          <a:lstStyle/>
          <a:p>
            <a:endParaRPr lang="en-US"/>
          </a:p>
        </p:txBody>
      </p:sp>
      <p:sp>
        <p:nvSpPr>
          <p:cNvPr id="357391" name="Line 15"/>
          <p:cNvSpPr>
            <a:spLocks noChangeShapeType="1"/>
          </p:cNvSpPr>
          <p:nvPr>
            <p:custDataLst>
              <p:tags r:id="rId6"/>
            </p:custDataLst>
          </p:nvPr>
        </p:nvSpPr>
        <p:spPr bwMode="auto">
          <a:xfrm flipV="1">
            <a:off x="3876675" y="1849438"/>
            <a:ext cx="2214563" cy="1798637"/>
          </a:xfrm>
          <a:prstGeom prst="line">
            <a:avLst/>
          </a:prstGeom>
          <a:noFill/>
          <a:ln w="28575">
            <a:solidFill>
              <a:srgbClr val="FF9900"/>
            </a:solidFill>
            <a:round/>
            <a:headEnd/>
            <a:tailEnd type="triangle" w="lg" len="lg"/>
          </a:ln>
        </p:spPr>
        <p:txBody>
          <a:bodyPr lIns="36000" tIns="36000" rIns="36000" bIns="36000">
            <a:spAutoFit/>
          </a:bodyPr>
          <a:lstStyle/>
          <a:p>
            <a:endParaRPr lang="en-US"/>
          </a:p>
        </p:txBody>
      </p:sp>
      <p:sp>
        <p:nvSpPr>
          <p:cNvPr id="357392" name="AutoShape 16"/>
          <p:cNvSpPr>
            <a:spLocks noChangeArrowheads="1"/>
          </p:cNvSpPr>
          <p:nvPr>
            <p:custDataLst>
              <p:tags r:id="rId7"/>
            </p:custDataLst>
          </p:nvPr>
        </p:nvSpPr>
        <p:spPr bwMode="auto">
          <a:xfrm rot="1767012" flipH="1">
            <a:off x="3386138" y="3194050"/>
            <a:ext cx="2009775" cy="2289175"/>
          </a:xfrm>
          <a:custGeom>
            <a:avLst/>
            <a:gdLst>
              <a:gd name="T0" fmla="*/ 1739665 w 21600"/>
              <a:gd name="T1" fmla="*/ 1925345 h 21600"/>
              <a:gd name="T2" fmla="*/ 1768974 w 21600"/>
              <a:gd name="T3" fmla="*/ 1250568 h 21600"/>
              <a:gd name="T4" fmla="*/ 1395770 w 21600"/>
              <a:gd name="T5" fmla="*/ 1559924 h 21600"/>
              <a:gd name="T6" fmla="*/ 1242897 w 21600"/>
              <a:gd name="T7" fmla="*/ 2549357 h 21600"/>
              <a:gd name="T8" fmla="*/ 673088 w 21600"/>
              <a:gd name="T9" fmla="*/ 2110386 h 21600"/>
              <a:gd name="T10" fmla="*/ 1058575 w 21600"/>
              <a:gd name="T11" fmla="*/ 146146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88" y="16441"/>
                </a:moveTo>
                <a:cubicBezTo>
                  <a:pt x="14337" y="15969"/>
                  <a:pt x="16202" y="13970"/>
                  <a:pt x="16503" y="11494"/>
                </a:cubicBezTo>
                <a:lnTo>
                  <a:pt x="21520" y="12105"/>
                </a:lnTo>
                <a:cubicBezTo>
                  <a:pt x="20953" y="16759"/>
                  <a:pt x="17449" y="20515"/>
                  <a:pt x="12846" y="21404"/>
                </a:cubicBezTo>
                <a:lnTo>
                  <a:pt x="13358" y="24055"/>
                </a:lnTo>
                <a:lnTo>
                  <a:pt x="7234" y="19913"/>
                </a:lnTo>
                <a:lnTo>
                  <a:pt x="11377" y="13790"/>
                </a:lnTo>
                <a:lnTo>
                  <a:pt x="11888" y="16441"/>
                </a:lnTo>
                <a:close/>
              </a:path>
            </a:pathLst>
          </a:custGeom>
          <a:gradFill rotWithShape="0">
            <a:gsLst>
              <a:gs pos="0">
                <a:srgbClr val="DDDDDD"/>
              </a:gs>
              <a:gs pos="100000">
                <a:srgbClr val="006699">
                  <a:alpha val="29999"/>
                </a:srgbClr>
              </a:gs>
            </a:gsLst>
            <a:lin ang="2700000" scaled="1"/>
          </a:gradFill>
          <a:ln w="28575" algn="ctr">
            <a:noFill/>
            <a:miter lim="800000"/>
            <a:headEnd/>
            <a:tailEnd/>
          </a:ln>
        </p:spPr>
        <p:txBody>
          <a:bodyPr wrap="none" anchor="ctr"/>
          <a:lstStyle/>
          <a:p>
            <a:endParaRPr lang="en-US"/>
          </a:p>
        </p:txBody>
      </p:sp>
      <p:sp>
        <p:nvSpPr>
          <p:cNvPr id="357393" name="AutoShape 17"/>
          <p:cNvSpPr>
            <a:spLocks noChangeArrowheads="1"/>
          </p:cNvSpPr>
          <p:nvPr>
            <p:custDataLst>
              <p:tags r:id="rId8"/>
            </p:custDataLst>
          </p:nvPr>
        </p:nvSpPr>
        <p:spPr bwMode="auto">
          <a:xfrm rot="2552102">
            <a:off x="2417763" y="2489200"/>
            <a:ext cx="1223962" cy="1169988"/>
          </a:xfrm>
          <a:prstGeom prst="leftArrow">
            <a:avLst>
              <a:gd name="adj1" fmla="val 57481"/>
              <a:gd name="adj2" fmla="val 36048"/>
            </a:avLst>
          </a:prstGeom>
          <a:gradFill rotWithShape="0">
            <a:gsLst>
              <a:gs pos="0">
                <a:srgbClr val="006699">
                  <a:alpha val="29999"/>
                </a:srgbClr>
              </a:gs>
              <a:gs pos="100000">
                <a:srgbClr val="DDDDDD"/>
              </a:gs>
            </a:gsLst>
            <a:lin ang="2700000" scaled="1"/>
          </a:gradFill>
          <a:ln w="28575" algn="ctr">
            <a:noFill/>
            <a:miter lim="800000"/>
            <a:headEnd/>
            <a:tailEnd/>
          </a:ln>
        </p:spPr>
        <p:txBody>
          <a:bodyPr rot="10800000" vert="eaVert" wrap="none" anchor="ctr"/>
          <a:lstStyle/>
          <a:p>
            <a:endParaRPr lang="en-US"/>
          </a:p>
        </p:txBody>
      </p:sp>
      <p:sp>
        <p:nvSpPr>
          <p:cNvPr id="357394" name="AutoShape 18"/>
          <p:cNvSpPr>
            <a:spLocks noChangeArrowheads="1"/>
          </p:cNvSpPr>
          <p:nvPr>
            <p:custDataLst>
              <p:tags r:id="rId9"/>
            </p:custDataLst>
          </p:nvPr>
        </p:nvSpPr>
        <p:spPr bwMode="auto">
          <a:xfrm rot="-839104">
            <a:off x="2416175" y="3357563"/>
            <a:ext cx="1063625" cy="1128712"/>
          </a:xfrm>
          <a:prstGeom prst="leftArrow">
            <a:avLst>
              <a:gd name="adj1" fmla="val 58704"/>
              <a:gd name="adj2" fmla="val 30213"/>
            </a:avLst>
          </a:prstGeom>
          <a:gradFill rotWithShape="0">
            <a:gsLst>
              <a:gs pos="0">
                <a:srgbClr val="006699">
                  <a:alpha val="29999"/>
                </a:srgbClr>
              </a:gs>
              <a:gs pos="100000">
                <a:srgbClr val="DDDDDD"/>
              </a:gs>
            </a:gsLst>
            <a:lin ang="0" scaled="1"/>
          </a:gradFill>
          <a:ln w="28575" algn="ctr">
            <a:noFill/>
            <a:miter lim="800000"/>
            <a:headEnd/>
            <a:tailEnd/>
          </a:ln>
        </p:spPr>
        <p:txBody>
          <a:bodyPr rot="10800000" vert="eaVert" wrap="none" anchor="ctr"/>
          <a:lstStyle/>
          <a:p>
            <a:endParaRPr lang="en-US"/>
          </a:p>
        </p:txBody>
      </p:sp>
      <p:sp>
        <p:nvSpPr>
          <p:cNvPr id="357395" name="AutoShape 19"/>
          <p:cNvSpPr>
            <a:spLocks noChangeArrowheads="1"/>
          </p:cNvSpPr>
          <p:nvPr>
            <p:custDataLst>
              <p:tags r:id="rId10"/>
            </p:custDataLst>
          </p:nvPr>
        </p:nvSpPr>
        <p:spPr bwMode="auto">
          <a:xfrm rot="-2730804">
            <a:off x="2359819" y="4077494"/>
            <a:ext cx="1435100" cy="1128712"/>
          </a:xfrm>
          <a:prstGeom prst="leftArrow">
            <a:avLst>
              <a:gd name="adj1" fmla="val 54889"/>
              <a:gd name="adj2" fmla="val 33635"/>
            </a:avLst>
          </a:prstGeom>
          <a:gradFill rotWithShape="0">
            <a:gsLst>
              <a:gs pos="0">
                <a:srgbClr val="006699">
                  <a:alpha val="29999"/>
                </a:srgbClr>
              </a:gs>
              <a:gs pos="100000">
                <a:srgbClr val="DDDDDD"/>
              </a:gs>
            </a:gsLst>
            <a:lin ang="18900000" scaled="1"/>
          </a:gradFill>
          <a:ln w="28575" algn="ctr">
            <a:noFill/>
            <a:miter lim="800000"/>
            <a:headEnd/>
            <a:tailEnd/>
          </a:ln>
        </p:spPr>
        <p:txBody>
          <a:bodyPr rot="10800000" vert="eaVert" wrap="none" anchor="ctr"/>
          <a:lstStyle/>
          <a:p>
            <a:endParaRPr lang="en-US"/>
          </a:p>
        </p:txBody>
      </p:sp>
      <p:grpSp>
        <p:nvGrpSpPr>
          <p:cNvPr id="357396" name="Group 20"/>
          <p:cNvGrpSpPr>
            <a:grpSpLocks/>
          </p:cNvGrpSpPr>
          <p:nvPr>
            <p:custDataLst>
              <p:tags r:id="rId11"/>
            </p:custDataLst>
          </p:nvPr>
        </p:nvGrpSpPr>
        <p:grpSpPr bwMode="auto">
          <a:xfrm>
            <a:off x="4505325" y="1660525"/>
            <a:ext cx="1431925" cy="3709988"/>
            <a:chOff x="2838" y="929"/>
            <a:chExt cx="902" cy="2337"/>
          </a:xfrm>
        </p:grpSpPr>
        <p:sp>
          <p:nvSpPr>
            <p:cNvPr id="357791" name="AutoShape 21"/>
            <p:cNvSpPr>
              <a:spLocks noChangeArrowheads="1"/>
            </p:cNvSpPr>
            <p:nvPr/>
          </p:nvSpPr>
          <p:spPr bwMode="auto">
            <a:xfrm rot="5407061" flipH="1">
              <a:off x="2749" y="1849"/>
              <a:ext cx="684" cy="505"/>
            </a:xfrm>
            <a:prstGeom prst="downArrow">
              <a:avLst>
                <a:gd name="adj1" fmla="val 53824"/>
                <a:gd name="adj2" fmla="val 66139"/>
              </a:avLst>
            </a:prstGeom>
            <a:gradFill rotWithShape="0">
              <a:gsLst>
                <a:gs pos="0">
                  <a:srgbClr val="006699">
                    <a:alpha val="29999"/>
                  </a:srgbClr>
                </a:gs>
                <a:gs pos="100000">
                  <a:srgbClr val="DDDDDD"/>
                </a:gs>
              </a:gsLst>
              <a:lin ang="0" scaled="1"/>
            </a:gradFill>
            <a:ln w="28575" algn="ctr">
              <a:noFill/>
              <a:miter lim="800000"/>
              <a:headEnd/>
              <a:tailEnd/>
            </a:ln>
          </p:spPr>
          <p:txBody>
            <a:bodyPr rot="10800000" vert="eaVert" wrap="none" anchor="ctr"/>
            <a:lstStyle/>
            <a:p>
              <a:pPr algn="ctr" eaLnBrk="0" hangingPunct="0"/>
              <a:endParaRPr lang="en-GB" sz="2000"/>
            </a:p>
          </p:txBody>
        </p:sp>
        <p:sp>
          <p:nvSpPr>
            <p:cNvPr id="357792" name="AutoShape 22"/>
            <p:cNvSpPr>
              <a:spLocks noChangeArrowheads="1"/>
            </p:cNvSpPr>
            <p:nvPr/>
          </p:nvSpPr>
          <p:spPr bwMode="auto">
            <a:xfrm rot="5400000">
              <a:off x="2373" y="1899"/>
              <a:ext cx="2337" cy="397"/>
            </a:xfrm>
            <a:custGeom>
              <a:avLst/>
              <a:gdLst>
                <a:gd name="T0" fmla="*/ 1843 w 21600"/>
                <a:gd name="T1" fmla="*/ 199 h 21600"/>
                <a:gd name="T2" fmla="*/ 1169 w 21600"/>
                <a:gd name="T3" fmla="*/ 397 h 21600"/>
                <a:gd name="T4" fmla="*/ 494 w 21600"/>
                <a:gd name="T5" fmla="*/ 199 h 21600"/>
                <a:gd name="T6" fmla="*/ 1169 w 21600"/>
                <a:gd name="T7" fmla="*/ 0 h 21600"/>
                <a:gd name="T8" fmla="*/ 0 60000 65536"/>
                <a:gd name="T9" fmla="*/ 0 60000 65536"/>
                <a:gd name="T10" fmla="*/ 0 60000 65536"/>
                <a:gd name="T11" fmla="*/ 0 60000 65536"/>
                <a:gd name="T12" fmla="*/ 6368 w 21600"/>
                <a:gd name="T13" fmla="*/ 6366 h 21600"/>
                <a:gd name="T14" fmla="*/ 15232 w 21600"/>
                <a:gd name="T15" fmla="*/ 15234 h 21600"/>
              </a:gdLst>
              <a:ahLst/>
              <a:cxnLst>
                <a:cxn ang="T8">
                  <a:pos x="T0" y="T1"/>
                </a:cxn>
                <a:cxn ang="T9">
                  <a:pos x="T2" y="T3"/>
                </a:cxn>
                <a:cxn ang="T10">
                  <a:pos x="T4" y="T5"/>
                </a:cxn>
                <a:cxn ang="T11">
                  <a:pos x="T6" y="T7"/>
                </a:cxn>
              </a:cxnLst>
              <a:rect l="T12" t="T13" r="T14" b="T15"/>
              <a:pathLst>
                <a:path w="21600" h="21600">
                  <a:moveTo>
                    <a:pt x="0" y="0"/>
                  </a:moveTo>
                  <a:lnTo>
                    <a:pt x="9131" y="21600"/>
                  </a:lnTo>
                  <a:lnTo>
                    <a:pt x="12469" y="21600"/>
                  </a:lnTo>
                  <a:lnTo>
                    <a:pt x="21600" y="0"/>
                  </a:lnTo>
                  <a:close/>
                </a:path>
              </a:pathLst>
            </a:custGeom>
            <a:gradFill rotWithShape="0">
              <a:gsLst>
                <a:gs pos="0">
                  <a:srgbClr val="DDDDDD">
                    <a:alpha val="79999"/>
                  </a:srgbClr>
                </a:gs>
                <a:gs pos="100000">
                  <a:srgbClr val="DDDDDD">
                    <a:alpha val="29999"/>
                  </a:srgbClr>
                </a:gs>
              </a:gsLst>
              <a:lin ang="0" scaled="1"/>
            </a:gradFill>
            <a:ln w="28575" algn="ctr">
              <a:noFill/>
              <a:miter lim="800000"/>
              <a:headEnd/>
              <a:tailEnd/>
            </a:ln>
          </p:spPr>
          <p:txBody>
            <a:bodyPr rot="10800000" vert="eaVert" wrap="none" anchor="ctr"/>
            <a:lstStyle/>
            <a:p>
              <a:endParaRPr lang="en-US"/>
            </a:p>
          </p:txBody>
        </p:sp>
      </p:grpSp>
      <p:sp>
        <p:nvSpPr>
          <p:cNvPr id="357399" name="Text Box 23"/>
          <p:cNvSpPr txBox="1">
            <a:spLocks noChangeArrowheads="1"/>
          </p:cNvSpPr>
          <p:nvPr>
            <p:custDataLst>
              <p:tags r:id="rId12"/>
            </p:custDataLst>
          </p:nvPr>
        </p:nvSpPr>
        <p:spPr bwMode="auto">
          <a:xfrm>
            <a:off x="7229475" y="2451100"/>
            <a:ext cx="1897063" cy="1168400"/>
          </a:xfrm>
          <a:prstGeom prst="rect">
            <a:avLst/>
          </a:prstGeom>
          <a:noFill/>
          <a:ln w="9525" algn="ctr">
            <a:noFill/>
            <a:miter lim="800000"/>
            <a:headEnd/>
            <a:tailEnd/>
          </a:ln>
        </p:spPr>
        <p:txBody>
          <a:bodyPr wrap="none" lIns="36000" tIns="36000" rIns="36000" bIns="36000">
            <a:spAutoFit/>
          </a:bodyPr>
          <a:lstStyle/>
          <a:p>
            <a:pPr marL="107950" indent="-107950" eaLnBrk="0" hangingPunct="0">
              <a:buClr>
                <a:schemeClr val="tx2"/>
              </a:buClr>
              <a:buFont typeface="Wingdings" pitchFamily="2" charset="2"/>
              <a:buChar char="§"/>
            </a:pPr>
            <a:r>
              <a:rPr lang="en-US" sz="1200"/>
              <a:t>Team presence</a:t>
            </a:r>
            <a:endParaRPr lang="en-US" sz="1000"/>
          </a:p>
          <a:p>
            <a:pPr marL="107950" indent="-107950" eaLnBrk="0" hangingPunct="0">
              <a:buClr>
                <a:schemeClr val="tx2"/>
              </a:buClr>
              <a:buFont typeface="Wingdings" pitchFamily="2" charset="2"/>
              <a:buChar char="§"/>
            </a:pPr>
            <a:r>
              <a:rPr lang="en-US" sz="1200"/>
              <a:t>Team One-Number-</a:t>
            </a:r>
            <a:br>
              <a:rPr lang="en-US" sz="1200"/>
            </a:br>
            <a:r>
              <a:rPr lang="en-US" sz="1200"/>
              <a:t>Service</a:t>
            </a:r>
            <a:endParaRPr lang="en-US" sz="1000"/>
          </a:p>
          <a:p>
            <a:pPr marL="107950" indent="-107950" eaLnBrk="0" hangingPunct="0">
              <a:buClr>
                <a:schemeClr val="tx2"/>
              </a:buClr>
              <a:buFont typeface="Wingdings" pitchFamily="2" charset="2"/>
              <a:buChar char="§"/>
            </a:pPr>
            <a:r>
              <a:rPr lang="en-US" sz="1200"/>
              <a:t>Team "Tell-me-when"</a:t>
            </a:r>
            <a:endParaRPr lang="en-US" sz="1000"/>
          </a:p>
          <a:p>
            <a:pPr marL="107950" indent="-107950" eaLnBrk="0" hangingPunct="0">
              <a:buClr>
                <a:schemeClr val="tx2"/>
              </a:buClr>
              <a:buFont typeface="Wingdings" pitchFamily="2" charset="2"/>
              <a:buChar char="§"/>
            </a:pPr>
            <a:r>
              <a:rPr lang="en-US" sz="1200"/>
              <a:t>Team Portal</a:t>
            </a:r>
          </a:p>
          <a:p>
            <a:pPr marL="107950" indent="-107950" eaLnBrk="0" hangingPunct="0">
              <a:buClr>
                <a:schemeClr val="tx2"/>
              </a:buClr>
              <a:buFont typeface="Wingdings" pitchFamily="2" charset="2"/>
              <a:buChar char="§"/>
            </a:pPr>
            <a:r>
              <a:rPr lang="en-US" sz="1200"/>
              <a:t>Team Journal &amp; Contacts</a:t>
            </a:r>
            <a:endParaRPr lang="en-US" sz="1000"/>
          </a:p>
        </p:txBody>
      </p:sp>
      <p:sp>
        <p:nvSpPr>
          <p:cNvPr id="357400" name="Text Box 24"/>
          <p:cNvSpPr txBox="1">
            <a:spLocks noChangeArrowheads="1"/>
          </p:cNvSpPr>
          <p:nvPr>
            <p:custDataLst>
              <p:tags r:id="rId13"/>
            </p:custDataLst>
          </p:nvPr>
        </p:nvSpPr>
        <p:spPr bwMode="auto">
          <a:xfrm>
            <a:off x="7286625" y="3871913"/>
            <a:ext cx="2254250" cy="1481137"/>
          </a:xfrm>
          <a:prstGeom prst="rect">
            <a:avLst/>
          </a:prstGeom>
          <a:noFill/>
          <a:ln w="9525" algn="ctr">
            <a:noFill/>
            <a:miter lim="800000"/>
            <a:headEnd/>
            <a:tailEnd/>
          </a:ln>
        </p:spPr>
        <p:txBody>
          <a:bodyPr lIns="36000" tIns="36000" rIns="36000" bIns="36000">
            <a:spAutoFit/>
          </a:bodyPr>
          <a:lstStyle/>
          <a:p>
            <a:pPr marL="107950" indent="-107950" eaLnBrk="0" hangingPunct="0">
              <a:buClr>
                <a:schemeClr val="tx2"/>
              </a:buClr>
              <a:buFont typeface="Wingdings" pitchFamily="2" charset="2"/>
              <a:buChar char="§"/>
            </a:pPr>
            <a:r>
              <a:rPr lang="en-US" sz="1200"/>
              <a:t>Contact Scout</a:t>
            </a:r>
            <a:endParaRPr lang="en-US" sz="1000"/>
          </a:p>
          <a:p>
            <a:pPr marL="107950" indent="-107950" eaLnBrk="0" hangingPunct="0">
              <a:buClr>
                <a:schemeClr val="tx2"/>
              </a:buClr>
              <a:buFont typeface="Wingdings" pitchFamily="2" charset="2"/>
              <a:buChar char="§"/>
            </a:pPr>
            <a:r>
              <a:rPr lang="en-US" sz="1200"/>
              <a:t>Social Networking </a:t>
            </a:r>
            <a:endParaRPr lang="en-US" sz="1000"/>
          </a:p>
          <a:p>
            <a:pPr marL="222250" lvl="1" indent="114300" eaLnBrk="0" hangingPunct="0">
              <a:buClr>
                <a:schemeClr val="tx2"/>
              </a:buClr>
              <a:buFont typeface="Wingdings" pitchFamily="2" charset="2"/>
              <a:buChar char="§"/>
            </a:pPr>
            <a:r>
              <a:rPr lang="en-US" sz="1200"/>
              <a:t>Expertise, Keywords</a:t>
            </a:r>
            <a:endParaRPr lang="en-US" sz="1000"/>
          </a:p>
          <a:p>
            <a:pPr marL="222250" lvl="1" indent="114300" eaLnBrk="0" hangingPunct="0">
              <a:lnSpc>
                <a:spcPct val="90000"/>
              </a:lnSpc>
              <a:buClr>
                <a:schemeClr val="tx2"/>
              </a:buClr>
              <a:buFont typeface="Wingdings" pitchFamily="2" charset="2"/>
              <a:buChar char="§"/>
            </a:pPr>
            <a:r>
              <a:rPr lang="en-US" sz="1200"/>
              <a:t>Presence based </a:t>
            </a:r>
          </a:p>
          <a:p>
            <a:pPr marL="222250" lvl="1" indent="114300" eaLnBrk="0" hangingPunct="0">
              <a:lnSpc>
                <a:spcPct val="90000"/>
              </a:lnSpc>
              <a:buClr>
                <a:schemeClr val="tx2"/>
              </a:buClr>
              <a:buFont typeface="Wingdings" pitchFamily="2" charset="2"/>
              <a:buNone/>
            </a:pPr>
            <a:r>
              <a:rPr lang="en-US" sz="1200"/>
              <a:t>real-time </a:t>
            </a:r>
          </a:p>
          <a:p>
            <a:pPr marL="222250" lvl="1" indent="114300" eaLnBrk="0" hangingPunct="0">
              <a:lnSpc>
                <a:spcPct val="90000"/>
              </a:lnSpc>
              <a:buClr>
                <a:schemeClr val="tx2"/>
              </a:buClr>
              <a:buFont typeface="Wingdings" pitchFamily="2" charset="2"/>
              <a:buNone/>
            </a:pPr>
            <a:r>
              <a:rPr lang="en-US" sz="1200"/>
              <a:t>communication</a:t>
            </a:r>
            <a:endParaRPr lang="en-US" sz="1000"/>
          </a:p>
          <a:p>
            <a:pPr marL="107950" indent="-107950" eaLnBrk="0" hangingPunct="0">
              <a:buClr>
                <a:schemeClr val="tx2"/>
              </a:buClr>
              <a:buFont typeface="Wingdings" pitchFamily="2" charset="2"/>
              <a:buChar char="§"/>
            </a:pPr>
            <a:r>
              <a:rPr lang="en-US" sz="1200"/>
              <a:t>Community Portal</a:t>
            </a:r>
            <a:endParaRPr lang="en-US" sz="1000"/>
          </a:p>
          <a:p>
            <a:pPr marL="107950" indent="-107950" eaLnBrk="0" hangingPunct="0">
              <a:buClr>
                <a:schemeClr val="tx2"/>
              </a:buClr>
              <a:buFont typeface="Wingdings" pitchFamily="2" charset="2"/>
              <a:buChar char="§"/>
            </a:pPr>
            <a:r>
              <a:rPr lang="en-US" sz="1200"/>
              <a:t>Federation</a:t>
            </a:r>
            <a:endParaRPr lang="en-US" sz="1000"/>
          </a:p>
        </p:txBody>
      </p:sp>
      <p:sp>
        <p:nvSpPr>
          <p:cNvPr id="357401" name="Text Box 25"/>
          <p:cNvSpPr txBox="1">
            <a:spLocks noChangeArrowheads="1"/>
          </p:cNvSpPr>
          <p:nvPr>
            <p:custDataLst>
              <p:tags r:id="rId14"/>
            </p:custDataLst>
          </p:nvPr>
        </p:nvSpPr>
        <p:spPr bwMode="auto">
          <a:xfrm>
            <a:off x="7064375" y="1219200"/>
            <a:ext cx="1701800" cy="803275"/>
          </a:xfrm>
          <a:prstGeom prst="rect">
            <a:avLst/>
          </a:prstGeom>
          <a:noFill/>
          <a:ln w="9525" algn="ctr">
            <a:noFill/>
            <a:miter lim="800000"/>
            <a:headEnd/>
            <a:tailEnd/>
          </a:ln>
        </p:spPr>
        <p:txBody>
          <a:bodyPr wrap="none" lIns="36000" tIns="36000" rIns="36000" bIns="36000">
            <a:spAutoFit/>
          </a:bodyPr>
          <a:lstStyle/>
          <a:p>
            <a:pPr marL="107950" indent="-107950" eaLnBrk="0" hangingPunct="0">
              <a:buClr>
                <a:schemeClr val="tx2"/>
              </a:buClr>
              <a:buFont typeface="Wingdings" pitchFamily="2" charset="2"/>
              <a:buChar char="§"/>
            </a:pPr>
            <a:r>
              <a:rPr lang="en-US" sz="1200"/>
              <a:t>Aggregated presence</a:t>
            </a:r>
            <a:endParaRPr lang="en-US" sz="1000"/>
          </a:p>
          <a:p>
            <a:pPr marL="231775" lvl="1" indent="109538" eaLnBrk="0" hangingPunct="0">
              <a:buClr>
                <a:schemeClr val="tx2"/>
              </a:buClr>
              <a:buFont typeface="Wingdings" pitchFamily="2" charset="2"/>
              <a:buChar char="§"/>
            </a:pPr>
            <a:r>
              <a:rPr lang="en-US" sz="1200"/>
              <a:t>Device &amp; media</a:t>
            </a:r>
            <a:endParaRPr lang="en-US" sz="1000"/>
          </a:p>
          <a:p>
            <a:pPr marL="231775" lvl="1" indent="109538" eaLnBrk="0" hangingPunct="0">
              <a:buClr>
                <a:schemeClr val="tx2"/>
              </a:buClr>
              <a:buFont typeface="Wingdings" pitchFamily="2" charset="2"/>
              <a:buChar char="§"/>
            </a:pPr>
            <a:r>
              <a:rPr lang="en-US" sz="1200"/>
              <a:t>Location</a:t>
            </a:r>
            <a:endParaRPr lang="en-US" sz="1000"/>
          </a:p>
          <a:p>
            <a:pPr marL="107950" indent="-107950" eaLnBrk="0" hangingPunct="0">
              <a:buClr>
                <a:schemeClr val="tx2"/>
              </a:buClr>
              <a:buFont typeface="Wingdings" pitchFamily="2" charset="2"/>
              <a:buChar char="§"/>
            </a:pPr>
            <a:r>
              <a:rPr lang="en-US" sz="1200"/>
              <a:t>"Tell-me-when"</a:t>
            </a:r>
            <a:endParaRPr lang="en-US" sz="1000"/>
          </a:p>
        </p:txBody>
      </p:sp>
      <p:sp>
        <p:nvSpPr>
          <p:cNvPr id="357402" name="Text Box 26"/>
          <p:cNvSpPr txBox="1">
            <a:spLocks noChangeArrowheads="1"/>
          </p:cNvSpPr>
          <p:nvPr>
            <p:custDataLst>
              <p:tags r:id="rId15"/>
            </p:custDataLst>
          </p:nvPr>
        </p:nvSpPr>
        <p:spPr bwMode="auto">
          <a:xfrm>
            <a:off x="717550" y="5087938"/>
            <a:ext cx="2476500" cy="1643062"/>
          </a:xfrm>
          <a:prstGeom prst="rect">
            <a:avLst/>
          </a:prstGeom>
          <a:noFill/>
          <a:ln w="9525" algn="ctr">
            <a:noFill/>
            <a:miter lim="800000"/>
            <a:headEnd/>
            <a:tailEnd/>
          </a:ln>
        </p:spPr>
        <p:txBody>
          <a:bodyPr wrap="none" lIns="0" tIns="0" rIns="0" bIns="0">
            <a:spAutoFit/>
          </a:bodyPr>
          <a:lstStyle/>
          <a:p>
            <a:pPr marL="107950" indent="-107950" eaLnBrk="0" hangingPunct="0">
              <a:buClr>
                <a:schemeClr val="tx2"/>
              </a:buClr>
              <a:buFont typeface="Wingdings" pitchFamily="2" charset="2"/>
              <a:buChar char="§"/>
            </a:pPr>
            <a:r>
              <a:rPr lang="en-US" sz="1200"/>
              <a:t>One-Number-Service</a:t>
            </a:r>
          </a:p>
          <a:p>
            <a:pPr marL="107950" indent="-107950" eaLnBrk="0" hangingPunct="0">
              <a:buClr>
                <a:schemeClr val="tx2"/>
              </a:buClr>
              <a:buFont typeface="Wingdings" pitchFamily="2" charset="2"/>
              <a:buChar char="§"/>
            </a:pPr>
            <a:r>
              <a:rPr lang="en-US" sz="1200"/>
              <a:t>Any device access to PBX features</a:t>
            </a:r>
          </a:p>
          <a:p>
            <a:pPr marL="107950" indent="-107950" eaLnBrk="0" hangingPunct="0">
              <a:buClr>
                <a:schemeClr val="tx2"/>
              </a:buClr>
              <a:buFont typeface="Wingdings" pitchFamily="2" charset="2"/>
              <a:buChar char="§"/>
            </a:pPr>
            <a:r>
              <a:rPr lang="en-US" sz="1200"/>
              <a:t>Mobile client</a:t>
            </a:r>
          </a:p>
          <a:p>
            <a:pPr marL="107950" indent="-107950" eaLnBrk="0" hangingPunct="0">
              <a:buClr>
                <a:schemeClr val="tx2"/>
              </a:buClr>
              <a:buFont typeface="Wingdings" pitchFamily="2" charset="2"/>
              <a:buChar char="§"/>
            </a:pPr>
            <a:r>
              <a:rPr lang="en-US" sz="1200"/>
              <a:t>Seamless Device Handover</a:t>
            </a:r>
          </a:p>
          <a:p>
            <a:pPr marL="107950" indent="-107950" eaLnBrk="0" hangingPunct="0">
              <a:buClr>
                <a:schemeClr val="tx2"/>
              </a:buClr>
              <a:buFont typeface="Wingdings" pitchFamily="2" charset="2"/>
              <a:buChar char="§"/>
            </a:pPr>
            <a:r>
              <a:rPr lang="en-US" sz="1200"/>
              <a:t>Toll-Bypass</a:t>
            </a:r>
          </a:p>
          <a:p>
            <a:pPr marL="107950" indent="-107950" eaLnBrk="0" hangingPunct="0">
              <a:buClr>
                <a:schemeClr val="tx2"/>
              </a:buClr>
              <a:buFont typeface="Wingdings" pitchFamily="2" charset="2"/>
              <a:buChar char="§"/>
            </a:pPr>
            <a:r>
              <a:rPr lang="en-US" sz="1200"/>
              <a:t>Schedule assistant</a:t>
            </a:r>
            <a:endParaRPr lang="en-US" sz="1000"/>
          </a:p>
          <a:p>
            <a:pPr marL="107950" indent="-107950" eaLnBrk="0" hangingPunct="0">
              <a:buClr>
                <a:schemeClr val="tx2"/>
              </a:buClr>
              <a:buFont typeface="Wingdings" pitchFamily="2" charset="2"/>
              <a:buChar char="§"/>
            </a:pPr>
            <a:r>
              <a:rPr lang="en-US" sz="1200"/>
              <a:t>Self-Service portal</a:t>
            </a:r>
          </a:p>
          <a:p>
            <a:pPr marL="107950" indent="-107950" eaLnBrk="0" hangingPunct="0">
              <a:buClr>
                <a:schemeClr val="tx2"/>
              </a:buClr>
              <a:buFont typeface="Wingdings" pitchFamily="2" charset="2"/>
              <a:buChar char="§"/>
            </a:pPr>
            <a:r>
              <a:rPr lang="en-US" sz="1200"/>
              <a:t>Virtual speech assistant</a:t>
            </a:r>
            <a:endParaRPr lang="en-US" sz="1000"/>
          </a:p>
          <a:p>
            <a:pPr marL="107950" indent="-107950" eaLnBrk="0" hangingPunct="0">
              <a:buClr>
                <a:schemeClr val="tx2"/>
              </a:buClr>
              <a:buFont typeface="Wingdings" pitchFamily="2" charset="2"/>
              <a:buChar char="§"/>
            </a:pPr>
            <a:endParaRPr lang="en-US" sz="1200"/>
          </a:p>
        </p:txBody>
      </p:sp>
      <p:pic>
        <p:nvPicPr>
          <p:cNvPr id="357403" name="Picture 27" descr="Phone Office 2 Reset"/>
          <p:cNvPicPr>
            <a:picLocks noChangeAspect="1" noChangeArrowheads="1"/>
          </p:cNvPicPr>
          <p:nvPr>
            <p:custDataLst>
              <p:tags r:id="rId16"/>
            </p:custDataLst>
          </p:nvPr>
        </p:nvPicPr>
        <p:blipFill>
          <a:blip r:embed="rId63"/>
          <a:srcRect/>
          <a:stretch>
            <a:fillRect/>
          </a:stretch>
        </p:blipFill>
        <p:spPr bwMode="auto">
          <a:xfrm>
            <a:off x="136525" y="5068888"/>
            <a:ext cx="517525" cy="517525"/>
          </a:xfrm>
          <a:prstGeom prst="rect">
            <a:avLst/>
          </a:prstGeom>
          <a:noFill/>
          <a:ln w="9525">
            <a:noFill/>
            <a:miter lim="800000"/>
            <a:headEnd/>
            <a:tailEnd/>
          </a:ln>
        </p:spPr>
      </p:pic>
      <p:grpSp>
        <p:nvGrpSpPr>
          <p:cNvPr id="357404" name="Group 28"/>
          <p:cNvGrpSpPr>
            <a:grpSpLocks/>
          </p:cNvGrpSpPr>
          <p:nvPr>
            <p:custDataLst>
              <p:tags r:id="rId17"/>
            </p:custDataLst>
          </p:nvPr>
        </p:nvGrpSpPr>
        <p:grpSpPr bwMode="auto">
          <a:xfrm>
            <a:off x="117475" y="3848100"/>
            <a:ext cx="600075" cy="455613"/>
            <a:chOff x="66" y="2181"/>
            <a:chExt cx="451" cy="342"/>
          </a:xfrm>
        </p:grpSpPr>
        <p:pic>
          <p:nvPicPr>
            <p:cNvPr id="357789" name="Picture 29" descr="Anonymous Shadow Male"/>
            <p:cNvPicPr>
              <a:picLocks noChangeAspect="1" noChangeArrowheads="1"/>
            </p:cNvPicPr>
            <p:nvPr/>
          </p:nvPicPr>
          <p:blipFill>
            <a:blip r:embed="rId64"/>
            <a:srcRect/>
            <a:stretch>
              <a:fillRect/>
            </a:stretch>
          </p:blipFill>
          <p:spPr bwMode="auto">
            <a:xfrm>
              <a:off x="66" y="2186"/>
              <a:ext cx="310" cy="337"/>
            </a:xfrm>
            <a:prstGeom prst="rect">
              <a:avLst/>
            </a:prstGeom>
            <a:noFill/>
            <a:ln w="9525">
              <a:noFill/>
              <a:miter lim="800000"/>
              <a:headEnd/>
              <a:tailEnd/>
            </a:ln>
          </p:spPr>
        </p:pic>
        <p:pic>
          <p:nvPicPr>
            <p:cNvPr id="357790" name="Picture 30" descr="Anonymous Shadow Female"/>
            <p:cNvPicPr>
              <a:picLocks noChangeAspect="1" noChangeArrowheads="1"/>
            </p:cNvPicPr>
            <p:nvPr/>
          </p:nvPicPr>
          <p:blipFill>
            <a:blip r:embed="rId65"/>
            <a:srcRect/>
            <a:stretch>
              <a:fillRect/>
            </a:stretch>
          </p:blipFill>
          <p:spPr bwMode="auto">
            <a:xfrm>
              <a:off x="207" y="2181"/>
              <a:ext cx="310" cy="337"/>
            </a:xfrm>
            <a:prstGeom prst="rect">
              <a:avLst/>
            </a:prstGeom>
            <a:noFill/>
            <a:ln w="9525">
              <a:noFill/>
              <a:miter lim="800000"/>
              <a:headEnd/>
              <a:tailEnd/>
            </a:ln>
          </p:spPr>
        </p:pic>
      </p:grpSp>
      <p:pic>
        <p:nvPicPr>
          <p:cNvPr id="357407" name="Picture 31" descr="Site Map Refresh"/>
          <p:cNvPicPr>
            <a:picLocks noChangeAspect="1" noChangeArrowheads="1"/>
          </p:cNvPicPr>
          <p:nvPr>
            <p:custDataLst>
              <p:tags r:id="rId18"/>
            </p:custDataLst>
          </p:nvPr>
        </p:nvPicPr>
        <p:blipFill>
          <a:blip r:embed="rId66"/>
          <a:srcRect/>
          <a:stretch>
            <a:fillRect/>
          </a:stretch>
        </p:blipFill>
        <p:spPr bwMode="auto">
          <a:xfrm>
            <a:off x="149225" y="1476375"/>
            <a:ext cx="504825" cy="504825"/>
          </a:xfrm>
          <a:prstGeom prst="rect">
            <a:avLst/>
          </a:prstGeom>
          <a:noFill/>
          <a:ln w="9525">
            <a:noFill/>
            <a:miter lim="800000"/>
            <a:headEnd/>
            <a:tailEnd/>
          </a:ln>
        </p:spPr>
      </p:pic>
      <p:sp>
        <p:nvSpPr>
          <p:cNvPr id="357408" name="Oval 32"/>
          <p:cNvSpPr>
            <a:spLocks noChangeArrowheads="1"/>
          </p:cNvSpPr>
          <p:nvPr>
            <p:custDataLst>
              <p:tags r:id="rId19"/>
            </p:custDataLst>
          </p:nvPr>
        </p:nvSpPr>
        <p:spPr bwMode="auto">
          <a:xfrm rot="5400000">
            <a:off x="4075907" y="5128418"/>
            <a:ext cx="1168400" cy="1420813"/>
          </a:xfrm>
          <a:prstGeom prst="ellipse">
            <a:avLst/>
          </a:prstGeom>
          <a:noFill/>
          <a:ln w="28575" algn="ctr">
            <a:solidFill>
              <a:schemeClr val="accent2"/>
            </a:solidFill>
            <a:prstDash val="dash"/>
            <a:round/>
            <a:headEnd/>
            <a:tailEnd/>
          </a:ln>
        </p:spPr>
        <p:txBody>
          <a:bodyPr lIns="36000" tIns="36000" rIns="36000" bIns="36000" anchor="ctr">
            <a:spAutoFit/>
          </a:bodyPr>
          <a:lstStyle/>
          <a:p>
            <a:endParaRPr lang="en-US"/>
          </a:p>
        </p:txBody>
      </p:sp>
      <p:sp>
        <p:nvSpPr>
          <p:cNvPr id="357409" name="Text Box 33"/>
          <p:cNvSpPr txBox="1">
            <a:spLocks noChangeArrowheads="1"/>
          </p:cNvSpPr>
          <p:nvPr>
            <p:custDataLst>
              <p:tags r:id="rId20"/>
            </p:custDataLst>
          </p:nvPr>
        </p:nvSpPr>
        <p:spPr bwMode="auto">
          <a:xfrm>
            <a:off x="4519613" y="2811463"/>
            <a:ext cx="1614487" cy="803275"/>
          </a:xfrm>
          <a:prstGeom prst="rect">
            <a:avLst/>
          </a:prstGeom>
          <a:noFill/>
          <a:ln w="9525" algn="ctr">
            <a:noFill/>
            <a:miter lim="800000"/>
            <a:headEnd/>
            <a:tailEnd/>
          </a:ln>
        </p:spPr>
        <p:txBody>
          <a:bodyPr lIns="36000" tIns="36000" rIns="36000" bIns="36000">
            <a:spAutoFit/>
          </a:bodyPr>
          <a:lstStyle/>
          <a:p>
            <a:pPr marL="107950" indent="-107950" eaLnBrk="0" hangingPunct="0">
              <a:buClr>
                <a:schemeClr val="tx2"/>
              </a:buClr>
              <a:buFont typeface="Wingdings" pitchFamily="2" charset="2"/>
              <a:buChar char="§"/>
            </a:pPr>
            <a:r>
              <a:rPr lang="en-US" sz="1200"/>
              <a:t>Call screening</a:t>
            </a:r>
          </a:p>
          <a:p>
            <a:pPr marL="107950" indent="-107950" eaLnBrk="0" hangingPunct="0">
              <a:buClr>
                <a:schemeClr val="tx2"/>
              </a:buClr>
              <a:buFont typeface="Wingdings" pitchFamily="2" charset="2"/>
              <a:buChar char="§"/>
            </a:pPr>
            <a:r>
              <a:rPr lang="en-US" sz="1200"/>
              <a:t>Priority calls</a:t>
            </a:r>
          </a:p>
          <a:p>
            <a:pPr marL="107950" indent="-107950" eaLnBrk="0" hangingPunct="0">
              <a:buClr>
                <a:schemeClr val="tx2"/>
              </a:buClr>
              <a:buFont typeface="Wingdings" pitchFamily="2" charset="2"/>
              <a:buChar char="§"/>
            </a:pPr>
            <a:r>
              <a:rPr lang="en-US" sz="1200"/>
              <a:t>Alerts</a:t>
            </a:r>
          </a:p>
          <a:p>
            <a:pPr marL="107950" indent="-107950" eaLnBrk="0" hangingPunct="0">
              <a:buClr>
                <a:schemeClr val="tx2"/>
              </a:buClr>
              <a:buFont typeface="Wingdings" pitchFamily="2" charset="2"/>
              <a:buChar char="§"/>
            </a:pPr>
            <a:r>
              <a:rPr lang="en-US" sz="1200"/>
              <a:t>Rules</a:t>
            </a:r>
          </a:p>
        </p:txBody>
      </p:sp>
      <p:sp>
        <p:nvSpPr>
          <p:cNvPr id="357410" name="Text Box 34"/>
          <p:cNvSpPr txBox="1">
            <a:spLocks noChangeArrowheads="1"/>
          </p:cNvSpPr>
          <p:nvPr>
            <p:custDataLst>
              <p:tags r:id="rId21"/>
            </p:custDataLst>
          </p:nvPr>
        </p:nvSpPr>
        <p:spPr bwMode="auto">
          <a:xfrm>
            <a:off x="3475038" y="2478088"/>
            <a:ext cx="2347912" cy="285750"/>
          </a:xfrm>
          <a:prstGeom prst="rect">
            <a:avLst/>
          </a:prstGeom>
          <a:noFill/>
          <a:ln w="9525" algn="ctr">
            <a:noFill/>
            <a:miter lim="800000"/>
            <a:headEnd/>
            <a:tailEnd/>
          </a:ln>
        </p:spPr>
        <p:txBody>
          <a:bodyPr wrap="none" lIns="36000" tIns="36000" rIns="36000" bIns="36000">
            <a:spAutoFit/>
          </a:bodyPr>
          <a:lstStyle/>
          <a:p>
            <a:pPr marL="228600" indent="-228600" eaLnBrk="0" hangingPunct="0"/>
            <a:r>
              <a:rPr lang="en-US" sz="1400" b="1"/>
              <a:t>"I control my availability..."</a:t>
            </a:r>
            <a:endParaRPr lang="en-US" sz="1400"/>
          </a:p>
        </p:txBody>
      </p:sp>
      <p:sp>
        <p:nvSpPr>
          <p:cNvPr id="357411" name="Text Box 35"/>
          <p:cNvSpPr txBox="1">
            <a:spLocks noChangeArrowheads="1"/>
          </p:cNvSpPr>
          <p:nvPr>
            <p:custDataLst>
              <p:tags r:id="rId22"/>
            </p:custDataLst>
          </p:nvPr>
        </p:nvSpPr>
        <p:spPr bwMode="auto">
          <a:xfrm>
            <a:off x="109538" y="1204913"/>
            <a:ext cx="2811462" cy="285750"/>
          </a:xfrm>
          <a:prstGeom prst="rect">
            <a:avLst/>
          </a:prstGeom>
          <a:noFill/>
          <a:ln w="9525" algn="ctr">
            <a:noFill/>
            <a:miter lim="800000"/>
            <a:headEnd/>
            <a:tailEnd/>
          </a:ln>
        </p:spPr>
        <p:txBody>
          <a:bodyPr wrap="none" lIns="36000" tIns="36000" rIns="36000" bIns="36000">
            <a:spAutoFit/>
          </a:bodyPr>
          <a:lstStyle/>
          <a:p>
            <a:pPr marL="228600" indent="-228600" eaLnBrk="0" hangingPunct="0"/>
            <a:r>
              <a:rPr lang="en-US" sz="1400" b="1"/>
              <a:t>"Manage my communications..."</a:t>
            </a:r>
            <a:endParaRPr lang="en-US" sz="1400"/>
          </a:p>
        </p:txBody>
      </p:sp>
      <p:sp>
        <p:nvSpPr>
          <p:cNvPr id="357412" name="Text Box 36"/>
          <p:cNvSpPr txBox="1">
            <a:spLocks noChangeArrowheads="1"/>
          </p:cNvSpPr>
          <p:nvPr>
            <p:custDataLst>
              <p:tags r:id="rId23"/>
            </p:custDataLst>
          </p:nvPr>
        </p:nvSpPr>
        <p:spPr bwMode="auto">
          <a:xfrm>
            <a:off x="136525" y="4783138"/>
            <a:ext cx="1792288" cy="285750"/>
          </a:xfrm>
          <a:prstGeom prst="rect">
            <a:avLst/>
          </a:prstGeom>
          <a:noFill/>
          <a:ln w="9525" algn="ctr">
            <a:noFill/>
            <a:miter lim="800000"/>
            <a:headEnd/>
            <a:tailEnd/>
          </a:ln>
        </p:spPr>
        <p:txBody>
          <a:bodyPr wrap="none" lIns="36000" tIns="36000" rIns="36000" bIns="36000">
            <a:spAutoFit/>
          </a:bodyPr>
          <a:lstStyle/>
          <a:p>
            <a:pPr marL="228600" indent="-228600" eaLnBrk="0" hangingPunct="0"/>
            <a:r>
              <a:rPr lang="en-US" sz="1400" b="1"/>
              <a:t>"When I'm mobile..."</a:t>
            </a:r>
            <a:endParaRPr lang="en-US" sz="1400"/>
          </a:p>
        </p:txBody>
      </p:sp>
      <p:sp>
        <p:nvSpPr>
          <p:cNvPr id="357413" name="Text Box 37"/>
          <p:cNvSpPr txBox="1">
            <a:spLocks noChangeArrowheads="1"/>
          </p:cNvSpPr>
          <p:nvPr>
            <p:custDataLst>
              <p:tags r:id="rId24"/>
            </p:custDataLst>
          </p:nvPr>
        </p:nvSpPr>
        <p:spPr bwMode="auto">
          <a:xfrm>
            <a:off x="717550" y="1477963"/>
            <a:ext cx="2520950" cy="1825625"/>
          </a:xfrm>
          <a:prstGeom prst="rect">
            <a:avLst/>
          </a:prstGeom>
          <a:noFill/>
          <a:ln w="9525" algn="ctr">
            <a:noFill/>
            <a:miter lim="800000"/>
            <a:headEnd/>
            <a:tailEnd/>
          </a:ln>
        </p:spPr>
        <p:txBody>
          <a:bodyPr wrap="none" lIns="0" tIns="0" rIns="0" bIns="0">
            <a:spAutoFit/>
          </a:bodyPr>
          <a:lstStyle/>
          <a:p>
            <a:pPr marL="107950" indent="-107950" eaLnBrk="0" hangingPunct="0">
              <a:buClr>
                <a:schemeClr val="tx2"/>
              </a:buClr>
              <a:buFont typeface="Wingdings" pitchFamily="2" charset="2"/>
              <a:buChar char="§"/>
            </a:pPr>
            <a:r>
              <a:rPr lang="en-US" sz="1200"/>
              <a:t>User-based / device-independent</a:t>
            </a:r>
            <a:br>
              <a:rPr lang="en-US" sz="1200"/>
            </a:br>
            <a:r>
              <a:rPr lang="en-US" sz="1200"/>
              <a:t>view of presence &amp; location</a:t>
            </a:r>
          </a:p>
          <a:p>
            <a:pPr marL="107950" indent="-107950" eaLnBrk="0" hangingPunct="0">
              <a:buClr>
                <a:schemeClr val="tx2"/>
              </a:buClr>
              <a:buFont typeface="Wingdings" pitchFamily="2" charset="2"/>
              <a:buChar char="§"/>
            </a:pPr>
            <a:r>
              <a:rPr lang="en-US" sz="1200"/>
              <a:t>Multimedia communications </a:t>
            </a:r>
          </a:p>
          <a:p>
            <a:pPr marL="107950" indent="-107950" eaLnBrk="0" hangingPunct="0">
              <a:buClr>
                <a:schemeClr val="tx2"/>
              </a:buClr>
              <a:buFont typeface="Wingdings" pitchFamily="2" charset="2"/>
              <a:buNone/>
            </a:pPr>
            <a:r>
              <a:rPr lang="en-US" sz="1200"/>
              <a:t>	(voice, video, IM, e-mail, SMS, Fax)</a:t>
            </a:r>
          </a:p>
          <a:p>
            <a:pPr marL="107950" indent="-107950" eaLnBrk="0" hangingPunct="0">
              <a:buClr>
                <a:schemeClr val="tx2"/>
              </a:buClr>
              <a:buFont typeface="Wingdings" pitchFamily="2" charset="2"/>
              <a:buChar char="§"/>
            </a:pPr>
            <a:r>
              <a:rPr lang="en-US" sz="1200"/>
              <a:t>Click-to-call / Conference</a:t>
            </a:r>
          </a:p>
          <a:p>
            <a:pPr marL="107950" indent="-107950" eaLnBrk="0" hangingPunct="0">
              <a:buClr>
                <a:schemeClr val="tx2"/>
              </a:buClr>
              <a:buFont typeface="Wingdings" pitchFamily="2" charset="2"/>
              <a:buChar char="§"/>
            </a:pPr>
            <a:r>
              <a:rPr lang="en-US" sz="1200"/>
              <a:t>Communication Journal</a:t>
            </a:r>
          </a:p>
          <a:p>
            <a:pPr marL="107950" indent="-107950" eaLnBrk="0" hangingPunct="0">
              <a:buClr>
                <a:schemeClr val="tx2"/>
              </a:buClr>
              <a:buFont typeface="Wingdings" pitchFamily="2" charset="2"/>
              <a:buChar char="§"/>
            </a:pPr>
            <a:r>
              <a:rPr lang="en-US" sz="1200"/>
              <a:t>Contact list</a:t>
            </a:r>
          </a:p>
          <a:p>
            <a:pPr marL="107950" indent="-107950" eaLnBrk="0" hangingPunct="0">
              <a:buClr>
                <a:schemeClr val="tx2"/>
              </a:buClr>
              <a:buFont typeface="Wingdings" pitchFamily="2" charset="2"/>
              <a:buChar char="§"/>
            </a:pPr>
            <a:r>
              <a:rPr lang="en-US" sz="1200"/>
              <a:t>Federation</a:t>
            </a:r>
          </a:p>
          <a:p>
            <a:pPr marL="107950" indent="-107950" eaLnBrk="0" hangingPunct="0">
              <a:buClr>
                <a:schemeClr val="tx2"/>
              </a:buClr>
              <a:buFont typeface="Wingdings" pitchFamily="2" charset="2"/>
              <a:buChar char="§"/>
            </a:pPr>
            <a:r>
              <a:rPr lang="en-US" sz="1200"/>
              <a:t>Workflow integration &amp;</a:t>
            </a:r>
            <a:br>
              <a:rPr lang="en-US" sz="1200"/>
            </a:br>
            <a:r>
              <a:rPr lang="en-US" sz="1200"/>
              <a:t>automation</a:t>
            </a:r>
          </a:p>
        </p:txBody>
      </p:sp>
      <p:sp>
        <p:nvSpPr>
          <p:cNvPr id="357414" name="Text Box 38"/>
          <p:cNvSpPr txBox="1">
            <a:spLocks noChangeArrowheads="1"/>
          </p:cNvSpPr>
          <p:nvPr>
            <p:custDataLst>
              <p:tags r:id="rId25"/>
            </p:custDataLst>
          </p:nvPr>
        </p:nvSpPr>
        <p:spPr bwMode="auto">
          <a:xfrm>
            <a:off x="104775" y="3556000"/>
            <a:ext cx="2292350" cy="285750"/>
          </a:xfrm>
          <a:prstGeom prst="rect">
            <a:avLst/>
          </a:prstGeom>
          <a:noFill/>
          <a:ln w="9525" algn="ctr">
            <a:noFill/>
            <a:miter lim="800000"/>
            <a:headEnd/>
            <a:tailEnd/>
          </a:ln>
        </p:spPr>
        <p:txBody>
          <a:bodyPr wrap="none" lIns="36000" tIns="36000" rIns="36000" bIns="36000">
            <a:spAutoFit/>
          </a:bodyPr>
          <a:lstStyle/>
          <a:p>
            <a:pPr marL="228600" indent="-228600" eaLnBrk="0" hangingPunct="0"/>
            <a:r>
              <a:rPr lang="en-US" sz="1400" b="1"/>
              <a:t>"When I'm not available..."</a:t>
            </a:r>
            <a:endParaRPr lang="en-US" sz="1400"/>
          </a:p>
        </p:txBody>
      </p:sp>
      <p:sp>
        <p:nvSpPr>
          <p:cNvPr id="357415" name="Text Box 39"/>
          <p:cNvSpPr txBox="1">
            <a:spLocks noChangeArrowheads="1"/>
          </p:cNvSpPr>
          <p:nvPr>
            <p:custDataLst>
              <p:tags r:id="rId26"/>
            </p:custDataLst>
          </p:nvPr>
        </p:nvSpPr>
        <p:spPr bwMode="auto">
          <a:xfrm>
            <a:off x="717550" y="3856038"/>
            <a:ext cx="1728788" cy="912812"/>
          </a:xfrm>
          <a:prstGeom prst="rect">
            <a:avLst/>
          </a:prstGeom>
          <a:noFill/>
          <a:ln w="9525" algn="ctr">
            <a:noFill/>
            <a:miter lim="800000"/>
            <a:headEnd/>
            <a:tailEnd/>
          </a:ln>
        </p:spPr>
        <p:txBody>
          <a:bodyPr wrap="none" lIns="0" tIns="0" rIns="0" bIns="0">
            <a:spAutoFit/>
          </a:bodyPr>
          <a:lstStyle/>
          <a:p>
            <a:pPr marL="107950" indent="-107950" eaLnBrk="0" hangingPunct="0">
              <a:buClr>
                <a:schemeClr val="tx2"/>
              </a:buClr>
              <a:buFont typeface="Wingdings" pitchFamily="2" charset="2"/>
              <a:buChar char="§"/>
            </a:pPr>
            <a:r>
              <a:rPr lang="en-US" sz="1200"/>
              <a:t>Unified Messaging</a:t>
            </a:r>
          </a:p>
          <a:p>
            <a:pPr marL="107950" indent="-107950" eaLnBrk="0" hangingPunct="0">
              <a:buClr>
                <a:schemeClr val="tx2"/>
              </a:buClr>
              <a:buFont typeface="Wingdings" pitchFamily="2" charset="2"/>
              <a:buChar char="§"/>
            </a:pPr>
            <a:r>
              <a:rPr lang="en-US" sz="1200"/>
              <a:t>Delegation</a:t>
            </a:r>
          </a:p>
          <a:p>
            <a:pPr marL="107950" indent="-107950" eaLnBrk="0" hangingPunct="0">
              <a:buClr>
                <a:schemeClr val="tx2"/>
              </a:buClr>
              <a:buFont typeface="Wingdings" pitchFamily="2" charset="2"/>
              <a:buChar char="§"/>
            </a:pPr>
            <a:r>
              <a:rPr lang="en-US" sz="1200"/>
              <a:t>Guest portal</a:t>
            </a:r>
          </a:p>
          <a:p>
            <a:pPr marL="107950" indent="-107950" eaLnBrk="0" hangingPunct="0">
              <a:buClr>
                <a:schemeClr val="tx2"/>
              </a:buClr>
              <a:buFont typeface="Wingdings" pitchFamily="2" charset="2"/>
              <a:buChar char="§"/>
            </a:pPr>
            <a:r>
              <a:rPr lang="en-US" sz="1200"/>
              <a:t>Personal auto-attendant</a:t>
            </a:r>
          </a:p>
          <a:p>
            <a:pPr marL="107950" indent="-107950" eaLnBrk="0" hangingPunct="0">
              <a:buClr>
                <a:schemeClr val="tx2"/>
              </a:buClr>
              <a:buFont typeface="Wingdings" pitchFamily="2" charset="2"/>
              <a:buChar char="§"/>
            </a:pPr>
            <a:endParaRPr lang="en-US" sz="1200"/>
          </a:p>
        </p:txBody>
      </p:sp>
      <p:sp>
        <p:nvSpPr>
          <p:cNvPr id="357416" name="Text Box 40"/>
          <p:cNvSpPr txBox="1">
            <a:spLocks noChangeArrowheads="1"/>
          </p:cNvSpPr>
          <p:nvPr>
            <p:custDataLst>
              <p:tags r:id="rId27"/>
            </p:custDataLst>
          </p:nvPr>
        </p:nvSpPr>
        <p:spPr bwMode="auto">
          <a:xfrm>
            <a:off x="5505450" y="5254625"/>
            <a:ext cx="3575050" cy="1350963"/>
          </a:xfrm>
          <a:prstGeom prst="rect">
            <a:avLst/>
          </a:prstGeom>
          <a:noFill/>
          <a:ln w="9525" algn="ctr">
            <a:noFill/>
            <a:miter lim="800000"/>
            <a:headEnd/>
            <a:tailEnd/>
          </a:ln>
        </p:spPr>
        <p:txBody>
          <a:bodyPr lIns="36000" tIns="36000" rIns="36000" bIns="36000">
            <a:spAutoFit/>
          </a:bodyPr>
          <a:lstStyle/>
          <a:p>
            <a:pPr marL="107950" indent="-107950" eaLnBrk="0" hangingPunct="0">
              <a:buClr>
                <a:schemeClr val="tx2"/>
              </a:buClr>
              <a:buFont typeface="Wingdings" pitchFamily="2" charset="2"/>
              <a:buChar char="§"/>
            </a:pPr>
            <a:r>
              <a:rPr lang="en-US" sz="1200"/>
              <a:t>Team Portal</a:t>
            </a:r>
            <a:endParaRPr lang="en-US" sz="1000"/>
          </a:p>
          <a:p>
            <a:pPr marL="107950" indent="-107950" eaLnBrk="0" hangingPunct="0">
              <a:buClr>
                <a:schemeClr val="tx2"/>
              </a:buClr>
              <a:buFont typeface="Wingdings" pitchFamily="2" charset="2"/>
              <a:buChar char="§"/>
            </a:pPr>
            <a:r>
              <a:rPr lang="en-US" sz="1200"/>
              <a:t>Persistent &amp; ad-hoc conferencing/collaboration</a:t>
            </a:r>
          </a:p>
          <a:p>
            <a:pPr marL="107950" indent="-107950" eaLnBrk="0" hangingPunct="0">
              <a:buClr>
                <a:schemeClr val="tx2"/>
              </a:buClr>
              <a:buFont typeface="Wingdings" pitchFamily="2" charset="2"/>
              <a:buChar char="§"/>
            </a:pPr>
            <a:r>
              <a:rPr lang="en-US" sz="1200"/>
              <a:t>Team presence, ONS, "tell-me-when“</a:t>
            </a:r>
            <a:endParaRPr lang="en-US" sz="1000"/>
          </a:p>
          <a:p>
            <a:pPr marL="107950" indent="-107950" eaLnBrk="0" hangingPunct="0">
              <a:buClr>
                <a:schemeClr val="tx2"/>
              </a:buClr>
              <a:buFont typeface="Wingdings" pitchFamily="2" charset="2"/>
              <a:buChar char="§"/>
            </a:pPr>
            <a:r>
              <a:rPr lang="en-US" sz="1200"/>
              <a:t>Advanced collaboration tools</a:t>
            </a:r>
          </a:p>
          <a:p>
            <a:pPr marL="231775" lvl="1" indent="109538" eaLnBrk="0" hangingPunct="0">
              <a:buClr>
                <a:schemeClr val="tx2"/>
              </a:buClr>
              <a:buFont typeface="Wingdings" pitchFamily="2" charset="2"/>
              <a:buChar char="§"/>
            </a:pPr>
            <a:r>
              <a:rPr lang="en-US" sz="1200"/>
              <a:t>Recording / playback</a:t>
            </a:r>
            <a:endParaRPr lang="en-US" sz="1000"/>
          </a:p>
          <a:p>
            <a:pPr marL="231775" lvl="1" indent="109538" eaLnBrk="0" hangingPunct="0">
              <a:buClr>
                <a:schemeClr val="tx2"/>
              </a:buClr>
              <a:buFont typeface="Wingdings" pitchFamily="2" charset="2"/>
              <a:buChar char="§"/>
            </a:pPr>
            <a:r>
              <a:rPr lang="en-US" sz="1200"/>
              <a:t>Virtual speech assistant</a:t>
            </a:r>
          </a:p>
          <a:p>
            <a:pPr marL="231775" lvl="1" indent="109538" eaLnBrk="0" hangingPunct="0">
              <a:buClr>
                <a:schemeClr val="tx2"/>
              </a:buClr>
              <a:buFont typeface="Wingdings" pitchFamily="2" charset="2"/>
              <a:buChar char="§"/>
            </a:pPr>
            <a:r>
              <a:rPr lang="en-US" sz="1200"/>
              <a:t>Floor control</a:t>
            </a:r>
          </a:p>
        </p:txBody>
      </p:sp>
      <p:sp>
        <p:nvSpPr>
          <p:cNvPr id="357417" name="Text Box 41"/>
          <p:cNvSpPr txBox="1">
            <a:spLocks noChangeArrowheads="1"/>
          </p:cNvSpPr>
          <p:nvPr>
            <p:custDataLst>
              <p:tags r:id="rId28"/>
            </p:custDataLst>
          </p:nvPr>
        </p:nvSpPr>
        <p:spPr bwMode="auto">
          <a:xfrm>
            <a:off x="3648075" y="4954588"/>
            <a:ext cx="2328863" cy="285750"/>
          </a:xfrm>
          <a:prstGeom prst="rect">
            <a:avLst/>
          </a:prstGeom>
          <a:noFill/>
          <a:ln w="9525" algn="ctr">
            <a:noFill/>
            <a:miter lim="800000"/>
            <a:headEnd/>
            <a:tailEnd/>
          </a:ln>
        </p:spPr>
        <p:txBody>
          <a:bodyPr wrap="none" lIns="36000" tIns="36000" rIns="36000" bIns="36000">
            <a:spAutoFit/>
          </a:bodyPr>
          <a:lstStyle/>
          <a:p>
            <a:pPr marL="228600" indent="-228600" eaLnBrk="0" hangingPunct="0"/>
            <a:r>
              <a:rPr lang="en-US" sz="1400" b="1"/>
              <a:t>"Collaborate and create…"</a:t>
            </a:r>
            <a:endParaRPr lang="en-US" sz="1400"/>
          </a:p>
        </p:txBody>
      </p:sp>
      <p:sp>
        <p:nvSpPr>
          <p:cNvPr id="357587" name="Rectangle 42"/>
          <p:cNvSpPr>
            <a:spLocks noGrp="1" noChangeArrowheads="1"/>
          </p:cNvSpPr>
          <p:nvPr>
            <p:ph type="title"/>
            <p:custDataLst>
              <p:tags r:id="rId29"/>
            </p:custDataLst>
          </p:nvPr>
        </p:nvSpPr>
        <p:spPr>
          <a:xfrm>
            <a:off x="509588" y="412750"/>
            <a:ext cx="6451600" cy="663575"/>
          </a:xfrm>
        </p:spPr>
        <p:txBody>
          <a:bodyPr/>
          <a:lstStyle/>
          <a:p>
            <a:r>
              <a:rPr lang="en-US" smtClean="0"/>
              <a:t> </a:t>
            </a:r>
            <a:br>
              <a:rPr lang="en-US" smtClean="0"/>
            </a:br>
            <a:r>
              <a:rPr lang="en-US" smtClean="0"/>
              <a:t>A Comprehensive Look at Presence </a:t>
            </a:r>
          </a:p>
        </p:txBody>
      </p:sp>
      <p:grpSp>
        <p:nvGrpSpPr>
          <p:cNvPr id="357419" name="Group 43"/>
          <p:cNvGrpSpPr>
            <a:grpSpLocks/>
          </p:cNvGrpSpPr>
          <p:nvPr>
            <p:custDataLst>
              <p:tags r:id="rId30"/>
            </p:custDataLst>
          </p:nvPr>
        </p:nvGrpSpPr>
        <p:grpSpPr bwMode="auto">
          <a:xfrm>
            <a:off x="6389688" y="2552700"/>
            <a:ext cx="198437" cy="446088"/>
            <a:chOff x="2454" y="864"/>
            <a:chExt cx="306" cy="688"/>
          </a:xfrm>
        </p:grpSpPr>
        <p:sp>
          <p:nvSpPr>
            <p:cNvPr id="357782" name="Line 44"/>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83" name="Freeform 45"/>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784" name="Freeform 46"/>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785" name="Freeform 47"/>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786" name="Line 48"/>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87" name="Line 49"/>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88" name="Oval 50"/>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427" name="Group 51"/>
          <p:cNvGrpSpPr>
            <a:grpSpLocks/>
          </p:cNvGrpSpPr>
          <p:nvPr>
            <p:custDataLst>
              <p:tags r:id="rId31"/>
            </p:custDataLst>
          </p:nvPr>
        </p:nvGrpSpPr>
        <p:grpSpPr bwMode="auto">
          <a:xfrm>
            <a:off x="6419850" y="4079875"/>
            <a:ext cx="198438" cy="446088"/>
            <a:chOff x="2454" y="864"/>
            <a:chExt cx="306" cy="688"/>
          </a:xfrm>
        </p:grpSpPr>
        <p:sp>
          <p:nvSpPr>
            <p:cNvPr id="357775" name="Line 52"/>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76" name="Freeform 53"/>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777" name="Freeform 54"/>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778" name="Freeform 55"/>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779" name="Line 56"/>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80" name="Line 57"/>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81" name="Oval 58"/>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435" name="Group 59"/>
          <p:cNvGrpSpPr>
            <a:grpSpLocks/>
          </p:cNvGrpSpPr>
          <p:nvPr>
            <p:custDataLst>
              <p:tags r:id="rId32"/>
            </p:custDataLst>
          </p:nvPr>
        </p:nvGrpSpPr>
        <p:grpSpPr bwMode="auto">
          <a:xfrm>
            <a:off x="3686175" y="3424238"/>
            <a:ext cx="198438" cy="446087"/>
            <a:chOff x="2454" y="864"/>
            <a:chExt cx="306" cy="688"/>
          </a:xfrm>
        </p:grpSpPr>
        <p:sp>
          <p:nvSpPr>
            <p:cNvPr id="357768" name="Line 60"/>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69" name="Freeform 61"/>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770" name="Freeform 62"/>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771" name="Freeform 63"/>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772" name="Line 64"/>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73" name="Line 65"/>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74" name="Oval 66"/>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sp>
        <p:nvSpPr>
          <p:cNvPr id="357591" name="Rectangle 67"/>
          <p:cNvSpPr>
            <a:spLocks noChangeArrowheads="1"/>
          </p:cNvSpPr>
          <p:nvPr>
            <p:custDataLst>
              <p:tags r:id="rId33"/>
            </p:custDataLst>
          </p:nvPr>
        </p:nvSpPr>
        <p:spPr bwMode="auto">
          <a:xfrm>
            <a:off x="6300788" y="2516188"/>
            <a:ext cx="369887" cy="504825"/>
          </a:xfrm>
          <a:prstGeom prst="rect">
            <a:avLst/>
          </a:prstGeom>
          <a:solidFill>
            <a:schemeClr val="bg1"/>
          </a:solidFill>
          <a:ln w="9525" algn="ctr">
            <a:noFill/>
            <a:miter lim="800000"/>
            <a:headEnd/>
            <a:tailEnd/>
          </a:ln>
        </p:spPr>
        <p:txBody>
          <a:bodyPr wrap="none" lIns="0" tIns="0" rIns="0" bIns="0" anchor="ctr">
            <a:spAutoFit/>
          </a:bodyPr>
          <a:lstStyle/>
          <a:p>
            <a:endParaRPr lang="en-US"/>
          </a:p>
        </p:txBody>
      </p:sp>
      <p:sp>
        <p:nvSpPr>
          <p:cNvPr id="357444" name="Text Box 68"/>
          <p:cNvSpPr txBox="1">
            <a:spLocks noChangeArrowheads="1"/>
          </p:cNvSpPr>
          <p:nvPr>
            <p:custDataLst>
              <p:tags r:id="rId34"/>
            </p:custDataLst>
          </p:nvPr>
        </p:nvSpPr>
        <p:spPr bwMode="auto">
          <a:xfrm>
            <a:off x="5953125" y="2192338"/>
            <a:ext cx="2525713" cy="285750"/>
          </a:xfrm>
          <a:prstGeom prst="rect">
            <a:avLst/>
          </a:prstGeom>
          <a:noFill/>
          <a:ln w="9525" algn="ctr">
            <a:noFill/>
            <a:miter lim="800000"/>
            <a:headEnd/>
            <a:tailEnd/>
          </a:ln>
        </p:spPr>
        <p:txBody>
          <a:bodyPr wrap="none" lIns="36000" tIns="36000" rIns="36000" bIns="36000">
            <a:spAutoFit/>
          </a:bodyPr>
          <a:lstStyle/>
          <a:p>
            <a:pPr marL="228600" indent="-228600" eaLnBrk="0" hangingPunct="0"/>
            <a:r>
              <a:rPr lang="en-US" sz="1400" b="1"/>
              <a:t>"Someone in organization…"</a:t>
            </a:r>
            <a:endParaRPr lang="en-US" sz="1400"/>
          </a:p>
        </p:txBody>
      </p:sp>
      <p:grpSp>
        <p:nvGrpSpPr>
          <p:cNvPr id="357445" name="Group 69"/>
          <p:cNvGrpSpPr>
            <a:grpSpLocks/>
          </p:cNvGrpSpPr>
          <p:nvPr>
            <p:custDataLst>
              <p:tags r:id="rId35"/>
            </p:custDataLst>
          </p:nvPr>
        </p:nvGrpSpPr>
        <p:grpSpPr bwMode="auto">
          <a:xfrm>
            <a:off x="5976938" y="2495550"/>
            <a:ext cx="1116012" cy="931863"/>
            <a:chOff x="3837" y="1572"/>
            <a:chExt cx="703" cy="587"/>
          </a:xfrm>
        </p:grpSpPr>
        <p:sp>
          <p:nvSpPr>
            <p:cNvPr id="357735" name="Oval 70"/>
            <p:cNvSpPr>
              <a:spLocks noChangeArrowheads="1"/>
            </p:cNvSpPr>
            <p:nvPr/>
          </p:nvSpPr>
          <p:spPr bwMode="auto">
            <a:xfrm rot="5400000">
              <a:off x="3895" y="1514"/>
              <a:ext cx="587" cy="703"/>
            </a:xfrm>
            <a:prstGeom prst="ellipse">
              <a:avLst/>
            </a:prstGeom>
            <a:noFill/>
            <a:ln w="28575" algn="ctr">
              <a:solidFill>
                <a:srgbClr val="FF9900"/>
              </a:solidFill>
              <a:prstDash val="dash"/>
              <a:round/>
              <a:headEnd/>
              <a:tailEnd/>
            </a:ln>
          </p:spPr>
          <p:txBody>
            <a:bodyPr lIns="36000" tIns="36000" rIns="36000" bIns="36000" anchor="ctr">
              <a:spAutoFit/>
            </a:bodyPr>
            <a:lstStyle/>
            <a:p>
              <a:endParaRPr lang="en-US"/>
            </a:p>
          </p:txBody>
        </p:sp>
        <p:grpSp>
          <p:nvGrpSpPr>
            <p:cNvPr id="357736" name="Group 71"/>
            <p:cNvGrpSpPr>
              <a:grpSpLocks noChangeAspect="1"/>
            </p:cNvGrpSpPr>
            <p:nvPr/>
          </p:nvGrpSpPr>
          <p:grpSpPr bwMode="auto">
            <a:xfrm>
              <a:off x="3968" y="1773"/>
              <a:ext cx="125" cy="281"/>
              <a:chOff x="2454" y="864"/>
              <a:chExt cx="306" cy="688"/>
            </a:xfrm>
          </p:grpSpPr>
          <p:sp>
            <p:nvSpPr>
              <p:cNvPr id="357761" name="Line 72"/>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62" name="Freeform 73"/>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450" name="Freeform 74"/>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764" name="Freeform 75"/>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765" name="Line 76"/>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66" name="Line 77"/>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67" name="Oval 78"/>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737" name="Group 79"/>
            <p:cNvGrpSpPr>
              <a:grpSpLocks/>
            </p:cNvGrpSpPr>
            <p:nvPr/>
          </p:nvGrpSpPr>
          <p:grpSpPr bwMode="auto">
            <a:xfrm>
              <a:off x="4098" y="1608"/>
              <a:ext cx="125" cy="281"/>
              <a:chOff x="2454" y="864"/>
              <a:chExt cx="306" cy="688"/>
            </a:xfrm>
          </p:grpSpPr>
          <p:sp>
            <p:nvSpPr>
              <p:cNvPr id="357754" name="Line 80"/>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55" name="Freeform 81"/>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756" name="Freeform 82"/>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757" name="Freeform 83"/>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758" name="Line 84"/>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59" name="Line 85"/>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60" name="Oval 86"/>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738" name="Group 87"/>
            <p:cNvGrpSpPr>
              <a:grpSpLocks noChangeAspect="1"/>
            </p:cNvGrpSpPr>
            <p:nvPr/>
          </p:nvGrpSpPr>
          <p:grpSpPr bwMode="auto">
            <a:xfrm>
              <a:off x="4188" y="1843"/>
              <a:ext cx="125" cy="281"/>
              <a:chOff x="2454" y="864"/>
              <a:chExt cx="306" cy="688"/>
            </a:xfrm>
          </p:grpSpPr>
          <p:sp>
            <p:nvSpPr>
              <p:cNvPr id="357747" name="Line 88"/>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48" name="Freeform 89"/>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466" name="Freeform 90"/>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750" name="Freeform 91"/>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751" name="Line 92"/>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52" name="Line 93"/>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53" name="Oval 94"/>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739" name="Group 95"/>
            <p:cNvGrpSpPr>
              <a:grpSpLocks noChangeAspect="1"/>
            </p:cNvGrpSpPr>
            <p:nvPr/>
          </p:nvGrpSpPr>
          <p:grpSpPr bwMode="auto">
            <a:xfrm>
              <a:off x="4315" y="1673"/>
              <a:ext cx="125" cy="281"/>
              <a:chOff x="2454" y="864"/>
              <a:chExt cx="306" cy="688"/>
            </a:xfrm>
          </p:grpSpPr>
          <p:sp>
            <p:nvSpPr>
              <p:cNvPr id="357740" name="Line 96"/>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41" name="Freeform 97"/>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474" name="Freeform 98"/>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743" name="Freeform 99"/>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744" name="Line 100"/>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45" name="Line 101"/>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46" name="Oval 102"/>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sp>
        <p:nvSpPr>
          <p:cNvPr id="357594" name="Rectangle 103"/>
          <p:cNvSpPr>
            <a:spLocks noChangeArrowheads="1"/>
          </p:cNvSpPr>
          <p:nvPr>
            <p:custDataLst>
              <p:tags r:id="rId36"/>
            </p:custDataLst>
          </p:nvPr>
        </p:nvSpPr>
        <p:spPr bwMode="auto">
          <a:xfrm>
            <a:off x="6337300" y="4051300"/>
            <a:ext cx="369888" cy="504825"/>
          </a:xfrm>
          <a:prstGeom prst="rect">
            <a:avLst/>
          </a:prstGeom>
          <a:solidFill>
            <a:schemeClr val="bg1"/>
          </a:solidFill>
          <a:ln w="9525" algn="ctr">
            <a:noFill/>
            <a:miter lim="800000"/>
            <a:headEnd/>
            <a:tailEnd/>
          </a:ln>
        </p:spPr>
        <p:txBody>
          <a:bodyPr wrap="none" lIns="0" tIns="0" rIns="0" bIns="0" anchor="ctr">
            <a:spAutoFit/>
          </a:bodyPr>
          <a:lstStyle/>
          <a:p>
            <a:endParaRPr lang="en-US"/>
          </a:p>
        </p:txBody>
      </p:sp>
      <p:sp>
        <p:nvSpPr>
          <p:cNvPr id="357480" name="Text Box 104"/>
          <p:cNvSpPr txBox="1">
            <a:spLocks noChangeArrowheads="1"/>
          </p:cNvSpPr>
          <p:nvPr>
            <p:custDataLst>
              <p:tags r:id="rId37"/>
            </p:custDataLst>
          </p:nvPr>
        </p:nvSpPr>
        <p:spPr bwMode="auto">
          <a:xfrm>
            <a:off x="6024563" y="3635375"/>
            <a:ext cx="2201862" cy="285750"/>
          </a:xfrm>
          <a:prstGeom prst="rect">
            <a:avLst/>
          </a:prstGeom>
          <a:noFill/>
          <a:ln w="9525" algn="ctr">
            <a:noFill/>
            <a:miter lim="800000"/>
            <a:headEnd/>
            <a:tailEnd/>
          </a:ln>
        </p:spPr>
        <p:txBody>
          <a:bodyPr wrap="none" lIns="36000" tIns="36000" rIns="36000" bIns="36000">
            <a:spAutoFit/>
          </a:bodyPr>
          <a:lstStyle/>
          <a:p>
            <a:pPr marL="228600" indent="-228600" eaLnBrk="0" hangingPunct="0"/>
            <a:r>
              <a:rPr lang="en-US" sz="1400" b="1"/>
              <a:t>"Someone in universe…"</a:t>
            </a:r>
            <a:endParaRPr lang="en-US" sz="1400"/>
          </a:p>
        </p:txBody>
      </p:sp>
      <p:grpSp>
        <p:nvGrpSpPr>
          <p:cNvPr id="357481" name="Group 105"/>
          <p:cNvGrpSpPr>
            <a:grpSpLocks/>
          </p:cNvGrpSpPr>
          <p:nvPr>
            <p:custDataLst>
              <p:tags r:id="rId38"/>
            </p:custDataLst>
          </p:nvPr>
        </p:nvGrpSpPr>
        <p:grpSpPr bwMode="auto">
          <a:xfrm>
            <a:off x="5646738" y="3952875"/>
            <a:ext cx="1639887" cy="1227138"/>
            <a:chOff x="3684" y="2460"/>
            <a:chExt cx="1033" cy="773"/>
          </a:xfrm>
        </p:grpSpPr>
        <p:sp>
          <p:nvSpPr>
            <p:cNvPr id="357662" name="Freeform 106"/>
            <p:cNvSpPr>
              <a:spLocks/>
            </p:cNvSpPr>
            <p:nvPr>
              <p:custDataLst>
                <p:tags r:id="rId49"/>
              </p:custDataLst>
            </p:nvPr>
          </p:nvSpPr>
          <p:spPr bwMode="auto">
            <a:xfrm>
              <a:off x="3684" y="2460"/>
              <a:ext cx="1033" cy="773"/>
            </a:xfrm>
            <a:custGeom>
              <a:avLst/>
              <a:gdLst>
                <a:gd name="T0" fmla="*/ 354 w 3924"/>
                <a:gd name="T1" fmla="*/ 870 h 2617"/>
                <a:gd name="T2" fmla="*/ 0 w 3924"/>
                <a:gd name="T3" fmla="*/ 1228 h 2617"/>
                <a:gd name="T4" fmla="*/ 195 w 3924"/>
                <a:gd name="T5" fmla="*/ 1539 h 2617"/>
                <a:gd name="T6" fmla="*/ 193 w 3924"/>
                <a:gd name="T7" fmla="*/ 1535 h 2617"/>
                <a:gd name="T8" fmla="*/ 86 w 3924"/>
                <a:gd name="T9" fmla="*/ 1780 h 2617"/>
                <a:gd name="T10" fmla="*/ 482 w 3924"/>
                <a:gd name="T11" fmla="*/ 2139 h 2617"/>
                <a:gd name="T12" fmla="*/ 529 w 3924"/>
                <a:gd name="T13" fmla="*/ 2136 h 2617"/>
                <a:gd name="T14" fmla="*/ 526 w 3924"/>
                <a:gd name="T15" fmla="*/ 2139 h 2617"/>
                <a:gd name="T16" fmla="*/ 1135 w 3924"/>
                <a:gd name="T17" fmla="*/ 2460 h 2617"/>
                <a:gd name="T18" fmla="*/ 1496 w 3924"/>
                <a:gd name="T19" fmla="*/ 2368 h 2617"/>
                <a:gd name="T20" fmla="*/ 1495 w 3924"/>
                <a:gd name="T21" fmla="*/ 2369 h 2617"/>
                <a:gd name="T22" fmla="*/ 2005 w 3924"/>
                <a:gd name="T23" fmla="*/ 2617 h 2617"/>
                <a:gd name="T24" fmla="*/ 2592 w 3924"/>
                <a:gd name="T25" fmla="*/ 2220 h 2617"/>
                <a:gd name="T26" fmla="*/ 2593 w 3924"/>
                <a:gd name="T27" fmla="*/ 2223 h 2617"/>
                <a:gd name="T28" fmla="*/ 2871 w 3924"/>
                <a:gd name="T29" fmla="*/ 2296 h 2617"/>
                <a:gd name="T30" fmla="*/ 3397 w 3924"/>
                <a:gd name="T31" fmla="*/ 1823 h 2617"/>
                <a:gd name="T32" fmla="*/ 3396 w 3924"/>
                <a:gd name="T33" fmla="*/ 1822 h 2617"/>
                <a:gd name="T34" fmla="*/ 3924 w 3924"/>
                <a:gd name="T35" fmla="*/ 1269 h 2617"/>
                <a:gd name="T36" fmla="*/ 3797 w 3924"/>
                <a:gd name="T37" fmla="*/ 929 h 2617"/>
                <a:gd name="T38" fmla="*/ 3796 w 3924"/>
                <a:gd name="T39" fmla="*/ 929 h 2617"/>
                <a:gd name="T40" fmla="*/ 3835 w 3924"/>
                <a:gd name="T41" fmla="*/ 755 h 2617"/>
                <a:gd name="T42" fmla="*/ 3478 w 3924"/>
                <a:gd name="T43" fmla="*/ 330 h 2617"/>
                <a:gd name="T44" fmla="*/ 3479 w 3924"/>
                <a:gd name="T45" fmla="*/ 329 h 2617"/>
                <a:gd name="T46" fmla="*/ 3045 w 3924"/>
                <a:gd name="T47" fmla="*/ 0 h 2617"/>
                <a:gd name="T48" fmla="*/ 2708 w 3924"/>
                <a:gd name="T49" fmla="*/ 142 h 2617"/>
                <a:gd name="T50" fmla="*/ 2709 w 3924"/>
                <a:gd name="T51" fmla="*/ 142 h 2617"/>
                <a:gd name="T52" fmla="*/ 2394 w 3924"/>
                <a:gd name="T53" fmla="*/ 0 h 2617"/>
                <a:gd name="T54" fmla="*/ 2039 w 3924"/>
                <a:gd name="T55" fmla="*/ 200 h 2617"/>
                <a:gd name="T56" fmla="*/ 2040 w 3924"/>
                <a:gd name="T57" fmla="*/ 206 h 2617"/>
                <a:gd name="T58" fmla="*/ 1700 w 3924"/>
                <a:gd name="T59" fmla="*/ 79 h 2617"/>
                <a:gd name="T60" fmla="*/ 1273 w 3924"/>
                <a:gd name="T61" fmla="*/ 313 h 2617"/>
                <a:gd name="T62" fmla="*/ 1271 w 3924"/>
                <a:gd name="T63" fmla="*/ 316 h 2617"/>
                <a:gd name="T64" fmla="*/ 961 w 3924"/>
                <a:gd name="T65" fmla="*/ 239 h 2617"/>
                <a:gd name="T66" fmla="*/ 347 w 3924"/>
                <a:gd name="T67" fmla="*/ 796 h 2617"/>
                <a:gd name="T68" fmla="*/ 353 w 3924"/>
                <a:gd name="T69" fmla="*/ 871 h 2617"/>
                <a:gd name="T70" fmla="*/ 354 w 3924"/>
                <a:gd name="T71" fmla="*/ 870 h 26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24"/>
                <a:gd name="T109" fmla="*/ 0 h 2617"/>
                <a:gd name="T110" fmla="*/ 3924 w 3924"/>
                <a:gd name="T111" fmla="*/ 2617 h 26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24" h="2617">
                  <a:moveTo>
                    <a:pt x="354" y="870"/>
                  </a:moveTo>
                  <a:cubicBezTo>
                    <a:pt x="153" y="889"/>
                    <a:pt x="0" y="1044"/>
                    <a:pt x="0" y="1228"/>
                  </a:cubicBezTo>
                  <a:cubicBezTo>
                    <a:pt x="0" y="1356"/>
                    <a:pt x="74" y="1475"/>
                    <a:pt x="195" y="1539"/>
                  </a:cubicBezTo>
                  <a:lnTo>
                    <a:pt x="193" y="1535"/>
                  </a:lnTo>
                  <a:cubicBezTo>
                    <a:pt x="124" y="1602"/>
                    <a:pt x="86" y="1689"/>
                    <a:pt x="86" y="1780"/>
                  </a:cubicBezTo>
                  <a:cubicBezTo>
                    <a:pt x="86" y="1978"/>
                    <a:pt x="264" y="2139"/>
                    <a:pt x="482" y="2139"/>
                  </a:cubicBezTo>
                  <a:cubicBezTo>
                    <a:pt x="498" y="2139"/>
                    <a:pt x="513" y="2138"/>
                    <a:pt x="529" y="2136"/>
                  </a:cubicBezTo>
                  <a:lnTo>
                    <a:pt x="526" y="2139"/>
                  </a:lnTo>
                  <a:cubicBezTo>
                    <a:pt x="651" y="2337"/>
                    <a:pt x="884" y="2460"/>
                    <a:pt x="1135" y="2460"/>
                  </a:cubicBezTo>
                  <a:cubicBezTo>
                    <a:pt x="1262" y="2460"/>
                    <a:pt x="1387" y="2428"/>
                    <a:pt x="1496" y="2368"/>
                  </a:cubicBezTo>
                  <a:lnTo>
                    <a:pt x="1495" y="2369"/>
                  </a:lnTo>
                  <a:cubicBezTo>
                    <a:pt x="1609" y="2524"/>
                    <a:pt x="1800" y="2617"/>
                    <a:pt x="2005" y="2617"/>
                  </a:cubicBezTo>
                  <a:cubicBezTo>
                    <a:pt x="2276" y="2617"/>
                    <a:pt x="2514" y="2456"/>
                    <a:pt x="2592" y="2220"/>
                  </a:cubicBezTo>
                  <a:lnTo>
                    <a:pt x="2593" y="2223"/>
                  </a:lnTo>
                  <a:cubicBezTo>
                    <a:pt x="2677" y="2271"/>
                    <a:pt x="2773" y="2296"/>
                    <a:pt x="2871" y="2296"/>
                  </a:cubicBezTo>
                  <a:cubicBezTo>
                    <a:pt x="3160" y="2296"/>
                    <a:pt x="3395" y="2085"/>
                    <a:pt x="3397" y="1823"/>
                  </a:cubicBezTo>
                  <a:lnTo>
                    <a:pt x="3396" y="1822"/>
                  </a:lnTo>
                  <a:cubicBezTo>
                    <a:pt x="3699" y="1782"/>
                    <a:pt x="3924" y="1547"/>
                    <a:pt x="3924" y="1269"/>
                  </a:cubicBezTo>
                  <a:cubicBezTo>
                    <a:pt x="3924" y="1146"/>
                    <a:pt x="3880" y="1026"/>
                    <a:pt x="3797" y="929"/>
                  </a:cubicBezTo>
                  <a:lnTo>
                    <a:pt x="3796" y="929"/>
                  </a:lnTo>
                  <a:cubicBezTo>
                    <a:pt x="3822" y="874"/>
                    <a:pt x="3835" y="815"/>
                    <a:pt x="3835" y="755"/>
                  </a:cubicBezTo>
                  <a:cubicBezTo>
                    <a:pt x="3835" y="556"/>
                    <a:pt x="3689" y="382"/>
                    <a:pt x="3478" y="330"/>
                  </a:cubicBezTo>
                  <a:lnTo>
                    <a:pt x="3479" y="329"/>
                  </a:lnTo>
                  <a:cubicBezTo>
                    <a:pt x="3442" y="139"/>
                    <a:pt x="3259" y="0"/>
                    <a:pt x="3045" y="0"/>
                  </a:cubicBezTo>
                  <a:cubicBezTo>
                    <a:pt x="2915" y="0"/>
                    <a:pt x="2792" y="52"/>
                    <a:pt x="2708" y="142"/>
                  </a:cubicBezTo>
                  <a:lnTo>
                    <a:pt x="2709" y="142"/>
                  </a:lnTo>
                  <a:cubicBezTo>
                    <a:pt x="2634" y="53"/>
                    <a:pt x="2518" y="0"/>
                    <a:pt x="2394" y="0"/>
                  </a:cubicBezTo>
                  <a:cubicBezTo>
                    <a:pt x="2244" y="0"/>
                    <a:pt x="2106" y="78"/>
                    <a:pt x="2039" y="200"/>
                  </a:cubicBezTo>
                  <a:lnTo>
                    <a:pt x="2040" y="206"/>
                  </a:lnTo>
                  <a:cubicBezTo>
                    <a:pt x="1950" y="125"/>
                    <a:pt x="1828" y="79"/>
                    <a:pt x="1700" y="79"/>
                  </a:cubicBezTo>
                  <a:cubicBezTo>
                    <a:pt x="1521" y="79"/>
                    <a:pt x="1357" y="169"/>
                    <a:pt x="1273" y="313"/>
                  </a:cubicBezTo>
                  <a:lnTo>
                    <a:pt x="1271" y="316"/>
                  </a:lnTo>
                  <a:cubicBezTo>
                    <a:pt x="1177" y="266"/>
                    <a:pt x="1070" y="239"/>
                    <a:pt x="961" y="239"/>
                  </a:cubicBezTo>
                  <a:cubicBezTo>
                    <a:pt x="622" y="239"/>
                    <a:pt x="347" y="489"/>
                    <a:pt x="347" y="796"/>
                  </a:cubicBezTo>
                  <a:cubicBezTo>
                    <a:pt x="347" y="821"/>
                    <a:pt x="349" y="846"/>
                    <a:pt x="353" y="871"/>
                  </a:cubicBezTo>
                  <a:lnTo>
                    <a:pt x="354" y="870"/>
                  </a:lnTo>
                  <a:close/>
                </a:path>
              </a:pathLst>
            </a:custGeom>
            <a:solidFill>
              <a:srgbClr val="FFFFFF"/>
            </a:solidFill>
            <a:ln w="0">
              <a:solidFill>
                <a:schemeClr val="tx2"/>
              </a:solidFill>
              <a:prstDash val="solid"/>
              <a:round/>
              <a:headEnd/>
              <a:tailEnd/>
            </a:ln>
          </p:spPr>
          <p:txBody>
            <a:bodyPr/>
            <a:lstStyle/>
            <a:p>
              <a:endParaRPr lang="en-US"/>
            </a:p>
          </p:txBody>
        </p:sp>
        <p:grpSp>
          <p:nvGrpSpPr>
            <p:cNvPr id="357663" name="Group 107"/>
            <p:cNvGrpSpPr>
              <a:grpSpLocks noChangeAspect="1"/>
            </p:cNvGrpSpPr>
            <p:nvPr>
              <p:custDataLst>
                <p:tags r:id="rId50"/>
              </p:custDataLst>
            </p:nvPr>
          </p:nvGrpSpPr>
          <p:grpSpPr bwMode="auto">
            <a:xfrm>
              <a:off x="3949" y="2577"/>
              <a:ext cx="125" cy="281"/>
              <a:chOff x="2454" y="864"/>
              <a:chExt cx="306" cy="688"/>
            </a:xfrm>
          </p:grpSpPr>
          <p:sp>
            <p:nvSpPr>
              <p:cNvPr id="357728" name="Line 108"/>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29" name="Freeform 109"/>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486" name="Freeform 110"/>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731" name="Freeform 111"/>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732" name="Line 112"/>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33" name="Line 113"/>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34" name="Oval 114"/>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64" name="Group 115"/>
            <p:cNvGrpSpPr>
              <a:grpSpLocks/>
            </p:cNvGrpSpPr>
            <p:nvPr>
              <p:custDataLst>
                <p:tags r:id="rId51"/>
              </p:custDataLst>
            </p:nvPr>
          </p:nvGrpSpPr>
          <p:grpSpPr bwMode="auto">
            <a:xfrm>
              <a:off x="4171" y="2540"/>
              <a:ext cx="125" cy="281"/>
              <a:chOff x="2454" y="864"/>
              <a:chExt cx="306" cy="688"/>
            </a:xfrm>
          </p:grpSpPr>
          <p:sp>
            <p:nvSpPr>
              <p:cNvPr id="357721" name="Line 116"/>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22" name="Freeform 117"/>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723" name="Freeform 118"/>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724" name="Freeform 119"/>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725" name="Line 120"/>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26" name="Line 121"/>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27" name="Oval 122"/>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65" name="Group 123"/>
            <p:cNvGrpSpPr>
              <a:grpSpLocks noChangeAspect="1"/>
            </p:cNvGrpSpPr>
            <p:nvPr>
              <p:custDataLst>
                <p:tags r:id="rId52"/>
              </p:custDataLst>
            </p:nvPr>
          </p:nvGrpSpPr>
          <p:grpSpPr bwMode="auto">
            <a:xfrm>
              <a:off x="4346" y="2775"/>
              <a:ext cx="125" cy="281"/>
              <a:chOff x="2454" y="864"/>
              <a:chExt cx="306" cy="688"/>
            </a:xfrm>
          </p:grpSpPr>
          <p:sp>
            <p:nvSpPr>
              <p:cNvPr id="357714" name="Line 124"/>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15" name="Freeform 125"/>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502" name="Freeform 126"/>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717" name="Freeform 127"/>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718" name="Line 128"/>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19" name="Line 129"/>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20" name="Oval 130"/>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66" name="Group 131"/>
            <p:cNvGrpSpPr>
              <a:grpSpLocks noChangeAspect="1"/>
            </p:cNvGrpSpPr>
            <p:nvPr>
              <p:custDataLst>
                <p:tags r:id="rId53"/>
              </p:custDataLst>
            </p:nvPr>
          </p:nvGrpSpPr>
          <p:grpSpPr bwMode="auto">
            <a:xfrm>
              <a:off x="4499" y="2642"/>
              <a:ext cx="125" cy="281"/>
              <a:chOff x="2454" y="864"/>
              <a:chExt cx="306" cy="688"/>
            </a:xfrm>
          </p:grpSpPr>
          <p:sp>
            <p:nvSpPr>
              <p:cNvPr id="357707" name="Line 132"/>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08" name="Freeform 133"/>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510" name="Freeform 134"/>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710" name="Freeform 135"/>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711" name="Line 136"/>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12" name="Line 137"/>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13" name="Oval 138"/>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67" name="Group 139"/>
            <p:cNvGrpSpPr>
              <a:grpSpLocks noChangeAspect="1"/>
            </p:cNvGrpSpPr>
            <p:nvPr>
              <p:custDataLst>
                <p:tags r:id="rId54"/>
              </p:custDataLst>
            </p:nvPr>
          </p:nvGrpSpPr>
          <p:grpSpPr bwMode="auto">
            <a:xfrm>
              <a:off x="4190" y="2872"/>
              <a:ext cx="125" cy="281"/>
              <a:chOff x="2454" y="864"/>
              <a:chExt cx="306" cy="688"/>
            </a:xfrm>
          </p:grpSpPr>
          <p:sp>
            <p:nvSpPr>
              <p:cNvPr id="357700" name="Line 140"/>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701" name="Freeform 141"/>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518" name="Freeform 142"/>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703" name="Freeform 143"/>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704" name="Line 144"/>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705" name="Line 145"/>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706" name="Oval 146"/>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68" name="Group 147"/>
            <p:cNvGrpSpPr>
              <a:grpSpLocks noChangeAspect="1"/>
            </p:cNvGrpSpPr>
            <p:nvPr>
              <p:custDataLst>
                <p:tags r:id="rId55"/>
              </p:custDataLst>
            </p:nvPr>
          </p:nvGrpSpPr>
          <p:grpSpPr bwMode="auto">
            <a:xfrm>
              <a:off x="4028" y="2828"/>
              <a:ext cx="125" cy="281"/>
              <a:chOff x="2454" y="864"/>
              <a:chExt cx="306" cy="688"/>
            </a:xfrm>
          </p:grpSpPr>
          <p:sp>
            <p:nvSpPr>
              <p:cNvPr id="357693" name="Line 148"/>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94" name="Freeform 149"/>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526" name="Freeform 150"/>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696" name="Freeform 151"/>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697" name="Line 152"/>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98" name="Line 153"/>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99" name="Oval 154"/>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69" name="Group 155"/>
            <p:cNvGrpSpPr>
              <a:grpSpLocks noChangeAspect="1"/>
            </p:cNvGrpSpPr>
            <p:nvPr>
              <p:custDataLst>
                <p:tags r:id="rId56"/>
              </p:custDataLst>
            </p:nvPr>
          </p:nvGrpSpPr>
          <p:grpSpPr bwMode="auto">
            <a:xfrm>
              <a:off x="4377" y="2491"/>
              <a:ext cx="125" cy="281"/>
              <a:chOff x="2454" y="864"/>
              <a:chExt cx="306" cy="688"/>
            </a:xfrm>
          </p:grpSpPr>
          <p:sp>
            <p:nvSpPr>
              <p:cNvPr id="357686" name="Line 156"/>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87" name="Freeform 157"/>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534" name="Freeform 158"/>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689" name="Freeform 159"/>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690" name="Line 160"/>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91" name="Line 161"/>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92" name="Oval 162"/>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70" name="Group 163"/>
            <p:cNvGrpSpPr>
              <a:grpSpLocks noChangeAspect="1"/>
            </p:cNvGrpSpPr>
            <p:nvPr>
              <p:custDataLst>
                <p:tags r:id="rId57"/>
              </p:custDataLst>
            </p:nvPr>
          </p:nvGrpSpPr>
          <p:grpSpPr bwMode="auto">
            <a:xfrm>
              <a:off x="3864" y="2854"/>
              <a:ext cx="125" cy="281"/>
              <a:chOff x="2454" y="864"/>
              <a:chExt cx="306" cy="688"/>
            </a:xfrm>
          </p:grpSpPr>
          <p:sp>
            <p:nvSpPr>
              <p:cNvPr id="357679" name="Line 164"/>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80" name="Freeform 165"/>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542" name="Freeform 166"/>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682" name="Freeform 167"/>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683" name="Line 168"/>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84" name="Line 169"/>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85" name="Oval 170"/>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71" name="Group 171"/>
            <p:cNvGrpSpPr>
              <a:grpSpLocks noChangeAspect="1"/>
            </p:cNvGrpSpPr>
            <p:nvPr>
              <p:custDataLst>
                <p:tags r:id="rId58"/>
              </p:custDataLst>
            </p:nvPr>
          </p:nvGrpSpPr>
          <p:grpSpPr bwMode="auto">
            <a:xfrm>
              <a:off x="3770" y="2656"/>
              <a:ext cx="125" cy="281"/>
              <a:chOff x="2454" y="864"/>
              <a:chExt cx="306" cy="688"/>
            </a:xfrm>
          </p:grpSpPr>
          <p:sp>
            <p:nvSpPr>
              <p:cNvPr id="357672" name="Line 172"/>
              <p:cNvSpPr>
                <a:spLocks noChangeAspect="1"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73" name="Freeform 173"/>
              <p:cNvSpPr>
                <a:spLocks noChangeAspect="1"/>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tx2"/>
              </a:solidFill>
              <a:ln w="12700">
                <a:solidFill>
                  <a:srgbClr val="FFFFFF"/>
                </a:solidFill>
                <a:round/>
                <a:headEnd/>
                <a:tailEnd/>
              </a:ln>
            </p:spPr>
            <p:txBody>
              <a:bodyPr/>
              <a:lstStyle/>
              <a:p>
                <a:endParaRPr lang="en-US"/>
              </a:p>
            </p:txBody>
          </p:sp>
          <p:sp>
            <p:nvSpPr>
              <p:cNvPr id="357550" name="Freeform 174"/>
              <p:cNvSpPr>
                <a:spLocks noChangeAspect="1"/>
              </p:cNvSpPr>
              <p:nvPr/>
            </p:nvSpPr>
            <p:spPr bwMode="auto">
              <a:xfrm>
                <a:off x="2505" y="1023"/>
                <a:ext cx="255" cy="529"/>
              </a:xfrm>
              <a:custGeom>
                <a:avLst/>
                <a:gdLst/>
                <a:ahLst/>
                <a:cxnLst>
                  <a:cxn ang="0">
                    <a:pos x="130" y="846"/>
                  </a:cxn>
                  <a:cxn ang="0">
                    <a:pos x="268" y="812"/>
                  </a:cxn>
                  <a:cxn ang="0">
                    <a:pos x="310" y="474"/>
                  </a:cxn>
                  <a:cxn ang="0">
                    <a:pos x="376" y="458"/>
                  </a:cxn>
                  <a:cxn ang="0">
                    <a:pos x="376" y="458"/>
                  </a:cxn>
                  <a:cxn ang="0">
                    <a:pos x="382" y="434"/>
                  </a:cxn>
                  <a:cxn ang="0">
                    <a:pos x="392" y="374"/>
                  </a:cxn>
                  <a:cxn ang="0">
                    <a:pos x="396" y="334"/>
                  </a:cxn>
                  <a:cxn ang="0">
                    <a:pos x="400" y="290"/>
                  </a:cxn>
                  <a:cxn ang="0">
                    <a:pos x="402" y="244"/>
                  </a:cxn>
                  <a:cxn ang="0">
                    <a:pos x="402" y="196"/>
                  </a:cxn>
                  <a:cxn ang="0">
                    <a:pos x="398" y="150"/>
                  </a:cxn>
                  <a:cxn ang="0">
                    <a:pos x="394" y="128"/>
                  </a:cxn>
                  <a:cxn ang="0">
                    <a:pos x="390" y="108"/>
                  </a:cxn>
                  <a:cxn ang="0">
                    <a:pos x="384" y="88"/>
                  </a:cxn>
                  <a:cxn ang="0">
                    <a:pos x="376" y="70"/>
                  </a:cxn>
                  <a:cxn ang="0">
                    <a:pos x="368" y="52"/>
                  </a:cxn>
                  <a:cxn ang="0">
                    <a:pos x="356" y="38"/>
                  </a:cxn>
                  <a:cxn ang="0">
                    <a:pos x="344" y="26"/>
                  </a:cxn>
                  <a:cxn ang="0">
                    <a:pos x="330" y="14"/>
                  </a:cxn>
                  <a:cxn ang="0">
                    <a:pos x="314" y="6"/>
                  </a:cxn>
                  <a:cxn ang="0">
                    <a:pos x="296" y="2"/>
                  </a:cxn>
                  <a:cxn ang="0">
                    <a:pos x="276" y="0"/>
                  </a:cxn>
                  <a:cxn ang="0">
                    <a:pos x="254" y="0"/>
                  </a:cxn>
                  <a:cxn ang="0">
                    <a:pos x="230" y="4"/>
                  </a:cxn>
                  <a:cxn ang="0">
                    <a:pos x="204" y="12"/>
                  </a:cxn>
                  <a:cxn ang="0">
                    <a:pos x="204" y="12"/>
                  </a:cxn>
                  <a:cxn ang="0">
                    <a:pos x="180" y="22"/>
                  </a:cxn>
                  <a:cxn ang="0">
                    <a:pos x="156" y="34"/>
                  </a:cxn>
                  <a:cxn ang="0">
                    <a:pos x="136" y="46"/>
                  </a:cxn>
                  <a:cxn ang="0">
                    <a:pos x="118" y="62"/>
                  </a:cxn>
                  <a:cxn ang="0">
                    <a:pos x="100" y="78"/>
                  </a:cxn>
                  <a:cxn ang="0">
                    <a:pos x="84" y="96"/>
                  </a:cxn>
                  <a:cxn ang="0">
                    <a:pos x="72" y="114"/>
                  </a:cxn>
                  <a:cxn ang="0">
                    <a:pos x="58" y="134"/>
                  </a:cxn>
                  <a:cxn ang="0">
                    <a:pos x="48" y="154"/>
                  </a:cxn>
                  <a:cxn ang="0">
                    <a:pos x="38" y="176"/>
                  </a:cxn>
                  <a:cxn ang="0">
                    <a:pos x="30" y="198"/>
                  </a:cxn>
                  <a:cxn ang="0">
                    <a:pos x="24" y="220"/>
                  </a:cxn>
                  <a:cxn ang="0">
                    <a:pos x="12" y="264"/>
                  </a:cxn>
                  <a:cxn ang="0">
                    <a:pos x="6" y="310"/>
                  </a:cxn>
                  <a:cxn ang="0">
                    <a:pos x="2" y="354"/>
                  </a:cxn>
                  <a:cxn ang="0">
                    <a:pos x="0" y="396"/>
                  </a:cxn>
                  <a:cxn ang="0">
                    <a:pos x="0" y="434"/>
                  </a:cxn>
                  <a:cxn ang="0">
                    <a:pos x="2" y="468"/>
                  </a:cxn>
                  <a:cxn ang="0">
                    <a:pos x="8" y="518"/>
                  </a:cxn>
                  <a:cxn ang="0">
                    <a:pos x="10" y="536"/>
                  </a:cxn>
                  <a:cxn ang="0">
                    <a:pos x="86" y="522"/>
                  </a:cxn>
                  <a:cxn ang="0">
                    <a:pos x="130" y="846"/>
                  </a:cxn>
                </a:cxnLst>
                <a:rect l="0" t="0" r="r" b="b"/>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chemeClr val="tx2"/>
                  </a:gs>
                  <a:gs pos="100000">
                    <a:schemeClr val="tx2">
                      <a:gamma/>
                      <a:tint val="32157"/>
                      <a:invGamma/>
                    </a:schemeClr>
                  </a:gs>
                </a:gsLst>
                <a:lin ang="5400000" scaled="1"/>
              </a:gradFill>
              <a:ln w="12700">
                <a:solidFill>
                  <a:srgbClr val="FFFFFF"/>
                </a:solidFill>
                <a:round/>
                <a:headEnd/>
                <a:tailEnd/>
              </a:ln>
            </p:spPr>
            <p:txBody>
              <a:bodyPr/>
              <a:lstStyle/>
              <a:p>
                <a:pPr>
                  <a:defRPr/>
                </a:pPr>
                <a:endParaRPr lang="en-US"/>
              </a:p>
            </p:txBody>
          </p:sp>
          <p:sp>
            <p:nvSpPr>
              <p:cNvPr id="357675" name="Freeform 175"/>
              <p:cNvSpPr>
                <a:spLocks noChangeAspect="1"/>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tx2"/>
              </a:solidFill>
              <a:ln w="12700">
                <a:solidFill>
                  <a:srgbClr val="FFFFFF"/>
                </a:solidFill>
                <a:round/>
                <a:headEnd/>
                <a:tailEnd/>
              </a:ln>
            </p:spPr>
            <p:txBody>
              <a:bodyPr/>
              <a:lstStyle/>
              <a:p>
                <a:endParaRPr lang="en-US"/>
              </a:p>
            </p:txBody>
          </p:sp>
          <p:sp>
            <p:nvSpPr>
              <p:cNvPr id="357676" name="Line 176"/>
              <p:cNvSpPr>
                <a:spLocks noChangeAspect="1"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77" name="Line 177"/>
              <p:cNvSpPr>
                <a:spLocks noChangeAspect="1"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78" name="Oval 178"/>
              <p:cNvSpPr>
                <a:spLocks noChangeAspect="1" noChangeArrowheads="1"/>
              </p:cNvSpPr>
              <p:nvPr/>
            </p:nvSpPr>
            <p:spPr bwMode="auto">
              <a:xfrm>
                <a:off x="2538" y="864"/>
                <a:ext cx="168" cy="168"/>
              </a:xfrm>
              <a:prstGeom prst="ellipse">
                <a:avLst/>
              </a:prstGeom>
              <a:gradFill rotWithShape="1">
                <a:gsLst>
                  <a:gs pos="0">
                    <a:srgbClr val="DDDDDD"/>
                  </a:gs>
                  <a:gs pos="100000">
                    <a:schemeClr val="tx2"/>
                  </a:gs>
                </a:gsLst>
                <a:path path="shape">
                  <a:fillToRect l="50000" t="50000" r="50000" b="50000"/>
                </a:path>
              </a:gradFill>
              <a:ln w="12700">
                <a:solidFill>
                  <a:srgbClr val="FFFFFF"/>
                </a:solidFill>
                <a:round/>
                <a:headEnd/>
                <a:tailEnd/>
              </a:ln>
            </p:spPr>
            <p:txBody>
              <a:bodyPr wrap="none" anchor="ctr"/>
              <a:lstStyle/>
              <a:p>
                <a:endParaRPr lang="en-US"/>
              </a:p>
            </p:txBody>
          </p:sp>
        </p:grpSp>
      </p:grpSp>
      <p:sp>
        <p:nvSpPr>
          <p:cNvPr id="357597" name="Rectangle 179"/>
          <p:cNvSpPr>
            <a:spLocks noChangeArrowheads="1"/>
          </p:cNvSpPr>
          <p:nvPr>
            <p:custDataLst>
              <p:tags r:id="rId39"/>
            </p:custDataLst>
          </p:nvPr>
        </p:nvSpPr>
        <p:spPr bwMode="auto">
          <a:xfrm>
            <a:off x="3602038" y="3362325"/>
            <a:ext cx="369887" cy="504825"/>
          </a:xfrm>
          <a:prstGeom prst="rect">
            <a:avLst/>
          </a:prstGeom>
          <a:solidFill>
            <a:schemeClr val="bg1"/>
          </a:solidFill>
          <a:ln w="9525" algn="ctr">
            <a:noFill/>
            <a:miter lim="800000"/>
            <a:headEnd/>
            <a:tailEnd/>
          </a:ln>
        </p:spPr>
        <p:txBody>
          <a:bodyPr wrap="none" lIns="0" tIns="0" rIns="0" bIns="0" anchor="ctr">
            <a:spAutoFit/>
          </a:bodyPr>
          <a:lstStyle/>
          <a:p>
            <a:endParaRPr lang="en-US"/>
          </a:p>
        </p:txBody>
      </p:sp>
      <p:graphicFrame>
        <p:nvGraphicFramePr>
          <p:cNvPr id="357559" name="Rectangle 183" hidden="1"/>
          <p:cNvGraphicFramePr>
            <a:graphicFrameLocks/>
          </p:cNvGraphicFramePr>
          <p:nvPr>
            <p:custDataLst>
              <p:tags r:id="rId40"/>
            </p:custDataLst>
          </p:nvPr>
        </p:nvGraphicFramePr>
        <p:xfrm>
          <a:off x="0" y="0"/>
          <a:ext cx="158750" cy="158750"/>
        </p:xfrm>
        <a:graphic>
          <a:graphicData uri="http://schemas.openxmlformats.org/presentationml/2006/ole">
            <p:oleObj spid="_x0000_s357559" r:id="rId67" imgW="0" imgH="0" progId="">
              <p:embed/>
            </p:oleObj>
          </a:graphicData>
        </a:graphic>
      </p:graphicFrame>
      <p:pic>
        <p:nvPicPr>
          <p:cNvPr id="357560" name="Picture 184" descr="kwsbmgbp[1]"/>
          <p:cNvPicPr>
            <a:picLocks noChangeAspect="1" noChangeArrowheads="1"/>
          </p:cNvPicPr>
          <p:nvPr>
            <p:custDataLst>
              <p:tags r:id="rId41"/>
            </p:custDataLst>
          </p:nvPr>
        </p:nvPicPr>
        <p:blipFill>
          <a:blip r:embed="rId68"/>
          <a:srcRect/>
          <a:stretch>
            <a:fillRect/>
          </a:stretch>
        </p:blipFill>
        <p:spPr bwMode="auto">
          <a:xfrm>
            <a:off x="3216275" y="3054350"/>
            <a:ext cx="1014413" cy="1273175"/>
          </a:xfrm>
          <a:prstGeom prst="rect">
            <a:avLst/>
          </a:prstGeom>
          <a:noFill/>
          <a:ln w="9525">
            <a:noFill/>
            <a:miter lim="800000"/>
            <a:headEnd/>
            <a:tailEnd/>
          </a:ln>
        </p:spPr>
      </p:pic>
      <p:grpSp>
        <p:nvGrpSpPr>
          <p:cNvPr id="357561" name="Group 185"/>
          <p:cNvGrpSpPr>
            <a:grpSpLocks/>
          </p:cNvGrpSpPr>
          <p:nvPr>
            <p:custDataLst>
              <p:tags r:id="rId42"/>
            </p:custDataLst>
          </p:nvPr>
        </p:nvGrpSpPr>
        <p:grpSpPr bwMode="auto">
          <a:xfrm>
            <a:off x="4032250" y="3848100"/>
            <a:ext cx="1871663" cy="787400"/>
            <a:chOff x="2540" y="2394"/>
            <a:chExt cx="1179" cy="496"/>
          </a:xfrm>
        </p:grpSpPr>
        <p:sp>
          <p:nvSpPr>
            <p:cNvPr id="357634" name="Text Box 186"/>
            <p:cNvSpPr txBox="1">
              <a:spLocks noChangeArrowheads="1"/>
            </p:cNvSpPr>
            <p:nvPr>
              <p:custDataLst>
                <p:tags r:id="rId44"/>
              </p:custDataLst>
            </p:nvPr>
          </p:nvSpPr>
          <p:spPr bwMode="auto">
            <a:xfrm>
              <a:off x="2831" y="2457"/>
              <a:ext cx="888" cy="276"/>
            </a:xfrm>
            <a:prstGeom prst="rect">
              <a:avLst/>
            </a:prstGeom>
            <a:noFill/>
            <a:ln w="9525" algn="ctr">
              <a:noFill/>
              <a:miter lim="800000"/>
              <a:headEnd/>
              <a:tailEnd/>
            </a:ln>
          </p:spPr>
          <p:txBody>
            <a:bodyPr lIns="36000" tIns="36000" rIns="36000" bIns="36000">
              <a:spAutoFit/>
            </a:bodyPr>
            <a:lstStyle/>
            <a:p>
              <a:pPr indent="107950" eaLnBrk="0" hangingPunct="0">
                <a:buClr>
                  <a:schemeClr val="tx2"/>
                </a:buClr>
                <a:buFont typeface="Wingdings" pitchFamily="2" charset="2"/>
                <a:buChar char="§"/>
              </a:pPr>
              <a:r>
                <a:rPr lang="en-US" sz="1200"/>
                <a:t>Differentiated</a:t>
              </a:r>
            </a:p>
            <a:p>
              <a:pPr indent="107950" eaLnBrk="0" hangingPunct="0">
                <a:buFont typeface="Wingdings" pitchFamily="2" charset="2"/>
                <a:buNone/>
              </a:pPr>
              <a:r>
                <a:rPr lang="en-US" sz="1200"/>
                <a:t>presence</a:t>
              </a:r>
              <a:r>
                <a:rPr lang="en-US" sz="1000"/>
                <a:t> </a:t>
              </a:r>
            </a:p>
          </p:txBody>
        </p:sp>
        <p:grpSp>
          <p:nvGrpSpPr>
            <p:cNvPr id="357635" name="Group 187"/>
            <p:cNvGrpSpPr>
              <a:grpSpLocks/>
            </p:cNvGrpSpPr>
            <p:nvPr>
              <p:custDataLst>
                <p:tags r:id="rId45"/>
              </p:custDataLst>
            </p:nvPr>
          </p:nvGrpSpPr>
          <p:grpSpPr bwMode="auto">
            <a:xfrm>
              <a:off x="2640" y="2394"/>
              <a:ext cx="125" cy="281"/>
              <a:chOff x="2454" y="864"/>
              <a:chExt cx="306" cy="688"/>
            </a:xfrm>
          </p:grpSpPr>
          <p:sp>
            <p:nvSpPr>
              <p:cNvPr id="357655" name="Line 188"/>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56" name="Freeform 189"/>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657" name="Freeform 190"/>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658" name="Freeform 191"/>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659" name="Line 192"/>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60" name="Line 193"/>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61" name="Oval 194"/>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36" name="Group 195"/>
            <p:cNvGrpSpPr>
              <a:grpSpLocks/>
            </p:cNvGrpSpPr>
            <p:nvPr>
              <p:custDataLst>
                <p:tags r:id="rId46"/>
              </p:custDataLst>
            </p:nvPr>
          </p:nvGrpSpPr>
          <p:grpSpPr bwMode="auto">
            <a:xfrm>
              <a:off x="2540" y="2564"/>
              <a:ext cx="125" cy="281"/>
              <a:chOff x="2454" y="864"/>
              <a:chExt cx="306" cy="688"/>
            </a:xfrm>
          </p:grpSpPr>
          <p:sp>
            <p:nvSpPr>
              <p:cNvPr id="357648" name="Line 196"/>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49" name="Freeform 197"/>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chemeClr val="accent2"/>
              </a:solidFill>
              <a:ln w="12700">
                <a:solidFill>
                  <a:srgbClr val="FFFFFF"/>
                </a:solidFill>
                <a:round/>
                <a:headEnd/>
                <a:tailEnd/>
              </a:ln>
            </p:spPr>
            <p:txBody>
              <a:bodyPr/>
              <a:lstStyle/>
              <a:p>
                <a:endParaRPr lang="en-US"/>
              </a:p>
            </p:txBody>
          </p:sp>
          <p:sp>
            <p:nvSpPr>
              <p:cNvPr id="357650" name="Freeform 198"/>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FF9900"/>
                  </a:gs>
                  <a:gs pos="100000">
                    <a:srgbClr val="FFDEAD"/>
                  </a:gs>
                </a:gsLst>
                <a:lin ang="5400000" scaled="1"/>
              </a:gradFill>
              <a:ln w="12700">
                <a:solidFill>
                  <a:srgbClr val="FFFFFF"/>
                </a:solidFill>
                <a:round/>
                <a:headEnd/>
                <a:tailEnd/>
              </a:ln>
            </p:spPr>
            <p:txBody>
              <a:bodyPr/>
              <a:lstStyle/>
              <a:p>
                <a:endParaRPr lang="en-US"/>
              </a:p>
            </p:txBody>
          </p:sp>
          <p:sp>
            <p:nvSpPr>
              <p:cNvPr id="357651" name="Freeform 199"/>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chemeClr val="accent2"/>
              </a:solidFill>
              <a:ln w="12700">
                <a:solidFill>
                  <a:srgbClr val="FFFFFF"/>
                </a:solidFill>
                <a:round/>
                <a:headEnd/>
                <a:tailEnd/>
              </a:ln>
            </p:spPr>
            <p:txBody>
              <a:bodyPr/>
              <a:lstStyle/>
              <a:p>
                <a:endParaRPr lang="en-US"/>
              </a:p>
            </p:txBody>
          </p:sp>
          <p:sp>
            <p:nvSpPr>
              <p:cNvPr id="357652" name="Line 200"/>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53" name="Line 201"/>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54" name="Oval 202"/>
              <p:cNvSpPr>
                <a:spLocks noChangeArrowheads="1"/>
              </p:cNvSpPr>
              <p:nvPr/>
            </p:nvSpPr>
            <p:spPr bwMode="auto">
              <a:xfrm>
                <a:off x="2538" y="864"/>
                <a:ext cx="168" cy="168"/>
              </a:xfrm>
              <a:prstGeom prst="ellipse">
                <a:avLst/>
              </a:prstGeom>
              <a:gradFill rotWithShape="1">
                <a:gsLst>
                  <a:gs pos="0">
                    <a:srgbClr val="FFCC66"/>
                  </a:gs>
                  <a:gs pos="100000">
                    <a:srgbClr val="FF9900"/>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37" name="Group 203"/>
            <p:cNvGrpSpPr>
              <a:grpSpLocks/>
            </p:cNvGrpSpPr>
            <p:nvPr>
              <p:custDataLst>
                <p:tags r:id="rId47"/>
              </p:custDataLst>
            </p:nvPr>
          </p:nvGrpSpPr>
          <p:grpSpPr bwMode="auto">
            <a:xfrm>
              <a:off x="2707" y="2608"/>
              <a:ext cx="125" cy="281"/>
              <a:chOff x="2454" y="864"/>
              <a:chExt cx="306" cy="688"/>
            </a:xfrm>
          </p:grpSpPr>
          <p:sp>
            <p:nvSpPr>
              <p:cNvPr id="357641" name="Line 204"/>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42" name="Freeform 205"/>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643" name="Freeform 206"/>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644" name="Freeform 207"/>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645" name="Line 208"/>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46" name="Line 209"/>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47" name="Oval 210"/>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38" name="Group 211"/>
            <p:cNvGrpSpPr>
              <a:grpSpLocks/>
            </p:cNvGrpSpPr>
            <p:nvPr>
              <p:custDataLst>
                <p:tags r:id="rId48"/>
              </p:custDataLst>
            </p:nvPr>
          </p:nvGrpSpPr>
          <p:grpSpPr bwMode="auto">
            <a:xfrm>
              <a:off x="2693" y="2800"/>
              <a:ext cx="90" cy="90"/>
              <a:chOff x="2673" y="2919"/>
              <a:chExt cx="90" cy="90"/>
            </a:xfrm>
          </p:grpSpPr>
          <p:sp>
            <p:nvSpPr>
              <p:cNvPr id="357639" name="AutoShape 212"/>
              <p:cNvSpPr>
                <a:spLocks noChangeArrowheads="1"/>
              </p:cNvSpPr>
              <p:nvPr/>
            </p:nvSpPr>
            <p:spPr bwMode="auto">
              <a:xfrm>
                <a:off x="2673" y="2919"/>
                <a:ext cx="90" cy="90"/>
              </a:xfrm>
              <a:prstGeom prst="octagon">
                <a:avLst>
                  <a:gd name="adj" fmla="val 29287"/>
                </a:avLst>
              </a:prstGeom>
              <a:solidFill>
                <a:srgbClr val="FF0000"/>
              </a:solidFill>
              <a:ln w="9525" algn="ctr">
                <a:noFill/>
                <a:miter lim="800000"/>
                <a:headEnd/>
                <a:tailEnd/>
              </a:ln>
            </p:spPr>
            <p:txBody>
              <a:bodyPr wrap="none" lIns="0" tIns="0" rIns="0" bIns="0" anchor="ctr">
                <a:spAutoFit/>
              </a:bodyPr>
              <a:lstStyle/>
              <a:p>
                <a:endParaRPr lang="en-US"/>
              </a:p>
            </p:txBody>
          </p:sp>
          <p:sp>
            <p:nvSpPr>
              <p:cNvPr id="357640" name="Line 213"/>
              <p:cNvSpPr>
                <a:spLocks noChangeShapeType="1"/>
              </p:cNvSpPr>
              <p:nvPr/>
            </p:nvSpPr>
            <p:spPr bwMode="auto">
              <a:xfrm>
                <a:off x="2689" y="2964"/>
                <a:ext cx="59" cy="0"/>
              </a:xfrm>
              <a:prstGeom prst="line">
                <a:avLst/>
              </a:prstGeom>
              <a:noFill/>
              <a:ln w="28575">
                <a:solidFill>
                  <a:schemeClr val="bg2"/>
                </a:solidFill>
                <a:round/>
                <a:headEnd/>
                <a:tailEnd/>
              </a:ln>
            </p:spPr>
            <p:txBody>
              <a:bodyPr wrap="none" lIns="0" tIns="0" rIns="0" bIns="0">
                <a:spAutoFit/>
              </a:bodyPr>
              <a:lstStyle/>
              <a:p>
                <a:endParaRPr lang="en-US"/>
              </a:p>
            </p:txBody>
          </p:sp>
        </p:grpSp>
      </p:grpSp>
      <p:pic>
        <p:nvPicPr>
          <p:cNvPr id="357590" name="Picture 214" descr="Network-ID-Filter"/>
          <p:cNvPicPr>
            <a:picLocks noChangeAspect="1" noChangeArrowheads="1"/>
          </p:cNvPicPr>
          <p:nvPr>
            <p:custDataLst>
              <p:tags r:id="rId43"/>
            </p:custDataLst>
          </p:nvPr>
        </p:nvPicPr>
        <p:blipFill>
          <a:blip r:embed="rId69"/>
          <a:srcRect/>
          <a:stretch>
            <a:fillRect/>
          </a:stretch>
        </p:blipFill>
        <p:spPr bwMode="auto">
          <a:xfrm>
            <a:off x="4059238" y="2754313"/>
            <a:ext cx="488950" cy="649287"/>
          </a:xfrm>
          <a:prstGeom prst="rect">
            <a:avLst/>
          </a:prstGeom>
          <a:noFill/>
          <a:ln w="9525">
            <a:noFill/>
            <a:miter lim="800000"/>
            <a:headEnd/>
            <a:tailEnd/>
          </a:ln>
        </p:spPr>
      </p:pic>
      <p:grpSp>
        <p:nvGrpSpPr>
          <p:cNvPr id="2" name="Group 215"/>
          <p:cNvGrpSpPr>
            <a:grpSpLocks/>
          </p:cNvGrpSpPr>
          <p:nvPr/>
        </p:nvGrpSpPr>
        <p:grpSpPr bwMode="auto">
          <a:xfrm>
            <a:off x="4175125" y="5410200"/>
            <a:ext cx="773113" cy="862013"/>
            <a:chOff x="2630" y="3408"/>
            <a:chExt cx="487" cy="543"/>
          </a:xfrm>
        </p:grpSpPr>
        <p:grpSp>
          <p:nvGrpSpPr>
            <p:cNvPr id="357602" name="Group 216"/>
            <p:cNvGrpSpPr>
              <a:grpSpLocks/>
            </p:cNvGrpSpPr>
            <p:nvPr/>
          </p:nvGrpSpPr>
          <p:grpSpPr bwMode="auto">
            <a:xfrm>
              <a:off x="2734" y="3408"/>
              <a:ext cx="125" cy="281"/>
              <a:chOff x="2454" y="864"/>
              <a:chExt cx="306" cy="688"/>
            </a:xfrm>
          </p:grpSpPr>
          <p:sp>
            <p:nvSpPr>
              <p:cNvPr id="357627" name="Line 217"/>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28" name="Freeform 218"/>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629" name="Freeform 219"/>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630" name="Freeform 220"/>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631" name="Line 221"/>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32" name="Line 222"/>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33" name="Oval 223"/>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03" name="Group 224"/>
            <p:cNvGrpSpPr>
              <a:grpSpLocks/>
            </p:cNvGrpSpPr>
            <p:nvPr/>
          </p:nvGrpSpPr>
          <p:grpSpPr bwMode="auto">
            <a:xfrm>
              <a:off x="2630" y="3644"/>
              <a:ext cx="125" cy="281"/>
              <a:chOff x="2454" y="864"/>
              <a:chExt cx="306" cy="688"/>
            </a:xfrm>
          </p:grpSpPr>
          <p:sp>
            <p:nvSpPr>
              <p:cNvPr id="357620" name="Line 225"/>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21" name="Freeform 226"/>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622" name="Freeform 227"/>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623" name="Freeform 228"/>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624" name="Line 229"/>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25" name="Line 230"/>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26" name="Oval 231"/>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04" name="Group 232"/>
            <p:cNvGrpSpPr>
              <a:grpSpLocks/>
            </p:cNvGrpSpPr>
            <p:nvPr/>
          </p:nvGrpSpPr>
          <p:grpSpPr bwMode="auto">
            <a:xfrm>
              <a:off x="2806" y="3670"/>
              <a:ext cx="125" cy="281"/>
              <a:chOff x="2454" y="864"/>
              <a:chExt cx="306" cy="688"/>
            </a:xfrm>
          </p:grpSpPr>
          <p:sp>
            <p:nvSpPr>
              <p:cNvPr id="357613" name="Line 233"/>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14" name="Freeform 234"/>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615" name="Freeform 235"/>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616" name="Freeform 236"/>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617" name="Line 237"/>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18" name="Line 238"/>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19" name="Oval 239"/>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nvGrpSpPr>
            <p:cNvPr id="357605" name="Group 240"/>
            <p:cNvGrpSpPr>
              <a:grpSpLocks/>
            </p:cNvGrpSpPr>
            <p:nvPr/>
          </p:nvGrpSpPr>
          <p:grpSpPr bwMode="auto">
            <a:xfrm>
              <a:off x="2992" y="3646"/>
              <a:ext cx="125" cy="281"/>
              <a:chOff x="2454" y="864"/>
              <a:chExt cx="306" cy="688"/>
            </a:xfrm>
          </p:grpSpPr>
          <p:sp>
            <p:nvSpPr>
              <p:cNvPr id="357606" name="Line 241"/>
              <p:cNvSpPr>
                <a:spLocks noChangeShapeType="1"/>
              </p:cNvSpPr>
              <p:nvPr/>
            </p:nvSpPr>
            <p:spPr bwMode="auto">
              <a:xfrm flipV="1">
                <a:off x="2506" y="1102"/>
                <a:ext cx="24" cy="135"/>
              </a:xfrm>
              <a:prstGeom prst="line">
                <a:avLst/>
              </a:prstGeom>
              <a:noFill/>
              <a:ln w="12700">
                <a:solidFill>
                  <a:srgbClr val="FFFFFF"/>
                </a:solidFill>
                <a:round/>
                <a:headEnd/>
                <a:tailEnd/>
              </a:ln>
            </p:spPr>
            <p:txBody>
              <a:bodyPr/>
              <a:lstStyle/>
              <a:p>
                <a:endParaRPr lang="en-US"/>
              </a:p>
            </p:txBody>
          </p:sp>
          <p:sp>
            <p:nvSpPr>
              <p:cNvPr id="357607" name="Freeform 242"/>
              <p:cNvSpPr>
                <a:spLocks/>
              </p:cNvSpPr>
              <p:nvPr/>
            </p:nvSpPr>
            <p:spPr bwMode="auto">
              <a:xfrm>
                <a:off x="2454" y="1004"/>
                <a:ext cx="280" cy="354"/>
              </a:xfrm>
              <a:custGeom>
                <a:avLst/>
                <a:gdLst>
                  <a:gd name="T0" fmla="*/ 102 w 444"/>
                  <a:gd name="T1" fmla="*/ 566 h 566"/>
                  <a:gd name="T2" fmla="*/ 2 w 444"/>
                  <a:gd name="T3" fmla="*/ 528 h 566"/>
                  <a:gd name="T4" fmla="*/ 2 w 444"/>
                  <a:gd name="T5" fmla="*/ 528 h 566"/>
                  <a:gd name="T6" fmla="*/ 2 w 444"/>
                  <a:gd name="T7" fmla="*/ 510 h 566"/>
                  <a:gd name="T8" fmla="*/ 0 w 444"/>
                  <a:gd name="T9" fmla="*/ 464 h 566"/>
                  <a:gd name="T10" fmla="*/ 2 w 444"/>
                  <a:gd name="T11" fmla="*/ 398 h 566"/>
                  <a:gd name="T12" fmla="*/ 6 w 444"/>
                  <a:gd name="T13" fmla="*/ 358 h 566"/>
                  <a:gd name="T14" fmla="*/ 10 w 444"/>
                  <a:gd name="T15" fmla="*/ 318 h 566"/>
                  <a:gd name="T16" fmla="*/ 18 w 444"/>
                  <a:gd name="T17" fmla="*/ 276 h 566"/>
                  <a:gd name="T18" fmla="*/ 26 w 444"/>
                  <a:gd name="T19" fmla="*/ 234 h 566"/>
                  <a:gd name="T20" fmla="*/ 40 w 444"/>
                  <a:gd name="T21" fmla="*/ 192 h 566"/>
                  <a:gd name="T22" fmla="*/ 56 w 444"/>
                  <a:gd name="T23" fmla="*/ 152 h 566"/>
                  <a:gd name="T24" fmla="*/ 64 w 444"/>
                  <a:gd name="T25" fmla="*/ 134 h 566"/>
                  <a:gd name="T26" fmla="*/ 76 w 444"/>
                  <a:gd name="T27" fmla="*/ 116 h 566"/>
                  <a:gd name="T28" fmla="*/ 86 w 444"/>
                  <a:gd name="T29" fmla="*/ 100 h 566"/>
                  <a:gd name="T30" fmla="*/ 100 w 444"/>
                  <a:gd name="T31" fmla="*/ 84 h 566"/>
                  <a:gd name="T32" fmla="*/ 112 w 444"/>
                  <a:gd name="T33" fmla="*/ 70 h 566"/>
                  <a:gd name="T34" fmla="*/ 128 w 444"/>
                  <a:gd name="T35" fmla="*/ 58 h 566"/>
                  <a:gd name="T36" fmla="*/ 144 w 444"/>
                  <a:gd name="T37" fmla="*/ 46 h 566"/>
                  <a:gd name="T38" fmla="*/ 160 w 444"/>
                  <a:gd name="T39" fmla="*/ 36 h 566"/>
                  <a:gd name="T40" fmla="*/ 160 w 444"/>
                  <a:gd name="T41" fmla="*/ 36 h 566"/>
                  <a:gd name="T42" fmla="*/ 196 w 444"/>
                  <a:gd name="T43" fmla="*/ 20 h 566"/>
                  <a:gd name="T44" fmla="*/ 228 w 444"/>
                  <a:gd name="T45" fmla="*/ 10 h 566"/>
                  <a:gd name="T46" fmla="*/ 258 w 444"/>
                  <a:gd name="T47" fmla="*/ 4 h 566"/>
                  <a:gd name="T48" fmla="*/ 286 w 444"/>
                  <a:gd name="T49" fmla="*/ 0 h 566"/>
                  <a:gd name="T50" fmla="*/ 312 w 444"/>
                  <a:gd name="T51" fmla="*/ 0 h 566"/>
                  <a:gd name="T52" fmla="*/ 334 w 444"/>
                  <a:gd name="T53" fmla="*/ 4 h 566"/>
                  <a:gd name="T54" fmla="*/ 356 w 444"/>
                  <a:gd name="T55" fmla="*/ 8 h 566"/>
                  <a:gd name="T56" fmla="*/ 374 w 444"/>
                  <a:gd name="T57" fmla="*/ 14 h 566"/>
                  <a:gd name="T58" fmla="*/ 390 w 444"/>
                  <a:gd name="T59" fmla="*/ 22 h 566"/>
                  <a:gd name="T60" fmla="*/ 404 w 444"/>
                  <a:gd name="T61" fmla="*/ 30 h 566"/>
                  <a:gd name="T62" fmla="*/ 426 w 444"/>
                  <a:gd name="T63" fmla="*/ 46 h 566"/>
                  <a:gd name="T64" fmla="*/ 440 w 444"/>
                  <a:gd name="T65" fmla="*/ 58 h 566"/>
                  <a:gd name="T66" fmla="*/ 444 w 444"/>
                  <a:gd name="T67" fmla="*/ 6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4"/>
                  <a:gd name="T103" fmla="*/ 0 h 566"/>
                  <a:gd name="T104" fmla="*/ 444 w 44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4" h="566">
                    <a:moveTo>
                      <a:pt x="102" y="566"/>
                    </a:moveTo>
                    <a:lnTo>
                      <a:pt x="2" y="528"/>
                    </a:lnTo>
                    <a:lnTo>
                      <a:pt x="2" y="510"/>
                    </a:lnTo>
                    <a:lnTo>
                      <a:pt x="0" y="464"/>
                    </a:lnTo>
                    <a:lnTo>
                      <a:pt x="2" y="398"/>
                    </a:lnTo>
                    <a:lnTo>
                      <a:pt x="6" y="358"/>
                    </a:lnTo>
                    <a:lnTo>
                      <a:pt x="10" y="318"/>
                    </a:lnTo>
                    <a:lnTo>
                      <a:pt x="18" y="276"/>
                    </a:lnTo>
                    <a:lnTo>
                      <a:pt x="26" y="234"/>
                    </a:lnTo>
                    <a:lnTo>
                      <a:pt x="40" y="192"/>
                    </a:lnTo>
                    <a:lnTo>
                      <a:pt x="56" y="152"/>
                    </a:lnTo>
                    <a:lnTo>
                      <a:pt x="64" y="134"/>
                    </a:lnTo>
                    <a:lnTo>
                      <a:pt x="76" y="116"/>
                    </a:lnTo>
                    <a:lnTo>
                      <a:pt x="86" y="100"/>
                    </a:lnTo>
                    <a:lnTo>
                      <a:pt x="100" y="84"/>
                    </a:lnTo>
                    <a:lnTo>
                      <a:pt x="112" y="70"/>
                    </a:lnTo>
                    <a:lnTo>
                      <a:pt x="128" y="58"/>
                    </a:lnTo>
                    <a:lnTo>
                      <a:pt x="144" y="46"/>
                    </a:lnTo>
                    <a:lnTo>
                      <a:pt x="160" y="36"/>
                    </a:lnTo>
                    <a:lnTo>
                      <a:pt x="196" y="20"/>
                    </a:lnTo>
                    <a:lnTo>
                      <a:pt x="228" y="10"/>
                    </a:lnTo>
                    <a:lnTo>
                      <a:pt x="258" y="4"/>
                    </a:lnTo>
                    <a:lnTo>
                      <a:pt x="286" y="0"/>
                    </a:lnTo>
                    <a:lnTo>
                      <a:pt x="312" y="0"/>
                    </a:lnTo>
                    <a:lnTo>
                      <a:pt x="334" y="4"/>
                    </a:lnTo>
                    <a:lnTo>
                      <a:pt x="356" y="8"/>
                    </a:lnTo>
                    <a:lnTo>
                      <a:pt x="374" y="14"/>
                    </a:lnTo>
                    <a:lnTo>
                      <a:pt x="390" y="22"/>
                    </a:lnTo>
                    <a:lnTo>
                      <a:pt x="404" y="30"/>
                    </a:lnTo>
                    <a:lnTo>
                      <a:pt x="426" y="46"/>
                    </a:lnTo>
                    <a:lnTo>
                      <a:pt x="440" y="58"/>
                    </a:lnTo>
                    <a:lnTo>
                      <a:pt x="444" y="64"/>
                    </a:lnTo>
                  </a:path>
                </a:pathLst>
              </a:custGeom>
              <a:solidFill>
                <a:srgbClr val="447DA8"/>
              </a:solidFill>
              <a:ln w="12700">
                <a:solidFill>
                  <a:srgbClr val="FFFFFF"/>
                </a:solidFill>
                <a:round/>
                <a:headEnd/>
                <a:tailEnd/>
              </a:ln>
            </p:spPr>
            <p:txBody>
              <a:bodyPr/>
              <a:lstStyle/>
              <a:p>
                <a:endParaRPr lang="en-US"/>
              </a:p>
            </p:txBody>
          </p:sp>
          <p:sp>
            <p:nvSpPr>
              <p:cNvPr id="357608" name="Freeform 243"/>
              <p:cNvSpPr>
                <a:spLocks/>
              </p:cNvSpPr>
              <p:nvPr/>
            </p:nvSpPr>
            <p:spPr bwMode="auto">
              <a:xfrm>
                <a:off x="2506" y="1023"/>
                <a:ext cx="254" cy="529"/>
              </a:xfrm>
              <a:custGeom>
                <a:avLst/>
                <a:gdLst>
                  <a:gd name="T0" fmla="*/ 130 w 402"/>
                  <a:gd name="T1" fmla="*/ 846 h 846"/>
                  <a:gd name="T2" fmla="*/ 268 w 402"/>
                  <a:gd name="T3" fmla="*/ 812 h 846"/>
                  <a:gd name="T4" fmla="*/ 310 w 402"/>
                  <a:gd name="T5" fmla="*/ 474 h 846"/>
                  <a:gd name="T6" fmla="*/ 376 w 402"/>
                  <a:gd name="T7" fmla="*/ 458 h 846"/>
                  <a:gd name="T8" fmla="*/ 376 w 402"/>
                  <a:gd name="T9" fmla="*/ 458 h 846"/>
                  <a:gd name="T10" fmla="*/ 382 w 402"/>
                  <a:gd name="T11" fmla="*/ 434 h 846"/>
                  <a:gd name="T12" fmla="*/ 392 w 402"/>
                  <a:gd name="T13" fmla="*/ 374 h 846"/>
                  <a:gd name="T14" fmla="*/ 396 w 402"/>
                  <a:gd name="T15" fmla="*/ 334 h 846"/>
                  <a:gd name="T16" fmla="*/ 400 w 402"/>
                  <a:gd name="T17" fmla="*/ 290 h 846"/>
                  <a:gd name="T18" fmla="*/ 402 w 402"/>
                  <a:gd name="T19" fmla="*/ 244 h 846"/>
                  <a:gd name="T20" fmla="*/ 402 w 402"/>
                  <a:gd name="T21" fmla="*/ 196 h 846"/>
                  <a:gd name="T22" fmla="*/ 398 w 402"/>
                  <a:gd name="T23" fmla="*/ 150 h 846"/>
                  <a:gd name="T24" fmla="*/ 394 w 402"/>
                  <a:gd name="T25" fmla="*/ 128 h 846"/>
                  <a:gd name="T26" fmla="*/ 390 w 402"/>
                  <a:gd name="T27" fmla="*/ 108 h 846"/>
                  <a:gd name="T28" fmla="*/ 384 w 402"/>
                  <a:gd name="T29" fmla="*/ 88 h 846"/>
                  <a:gd name="T30" fmla="*/ 376 w 402"/>
                  <a:gd name="T31" fmla="*/ 70 h 846"/>
                  <a:gd name="T32" fmla="*/ 368 w 402"/>
                  <a:gd name="T33" fmla="*/ 52 h 846"/>
                  <a:gd name="T34" fmla="*/ 356 w 402"/>
                  <a:gd name="T35" fmla="*/ 38 h 846"/>
                  <a:gd name="T36" fmla="*/ 344 w 402"/>
                  <a:gd name="T37" fmla="*/ 26 h 846"/>
                  <a:gd name="T38" fmla="*/ 330 w 402"/>
                  <a:gd name="T39" fmla="*/ 14 h 846"/>
                  <a:gd name="T40" fmla="*/ 314 w 402"/>
                  <a:gd name="T41" fmla="*/ 6 h 846"/>
                  <a:gd name="T42" fmla="*/ 296 w 402"/>
                  <a:gd name="T43" fmla="*/ 2 h 846"/>
                  <a:gd name="T44" fmla="*/ 276 w 402"/>
                  <a:gd name="T45" fmla="*/ 0 h 846"/>
                  <a:gd name="T46" fmla="*/ 254 w 402"/>
                  <a:gd name="T47" fmla="*/ 0 h 846"/>
                  <a:gd name="T48" fmla="*/ 230 w 402"/>
                  <a:gd name="T49" fmla="*/ 4 h 846"/>
                  <a:gd name="T50" fmla="*/ 204 w 402"/>
                  <a:gd name="T51" fmla="*/ 12 h 846"/>
                  <a:gd name="T52" fmla="*/ 204 w 402"/>
                  <a:gd name="T53" fmla="*/ 12 h 846"/>
                  <a:gd name="T54" fmla="*/ 180 w 402"/>
                  <a:gd name="T55" fmla="*/ 22 h 846"/>
                  <a:gd name="T56" fmla="*/ 156 w 402"/>
                  <a:gd name="T57" fmla="*/ 34 h 846"/>
                  <a:gd name="T58" fmla="*/ 136 w 402"/>
                  <a:gd name="T59" fmla="*/ 46 h 846"/>
                  <a:gd name="T60" fmla="*/ 118 w 402"/>
                  <a:gd name="T61" fmla="*/ 62 h 846"/>
                  <a:gd name="T62" fmla="*/ 100 w 402"/>
                  <a:gd name="T63" fmla="*/ 78 h 846"/>
                  <a:gd name="T64" fmla="*/ 84 w 402"/>
                  <a:gd name="T65" fmla="*/ 96 h 846"/>
                  <a:gd name="T66" fmla="*/ 72 w 402"/>
                  <a:gd name="T67" fmla="*/ 114 h 846"/>
                  <a:gd name="T68" fmla="*/ 58 w 402"/>
                  <a:gd name="T69" fmla="*/ 134 h 846"/>
                  <a:gd name="T70" fmla="*/ 48 w 402"/>
                  <a:gd name="T71" fmla="*/ 154 h 846"/>
                  <a:gd name="T72" fmla="*/ 38 w 402"/>
                  <a:gd name="T73" fmla="*/ 176 h 846"/>
                  <a:gd name="T74" fmla="*/ 30 w 402"/>
                  <a:gd name="T75" fmla="*/ 198 h 846"/>
                  <a:gd name="T76" fmla="*/ 24 w 402"/>
                  <a:gd name="T77" fmla="*/ 220 h 846"/>
                  <a:gd name="T78" fmla="*/ 12 w 402"/>
                  <a:gd name="T79" fmla="*/ 264 h 846"/>
                  <a:gd name="T80" fmla="*/ 6 w 402"/>
                  <a:gd name="T81" fmla="*/ 310 h 846"/>
                  <a:gd name="T82" fmla="*/ 2 w 402"/>
                  <a:gd name="T83" fmla="*/ 354 h 846"/>
                  <a:gd name="T84" fmla="*/ 0 w 402"/>
                  <a:gd name="T85" fmla="*/ 396 h 846"/>
                  <a:gd name="T86" fmla="*/ 0 w 402"/>
                  <a:gd name="T87" fmla="*/ 434 h 846"/>
                  <a:gd name="T88" fmla="*/ 2 w 402"/>
                  <a:gd name="T89" fmla="*/ 468 h 846"/>
                  <a:gd name="T90" fmla="*/ 8 w 402"/>
                  <a:gd name="T91" fmla="*/ 518 h 846"/>
                  <a:gd name="T92" fmla="*/ 10 w 402"/>
                  <a:gd name="T93" fmla="*/ 536 h 846"/>
                  <a:gd name="T94" fmla="*/ 86 w 402"/>
                  <a:gd name="T95" fmla="*/ 522 h 846"/>
                  <a:gd name="T96" fmla="*/ 130 w 402"/>
                  <a:gd name="T97" fmla="*/ 846 h 8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846"/>
                  <a:gd name="T149" fmla="*/ 402 w 402"/>
                  <a:gd name="T150" fmla="*/ 846 h 8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846">
                    <a:moveTo>
                      <a:pt x="130" y="846"/>
                    </a:moveTo>
                    <a:lnTo>
                      <a:pt x="268" y="812"/>
                    </a:lnTo>
                    <a:lnTo>
                      <a:pt x="310" y="474"/>
                    </a:lnTo>
                    <a:lnTo>
                      <a:pt x="376" y="458"/>
                    </a:lnTo>
                    <a:lnTo>
                      <a:pt x="382" y="434"/>
                    </a:lnTo>
                    <a:lnTo>
                      <a:pt x="392" y="374"/>
                    </a:lnTo>
                    <a:lnTo>
                      <a:pt x="396" y="334"/>
                    </a:lnTo>
                    <a:lnTo>
                      <a:pt x="400" y="290"/>
                    </a:lnTo>
                    <a:lnTo>
                      <a:pt x="402" y="244"/>
                    </a:lnTo>
                    <a:lnTo>
                      <a:pt x="402" y="196"/>
                    </a:lnTo>
                    <a:lnTo>
                      <a:pt x="398" y="150"/>
                    </a:lnTo>
                    <a:lnTo>
                      <a:pt x="394" y="128"/>
                    </a:lnTo>
                    <a:lnTo>
                      <a:pt x="390" y="108"/>
                    </a:lnTo>
                    <a:lnTo>
                      <a:pt x="384" y="88"/>
                    </a:lnTo>
                    <a:lnTo>
                      <a:pt x="376" y="70"/>
                    </a:lnTo>
                    <a:lnTo>
                      <a:pt x="368" y="52"/>
                    </a:lnTo>
                    <a:lnTo>
                      <a:pt x="356" y="38"/>
                    </a:lnTo>
                    <a:lnTo>
                      <a:pt x="344" y="26"/>
                    </a:lnTo>
                    <a:lnTo>
                      <a:pt x="330" y="14"/>
                    </a:lnTo>
                    <a:lnTo>
                      <a:pt x="314" y="6"/>
                    </a:lnTo>
                    <a:lnTo>
                      <a:pt x="296" y="2"/>
                    </a:lnTo>
                    <a:lnTo>
                      <a:pt x="276" y="0"/>
                    </a:lnTo>
                    <a:lnTo>
                      <a:pt x="254" y="0"/>
                    </a:lnTo>
                    <a:lnTo>
                      <a:pt x="230" y="4"/>
                    </a:lnTo>
                    <a:lnTo>
                      <a:pt x="204" y="12"/>
                    </a:lnTo>
                    <a:lnTo>
                      <a:pt x="180" y="22"/>
                    </a:lnTo>
                    <a:lnTo>
                      <a:pt x="156" y="34"/>
                    </a:lnTo>
                    <a:lnTo>
                      <a:pt x="136" y="46"/>
                    </a:lnTo>
                    <a:lnTo>
                      <a:pt x="118" y="62"/>
                    </a:lnTo>
                    <a:lnTo>
                      <a:pt x="100" y="78"/>
                    </a:lnTo>
                    <a:lnTo>
                      <a:pt x="84" y="96"/>
                    </a:lnTo>
                    <a:lnTo>
                      <a:pt x="72" y="114"/>
                    </a:lnTo>
                    <a:lnTo>
                      <a:pt x="58" y="134"/>
                    </a:lnTo>
                    <a:lnTo>
                      <a:pt x="48" y="154"/>
                    </a:lnTo>
                    <a:lnTo>
                      <a:pt x="38" y="176"/>
                    </a:lnTo>
                    <a:lnTo>
                      <a:pt x="30" y="198"/>
                    </a:lnTo>
                    <a:lnTo>
                      <a:pt x="24" y="220"/>
                    </a:lnTo>
                    <a:lnTo>
                      <a:pt x="12" y="264"/>
                    </a:lnTo>
                    <a:lnTo>
                      <a:pt x="6" y="310"/>
                    </a:lnTo>
                    <a:lnTo>
                      <a:pt x="2" y="354"/>
                    </a:lnTo>
                    <a:lnTo>
                      <a:pt x="0" y="396"/>
                    </a:lnTo>
                    <a:lnTo>
                      <a:pt x="0" y="434"/>
                    </a:lnTo>
                    <a:lnTo>
                      <a:pt x="2" y="468"/>
                    </a:lnTo>
                    <a:lnTo>
                      <a:pt x="8" y="518"/>
                    </a:lnTo>
                    <a:lnTo>
                      <a:pt x="10" y="536"/>
                    </a:lnTo>
                    <a:lnTo>
                      <a:pt x="86" y="522"/>
                    </a:lnTo>
                    <a:lnTo>
                      <a:pt x="130" y="846"/>
                    </a:lnTo>
                    <a:close/>
                  </a:path>
                </a:pathLst>
              </a:custGeom>
              <a:gradFill rotWithShape="1">
                <a:gsLst>
                  <a:gs pos="0">
                    <a:srgbClr val="447DA8"/>
                  </a:gs>
                  <a:gs pos="100000">
                    <a:srgbClr val="C3D5E3"/>
                  </a:gs>
                </a:gsLst>
                <a:lin ang="5400000" scaled="1"/>
              </a:gradFill>
              <a:ln w="12700">
                <a:solidFill>
                  <a:srgbClr val="FFFFFF"/>
                </a:solidFill>
                <a:round/>
                <a:headEnd/>
                <a:tailEnd/>
              </a:ln>
            </p:spPr>
            <p:txBody>
              <a:bodyPr/>
              <a:lstStyle/>
              <a:p>
                <a:endParaRPr lang="en-US"/>
              </a:p>
            </p:txBody>
          </p:sp>
          <p:sp>
            <p:nvSpPr>
              <p:cNvPr id="357609" name="Freeform 244"/>
              <p:cNvSpPr>
                <a:spLocks/>
              </p:cNvSpPr>
              <p:nvPr/>
            </p:nvSpPr>
            <p:spPr bwMode="auto">
              <a:xfrm>
                <a:off x="2520" y="1350"/>
                <a:ext cx="68" cy="202"/>
              </a:xfrm>
              <a:custGeom>
                <a:avLst/>
                <a:gdLst>
                  <a:gd name="T0" fmla="*/ 108 w 108"/>
                  <a:gd name="T1" fmla="*/ 324 h 324"/>
                  <a:gd name="T2" fmla="*/ 14 w 108"/>
                  <a:gd name="T3" fmla="*/ 278 h 324"/>
                  <a:gd name="T4" fmla="*/ 0 w 108"/>
                  <a:gd name="T5" fmla="*/ 12 h 324"/>
                  <a:gd name="T6" fmla="*/ 66 w 108"/>
                  <a:gd name="T7" fmla="*/ 0 h 324"/>
                  <a:gd name="T8" fmla="*/ 108 w 108"/>
                  <a:gd name="T9" fmla="*/ 324 h 324"/>
                  <a:gd name="T10" fmla="*/ 0 60000 65536"/>
                  <a:gd name="T11" fmla="*/ 0 60000 65536"/>
                  <a:gd name="T12" fmla="*/ 0 60000 65536"/>
                  <a:gd name="T13" fmla="*/ 0 60000 65536"/>
                  <a:gd name="T14" fmla="*/ 0 60000 65536"/>
                  <a:gd name="T15" fmla="*/ 0 w 108"/>
                  <a:gd name="T16" fmla="*/ 0 h 324"/>
                  <a:gd name="T17" fmla="*/ 108 w 108"/>
                  <a:gd name="T18" fmla="*/ 324 h 324"/>
                </a:gdLst>
                <a:ahLst/>
                <a:cxnLst>
                  <a:cxn ang="T10">
                    <a:pos x="T0" y="T1"/>
                  </a:cxn>
                  <a:cxn ang="T11">
                    <a:pos x="T2" y="T3"/>
                  </a:cxn>
                  <a:cxn ang="T12">
                    <a:pos x="T4" y="T5"/>
                  </a:cxn>
                  <a:cxn ang="T13">
                    <a:pos x="T6" y="T7"/>
                  </a:cxn>
                  <a:cxn ang="T14">
                    <a:pos x="T8" y="T9"/>
                  </a:cxn>
                </a:cxnLst>
                <a:rect l="T15" t="T16" r="T17" b="T18"/>
                <a:pathLst>
                  <a:path w="108" h="324">
                    <a:moveTo>
                      <a:pt x="108" y="324"/>
                    </a:moveTo>
                    <a:lnTo>
                      <a:pt x="14" y="278"/>
                    </a:lnTo>
                    <a:lnTo>
                      <a:pt x="0" y="12"/>
                    </a:lnTo>
                    <a:lnTo>
                      <a:pt x="66" y="0"/>
                    </a:lnTo>
                    <a:lnTo>
                      <a:pt x="108" y="324"/>
                    </a:lnTo>
                    <a:close/>
                  </a:path>
                </a:pathLst>
              </a:custGeom>
              <a:solidFill>
                <a:srgbClr val="447DA8"/>
              </a:solidFill>
              <a:ln w="12700">
                <a:solidFill>
                  <a:srgbClr val="FFFFFF"/>
                </a:solidFill>
                <a:round/>
                <a:headEnd/>
                <a:tailEnd/>
              </a:ln>
            </p:spPr>
            <p:txBody>
              <a:bodyPr/>
              <a:lstStyle/>
              <a:p>
                <a:endParaRPr lang="en-US"/>
              </a:p>
            </p:txBody>
          </p:sp>
          <p:sp>
            <p:nvSpPr>
              <p:cNvPr id="357610" name="Line 245"/>
              <p:cNvSpPr>
                <a:spLocks noChangeShapeType="1"/>
              </p:cNvSpPr>
              <p:nvPr/>
            </p:nvSpPr>
            <p:spPr bwMode="auto">
              <a:xfrm flipH="1" flipV="1">
                <a:off x="2545" y="1213"/>
                <a:ext cx="15" cy="135"/>
              </a:xfrm>
              <a:prstGeom prst="line">
                <a:avLst/>
              </a:prstGeom>
              <a:noFill/>
              <a:ln w="12700">
                <a:solidFill>
                  <a:srgbClr val="FFFFFF"/>
                </a:solidFill>
                <a:round/>
                <a:headEnd/>
                <a:tailEnd/>
              </a:ln>
            </p:spPr>
            <p:txBody>
              <a:bodyPr/>
              <a:lstStyle/>
              <a:p>
                <a:endParaRPr lang="en-US"/>
              </a:p>
            </p:txBody>
          </p:sp>
          <p:sp>
            <p:nvSpPr>
              <p:cNvPr id="357611" name="Line 246"/>
              <p:cNvSpPr>
                <a:spLocks noChangeShapeType="1"/>
              </p:cNvSpPr>
              <p:nvPr/>
            </p:nvSpPr>
            <p:spPr bwMode="auto">
              <a:xfrm flipV="1">
                <a:off x="2703" y="1183"/>
                <a:ext cx="23" cy="133"/>
              </a:xfrm>
              <a:prstGeom prst="line">
                <a:avLst/>
              </a:prstGeom>
              <a:noFill/>
              <a:ln w="12700">
                <a:solidFill>
                  <a:srgbClr val="FFFFFF"/>
                </a:solidFill>
                <a:round/>
                <a:headEnd/>
                <a:tailEnd/>
              </a:ln>
            </p:spPr>
            <p:txBody>
              <a:bodyPr/>
              <a:lstStyle/>
              <a:p>
                <a:endParaRPr lang="en-US"/>
              </a:p>
            </p:txBody>
          </p:sp>
          <p:sp>
            <p:nvSpPr>
              <p:cNvPr id="357612" name="Oval 247"/>
              <p:cNvSpPr>
                <a:spLocks noChangeArrowheads="1"/>
              </p:cNvSpPr>
              <p:nvPr/>
            </p:nvSpPr>
            <p:spPr bwMode="auto">
              <a:xfrm>
                <a:off x="2538" y="864"/>
                <a:ext cx="168" cy="168"/>
              </a:xfrm>
              <a:prstGeom prst="ellipse">
                <a:avLst/>
              </a:prstGeom>
              <a:gradFill rotWithShape="1">
                <a:gsLst>
                  <a:gs pos="0">
                    <a:srgbClr val="ACC7DC"/>
                  </a:gs>
                  <a:gs pos="100000">
                    <a:srgbClr val="447DA8"/>
                  </a:gs>
                </a:gsLst>
                <a:path path="shape">
                  <a:fillToRect l="50000" t="50000" r="50000" b="50000"/>
                </a:path>
              </a:gradFill>
              <a:ln w="12700">
                <a:solidFill>
                  <a:srgbClr val="FFFFFF"/>
                </a:solidFill>
                <a:round/>
                <a:headEnd/>
                <a:tailEnd/>
              </a:ln>
            </p:spPr>
            <p:txBody>
              <a:bodyPr wrap="none" anchor="ctr"/>
              <a:lstStyle/>
              <a:p>
                <a:endParaRPr lang="en-US"/>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5" presetClass="entr" presetSubtype="0" fill="hold" nodeType="afterEffect">
                                  <p:stCondLst>
                                    <p:cond delay="0"/>
                                  </p:stCondLst>
                                  <p:childTnLst>
                                    <p:set>
                                      <p:cBhvr>
                                        <p:cTn id="9" dur="1" fill="hold">
                                          <p:stCondLst>
                                            <p:cond delay="0"/>
                                          </p:stCondLst>
                                        </p:cTn>
                                        <p:tgtEl>
                                          <p:spTgt spid="357560"/>
                                        </p:tgtEl>
                                        <p:attrNameLst>
                                          <p:attrName>style.visibility</p:attrName>
                                        </p:attrNameLst>
                                      </p:cBhvr>
                                      <p:to>
                                        <p:strVal val="visible"/>
                                      </p:to>
                                    </p:set>
                                    <p:anim calcmode="lin" valueType="num">
                                      <p:cBhvr>
                                        <p:cTn id="10" dur="1000" fill="hold"/>
                                        <p:tgtEl>
                                          <p:spTgt spid="357560"/>
                                        </p:tgtEl>
                                        <p:attrNameLst>
                                          <p:attrName>ppt_w</p:attrName>
                                        </p:attrNameLst>
                                      </p:cBhvr>
                                      <p:tavLst>
                                        <p:tav tm="0">
                                          <p:val>
                                            <p:fltVal val="0"/>
                                          </p:val>
                                        </p:tav>
                                        <p:tav tm="100000">
                                          <p:val>
                                            <p:strVal val="#ppt_w"/>
                                          </p:val>
                                        </p:tav>
                                      </p:tavLst>
                                    </p:anim>
                                    <p:anim calcmode="lin" valueType="num">
                                      <p:cBhvr>
                                        <p:cTn id="11" dur="1000" fill="hold"/>
                                        <p:tgtEl>
                                          <p:spTgt spid="357560"/>
                                        </p:tgtEl>
                                        <p:attrNameLst>
                                          <p:attrName>ppt_h</p:attrName>
                                        </p:attrNameLst>
                                      </p:cBhvr>
                                      <p:tavLst>
                                        <p:tav tm="0">
                                          <p:val>
                                            <p:fltVal val="0"/>
                                          </p:val>
                                        </p:tav>
                                        <p:tav tm="100000">
                                          <p:val>
                                            <p:strVal val="#ppt_h"/>
                                          </p:val>
                                        </p:tav>
                                      </p:tavLst>
                                    </p:anim>
                                    <p:anim calcmode="lin" valueType="num">
                                      <p:cBhvr>
                                        <p:cTn id="12" dur="1000" fill="hold"/>
                                        <p:tgtEl>
                                          <p:spTgt spid="357560"/>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357560"/>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57393"/>
                                        </p:tgtEl>
                                        <p:attrNameLst>
                                          <p:attrName>style.visibility</p:attrName>
                                        </p:attrNameLst>
                                      </p:cBhvr>
                                      <p:to>
                                        <p:strVal val="visible"/>
                                      </p:to>
                                    </p:set>
                                    <p:animEffect transition="in" filter="wipe(right)">
                                      <p:cBhvr>
                                        <p:cTn id="17" dur="500"/>
                                        <p:tgtEl>
                                          <p:spTgt spid="35739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7411"/>
                                        </p:tgtEl>
                                        <p:attrNameLst>
                                          <p:attrName>style.visibility</p:attrName>
                                        </p:attrNameLst>
                                      </p:cBhvr>
                                      <p:to>
                                        <p:strVal val="visible"/>
                                      </p:to>
                                    </p:set>
                                    <p:animEffect transition="in" filter="fade">
                                      <p:cBhvr>
                                        <p:cTn id="21" dur="2000"/>
                                        <p:tgtEl>
                                          <p:spTgt spid="357411"/>
                                        </p:tgtEl>
                                      </p:cBhvr>
                                    </p:animEffect>
                                  </p:childTnLst>
                                </p:cTn>
                              </p:par>
                              <p:par>
                                <p:cTn id="22" presetID="10" presetClass="entr" presetSubtype="0" fill="hold" nodeType="withEffect">
                                  <p:stCondLst>
                                    <p:cond delay="0"/>
                                  </p:stCondLst>
                                  <p:childTnLst>
                                    <p:set>
                                      <p:cBhvr>
                                        <p:cTn id="23" dur="1" fill="hold">
                                          <p:stCondLst>
                                            <p:cond delay="0"/>
                                          </p:stCondLst>
                                        </p:cTn>
                                        <p:tgtEl>
                                          <p:spTgt spid="357407"/>
                                        </p:tgtEl>
                                        <p:attrNameLst>
                                          <p:attrName>style.visibility</p:attrName>
                                        </p:attrNameLst>
                                      </p:cBhvr>
                                      <p:to>
                                        <p:strVal val="visible"/>
                                      </p:to>
                                    </p:set>
                                    <p:animEffect transition="in" filter="fade">
                                      <p:cBhvr>
                                        <p:cTn id="24" dur="2000"/>
                                        <p:tgtEl>
                                          <p:spTgt spid="357407"/>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357413">
                                            <p:txEl>
                                              <p:pRg st="0" end="0"/>
                                            </p:txEl>
                                          </p:spTgt>
                                        </p:tgtEl>
                                        <p:attrNameLst>
                                          <p:attrName>style.visibility</p:attrName>
                                        </p:attrNameLst>
                                      </p:cBhvr>
                                      <p:to>
                                        <p:strVal val="visible"/>
                                      </p:to>
                                    </p:set>
                                    <p:animEffect transition="in" filter="fade">
                                      <p:cBhvr>
                                        <p:cTn id="28" dur="2000"/>
                                        <p:tgtEl>
                                          <p:spTgt spid="35741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7413">
                                            <p:txEl>
                                              <p:pRg st="1" end="1"/>
                                            </p:txEl>
                                          </p:spTgt>
                                        </p:tgtEl>
                                        <p:attrNameLst>
                                          <p:attrName>style.visibility</p:attrName>
                                        </p:attrNameLst>
                                      </p:cBhvr>
                                      <p:to>
                                        <p:strVal val="visible"/>
                                      </p:to>
                                    </p:set>
                                    <p:animEffect transition="in" filter="fade">
                                      <p:cBhvr>
                                        <p:cTn id="31" dur="2000"/>
                                        <p:tgtEl>
                                          <p:spTgt spid="357413">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7413">
                                            <p:txEl>
                                              <p:pRg st="2" end="2"/>
                                            </p:txEl>
                                          </p:spTgt>
                                        </p:tgtEl>
                                        <p:attrNameLst>
                                          <p:attrName>style.visibility</p:attrName>
                                        </p:attrNameLst>
                                      </p:cBhvr>
                                      <p:to>
                                        <p:strVal val="visible"/>
                                      </p:to>
                                    </p:set>
                                    <p:animEffect transition="in" filter="fade">
                                      <p:cBhvr>
                                        <p:cTn id="34" dur="2000"/>
                                        <p:tgtEl>
                                          <p:spTgt spid="357413">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7413">
                                            <p:txEl>
                                              <p:pRg st="3" end="3"/>
                                            </p:txEl>
                                          </p:spTgt>
                                        </p:tgtEl>
                                        <p:attrNameLst>
                                          <p:attrName>style.visibility</p:attrName>
                                        </p:attrNameLst>
                                      </p:cBhvr>
                                      <p:to>
                                        <p:strVal val="visible"/>
                                      </p:to>
                                    </p:set>
                                    <p:animEffect transition="in" filter="fade">
                                      <p:cBhvr>
                                        <p:cTn id="37" dur="2000"/>
                                        <p:tgtEl>
                                          <p:spTgt spid="35741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7413">
                                            <p:txEl>
                                              <p:pRg st="4" end="4"/>
                                            </p:txEl>
                                          </p:spTgt>
                                        </p:tgtEl>
                                        <p:attrNameLst>
                                          <p:attrName>style.visibility</p:attrName>
                                        </p:attrNameLst>
                                      </p:cBhvr>
                                      <p:to>
                                        <p:strVal val="visible"/>
                                      </p:to>
                                    </p:set>
                                    <p:animEffect transition="in" filter="fade">
                                      <p:cBhvr>
                                        <p:cTn id="40" dur="2000"/>
                                        <p:tgtEl>
                                          <p:spTgt spid="357413">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7413">
                                            <p:txEl>
                                              <p:pRg st="5" end="5"/>
                                            </p:txEl>
                                          </p:spTgt>
                                        </p:tgtEl>
                                        <p:attrNameLst>
                                          <p:attrName>style.visibility</p:attrName>
                                        </p:attrNameLst>
                                      </p:cBhvr>
                                      <p:to>
                                        <p:strVal val="visible"/>
                                      </p:to>
                                    </p:set>
                                    <p:animEffect transition="in" filter="fade">
                                      <p:cBhvr>
                                        <p:cTn id="43" dur="2000"/>
                                        <p:tgtEl>
                                          <p:spTgt spid="357413">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7413">
                                            <p:txEl>
                                              <p:pRg st="6" end="6"/>
                                            </p:txEl>
                                          </p:spTgt>
                                        </p:tgtEl>
                                        <p:attrNameLst>
                                          <p:attrName>style.visibility</p:attrName>
                                        </p:attrNameLst>
                                      </p:cBhvr>
                                      <p:to>
                                        <p:strVal val="visible"/>
                                      </p:to>
                                    </p:set>
                                    <p:animEffect transition="in" filter="fade">
                                      <p:cBhvr>
                                        <p:cTn id="46" dur="2000"/>
                                        <p:tgtEl>
                                          <p:spTgt spid="357413">
                                            <p:txEl>
                                              <p:pRg st="6" end="6"/>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7413">
                                            <p:txEl>
                                              <p:pRg st="7" end="7"/>
                                            </p:txEl>
                                          </p:spTgt>
                                        </p:tgtEl>
                                        <p:attrNameLst>
                                          <p:attrName>style.visibility</p:attrName>
                                        </p:attrNameLst>
                                      </p:cBhvr>
                                      <p:to>
                                        <p:strVal val="visible"/>
                                      </p:to>
                                    </p:set>
                                    <p:animEffect transition="in" filter="fade">
                                      <p:cBhvr>
                                        <p:cTn id="49" dur="2000"/>
                                        <p:tgtEl>
                                          <p:spTgt spid="357413">
                                            <p:txEl>
                                              <p:pRg st="7" end="7"/>
                                            </p:txEl>
                                          </p:spTgt>
                                        </p:tgtEl>
                                      </p:cBhvr>
                                    </p:animEffect>
                                  </p:childTnLst>
                                </p:cTn>
                              </p:par>
                            </p:childTnLst>
                          </p:cTn>
                        </p:par>
                        <p:par>
                          <p:cTn id="50" fill="hold">
                            <p:stCondLst>
                              <p:cond delay="5500"/>
                            </p:stCondLst>
                            <p:childTnLst>
                              <p:par>
                                <p:cTn id="51" presetID="10" presetClass="exit" presetSubtype="0" fill="hold" grpId="1" nodeType="afterEffect">
                                  <p:stCondLst>
                                    <p:cond delay="0"/>
                                  </p:stCondLst>
                                  <p:childTnLst>
                                    <p:animEffect transition="out" filter="fade">
                                      <p:cBhvr>
                                        <p:cTn id="52" dur="2000"/>
                                        <p:tgtEl>
                                          <p:spTgt spid="357393"/>
                                        </p:tgtEl>
                                      </p:cBhvr>
                                    </p:animEffect>
                                    <p:set>
                                      <p:cBhvr>
                                        <p:cTn id="53" dur="1" fill="hold">
                                          <p:stCondLst>
                                            <p:cond delay="1999"/>
                                          </p:stCondLst>
                                        </p:cTn>
                                        <p:tgtEl>
                                          <p:spTgt spid="35739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57378"/>
                                        </p:tgtEl>
                                        <p:attrNameLst>
                                          <p:attrName>style.visibility</p:attrName>
                                        </p:attrNameLst>
                                      </p:cBhvr>
                                      <p:to>
                                        <p:strVal val="visible"/>
                                      </p:to>
                                    </p:set>
                                    <p:animEffect transition="in" filter="fade">
                                      <p:cBhvr>
                                        <p:cTn id="58" dur="2000"/>
                                        <p:tgtEl>
                                          <p:spTgt spid="357378"/>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357391"/>
                                        </p:tgtEl>
                                        <p:attrNameLst>
                                          <p:attrName>style.visibility</p:attrName>
                                        </p:attrNameLst>
                                      </p:cBhvr>
                                      <p:to>
                                        <p:strVal val="visible"/>
                                      </p:to>
                                    </p:set>
                                    <p:animEffect transition="in" filter="wipe(left)">
                                      <p:cBhvr>
                                        <p:cTn id="62" dur="500"/>
                                        <p:tgtEl>
                                          <p:spTgt spid="357391"/>
                                        </p:tgtEl>
                                      </p:cBhvr>
                                    </p:animEffect>
                                  </p:childTnLst>
                                </p:cTn>
                              </p:par>
                            </p:childTnLst>
                          </p:cTn>
                        </p:par>
                        <p:par>
                          <p:cTn id="63" fill="hold">
                            <p:stCondLst>
                              <p:cond delay="2500"/>
                            </p:stCondLst>
                            <p:childTnLst>
                              <p:par>
                                <p:cTn id="64" presetID="22" presetClass="exit" presetSubtype="8" fill="hold" grpId="1" nodeType="afterEffect">
                                  <p:stCondLst>
                                    <p:cond delay="0"/>
                                  </p:stCondLst>
                                  <p:childTnLst>
                                    <p:animEffect transition="out" filter="wipe(left)">
                                      <p:cBhvr>
                                        <p:cTn id="65" dur="500"/>
                                        <p:tgtEl>
                                          <p:spTgt spid="357391"/>
                                        </p:tgtEl>
                                      </p:cBhvr>
                                    </p:animEffect>
                                    <p:set>
                                      <p:cBhvr>
                                        <p:cTn id="66" dur="1" fill="hold">
                                          <p:stCondLst>
                                            <p:cond delay="499"/>
                                          </p:stCondLst>
                                        </p:cTn>
                                        <p:tgtEl>
                                          <p:spTgt spid="357391"/>
                                        </p:tgtEl>
                                        <p:attrNameLst>
                                          <p:attrName>style.visibility</p:attrName>
                                        </p:attrNameLst>
                                      </p:cBhvr>
                                      <p:to>
                                        <p:strVal val="hidden"/>
                                      </p:to>
                                    </p:set>
                                  </p:childTnLst>
                                </p:cTn>
                              </p:par>
                            </p:childTnLst>
                          </p:cTn>
                        </p:par>
                        <p:par>
                          <p:cTn id="67" fill="hold">
                            <p:stCondLst>
                              <p:cond delay="3000"/>
                            </p:stCondLst>
                            <p:childTnLst>
                              <p:par>
                                <p:cTn id="68" presetID="9" presetClass="entr" presetSubtype="0" fill="hold" grpId="0" nodeType="afterEffect">
                                  <p:stCondLst>
                                    <p:cond delay="0"/>
                                  </p:stCondLst>
                                  <p:childTnLst>
                                    <p:set>
                                      <p:cBhvr>
                                        <p:cTn id="69" dur="1" fill="hold">
                                          <p:stCondLst>
                                            <p:cond delay="0"/>
                                          </p:stCondLst>
                                        </p:cTn>
                                        <p:tgtEl>
                                          <p:spTgt spid="357401"/>
                                        </p:tgtEl>
                                        <p:attrNameLst>
                                          <p:attrName>style.visibility</p:attrName>
                                        </p:attrNameLst>
                                      </p:cBhvr>
                                      <p:to>
                                        <p:strVal val="visible"/>
                                      </p:to>
                                    </p:set>
                                    <p:animEffect transition="in" filter="dissolve">
                                      <p:cBhvr>
                                        <p:cTn id="70" dur="500"/>
                                        <p:tgtEl>
                                          <p:spTgt spid="35740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7444"/>
                                        </p:tgtEl>
                                        <p:attrNameLst>
                                          <p:attrName>style.visibility</p:attrName>
                                        </p:attrNameLst>
                                      </p:cBhvr>
                                      <p:to>
                                        <p:strVal val="visible"/>
                                      </p:to>
                                    </p:set>
                                    <p:animEffect transition="in" filter="fade">
                                      <p:cBhvr>
                                        <p:cTn id="75" dur="2000"/>
                                        <p:tgtEl>
                                          <p:spTgt spid="357444"/>
                                        </p:tgtEl>
                                      </p:cBhvr>
                                    </p:animEffect>
                                  </p:childTnLst>
                                </p:cTn>
                              </p:par>
                              <p:par>
                                <p:cTn id="76" presetID="10" presetClass="entr" presetSubtype="0" fill="hold" nodeType="withEffect">
                                  <p:stCondLst>
                                    <p:cond delay="0"/>
                                  </p:stCondLst>
                                  <p:childTnLst>
                                    <p:set>
                                      <p:cBhvr>
                                        <p:cTn id="77" dur="1" fill="hold">
                                          <p:stCondLst>
                                            <p:cond delay="0"/>
                                          </p:stCondLst>
                                        </p:cTn>
                                        <p:tgtEl>
                                          <p:spTgt spid="357445"/>
                                        </p:tgtEl>
                                        <p:attrNameLst>
                                          <p:attrName>style.visibility</p:attrName>
                                        </p:attrNameLst>
                                      </p:cBhvr>
                                      <p:to>
                                        <p:strVal val="visible"/>
                                      </p:to>
                                    </p:set>
                                    <p:animEffect transition="in" filter="fade">
                                      <p:cBhvr>
                                        <p:cTn id="78" dur="2000"/>
                                        <p:tgtEl>
                                          <p:spTgt spid="357445"/>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357388"/>
                                        </p:tgtEl>
                                        <p:attrNameLst>
                                          <p:attrName>style.visibility</p:attrName>
                                        </p:attrNameLst>
                                      </p:cBhvr>
                                      <p:to>
                                        <p:strVal val="visible"/>
                                      </p:to>
                                    </p:set>
                                    <p:animEffect transition="in" filter="wipe(left)">
                                      <p:cBhvr>
                                        <p:cTn id="82" dur="500"/>
                                        <p:tgtEl>
                                          <p:spTgt spid="357388"/>
                                        </p:tgtEl>
                                      </p:cBhvr>
                                    </p:animEffect>
                                  </p:childTnLst>
                                </p:cTn>
                              </p:par>
                            </p:childTnLst>
                          </p:cTn>
                        </p:par>
                        <p:par>
                          <p:cTn id="83" fill="hold">
                            <p:stCondLst>
                              <p:cond delay="2500"/>
                            </p:stCondLst>
                            <p:childTnLst>
                              <p:par>
                                <p:cTn id="84" presetID="22" presetClass="exit" presetSubtype="8" fill="hold" grpId="1" nodeType="afterEffect">
                                  <p:stCondLst>
                                    <p:cond delay="0"/>
                                  </p:stCondLst>
                                  <p:childTnLst>
                                    <p:animEffect transition="out" filter="wipe(left)">
                                      <p:cBhvr>
                                        <p:cTn id="85" dur="500"/>
                                        <p:tgtEl>
                                          <p:spTgt spid="357388"/>
                                        </p:tgtEl>
                                      </p:cBhvr>
                                    </p:animEffect>
                                    <p:set>
                                      <p:cBhvr>
                                        <p:cTn id="86" dur="1" fill="hold">
                                          <p:stCondLst>
                                            <p:cond delay="499"/>
                                          </p:stCondLst>
                                        </p:cTn>
                                        <p:tgtEl>
                                          <p:spTgt spid="357388"/>
                                        </p:tgtEl>
                                        <p:attrNameLst>
                                          <p:attrName>style.visibility</p:attrName>
                                        </p:attrNameLst>
                                      </p:cBhvr>
                                      <p:to>
                                        <p:strVal val="hidden"/>
                                      </p:to>
                                    </p:set>
                                  </p:childTnLst>
                                </p:cTn>
                              </p:par>
                            </p:childTnLst>
                          </p:cTn>
                        </p:par>
                        <p:par>
                          <p:cTn id="87" fill="hold">
                            <p:stCondLst>
                              <p:cond delay="3000"/>
                            </p:stCondLst>
                            <p:childTnLst>
                              <p:par>
                                <p:cTn id="88" presetID="9" presetClass="entr" presetSubtype="0" fill="hold" grpId="0" nodeType="afterEffect">
                                  <p:stCondLst>
                                    <p:cond delay="0"/>
                                  </p:stCondLst>
                                  <p:childTnLst>
                                    <p:set>
                                      <p:cBhvr>
                                        <p:cTn id="89" dur="1" fill="hold">
                                          <p:stCondLst>
                                            <p:cond delay="0"/>
                                          </p:stCondLst>
                                        </p:cTn>
                                        <p:tgtEl>
                                          <p:spTgt spid="357399"/>
                                        </p:tgtEl>
                                        <p:attrNameLst>
                                          <p:attrName>style.visibility</p:attrName>
                                        </p:attrNameLst>
                                      </p:cBhvr>
                                      <p:to>
                                        <p:strVal val="visible"/>
                                      </p:to>
                                    </p:set>
                                    <p:animEffect transition="in" filter="dissolve">
                                      <p:cBhvr>
                                        <p:cTn id="90" dur="500"/>
                                        <p:tgtEl>
                                          <p:spTgt spid="35739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57480"/>
                                        </p:tgtEl>
                                        <p:attrNameLst>
                                          <p:attrName>style.visibility</p:attrName>
                                        </p:attrNameLst>
                                      </p:cBhvr>
                                      <p:to>
                                        <p:strVal val="visible"/>
                                      </p:to>
                                    </p:set>
                                    <p:animEffect transition="in" filter="fade">
                                      <p:cBhvr>
                                        <p:cTn id="95" dur="2000"/>
                                        <p:tgtEl>
                                          <p:spTgt spid="357480"/>
                                        </p:tgtEl>
                                      </p:cBhvr>
                                    </p:animEffect>
                                  </p:childTnLst>
                                </p:cTn>
                              </p:par>
                              <p:par>
                                <p:cTn id="96" presetID="10" presetClass="entr" presetSubtype="0" fill="hold" nodeType="withEffect">
                                  <p:stCondLst>
                                    <p:cond delay="0"/>
                                  </p:stCondLst>
                                  <p:childTnLst>
                                    <p:set>
                                      <p:cBhvr>
                                        <p:cTn id="97" dur="1" fill="hold">
                                          <p:stCondLst>
                                            <p:cond delay="0"/>
                                          </p:stCondLst>
                                        </p:cTn>
                                        <p:tgtEl>
                                          <p:spTgt spid="357481"/>
                                        </p:tgtEl>
                                        <p:attrNameLst>
                                          <p:attrName>style.visibility</p:attrName>
                                        </p:attrNameLst>
                                      </p:cBhvr>
                                      <p:to>
                                        <p:strVal val="visible"/>
                                      </p:to>
                                    </p:set>
                                    <p:animEffect transition="in" filter="fade">
                                      <p:cBhvr>
                                        <p:cTn id="98" dur="2000"/>
                                        <p:tgtEl>
                                          <p:spTgt spid="357481"/>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357389"/>
                                        </p:tgtEl>
                                        <p:attrNameLst>
                                          <p:attrName>style.visibility</p:attrName>
                                        </p:attrNameLst>
                                      </p:cBhvr>
                                      <p:to>
                                        <p:strVal val="visible"/>
                                      </p:to>
                                    </p:set>
                                    <p:animEffect transition="in" filter="wipe(left)">
                                      <p:cBhvr>
                                        <p:cTn id="102" dur="500"/>
                                        <p:tgtEl>
                                          <p:spTgt spid="357389"/>
                                        </p:tgtEl>
                                      </p:cBhvr>
                                    </p:animEffect>
                                  </p:childTnLst>
                                </p:cTn>
                              </p:par>
                            </p:childTnLst>
                          </p:cTn>
                        </p:par>
                        <p:par>
                          <p:cTn id="103" fill="hold">
                            <p:stCondLst>
                              <p:cond delay="2500"/>
                            </p:stCondLst>
                            <p:childTnLst>
                              <p:par>
                                <p:cTn id="104" presetID="22" presetClass="exit" presetSubtype="8" fill="hold" grpId="1" nodeType="afterEffect">
                                  <p:stCondLst>
                                    <p:cond delay="0"/>
                                  </p:stCondLst>
                                  <p:childTnLst>
                                    <p:animEffect transition="out" filter="wipe(left)">
                                      <p:cBhvr>
                                        <p:cTn id="105" dur="500"/>
                                        <p:tgtEl>
                                          <p:spTgt spid="357389"/>
                                        </p:tgtEl>
                                      </p:cBhvr>
                                    </p:animEffect>
                                    <p:set>
                                      <p:cBhvr>
                                        <p:cTn id="106" dur="1" fill="hold">
                                          <p:stCondLst>
                                            <p:cond delay="499"/>
                                          </p:stCondLst>
                                        </p:cTn>
                                        <p:tgtEl>
                                          <p:spTgt spid="357389"/>
                                        </p:tgtEl>
                                        <p:attrNameLst>
                                          <p:attrName>style.visibility</p:attrName>
                                        </p:attrNameLst>
                                      </p:cBhvr>
                                      <p:to>
                                        <p:strVal val="hidden"/>
                                      </p:to>
                                    </p:set>
                                  </p:childTnLst>
                                </p:cTn>
                              </p:par>
                            </p:childTnLst>
                          </p:cTn>
                        </p:par>
                        <p:par>
                          <p:cTn id="107" fill="hold">
                            <p:stCondLst>
                              <p:cond delay="3000"/>
                            </p:stCondLst>
                            <p:childTnLst>
                              <p:par>
                                <p:cTn id="108" presetID="9" presetClass="entr" presetSubtype="0" fill="hold" grpId="0" nodeType="afterEffect">
                                  <p:stCondLst>
                                    <p:cond delay="0"/>
                                  </p:stCondLst>
                                  <p:childTnLst>
                                    <p:set>
                                      <p:cBhvr>
                                        <p:cTn id="109" dur="1" fill="hold">
                                          <p:stCondLst>
                                            <p:cond delay="0"/>
                                          </p:stCondLst>
                                        </p:cTn>
                                        <p:tgtEl>
                                          <p:spTgt spid="357400"/>
                                        </p:tgtEl>
                                        <p:attrNameLst>
                                          <p:attrName>style.visibility</p:attrName>
                                        </p:attrNameLst>
                                      </p:cBhvr>
                                      <p:to>
                                        <p:strVal val="visible"/>
                                      </p:to>
                                    </p:set>
                                    <p:animEffect transition="in" filter="dissolve">
                                      <p:cBhvr>
                                        <p:cTn id="110" dur="500"/>
                                        <p:tgtEl>
                                          <p:spTgt spid="35740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grpId="0" nodeType="clickEffect">
                                  <p:stCondLst>
                                    <p:cond delay="0"/>
                                  </p:stCondLst>
                                  <p:childTnLst>
                                    <p:set>
                                      <p:cBhvr>
                                        <p:cTn id="114" dur="1" fill="hold">
                                          <p:stCondLst>
                                            <p:cond delay="0"/>
                                          </p:stCondLst>
                                        </p:cTn>
                                        <p:tgtEl>
                                          <p:spTgt spid="357390"/>
                                        </p:tgtEl>
                                        <p:attrNameLst>
                                          <p:attrName>style.visibility</p:attrName>
                                        </p:attrNameLst>
                                      </p:cBhvr>
                                      <p:to>
                                        <p:strVal val="visible"/>
                                      </p:to>
                                    </p:set>
                                    <p:animEffect transition="in" filter="wipe(right)">
                                      <p:cBhvr>
                                        <p:cTn id="115" dur="500"/>
                                        <p:tgtEl>
                                          <p:spTgt spid="357390"/>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357392"/>
                                        </p:tgtEl>
                                        <p:attrNameLst>
                                          <p:attrName>style.visibility</p:attrName>
                                        </p:attrNameLst>
                                      </p:cBhvr>
                                      <p:to>
                                        <p:strVal val="visible"/>
                                      </p:to>
                                    </p:set>
                                    <p:animEffect transition="in" filter="wipe(up)">
                                      <p:cBhvr>
                                        <p:cTn id="118" dur="500"/>
                                        <p:tgtEl>
                                          <p:spTgt spid="35739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57417"/>
                                        </p:tgtEl>
                                        <p:attrNameLst>
                                          <p:attrName>style.visibility</p:attrName>
                                        </p:attrNameLst>
                                      </p:cBhvr>
                                      <p:to>
                                        <p:strVal val="visible"/>
                                      </p:to>
                                    </p:set>
                                    <p:animEffect transition="in" filter="fade">
                                      <p:cBhvr>
                                        <p:cTn id="121" dur="2000"/>
                                        <p:tgtEl>
                                          <p:spTgt spid="35741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57408"/>
                                        </p:tgtEl>
                                        <p:attrNameLst>
                                          <p:attrName>style.visibility</p:attrName>
                                        </p:attrNameLst>
                                      </p:cBhvr>
                                      <p:to>
                                        <p:strVal val="visible"/>
                                      </p:to>
                                    </p:set>
                                    <p:animEffect transition="in" filter="fade">
                                      <p:cBhvr>
                                        <p:cTn id="124" dur="2000"/>
                                        <p:tgtEl>
                                          <p:spTgt spid="357408"/>
                                        </p:tgtEl>
                                      </p:cBhvr>
                                    </p:animEffect>
                                  </p:childTnLst>
                                </p:cTn>
                              </p:par>
                              <p:par>
                                <p:cTn id="125" presetID="56" presetClass="path" presetSubtype="0" accel="50000" decel="50000" fill="hold" nodeType="withEffect">
                                  <p:stCondLst>
                                    <p:cond delay="0"/>
                                  </p:stCondLst>
                                  <p:childTnLst>
                                    <p:animMotion origin="layout" path="M 1.38889E-6 3.7037E-7 L -0.21163 0.47384 " pathEditMode="relative" rAng="0" ptsTypes="AA">
                                      <p:cBhvr>
                                        <p:cTn id="126" dur="2000" fill="hold"/>
                                        <p:tgtEl>
                                          <p:spTgt spid="357419"/>
                                        </p:tgtEl>
                                        <p:attrNameLst>
                                          <p:attrName>ppt_x</p:attrName>
                                          <p:attrName>ppt_y</p:attrName>
                                        </p:attrNameLst>
                                      </p:cBhvr>
                                      <p:rCtr x="-106" y="237"/>
                                    </p:animMotion>
                                  </p:childTnLst>
                                </p:cTn>
                              </p:par>
                              <p:par>
                                <p:cTn id="127" presetID="49" presetClass="path" presetSubtype="0" accel="50000" decel="50000" fill="hold" nodeType="withEffect">
                                  <p:stCondLst>
                                    <p:cond delay="0"/>
                                  </p:stCondLst>
                                  <p:childTnLst>
                                    <p:animMotion origin="layout" path="M 4.16667E-6 -3.7037E-7 L -0.18177 0.24259 " pathEditMode="relative" rAng="0" ptsTypes="AA">
                                      <p:cBhvr>
                                        <p:cTn id="128" dur="2000" fill="hold"/>
                                        <p:tgtEl>
                                          <p:spTgt spid="357427"/>
                                        </p:tgtEl>
                                        <p:attrNameLst>
                                          <p:attrName>ppt_x</p:attrName>
                                          <p:attrName>ppt_y</p:attrName>
                                        </p:attrNameLst>
                                      </p:cBhvr>
                                      <p:rCtr x="-91" y="121"/>
                                    </p:animMotion>
                                  </p:childTnLst>
                                </p:cTn>
                              </p:par>
                              <p:par>
                                <p:cTn id="129" presetID="49" presetClass="path" presetSubtype="0" accel="50000" decel="50000" fill="hold" nodeType="withEffect">
                                  <p:stCondLst>
                                    <p:cond delay="0"/>
                                  </p:stCondLst>
                                  <p:childTnLst>
                                    <p:animMotion origin="layout" path="M 1.11111E-6 1.48148E-6 L 0.05625 0.33819 " pathEditMode="relative" rAng="0" ptsTypes="AA">
                                      <p:cBhvr>
                                        <p:cTn id="130" dur="2000" fill="hold"/>
                                        <p:tgtEl>
                                          <p:spTgt spid="357435"/>
                                        </p:tgtEl>
                                        <p:attrNameLst>
                                          <p:attrName>ppt_x</p:attrName>
                                          <p:attrName>ppt_y</p:attrName>
                                        </p:attrNameLst>
                                      </p:cBhvr>
                                      <p:rCtr x="28" y="169"/>
                                    </p:animMotion>
                                  </p:childTnLst>
                                </p:cTn>
                              </p:par>
                            </p:childTnLst>
                          </p:cTn>
                        </p:par>
                        <p:par>
                          <p:cTn id="131" fill="hold">
                            <p:stCondLst>
                              <p:cond delay="2000"/>
                            </p:stCondLst>
                            <p:childTnLst>
                              <p:par>
                                <p:cTn id="132" presetID="9" presetClass="entr" presetSubtype="0" fill="hold" grpId="0" nodeType="afterEffect">
                                  <p:stCondLst>
                                    <p:cond delay="0"/>
                                  </p:stCondLst>
                                  <p:childTnLst>
                                    <p:set>
                                      <p:cBhvr>
                                        <p:cTn id="133" dur="1" fill="hold">
                                          <p:stCondLst>
                                            <p:cond delay="0"/>
                                          </p:stCondLst>
                                        </p:cTn>
                                        <p:tgtEl>
                                          <p:spTgt spid="357416"/>
                                        </p:tgtEl>
                                        <p:attrNameLst>
                                          <p:attrName>style.visibility</p:attrName>
                                        </p:attrNameLst>
                                      </p:cBhvr>
                                      <p:to>
                                        <p:strVal val="visible"/>
                                      </p:to>
                                    </p:set>
                                    <p:animEffect transition="in" filter="dissolve">
                                      <p:cBhvr>
                                        <p:cTn id="134" dur="500"/>
                                        <p:tgtEl>
                                          <p:spTgt spid="357416"/>
                                        </p:tgtEl>
                                      </p:cBhvr>
                                    </p:animEffect>
                                  </p:childTnLst>
                                </p:cTn>
                              </p:par>
                            </p:childTnLst>
                          </p:cTn>
                        </p:par>
                        <p:par>
                          <p:cTn id="135" fill="hold">
                            <p:stCondLst>
                              <p:cond delay="2500"/>
                            </p:stCondLst>
                            <p:childTnLst>
                              <p:par>
                                <p:cTn id="136" presetID="10" presetClass="exit" presetSubtype="0" fill="hold" grpId="1" nodeType="afterEffect">
                                  <p:stCondLst>
                                    <p:cond delay="0"/>
                                  </p:stCondLst>
                                  <p:childTnLst>
                                    <p:animEffect transition="out" filter="fade">
                                      <p:cBhvr>
                                        <p:cTn id="137" dur="2000"/>
                                        <p:tgtEl>
                                          <p:spTgt spid="357392"/>
                                        </p:tgtEl>
                                      </p:cBhvr>
                                    </p:animEffect>
                                    <p:set>
                                      <p:cBhvr>
                                        <p:cTn id="138" dur="1" fill="hold">
                                          <p:stCondLst>
                                            <p:cond delay="1999"/>
                                          </p:stCondLst>
                                        </p:cTn>
                                        <p:tgtEl>
                                          <p:spTgt spid="357392"/>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2000"/>
                                        <p:tgtEl>
                                          <p:spTgt spid="357390"/>
                                        </p:tgtEl>
                                      </p:cBhvr>
                                    </p:animEffect>
                                    <p:set>
                                      <p:cBhvr>
                                        <p:cTn id="141" dur="1" fill="hold">
                                          <p:stCondLst>
                                            <p:cond delay="1999"/>
                                          </p:stCondLst>
                                        </p:cTn>
                                        <p:tgtEl>
                                          <p:spTgt spid="357390"/>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2" fill="hold" nodeType="clickEffect">
                                  <p:stCondLst>
                                    <p:cond delay="0"/>
                                  </p:stCondLst>
                                  <p:childTnLst>
                                    <p:set>
                                      <p:cBhvr>
                                        <p:cTn id="145" dur="1" fill="hold">
                                          <p:stCondLst>
                                            <p:cond delay="0"/>
                                          </p:stCondLst>
                                        </p:cTn>
                                        <p:tgtEl>
                                          <p:spTgt spid="357396"/>
                                        </p:tgtEl>
                                        <p:attrNameLst>
                                          <p:attrName>style.visibility</p:attrName>
                                        </p:attrNameLst>
                                      </p:cBhvr>
                                      <p:to>
                                        <p:strVal val="visible"/>
                                      </p:to>
                                    </p:set>
                                    <p:animEffect transition="in" filter="wipe(right)">
                                      <p:cBhvr>
                                        <p:cTn id="146" dur="500"/>
                                        <p:tgtEl>
                                          <p:spTgt spid="35739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57410"/>
                                        </p:tgtEl>
                                        <p:attrNameLst>
                                          <p:attrName>style.visibility</p:attrName>
                                        </p:attrNameLst>
                                      </p:cBhvr>
                                      <p:to>
                                        <p:strVal val="visible"/>
                                      </p:to>
                                    </p:set>
                                    <p:animEffect transition="in" filter="fade">
                                      <p:cBhvr>
                                        <p:cTn id="149" dur="2000"/>
                                        <p:tgtEl>
                                          <p:spTgt spid="357410"/>
                                        </p:tgtEl>
                                      </p:cBhvr>
                                    </p:animEffect>
                                  </p:childTnLst>
                                </p:cTn>
                              </p:par>
                            </p:childTnLst>
                          </p:cTn>
                        </p:par>
                        <p:par>
                          <p:cTn id="150" fill="hold">
                            <p:stCondLst>
                              <p:cond delay="2000"/>
                            </p:stCondLst>
                            <p:childTnLst>
                              <p:par>
                                <p:cTn id="151" presetID="10" presetClass="entr" presetSubtype="0" fill="hold" nodeType="afterEffect">
                                  <p:stCondLst>
                                    <p:cond delay="0"/>
                                  </p:stCondLst>
                                  <p:childTnLst>
                                    <p:set>
                                      <p:cBhvr>
                                        <p:cTn id="152" dur="1" fill="hold">
                                          <p:stCondLst>
                                            <p:cond delay="0"/>
                                          </p:stCondLst>
                                        </p:cTn>
                                        <p:tgtEl>
                                          <p:spTgt spid="357590"/>
                                        </p:tgtEl>
                                        <p:attrNameLst>
                                          <p:attrName>style.visibility</p:attrName>
                                        </p:attrNameLst>
                                      </p:cBhvr>
                                      <p:to>
                                        <p:strVal val="visible"/>
                                      </p:to>
                                    </p:set>
                                    <p:animEffect transition="in" filter="fade">
                                      <p:cBhvr>
                                        <p:cTn id="153" dur="2000"/>
                                        <p:tgtEl>
                                          <p:spTgt spid="35759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57409"/>
                                        </p:tgtEl>
                                        <p:attrNameLst>
                                          <p:attrName>style.visibility</p:attrName>
                                        </p:attrNameLst>
                                      </p:cBhvr>
                                      <p:to>
                                        <p:strVal val="visible"/>
                                      </p:to>
                                    </p:set>
                                    <p:animEffect transition="in" filter="fade">
                                      <p:cBhvr>
                                        <p:cTn id="156" dur="2000"/>
                                        <p:tgtEl>
                                          <p:spTgt spid="357409"/>
                                        </p:tgtEl>
                                      </p:cBhvr>
                                    </p:animEffect>
                                  </p:childTnLst>
                                </p:cTn>
                              </p:par>
                            </p:childTnLst>
                          </p:cTn>
                        </p:par>
                        <p:par>
                          <p:cTn id="157" fill="hold">
                            <p:stCondLst>
                              <p:cond delay="4000"/>
                            </p:stCondLst>
                            <p:childTnLst>
                              <p:par>
                                <p:cTn id="158" presetID="10" presetClass="entr" presetSubtype="0" fill="hold" nodeType="afterEffect">
                                  <p:stCondLst>
                                    <p:cond delay="0"/>
                                  </p:stCondLst>
                                  <p:childTnLst>
                                    <p:set>
                                      <p:cBhvr>
                                        <p:cTn id="159" dur="1" fill="hold">
                                          <p:stCondLst>
                                            <p:cond delay="0"/>
                                          </p:stCondLst>
                                        </p:cTn>
                                        <p:tgtEl>
                                          <p:spTgt spid="357561"/>
                                        </p:tgtEl>
                                        <p:attrNameLst>
                                          <p:attrName>style.visibility</p:attrName>
                                        </p:attrNameLst>
                                      </p:cBhvr>
                                      <p:to>
                                        <p:strVal val="visible"/>
                                      </p:to>
                                    </p:set>
                                    <p:animEffect transition="in" filter="fade">
                                      <p:cBhvr>
                                        <p:cTn id="160" dur="2000"/>
                                        <p:tgtEl>
                                          <p:spTgt spid="357561"/>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2" fill="hold" grpId="0" nodeType="clickEffect">
                                  <p:stCondLst>
                                    <p:cond delay="0"/>
                                  </p:stCondLst>
                                  <p:childTnLst>
                                    <p:set>
                                      <p:cBhvr>
                                        <p:cTn id="164" dur="1" fill="hold">
                                          <p:stCondLst>
                                            <p:cond delay="0"/>
                                          </p:stCondLst>
                                        </p:cTn>
                                        <p:tgtEl>
                                          <p:spTgt spid="357394"/>
                                        </p:tgtEl>
                                        <p:attrNameLst>
                                          <p:attrName>style.visibility</p:attrName>
                                        </p:attrNameLst>
                                      </p:cBhvr>
                                      <p:to>
                                        <p:strVal val="visible"/>
                                      </p:to>
                                    </p:set>
                                    <p:animEffect transition="in" filter="wipe(right)">
                                      <p:cBhvr>
                                        <p:cTn id="165" dur="500"/>
                                        <p:tgtEl>
                                          <p:spTgt spid="357394"/>
                                        </p:tgtEl>
                                      </p:cBhvr>
                                    </p:animEffect>
                                  </p:childTnLst>
                                </p:cTn>
                              </p:par>
                              <p:par>
                                <p:cTn id="166" presetID="10" presetClass="exit" presetSubtype="0" fill="hold" nodeType="withEffect">
                                  <p:stCondLst>
                                    <p:cond delay="0"/>
                                  </p:stCondLst>
                                  <p:childTnLst>
                                    <p:animEffect transition="out" filter="fade">
                                      <p:cBhvr>
                                        <p:cTn id="167" dur="2000"/>
                                        <p:tgtEl>
                                          <p:spTgt spid="357396"/>
                                        </p:tgtEl>
                                      </p:cBhvr>
                                    </p:animEffect>
                                    <p:set>
                                      <p:cBhvr>
                                        <p:cTn id="168" dur="1" fill="hold">
                                          <p:stCondLst>
                                            <p:cond delay="1999"/>
                                          </p:stCondLst>
                                        </p:cTn>
                                        <p:tgtEl>
                                          <p:spTgt spid="357396"/>
                                        </p:tgtEl>
                                        <p:attrNameLst>
                                          <p:attrName>style.visibility</p:attrName>
                                        </p:attrNameLst>
                                      </p:cBhvr>
                                      <p:to>
                                        <p:strVal val="hidden"/>
                                      </p:to>
                                    </p:set>
                                  </p:childTnLst>
                                </p:cTn>
                              </p:par>
                            </p:childTnLst>
                          </p:cTn>
                        </p:par>
                        <p:par>
                          <p:cTn id="169" fill="hold">
                            <p:stCondLst>
                              <p:cond delay="2000"/>
                            </p:stCondLst>
                            <p:childTnLst>
                              <p:par>
                                <p:cTn id="170" presetID="10" presetClass="entr" presetSubtype="0" fill="hold" grpId="0" nodeType="afterEffect">
                                  <p:stCondLst>
                                    <p:cond delay="0"/>
                                  </p:stCondLst>
                                  <p:childTnLst>
                                    <p:set>
                                      <p:cBhvr>
                                        <p:cTn id="171" dur="1" fill="hold">
                                          <p:stCondLst>
                                            <p:cond delay="0"/>
                                          </p:stCondLst>
                                        </p:cTn>
                                        <p:tgtEl>
                                          <p:spTgt spid="357414"/>
                                        </p:tgtEl>
                                        <p:attrNameLst>
                                          <p:attrName>style.visibility</p:attrName>
                                        </p:attrNameLst>
                                      </p:cBhvr>
                                      <p:to>
                                        <p:strVal val="visible"/>
                                      </p:to>
                                    </p:set>
                                    <p:animEffect transition="in" filter="fade">
                                      <p:cBhvr>
                                        <p:cTn id="172" dur="2000"/>
                                        <p:tgtEl>
                                          <p:spTgt spid="357414"/>
                                        </p:tgtEl>
                                      </p:cBhvr>
                                    </p:animEffect>
                                  </p:childTnLst>
                                </p:cTn>
                              </p:par>
                              <p:par>
                                <p:cTn id="173" presetID="10" presetClass="entr" presetSubtype="0" fill="hold" nodeType="withEffect">
                                  <p:stCondLst>
                                    <p:cond delay="0"/>
                                  </p:stCondLst>
                                  <p:childTnLst>
                                    <p:set>
                                      <p:cBhvr>
                                        <p:cTn id="174" dur="1" fill="hold">
                                          <p:stCondLst>
                                            <p:cond delay="0"/>
                                          </p:stCondLst>
                                        </p:cTn>
                                        <p:tgtEl>
                                          <p:spTgt spid="357404"/>
                                        </p:tgtEl>
                                        <p:attrNameLst>
                                          <p:attrName>style.visibility</p:attrName>
                                        </p:attrNameLst>
                                      </p:cBhvr>
                                      <p:to>
                                        <p:strVal val="visible"/>
                                      </p:to>
                                    </p:set>
                                    <p:animEffect transition="in" filter="fade">
                                      <p:cBhvr>
                                        <p:cTn id="175" dur="2000"/>
                                        <p:tgtEl>
                                          <p:spTgt spid="357404"/>
                                        </p:tgtEl>
                                      </p:cBhvr>
                                    </p:animEffect>
                                  </p:childTnLst>
                                </p:cTn>
                              </p:par>
                            </p:childTnLst>
                          </p:cTn>
                        </p:par>
                        <p:par>
                          <p:cTn id="176" fill="hold">
                            <p:stCondLst>
                              <p:cond delay="4000"/>
                            </p:stCondLst>
                            <p:childTnLst>
                              <p:par>
                                <p:cTn id="177" presetID="10" presetClass="entr" presetSubtype="0" fill="hold" grpId="0" nodeType="afterEffect">
                                  <p:stCondLst>
                                    <p:cond delay="0"/>
                                  </p:stCondLst>
                                  <p:childTnLst>
                                    <p:set>
                                      <p:cBhvr>
                                        <p:cTn id="178" dur="1" fill="hold">
                                          <p:stCondLst>
                                            <p:cond delay="0"/>
                                          </p:stCondLst>
                                        </p:cTn>
                                        <p:tgtEl>
                                          <p:spTgt spid="357415"/>
                                        </p:tgtEl>
                                        <p:attrNameLst>
                                          <p:attrName>style.visibility</p:attrName>
                                        </p:attrNameLst>
                                      </p:cBhvr>
                                      <p:to>
                                        <p:strVal val="visible"/>
                                      </p:to>
                                    </p:set>
                                    <p:animEffect transition="in" filter="fade">
                                      <p:cBhvr>
                                        <p:cTn id="179" dur="2000"/>
                                        <p:tgtEl>
                                          <p:spTgt spid="357415"/>
                                        </p:tgtEl>
                                      </p:cBhvr>
                                    </p:animEffect>
                                  </p:childTnLst>
                                </p:cTn>
                              </p:par>
                            </p:childTnLst>
                          </p:cTn>
                        </p:par>
                        <p:par>
                          <p:cTn id="180" fill="hold">
                            <p:stCondLst>
                              <p:cond delay="6000"/>
                            </p:stCondLst>
                            <p:childTnLst>
                              <p:par>
                                <p:cTn id="181" presetID="10" presetClass="exit" presetSubtype="0" fill="hold" grpId="1" nodeType="afterEffect">
                                  <p:stCondLst>
                                    <p:cond delay="0"/>
                                  </p:stCondLst>
                                  <p:childTnLst>
                                    <p:animEffect transition="out" filter="fade">
                                      <p:cBhvr>
                                        <p:cTn id="182" dur="2000"/>
                                        <p:tgtEl>
                                          <p:spTgt spid="357394"/>
                                        </p:tgtEl>
                                      </p:cBhvr>
                                    </p:animEffect>
                                    <p:set>
                                      <p:cBhvr>
                                        <p:cTn id="183" dur="1" fill="hold">
                                          <p:stCondLst>
                                            <p:cond delay="1999"/>
                                          </p:stCondLst>
                                        </p:cTn>
                                        <p:tgtEl>
                                          <p:spTgt spid="357394"/>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2" presetClass="entr" presetSubtype="2" fill="hold" grpId="0" nodeType="clickEffect">
                                  <p:stCondLst>
                                    <p:cond delay="0"/>
                                  </p:stCondLst>
                                  <p:childTnLst>
                                    <p:set>
                                      <p:cBhvr>
                                        <p:cTn id="187" dur="1" fill="hold">
                                          <p:stCondLst>
                                            <p:cond delay="0"/>
                                          </p:stCondLst>
                                        </p:cTn>
                                        <p:tgtEl>
                                          <p:spTgt spid="357395"/>
                                        </p:tgtEl>
                                        <p:attrNameLst>
                                          <p:attrName>style.visibility</p:attrName>
                                        </p:attrNameLst>
                                      </p:cBhvr>
                                      <p:to>
                                        <p:strVal val="visible"/>
                                      </p:to>
                                    </p:set>
                                    <p:animEffect transition="in" filter="wipe(right)">
                                      <p:cBhvr>
                                        <p:cTn id="188" dur="500"/>
                                        <p:tgtEl>
                                          <p:spTgt spid="357395"/>
                                        </p:tgtEl>
                                      </p:cBhvr>
                                    </p:animEffect>
                                  </p:childTnLst>
                                </p:cTn>
                              </p:par>
                            </p:childTnLst>
                          </p:cTn>
                        </p:par>
                        <p:par>
                          <p:cTn id="189" fill="hold">
                            <p:stCondLst>
                              <p:cond delay="500"/>
                            </p:stCondLst>
                            <p:childTnLst>
                              <p:par>
                                <p:cTn id="190" presetID="10" presetClass="entr" presetSubtype="0" fill="hold" grpId="0" nodeType="afterEffect">
                                  <p:stCondLst>
                                    <p:cond delay="0"/>
                                  </p:stCondLst>
                                  <p:childTnLst>
                                    <p:set>
                                      <p:cBhvr>
                                        <p:cTn id="191" dur="1" fill="hold">
                                          <p:stCondLst>
                                            <p:cond delay="0"/>
                                          </p:stCondLst>
                                        </p:cTn>
                                        <p:tgtEl>
                                          <p:spTgt spid="357412"/>
                                        </p:tgtEl>
                                        <p:attrNameLst>
                                          <p:attrName>style.visibility</p:attrName>
                                        </p:attrNameLst>
                                      </p:cBhvr>
                                      <p:to>
                                        <p:strVal val="visible"/>
                                      </p:to>
                                    </p:set>
                                    <p:animEffect transition="in" filter="fade">
                                      <p:cBhvr>
                                        <p:cTn id="192" dur="2000"/>
                                        <p:tgtEl>
                                          <p:spTgt spid="357412"/>
                                        </p:tgtEl>
                                      </p:cBhvr>
                                    </p:animEffect>
                                  </p:childTnLst>
                                </p:cTn>
                              </p:par>
                              <p:par>
                                <p:cTn id="193" presetID="10" presetClass="entr" presetSubtype="0" fill="hold" nodeType="withEffect">
                                  <p:stCondLst>
                                    <p:cond delay="0"/>
                                  </p:stCondLst>
                                  <p:childTnLst>
                                    <p:set>
                                      <p:cBhvr>
                                        <p:cTn id="194" dur="1" fill="hold">
                                          <p:stCondLst>
                                            <p:cond delay="0"/>
                                          </p:stCondLst>
                                        </p:cTn>
                                        <p:tgtEl>
                                          <p:spTgt spid="357403"/>
                                        </p:tgtEl>
                                        <p:attrNameLst>
                                          <p:attrName>style.visibility</p:attrName>
                                        </p:attrNameLst>
                                      </p:cBhvr>
                                      <p:to>
                                        <p:strVal val="visible"/>
                                      </p:to>
                                    </p:set>
                                    <p:animEffect transition="in" filter="fade">
                                      <p:cBhvr>
                                        <p:cTn id="195" dur="2000"/>
                                        <p:tgtEl>
                                          <p:spTgt spid="357403"/>
                                        </p:tgtEl>
                                      </p:cBhvr>
                                    </p:animEffect>
                                  </p:childTnLst>
                                </p:cTn>
                              </p:par>
                            </p:childTnLst>
                          </p:cTn>
                        </p:par>
                        <p:par>
                          <p:cTn id="196" fill="hold">
                            <p:stCondLst>
                              <p:cond delay="2500"/>
                            </p:stCondLst>
                            <p:childTnLst>
                              <p:par>
                                <p:cTn id="197" presetID="10" presetClass="entr" presetSubtype="0" fill="hold" grpId="0" nodeType="afterEffect">
                                  <p:stCondLst>
                                    <p:cond delay="0"/>
                                  </p:stCondLst>
                                  <p:childTnLst>
                                    <p:set>
                                      <p:cBhvr>
                                        <p:cTn id="198" dur="1" fill="hold">
                                          <p:stCondLst>
                                            <p:cond delay="0"/>
                                          </p:stCondLst>
                                        </p:cTn>
                                        <p:tgtEl>
                                          <p:spTgt spid="357402"/>
                                        </p:tgtEl>
                                        <p:attrNameLst>
                                          <p:attrName>style.visibility</p:attrName>
                                        </p:attrNameLst>
                                      </p:cBhvr>
                                      <p:to>
                                        <p:strVal val="visible"/>
                                      </p:to>
                                    </p:set>
                                    <p:animEffect transition="in" filter="fade">
                                      <p:cBhvr>
                                        <p:cTn id="199" dur="2000"/>
                                        <p:tgtEl>
                                          <p:spTgt spid="357402"/>
                                        </p:tgtEl>
                                      </p:cBhvr>
                                    </p:animEffect>
                                  </p:childTnLst>
                                </p:cTn>
                              </p:par>
                            </p:childTnLst>
                          </p:cTn>
                        </p:par>
                        <p:par>
                          <p:cTn id="200" fill="hold">
                            <p:stCondLst>
                              <p:cond delay="4500"/>
                            </p:stCondLst>
                            <p:childTnLst>
                              <p:par>
                                <p:cTn id="201" presetID="10" presetClass="exit" presetSubtype="0" fill="hold" grpId="1" nodeType="afterEffect">
                                  <p:stCondLst>
                                    <p:cond delay="0"/>
                                  </p:stCondLst>
                                  <p:childTnLst>
                                    <p:animEffect transition="out" filter="fade">
                                      <p:cBhvr>
                                        <p:cTn id="202" dur="2000"/>
                                        <p:tgtEl>
                                          <p:spTgt spid="357395"/>
                                        </p:tgtEl>
                                      </p:cBhvr>
                                    </p:animEffect>
                                    <p:set>
                                      <p:cBhvr>
                                        <p:cTn id="203" dur="1" fill="hold">
                                          <p:stCondLst>
                                            <p:cond delay="1999"/>
                                          </p:stCondLst>
                                        </p:cTn>
                                        <p:tgtEl>
                                          <p:spTgt spid="3573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8" grpId="0" animBg="1"/>
      <p:bldP spid="357388" grpId="1" animBg="1"/>
      <p:bldP spid="357389" grpId="0" animBg="1"/>
      <p:bldP spid="357389" grpId="1" animBg="1"/>
      <p:bldP spid="357390" grpId="0" animBg="1"/>
      <p:bldP spid="357390" grpId="1" animBg="1"/>
      <p:bldP spid="357391" grpId="0" animBg="1"/>
      <p:bldP spid="357391" grpId="1" animBg="1"/>
      <p:bldP spid="357392" grpId="0" animBg="1"/>
      <p:bldP spid="357392" grpId="1" animBg="1"/>
      <p:bldP spid="357393" grpId="0" animBg="1"/>
      <p:bldP spid="357393" grpId="1" animBg="1"/>
      <p:bldP spid="357394" grpId="0" animBg="1"/>
      <p:bldP spid="357394" grpId="1" animBg="1"/>
      <p:bldP spid="357395" grpId="0" animBg="1"/>
      <p:bldP spid="357395" grpId="1" animBg="1"/>
      <p:bldP spid="357399" grpId="0"/>
      <p:bldP spid="357400" grpId="0"/>
      <p:bldP spid="357401" grpId="0"/>
      <p:bldP spid="357402" grpId="0"/>
      <p:bldP spid="357408" grpId="0" animBg="1"/>
      <p:bldP spid="357409" grpId="0"/>
      <p:bldP spid="357410" grpId="0"/>
      <p:bldP spid="357411" grpId="0"/>
      <p:bldP spid="357412" grpId="0"/>
      <p:bldP spid="357413" grpId="0" build="allAtOnce"/>
      <p:bldP spid="357414" grpId="0"/>
      <p:bldP spid="357415" grpId="0"/>
      <p:bldP spid="357416" grpId="0"/>
      <p:bldP spid="357417" grpId="0"/>
      <p:bldP spid="357444" grpId="0"/>
      <p:bldP spid="3574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noChangeArrowheads="1"/>
          </p:cNvSpPr>
          <p:nvPr>
            <p:ph type="title"/>
          </p:nvPr>
        </p:nvSpPr>
        <p:spPr>
          <a:xfrm>
            <a:off x="539750" y="263525"/>
            <a:ext cx="8137525" cy="808038"/>
          </a:xfrm>
        </p:spPr>
        <p:txBody>
          <a:bodyPr/>
          <a:lstStyle/>
          <a:p>
            <a:r>
              <a:rPr lang="en-US" smtClean="0"/>
              <a:t>UC Clients Define the User Experience</a:t>
            </a:r>
          </a:p>
        </p:txBody>
      </p:sp>
      <p:sp>
        <p:nvSpPr>
          <p:cNvPr id="359426" name="Text Box 3"/>
          <p:cNvSpPr txBox="1">
            <a:spLocks noChangeArrowheads="1"/>
          </p:cNvSpPr>
          <p:nvPr/>
        </p:nvSpPr>
        <p:spPr bwMode="auto">
          <a:xfrm>
            <a:off x="539750" y="4573588"/>
            <a:ext cx="1989138"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hlink"/>
                </a:solidFill>
              </a:rPr>
              <a:t>Desktop Client </a:t>
            </a:r>
          </a:p>
        </p:txBody>
      </p:sp>
      <p:sp>
        <p:nvSpPr>
          <p:cNvPr id="359427" name="Text Box 4"/>
          <p:cNvSpPr txBox="1">
            <a:spLocks noChangeArrowheads="1"/>
          </p:cNvSpPr>
          <p:nvPr/>
        </p:nvSpPr>
        <p:spPr bwMode="auto">
          <a:xfrm>
            <a:off x="3473450" y="3594100"/>
            <a:ext cx="1382713" cy="244475"/>
          </a:xfrm>
          <a:prstGeom prst="rect">
            <a:avLst/>
          </a:prstGeom>
          <a:noFill/>
          <a:ln w="9525">
            <a:noFill/>
            <a:miter lim="800000"/>
            <a:headEnd/>
            <a:tailEnd/>
          </a:ln>
        </p:spPr>
        <p:txBody>
          <a:bodyPr lIns="0" tIns="0" rIns="0" bIns="0">
            <a:spAutoFit/>
          </a:bodyPr>
          <a:lstStyle/>
          <a:p>
            <a:pPr>
              <a:spcBef>
                <a:spcPct val="50000"/>
              </a:spcBef>
            </a:pPr>
            <a:r>
              <a:rPr lang="en-US" sz="1600" b="1">
                <a:solidFill>
                  <a:schemeClr val="hlink"/>
                </a:solidFill>
              </a:rPr>
              <a:t>Video Client</a:t>
            </a:r>
          </a:p>
        </p:txBody>
      </p:sp>
      <p:grpSp>
        <p:nvGrpSpPr>
          <p:cNvPr id="359428" name="Group 5"/>
          <p:cNvGrpSpPr>
            <a:grpSpLocks/>
          </p:cNvGrpSpPr>
          <p:nvPr/>
        </p:nvGrpSpPr>
        <p:grpSpPr bwMode="auto">
          <a:xfrm>
            <a:off x="7259638" y="4903788"/>
            <a:ext cx="1709737" cy="1393825"/>
            <a:chOff x="1228" y="1979"/>
            <a:chExt cx="2026" cy="2177"/>
          </a:xfrm>
        </p:grpSpPr>
        <p:pic>
          <p:nvPicPr>
            <p:cNvPr id="359465" name="Picture 6"/>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1228" y="1979"/>
              <a:ext cx="2026" cy="2177"/>
            </a:xfrm>
            <a:prstGeom prst="rect">
              <a:avLst/>
            </a:prstGeom>
            <a:noFill/>
            <a:ln w="9525" algn="ctr">
              <a:noFill/>
              <a:miter lim="800000"/>
              <a:headEnd/>
              <a:tailEnd/>
            </a:ln>
          </p:spPr>
        </p:pic>
        <p:pic>
          <p:nvPicPr>
            <p:cNvPr id="359466" name="Picture 7"/>
            <p:cNvPicPr>
              <a:picLocks noChangeAspect="1" noChangeArrowheads="1"/>
            </p:cNvPicPr>
            <p:nvPr/>
          </p:nvPicPr>
          <p:blipFill>
            <a:blip r:embed="rId4"/>
            <a:srcRect/>
            <a:stretch>
              <a:fillRect/>
            </a:stretch>
          </p:blipFill>
          <p:spPr bwMode="auto">
            <a:xfrm>
              <a:off x="1927" y="2341"/>
              <a:ext cx="908" cy="409"/>
            </a:xfrm>
            <a:prstGeom prst="rect">
              <a:avLst/>
            </a:prstGeom>
            <a:noFill/>
            <a:ln w="9525" algn="ctr">
              <a:noFill/>
              <a:miter lim="800000"/>
              <a:headEnd/>
              <a:tailEnd/>
            </a:ln>
          </p:spPr>
        </p:pic>
      </p:grpSp>
      <p:sp>
        <p:nvSpPr>
          <p:cNvPr id="359429" name="Text Box 8"/>
          <p:cNvSpPr txBox="1">
            <a:spLocks noChangeArrowheads="1"/>
          </p:cNvSpPr>
          <p:nvPr/>
        </p:nvSpPr>
        <p:spPr bwMode="auto">
          <a:xfrm>
            <a:off x="7366000" y="6216650"/>
            <a:ext cx="1778000"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hlink"/>
                </a:solidFill>
              </a:rPr>
              <a:t>Phone Client</a:t>
            </a:r>
          </a:p>
        </p:txBody>
      </p:sp>
      <p:grpSp>
        <p:nvGrpSpPr>
          <p:cNvPr id="359430" name="Group 9"/>
          <p:cNvGrpSpPr>
            <a:grpSpLocks/>
          </p:cNvGrpSpPr>
          <p:nvPr/>
        </p:nvGrpSpPr>
        <p:grpSpPr bwMode="auto">
          <a:xfrm>
            <a:off x="323850" y="1303338"/>
            <a:ext cx="2230438" cy="3225800"/>
            <a:chOff x="177" y="885"/>
            <a:chExt cx="1405" cy="2032"/>
          </a:xfrm>
        </p:grpSpPr>
        <p:pic>
          <p:nvPicPr>
            <p:cNvPr id="359451" name="Picture 10"/>
            <p:cNvPicPr>
              <a:picLocks noChangeAspect="1" noChangeArrowheads="1"/>
            </p:cNvPicPr>
            <p:nvPr/>
          </p:nvPicPr>
          <p:blipFill>
            <a:blip r:embed="rId5"/>
            <a:srcRect/>
            <a:stretch>
              <a:fillRect/>
            </a:stretch>
          </p:blipFill>
          <p:spPr bwMode="auto">
            <a:xfrm>
              <a:off x="177" y="885"/>
              <a:ext cx="1405" cy="2032"/>
            </a:xfrm>
            <a:prstGeom prst="rect">
              <a:avLst/>
            </a:prstGeom>
            <a:noFill/>
            <a:ln w="9525">
              <a:noFill/>
              <a:miter lim="800000"/>
              <a:headEnd/>
              <a:tailEnd/>
            </a:ln>
          </p:spPr>
        </p:pic>
        <p:grpSp>
          <p:nvGrpSpPr>
            <p:cNvPr id="359452" name="Group 11"/>
            <p:cNvGrpSpPr>
              <a:grpSpLocks/>
            </p:cNvGrpSpPr>
            <p:nvPr/>
          </p:nvGrpSpPr>
          <p:grpSpPr bwMode="auto">
            <a:xfrm>
              <a:off x="1077" y="892"/>
              <a:ext cx="505" cy="2025"/>
              <a:chOff x="1227" y="852"/>
              <a:chExt cx="451" cy="2025"/>
            </a:xfrm>
          </p:grpSpPr>
          <p:pic>
            <p:nvPicPr>
              <p:cNvPr id="359453" name="Picture 12"/>
              <p:cNvPicPr>
                <a:picLocks noChangeAspect="1" noChangeArrowheads="1"/>
              </p:cNvPicPr>
              <p:nvPr/>
            </p:nvPicPr>
            <p:blipFill>
              <a:blip r:embed="rId6"/>
              <a:srcRect l="66292" t="345"/>
              <a:stretch>
                <a:fillRect/>
              </a:stretch>
            </p:blipFill>
            <p:spPr bwMode="auto">
              <a:xfrm>
                <a:off x="1227" y="852"/>
                <a:ext cx="451" cy="2025"/>
              </a:xfrm>
              <a:prstGeom prst="rect">
                <a:avLst/>
              </a:prstGeom>
              <a:noFill/>
              <a:ln w="9525">
                <a:noFill/>
                <a:miter lim="800000"/>
                <a:headEnd/>
                <a:tailEnd/>
              </a:ln>
            </p:spPr>
          </p:pic>
          <p:pic>
            <p:nvPicPr>
              <p:cNvPr id="359454" name="Picture 13" descr="IM_green"/>
              <p:cNvPicPr>
                <a:picLocks noChangeAspect="1" noChangeArrowheads="1"/>
              </p:cNvPicPr>
              <p:nvPr/>
            </p:nvPicPr>
            <p:blipFill>
              <a:blip r:embed="rId7"/>
              <a:srcRect/>
              <a:stretch>
                <a:fillRect/>
              </a:stretch>
            </p:blipFill>
            <p:spPr bwMode="auto">
              <a:xfrm>
                <a:off x="1382" y="2088"/>
                <a:ext cx="113" cy="92"/>
              </a:xfrm>
              <a:prstGeom prst="rect">
                <a:avLst/>
              </a:prstGeom>
              <a:noFill/>
              <a:ln w="9525">
                <a:noFill/>
                <a:miter lim="800000"/>
                <a:headEnd/>
                <a:tailEnd/>
              </a:ln>
            </p:spPr>
          </p:pic>
          <p:pic>
            <p:nvPicPr>
              <p:cNvPr id="359455" name="Picture 14" descr="IM_gray"/>
              <p:cNvPicPr>
                <a:picLocks noChangeAspect="1" noChangeArrowheads="1"/>
              </p:cNvPicPr>
              <p:nvPr/>
            </p:nvPicPr>
            <p:blipFill>
              <a:blip r:embed="rId8"/>
              <a:srcRect/>
              <a:stretch>
                <a:fillRect/>
              </a:stretch>
            </p:blipFill>
            <p:spPr bwMode="auto">
              <a:xfrm>
                <a:off x="1378" y="2261"/>
                <a:ext cx="113" cy="91"/>
              </a:xfrm>
              <a:prstGeom prst="rect">
                <a:avLst/>
              </a:prstGeom>
              <a:noFill/>
              <a:ln w="9525">
                <a:noFill/>
                <a:miter lim="800000"/>
                <a:headEnd/>
                <a:tailEnd/>
              </a:ln>
            </p:spPr>
          </p:pic>
          <p:pic>
            <p:nvPicPr>
              <p:cNvPr id="359456" name="Picture 15" descr="IM_green"/>
              <p:cNvPicPr>
                <a:picLocks noChangeAspect="1" noChangeArrowheads="1"/>
              </p:cNvPicPr>
              <p:nvPr/>
            </p:nvPicPr>
            <p:blipFill>
              <a:blip r:embed="rId7"/>
              <a:srcRect/>
              <a:stretch>
                <a:fillRect/>
              </a:stretch>
            </p:blipFill>
            <p:spPr bwMode="auto">
              <a:xfrm>
                <a:off x="1387" y="1911"/>
                <a:ext cx="114" cy="92"/>
              </a:xfrm>
              <a:prstGeom prst="rect">
                <a:avLst/>
              </a:prstGeom>
              <a:noFill/>
              <a:ln w="9525">
                <a:noFill/>
                <a:miter lim="800000"/>
                <a:headEnd/>
                <a:tailEnd/>
              </a:ln>
            </p:spPr>
          </p:pic>
          <p:pic>
            <p:nvPicPr>
              <p:cNvPr id="359457" name="Picture 16" descr="IM_green"/>
              <p:cNvPicPr>
                <a:picLocks noChangeAspect="1" noChangeArrowheads="1"/>
              </p:cNvPicPr>
              <p:nvPr/>
            </p:nvPicPr>
            <p:blipFill>
              <a:blip r:embed="rId7"/>
              <a:srcRect/>
              <a:stretch>
                <a:fillRect/>
              </a:stretch>
            </p:blipFill>
            <p:spPr bwMode="auto">
              <a:xfrm>
                <a:off x="1383" y="2442"/>
                <a:ext cx="114" cy="92"/>
              </a:xfrm>
              <a:prstGeom prst="rect">
                <a:avLst/>
              </a:prstGeom>
              <a:noFill/>
              <a:ln w="9525">
                <a:noFill/>
                <a:miter lim="800000"/>
                <a:headEnd/>
                <a:tailEnd/>
              </a:ln>
            </p:spPr>
          </p:pic>
          <p:pic>
            <p:nvPicPr>
              <p:cNvPr id="359458" name="Picture 17" descr="IM_green"/>
              <p:cNvPicPr>
                <a:picLocks noChangeAspect="1" noChangeArrowheads="1"/>
              </p:cNvPicPr>
              <p:nvPr/>
            </p:nvPicPr>
            <p:blipFill>
              <a:blip r:embed="rId7"/>
              <a:srcRect/>
              <a:stretch>
                <a:fillRect/>
              </a:stretch>
            </p:blipFill>
            <p:spPr bwMode="auto">
              <a:xfrm>
                <a:off x="1383" y="2352"/>
                <a:ext cx="114" cy="92"/>
              </a:xfrm>
              <a:prstGeom prst="rect">
                <a:avLst/>
              </a:prstGeom>
              <a:noFill/>
              <a:ln w="9525">
                <a:noFill/>
                <a:miter lim="800000"/>
                <a:headEnd/>
                <a:tailEnd/>
              </a:ln>
            </p:spPr>
          </p:pic>
          <p:pic>
            <p:nvPicPr>
              <p:cNvPr id="359459" name="Picture 18" descr="IM_green"/>
              <p:cNvPicPr>
                <a:picLocks noChangeAspect="1" noChangeArrowheads="1"/>
              </p:cNvPicPr>
              <p:nvPr/>
            </p:nvPicPr>
            <p:blipFill>
              <a:blip r:embed="rId7"/>
              <a:srcRect/>
              <a:stretch>
                <a:fillRect/>
              </a:stretch>
            </p:blipFill>
            <p:spPr bwMode="auto">
              <a:xfrm>
                <a:off x="1383" y="2709"/>
                <a:ext cx="114" cy="92"/>
              </a:xfrm>
              <a:prstGeom prst="rect">
                <a:avLst/>
              </a:prstGeom>
              <a:noFill/>
              <a:ln w="9525">
                <a:noFill/>
                <a:miter lim="800000"/>
                <a:headEnd/>
                <a:tailEnd/>
              </a:ln>
            </p:spPr>
          </p:pic>
          <p:pic>
            <p:nvPicPr>
              <p:cNvPr id="359460" name="Picture 19" descr="Conference_green"/>
              <p:cNvPicPr>
                <a:picLocks noChangeAspect="1" noChangeArrowheads="1"/>
              </p:cNvPicPr>
              <p:nvPr/>
            </p:nvPicPr>
            <p:blipFill>
              <a:blip r:embed="rId9"/>
              <a:srcRect/>
              <a:stretch>
                <a:fillRect/>
              </a:stretch>
            </p:blipFill>
            <p:spPr bwMode="auto">
              <a:xfrm>
                <a:off x="1489" y="2176"/>
                <a:ext cx="108" cy="88"/>
              </a:xfrm>
              <a:prstGeom prst="rect">
                <a:avLst/>
              </a:prstGeom>
              <a:noFill/>
              <a:ln w="9525">
                <a:noFill/>
                <a:miter lim="800000"/>
                <a:headEnd/>
                <a:tailEnd/>
              </a:ln>
            </p:spPr>
          </p:pic>
          <p:pic>
            <p:nvPicPr>
              <p:cNvPr id="359461" name="Picture 20" descr="Conference_green"/>
              <p:cNvPicPr>
                <a:picLocks noChangeAspect="1" noChangeArrowheads="1"/>
              </p:cNvPicPr>
              <p:nvPr/>
            </p:nvPicPr>
            <p:blipFill>
              <a:blip r:embed="rId9"/>
              <a:srcRect/>
              <a:stretch>
                <a:fillRect/>
              </a:stretch>
            </p:blipFill>
            <p:spPr bwMode="auto">
              <a:xfrm>
                <a:off x="1489" y="2530"/>
                <a:ext cx="108" cy="87"/>
              </a:xfrm>
              <a:prstGeom prst="rect">
                <a:avLst/>
              </a:prstGeom>
              <a:noFill/>
              <a:ln w="9525">
                <a:noFill/>
                <a:miter lim="800000"/>
                <a:headEnd/>
                <a:tailEnd/>
              </a:ln>
            </p:spPr>
          </p:pic>
          <p:pic>
            <p:nvPicPr>
              <p:cNvPr id="359462" name="Picture 21" descr="Hook_yellow_busy"/>
              <p:cNvPicPr>
                <a:picLocks noChangeAspect="1" noChangeArrowheads="1"/>
              </p:cNvPicPr>
              <p:nvPr/>
            </p:nvPicPr>
            <p:blipFill>
              <a:blip r:embed="rId10"/>
              <a:srcRect/>
              <a:stretch>
                <a:fillRect/>
              </a:stretch>
            </p:blipFill>
            <p:spPr bwMode="auto">
              <a:xfrm>
                <a:off x="1483" y="2439"/>
                <a:ext cx="115" cy="93"/>
              </a:xfrm>
              <a:prstGeom prst="rect">
                <a:avLst/>
              </a:prstGeom>
              <a:noFill/>
              <a:ln w="9525">
                <a:noFill/>
                <a:miter lim="800000"/>
                <a:headEnd/>
                <a:tailEnd/>
              </a:ln>
            </p:spPr>
          </p:pic>
          <p:pic>
            <p:nvPicPr>
              <p:cNvPr id="359463" name="Picture 22" descr="Hook_green"/>
              <p:cNvPicPr>
                <a:picLocks noChangeAspect="1" noChangeArrowheads="1"/>
              </p:cNvPicPr>
              <p:nvPr/>
            </p:nvPicPr>
            <p:blipFill>
              <a:blip r:embed="rId11"/>
              <a:srcRect/>
              <a:stretch>
                <a:fillRect/>
              </a:stretch>
            </p:blipFill>
            <p:spPr bwMode="auto">
              <a:xfrm>
                <a:off x="1488" y="1648"/>
                <a:ext cx="98" cy="80"/>
              </a:xfrm>
              <a:prstGeom prst="rect">
                <a:avLst/>
              </a:prstGeom>
              <a:noFill/>
              <a:ln w="9525">
                <a:noFill/>
                <a:miter lim="800000"/>
                <a:headEnd/>
                <a:tailEnd/>
              </a:ln>
            </p:spPr>
          </p:pic>
          <p:pic>
            <p:nvPicPr>
              <p:cNvPr id="359464" name="Picture 23"/>
              <p:cNvPicPr>
                <a:picLocks noChangeAspect="1" noChangeArrowheads="1"/>
              </p:cNvPicPr>
              <p:nvPr/>
            </p:nvPicPr>
            <p:blipFill>
              <a:blip r:embed="rId12"/>
              <a:srcRect/>
              <a:stretch>
                <a:fillRect/>
              </a:stretch>
            </p:blipFill>
            <p:spPr bwMode="auto">
              <a:xfrm>
                <a:off x="1541" y="1138"/>
                <a:ext cx="120" cy="96"/>
              </a:xfrm>
              <a:prstGeom prst="rect">
                <a:avLst/>
              </a:prstGeom>
              <a:noFill/>
              <a:ln w="9525">
                <a:noFill/>
                <a:miter lim="800000"/>
                <a:headEnd/>
                <a:tailEnd/>
              </a:ln>
            </p:spPr>
          </p:pic>
        </p:grpSp>
      </p:grpSp>
      <p:sp>
        <p:nvSpPr>
          <p:cNvPr id="359431" name="Text Box 24"/>
          <p:cNvSpPr txBox="1">
            <a:spLocks noChangeArrowheads="1"/>
          </p:cNvSpPr>
          <p:nvPr/>
        </p:nvSpPr>
        <p:spPr bwMode="auto">
          <a:xfrm>
            <a:off x="7123113" y="4467225"/>
            <a:ext cx="2020887" cy="244475"/>
          </a:xfrm>
          <a:prstGeom prst="rect">
            <a:avLst/>
          </a:prstGeom>
          <a:noFill/>
          <a:ln w="9525">
            <a:noFill/>
            <a:miter lim="800000"/>
            <a:headEnd/>
            <a:tailEnd/>
          </a:ln>
        </p:spPr>
        <p:txBody>
          <a:bodyPr lIns="0" tIns="0" rIns="0" bIns="0">
            <a:spAutoFit/>
          </a:bodyPr>
          <a:lstStyle/>
          <a:p>
            <a:pPr>
              <a:spcBef>
                <a:spcPct val="50000"/>
              </a:spcBef>
            </a:pPr>
            <a:r>
              <a:rPr lang="en-US" sz="1600" b="1">
                <a:solidFill>
                  <a:schemeClr val="hlink"/>
                </a:solidFill>
              </a:rPr>
              <a:t>Voice Portal Client</a:t>
            </a:r>
          </a:p>
        </p:txBody>
      </p:sp>
      <p:sp>
        <p:nvSpPr>
          <p:cNvPr id="365594" name="Rectangle 26"/>
          <p:cNvSpPr>
            <a:spLocks noChangeArrowheads="1"/>
          </p:cNvSpPr>
          <p:nvPr/>
        </p:nvSpPr>
        <p:spPr bwMode="auto">
          <a:xfrm>
            <a:off x="0" y="5402263"/>
            <a:ext cx="3848100" cy="1436687"/>
          </a:xfrm>
          <a:prstGeom prst="rect">
            <a:avLst/>
          </a:prstGeom>
          <a:solidFill>
            <a:srgbClr val="FFFFFF"/>
          </a:solidFill>
          <a:ln w="9525">
            <a:noFill/>
            <a:miter lim="800000"/>
            <a:headEnd/>
            <a:tailEnd/>
          </a:ln>
        </p:spPr>
        <p:txBody>
          <a:bodyPr lIns="144000" tIns="144000" rIns="144000" bIns="144000"/>
          <a:lstStyle/>
          <a:p>
            <a:pPr marL="174625" indent="-174625">
              <a:lnSpc>
                <a:spcPct val="150000"/>
              </a:lnSpc>
              <a:buClr>
                <a:schemeClr val="tx1"/>
              </a:buClr>
              <a:buFont typeface="Wingdings" pitchFamily="2" charset="2"/>
              <a:buChar char="§"/>
            </a:pPr>
            <a:r>
              <a:rPr lang="en-GB" sz="1600" b="1"/>
              <a:t>Multi-Media and Multi-Modal</a:t>
            </a:r>
          </a:p>
          <a:p>
            <a:pPr marL="174625" indent="-174625">
              <a:lnSpc>
                <a:spcPct val="150000"/>
              </a:lnSpc>
              <a:buClr>
                <a:schemeClr val="tx1"/>
              </a:buClr>
              <a:buFont typeface="Wingdings" pitchFamily="2" charset="2"/>
              <a:buChar char="§"/>
            </a:pPr>
            <a:r>
              <a:rPr lang="en-GB" sz="1600" b="1"/>
              <a:t>Easy to use GUI &amp; voice interface</a:t>
            </a:r>
          </a:p>
          <a:p>
            <a:pPr marL="174625" indent="-174625">
              <a:lnSpc>
                <a:spcPct val="150000"/>
              </a:lnSpc>
              <a:buClr>
                <a:schemeClr val="tx1"/>
              </a:buClr>
              <a:buFont typeface="Wingdings" pitchFamily="2" charset="2"/>
              <a:buChar char="§"/>
            </a:pPr>
            <a:r>
              <a:rPr lang="en-GB" sz="1600" b="1"/>
              <a:t>Rich, intuitive user experience</a:t>
            </a:r>
          </a:p>
        </p:txBody>
      </p:sp>
      <p:sp>
        <p:nvSpPr>
          <p:cNvPr id="365595" name="Rectangle 27"/>
          <p:cNvSpPr>
            <a:spLocks noChangeArrowheads="1"/>
          </p:cNvSpPr>
          <p:nvPr/>
        </p:nvSpPr>
        <p:spPr bwMode="auto">
          <a:xfrm>
            <a:off x="0" y="4910138"/>
            <a:ext cx="3846513" cy="539750"/>
          </a:xfrm>
          <a:prstGeom prst="rect">
            <a:avLst/>
          </a:prstGeom>
          <a:solidFill>
            <a:schemeClr val="hlink"/>
          </a:solidFill>
          <a:ln w="9525">
            <a:noFill/>
            <a:miter lim="800000"/>
            <a:headEnd/>
            <a:tailEnd/>
          </a:ln>
        </p:spPr>
        <p:txBody>
          <a:bodyPr lIns="144000" tIns="0" rIns="0" bIns="0" anchor="ctr"/>
          <a:lstStyle/>
          <a:p>
            <a:pPr>
              <a:spcBef>
                <a:spcPct val="50000"/>
              </a:spcBef>
            </a:pPr>
            <a:r>
              <a:rPr lang="en-US" b="1">
                <a:solidFill>
                  <a:schemeClr val="bg2"/>
                </a:solidFill>
              </a:rPr>
              <a:t>Client Access Choices </a:t>
            </a:r>
          </a:p>
        </p:txBody>
      </p:sp>
      <p:grpSp>
        <p:nvGrpSpPr>
          <p:cNvPr id="359434" name="Group 28"/>
          <p:cNvGrpSpPr>
            <a:grpSpLocks/>
          </p:cNvGrpSpPr>
          <p:nvPr/>
        </p:nvGrpSpPr>
        <p:grpSpPr bwMode="auto">
          <a:xfrm>
            <a:off x="7854950" y="3748088"/>
            <a:ext cx="1085850" cy="676275"/>
            <a:chOff x="2909" y="3499"/>
            <a:chExt cx="684" cy="426"/>
          </a:xfrm>
        </p:grpSpPr>
        <p:sp>
          <p:nvSpPr>
            <p:cNvPr id="359448" name="Oval 29"/>
            <p:cNvSpPr>
              <a:spLocks noChangeArrowheads="1"/>
            </p:cNvSpPr>
            <p:nvPr/>
          </p:nvSpPr>
          <p:spPr bwMode="auto">
            <a:xfrm>
              <a:off x="2909" y="3499"/>
              <a:ext cx="684" cy="426"/>
            </a:xfrm>
            <a:prstGeom prst="ellipse">
              <a:avLst/>
            </a:prstGeom>
            <a:solidFill>
              <a:schemeClr val="bg2"/>
            </a:solidFill>
            <a:ln w="28575" algn="ctr">
              <a:solidFill>
                <a:schemeClr val="accent1"/>
              </a:solidFill>
              <a:round/>
              <a:headEnd/>
              <a:tailEnd/>
            </a:ln>
          </p:spPr>
          <p:txBody>
            <a:bodyPr wrap="none" lIns="0" tIns="0" rIns="0" bIns="0" anchor="ctr">
              <a:spAutoFit/>
            </a:bodyPr>
            <a:lstStyle/>
            <a:p>
              <a:endParaRPr lang="en-US"/>
            </a:p>
          </p:txBody>
        </p:sp>
        <p:pic>
          <p:nvPicPr>
            <p:cNvPr id="359449" name="Picture 30"/>
            <p:cNvPicPr>
              <a:picLocks noChangeArrowheads="1"/>
            </p:cNvPicPr>
            <p:nvPr/>
          </p:nvPicPr>
          <p:blipFill>
            <a:blip r:embed="rId13"/>
            <a:srcRect/>
            <a:stretch>
              <a:fillRect/>
            </a:stretch>
          </p:blipFill>
          <p:spPr bwMode="auto">
            <a:xfrm>
              <a:off x="3016" y="3600"/>
              <a:ext cx="144" cy="207"/>
            </a:xfrm>
            <a:prstGeom prst="rect">
              <a:avLst/>
            </a:prstGeom>
            <a:noFill/>
            <a:ln w="9525">
              <a:noFill/>
              <a:miter lim="800000"/>
              <a:headEnd/>
              <a:tailEnd/>
            </a:ln>
          </p:spPr>
        </p:pic>
        <p:pic>
          <p:nvPicPr>
            <p:cNvPr id="359450" name="Picture 31" descr="AUG"/>
            <p:cNvPicPr>
              <a:picLocks noChangeAspect="1" noChangeArrowheads="1"/>
            </p:cNvPicPr>
            <p:nvPr/>
          </p:nvPicPr>
          <p:blipFill>
            <a:blip r:embed="rId14">
              <a:clrChange>
                <a:clrFrom>
                  <a:srgbClr val="FFFFFF"/>
                </a:clrFrom>
                <a:clrTo>
                  <a:srgbClr val="FFFFFF">
                    <a:alpha val="0"/>
                  </a:srgbClr>
                </a:clrTo>
              </a:clrChange>
            </a:blip>
            <a:srcRect l="40144" t="54041" b="7719"/>
            <a:stretch>
              <a:fillRect/>
            </a:stretch>
          </p:blipFill>
          <p:spPr bwMode="auto">
            <a:xfrm>
              <a:off x="3215" y="3644"/>
              <a:ext cx="258" cy="158"/>
            </a:xfrm>
            <a:prstGeom prst="rect">
              <a:avLst/>
            </a:prstGeom>
            <a:noFill/>
            <a:ln w="9525">
              <a:noFill/>
              <a:miter lim="800000"/>
              <a:headEnd/>
              <a:tailEnd/>
            </a:ln>
          </p:spPr>
        </p:pic>
      </p:grpSp>
      <p:sp>
        <p:nvSpPr>
          <p:cNvPr id="359435" name="Text Box 33"/>
          <p:cNvSpPr txBox="1">
            <a:spLocks noChangeArrowheads="1"/>
          </p:cNvSpPr>
          <p:nvPr/>
        </p:nvSpPr>
        <p:spPr bwMode="auto">
          <a:xfrm>
            <a:off x="6261100" y="3622675"/>
            <a:ext cx="1709738" cy="244475"/>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hlink"/>
                </a:solidFill>
              </a:rPr>
              <a:t>Mobile Clients</a:t>
            </a:r>
          </a:p>
        </p:txBody>
      </p:sp>
      <p:sp>
        <p:nvSpPr>
          <p:cNvPr id="359436" name="AutoShape 38"/>
          <p:cNvSpPr>
            <a:spLocks/>
          </p:cNvSpPr>
          <p:nvPr/>
        </p:nvSpPr>
        <p:spPr bwMode="auto">
          <a:xfrm rot="5400000">
            <a:off x="7158038" y="1717675"/>
            <a:ext cx="244475" cy="3432175"/>
          </a:xfrm>
          <a:prstGeom prst="rightBrace">
            <a:avLst>
              <a:gd name="adj1" fmla="val 116991"/>
              <a:gd name="adj2" fmla="val 50000"/>
            </a:avLst>
          </a:prstGeom>
          <a:noFill/>
          <a:ln w="9525">
            <a:solidFill>
              <a:schemeClr val="tx1"/>
            </a:solidFill>
            <a:round/>
            <a:headEnd/>
            <a:tailEnd/>
          </a:ln>
        </p:spPr>
        <p:txBody>
          <a:bodyPr wrap="none" lIns="0" tIns="0" rIns="0" bIns="0" anchor="ctr"/>
          <a:lstStyle/>
          <a:p>
            <a:endParaRPr lang="en-US"/>
          </a:p>
        </p:txBody>
      </p:sp>
      <p:pic>
        <p:nvPicPr>
          <p:cNvPr id="359437" name="Picture 9" descr="RIM-logo"/>
          <p:cNvPicPr>
            <a:picLocks noChangeAspect="1" noChangeArrowheads="1"/>
          </p:cNvPicPr>
          <p:nvPr/>
        </p:nvPicPr>
        <p:blipFill>
          <a:blip r:embed="rId15"/>
          <a:srcRect/>
          <a:stretch>
            <a:fillRect/>
          </a:stretch>
        </p:blipFill>
        <p:spPr bwMode="black">
          <a:xfrm>
            <a:off x="6794500" y="1476375"/>
            <a:ext cx="1157288" cy="366713"/>
          </a:xfrm>
          <a:prstGeom prst="rect">
            <a:avLst/>
          </a:prstGeom>
          <a:noFill/>
          <a:ln w="9525">
            <a:noFill/>
            <a:miter lim="800000"/>
            <a:headEnd/>
            <a:tailEnd/>
          </a:ln>
        </p:spPr>
      </p:pic>
      <p:pic>
        <p:nvPicPr>
          <p:cNvPr id="359438" name="Picture 32" descr="mobile2"/>
          <p:cNvPicPr>
            <a:picLocks noChangeAspect="1" noChangeArrowheads="1"/>
          </p:cNvPicPr>
          <p:nvPr/>
        </p:nvPicPr>
        <p:blipFill>
          <a:blip r:embed="rId16"/>
          <a:srcRect b="15895"/>
          <a:stretch>
            <a:fillRect/>
          </a:stretch>
        </p:blipFill>
        <p:spPr bwMode="auto">
          <a:xfrm>
            <a:off x="5795963" y="1423988"/>
            <a:ext cx="931862" cy="1873250"/>
          </a:xfrm>
          <a:prstGeom prst="rect">
            <a:avLst/>
          </a:prstGeom>
          <a:noFill/>
          <a:ln w="9525">
            <a:noFill/>
            <a:miter lim="800000"/>
            <a:headEnd/>
            <a:tailEnd/>
          </a:ln>
        </p:spPr>
      </p:pic>
      <p:pic>
        <p:nvPicPr>
          <p:cNvPr id="359439" name="Picture 34" descr="Symbian">
            <a:hlinkClick r:id="rId17"/>
          </p:cNvPr>
          <p:cNvPicPr>
            <a:picLocks noChangeAspect="1" noChangeArrowheads="1"/>
          </p:cNvPicPr>
          <p:nvPr/>
        </p:nvPicPr>
        <p:blipFill>
          <a:blip r:embed="rId18"/>
          <a:srcRect/>
          <a:stretch>
            <a:fillRect/>
          </a:stretch>
        </p:blipFill>
        <p:spPr bwMode="auto">
          <a:xfrm>
            <a:off x="6796088" y="1893888"/>
            <a:ext cx="1076325" cy="338137"/>
          </a:xfrm>
          <a:prstGeom prst="rect">
            <a:avLst/>
          </a:prstGeom>
          <a:noFill/>
          <a:ln w="9525">
            <a:noFill/>
            <a:miter lim="800000"/>
            <a:headEnd/>
            <a:tailEnd/>
          </a:ln>
        </p:spPr>
      </p:pic>
      <p:pic>
        <p:nvPicPr>
          <p:cNvPr id="359440" name="Picture 48" descr="iPhone"/>
          <p:cNvPicPr>
            <a:picLocks noChangeAspect="1" noChangeArrowheads="1"/>
          </p:cNvPicPr>
          <p:nvPr/>
        </p:nvPicPr>
        <p:blipFill>
          <a:blip r:embed="rId19"/>
          <a:srcRect/>
          <a:stretch>
            <a:fillRect/>
          </a:stretch>
        </p:blipFill>
        <p:spPr bwMode="auto">
          <a:xfrm>
            <a:off x="7951788" y="1450975"/>
            <a:ext cx="1009650" cy="1876425"/>
          </a:xfrm>
          <a:prstGeom prst="rect">
            <a:avLst/>
          </a:prstGeom>
          <a:noFill/>
          <a:ln w="9525">
            <a:noFill/>
            <a:miter lim="800000"/>
            <a:headEnd/>
            <a:tailEnd/>
          </a:ln>
        </p:spPr>
      </p:pic>
      <p:pic>
        <p:nvPicPr>
          <p:cNvPr id="359441" name="Picture 50" descr="Android">
            <a:hlinkClick r:id="rId20"/>
          </p:cNvPr>
          <p:cNvPicPr>
            <a:picLocks noChangeAspect="1" noChangeArrowheads="1"/>
          </p:cNvPicPr>
          <p:nvPr/>
        </p:nvPicPr>
        <p:blipFill>
          <a:blip r:embed="rId21"/>
          <a:srcRect b="11905"/>
          <a:stretch>
            <a:fillRect/>
          </a:stretch>
        </p:blipFill>
        <p:spPr bwMode="auto">
          <a:xfrm>
            <a:off x="6794500" y="2897188"/>
            <a:ext cx="1168400" cy="320675"/>
          </a:xfrm>
          <a:prstGeom prst="rect">
            <a:avLst/>
          </a:prstGeom>
          <a:noFill/>
          <a:ln w="9525">
            <a:noFill/>
            <a:miter lim="800000"/>
            <a:headEnd/>
            <a:tailEnd/>
          </a:ln>
        </p:spPr>
      </p:pic>
      <p:grpSp>
        <p:nvGrpSpPr>
          <p:cNvPr id="359442" name="Group 66"/>
          <p:cNvGrpSpPr>
            <a:grpSpLocks/>
          </p:cNvGrpSpPr>
          <p:nvPr/>
        </p:nvGrpSpPr>
        <p:grpSpPr bwMode="auto">
          <a:xfrm>
            <a:off x="2903538" y="1303338"/>
            <a:ext cx="2525712" cy="2206625"/>
            <a:chOff x="1829" y="821"/>
            <a:chExt cx="1422" cy="1242"/>
          </a:xfrm>
        </p:grpSpPr>
        <p:pic>
          <p:nvPicPr>
            <p:cNvPr id="359446" name="Picture 59"/>
            <p:cNvPicPr>
              <a:picLocks noChangeAspect="1" noChangeArrowheads="1"/>
            </p:cNvPicPr>
            <p:nvPr/>
          </p:nvPicPr>
          <p:blipFill>
            <a:blip r:embed="rId22"/>
            <a:srcRect/>
            <a:stretch>
              <a:fillRect/>
            </a:stretch>
          </p:blipFill>
          <p:spPr bwMode="auto">
            <a:xfrm>
              <a:off x="1829" y="858"/>
              <a:ext cx="1336" cy="1205"/>
            </a:xfrm>
            <a:prstGeom prst="rect">
              <a:avLst/>
            </a:prstGeom>
            <a:noFill/>
            <a:ln w="9525" algn="ctr">
              <a:noFill/>
              <a:miter lim="800000"/>
              <a:headEnd/>
              <a:tailEnd/>
            </a:ln>
          </p:spPr>
        </p:pic>
        <p:pic>
          <p:nvPicPr>
            <p:cNvPr id="359447" name="Picture 68" descr="Icons_zusatz_cam_hoch"/>
            <p:cNvPicPr>
              <a:picLocks noChangeAspect="1" noChangeArrowheads="1"/>
            </p:cNvPicPr>
            <p:nvPr/>
          </p:nvPicPr>
          <p:blipFill>
            <a:blip r:embed="rId23"/>
            <a:srcRect/>
            <a:stretch>
              <a:fillRect/>
            </a:stretch>
          </p:blipFill>
          <p:spPr bwMode="auto">
            <a:xfrm>
              <a:off x="2976" y="821"/>
              <a:ext cx="275" cy="388"/>
            </a:xfrm>
            <a:prstGeom prst="rect">
              <a:avLst/>
            </a:prstGeom>
            <a:noFill/>
            <a:ln w="9525">
              <a:noFill/>
              <a:miter lim="800000"/>
              <a:headEnd/>
              <a:tailEnd/>
            </a:ln>
          </p:spPr>
        </p:pic>
      </p:grpSp>
      <p:pic>
        <p:nvPicPr>
          <p:cNvPr id="359443" name="Picture 6" descr="D:\Pictures\webclient-session.jpg"/>
          <p:cNvPicPr>
            <a:picLocks noChangeAspect="1" noChangeArrowheads="1"/>
          </p:cNvPicPr>
          <p:nvPr/>
        </p:nvPicPr>
        <p:blipFill>
          <a:blip r:embed="rId24"/>
          <a:srcRect/>
          <a:stretch>
            <a:fillRect/>
          </a:stretch>
        </p:blipFill>
        <p:spPr bwMode="auto">
          <a:xfrm>
            <a:off x="3994150" y="4019550"/>
            <a:ext cx="2957513" cy="1847850"/>
          </a:xfrm>
          <a:prstGeom prst="rect">
            <a:avLst/>
          </a:prstGeom>
          <a:noFill/>
          <a:ln w="9525">
            <a:noFill/>
            <a:miter lim="800000"/>
            <a:headEnd/>
            <a:tailEnd/>
          </a:ln>
        </p:spPr>
      </p:pic>
      <p:sp>
        <p:nvSpPr>
          <p:cNvPr id="359444" name="Text Box 64"/>
          <p:cNvSpPr txBox="1">
            <a:spLocks noChangeArrowheads="1"/>
          </p:cNvSpPr>
          <p:nvPr/>
        </p:nvSpPr>
        <p:spPr bwMode="auto">
          <a:xfrm>
            <a:off x="4359275" y="5991225"/>
            <a:ext cx="2363788" cy="488950"/>
          </a:xfrm>
          <a:prstGeom prst="rect">
            <a:avLst/>
          </a:prstGeom>
          <a:noFill/>
          <a:ln w="9525">
            <a:noFill/>
            <a:miter lim="800000"/>
            <a:headEnd/>
            <a:tailEnd/>
          </a:ln>
        </p:spPr>
        <p:txBody>
          <a:bodyPr lIns="0" tIns="0" rIns="0" bIns="0">
            <a:spAutoFit/>
          </a:bodyPr>
          <a:lstStyle/>
          <a:p>
            <a:pPr algn="ctr">
              <a:spcBef>
                <a:spcPct val="50000"/>
              </a:spcBef>
            </a:pPr>
            <a:r>
              <a:rPr lang="en-US" sz="1600" b="1">
                <a:solidFill>
                  <a:schemeClr val="hlink"/>
                </a:solidFill>
              </a:rPr>
              <a:t>Web Collaboration Client</a:t>
            </a:r>
          </a:p>
        </p:txBody>
      </p:sp>
      <p:pic>
        <p:nvPicPr>
          <p:cNvPr id="359445" name="Picture 65"/>
          <p:cNvPicPr>
            <a:picLocks noChangeAspect="1" noChangeArrowheads="1"/>
          </p:cNvPicPr>
          <p:nvPr/>
        </p:nvPicPr>
        <p:blipFill>
          <a:blip r:embed="rId25"/>
          <a:srcRect l="4140" t="63783" r="27707" b="19493"/>
          <a:stretch>
            <a:fillRect/>
          </a:stretch>
        </p:blipFill>
        <p:spPr bwMode="auto">
          <a:xfrm>
            <a:off x="6848475" y="2308225"/>
            <a:ext cx="1019175" cy="460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5595"/>
                                        </p:tgtEl>
                                        <p:attrNameLst>
                                          <p:attrName>style.visibility</p:attrName>
                                        </p:attrNameLst>
                                      </p:cBhvr>
                                      <p:to>
                                        <p:strVal val="visible"/>
                                      </p:to>
                                    </p:set>
                                    <p:anim calcmode="lin" valueType="num">
                                      <p:cBhvr additive="base">
                                        <p:cTn id="7" dur="500" fill="hold"/>
                                        <p:tgtEl>
                                          <p:spTgt spid="365595"/>
                                        </p:tgtEl>
                                        <p:attrNameLst>
                                          <p:attrName>ppt_x</p:attrName>
                                        </p:attrNameLst>
                                      </p:cBhvr>
                                      <p:tavLst>
                                        <p:tav tm="0">
                                          <p:val>
                                            <p:strVal val="#ppt_x"/>
                                          </p:val>
                                        </p:tav>
                                        <p:tav tm="100000">
                                          <p:val>
                                            <p:strVal val="#ppt_x"/>
                                          </p:val>
                                        </p:tav>
                                      </p:tavLst>
                                    </p:anim>
                                    <p:anim calcmode="lin" valueType="num">
                                      <p:cBhvr additive="base">
                                        <p:cTn id="8" dur="500" fill="hold"/>
                                        <p:tgtEl>
                                          <p:spTgt spid="3655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5594"/>
                                        </p:tgtEl>
                                        <p:attrNameLst>
                                          <p:attrName>style.visibility</p:attrName>
                                        </p:attrNameLst>
                                      </p:cBhvr>
                                      <p:to>
                                        <p:strVal val="visible"/>
                                      </p:to>
                                    </p:set>
                                    <p:anim calcmode="lin" valueType="num">
                                      <p:cBhvr additive="base">
                                        <p:cTn id="11" dur="500" fill="hold"/>
                                        <p:tgtEl>
                                          <p:spTgt spid="365594"/>
                                        </p:tgtEl>
                                        <p:attrNameLst>
                                          <p:attrName>ppt_x</p:attrName>
                                        </p:attrNameLst>
                                      </p:cBhvr>
                                      <p:tavLst>
                                        <p:tav tm="0">
                                          <p:val>
                                            <p:strVal val="#ppt_x"/>
                                          </p:val>
                                        </p:tav>
                                        <p:tav tm="100000">
                                          <p:val>
                                            <p:strVal val="#ppt_x"/>
                                          </p:val>
                                        </p:tav>
                                      </p:tavLst>
                                    </p:anim>
                                    <p:anim calcmode="lin" valueType="num">
                                      <p:cBhvr additive="base">
                                        <p:cTn id="12" dur="500" fill="hold"/>
                                        <p:tgtEl>
                                          <p:spTgt spid="3655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94" grpId="0" animBg="1"/>
      <p:bldP spid="3655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Grp="1" noChangeArrowheads="1"/>
          </p:cNvSpPr>
          <p:nvPr>
            <p:ph type="title"/>
          </p:nvPr>
        </p:nvSpPr>
        <p:spPr>
          <a:xfrm>
            <a:off x="412750" y="512763"/>
            <a:ext cx="6791325" cy="628650"/>
          </a:xfrm>
        </p:spPr>
        <p:txBody>
          <a:bodyPr/>
          <a:lstStyle/>
          <a:p>
            <a:r>
              <a:rPr lang="en-US" smtClean="0"/>
              <a:t>UC Integrated into Business Processes</a:t>
            </a:r>
          </a:p>
        </p:txBody>
      </p:sp>
      <p:sp>
        <p:nvSpPr>
          <p:cNvPr id="361474" name="Rectangle 3"/>
          <p:cNvSpPr>
            <a:spLocks noGrp="1" noChangeArrowheads="1"/>
          </p:cNvSpPr>
          <p:nvPr>
            <p:ph type="body" idx="1"/>
          </p:nvPr>
        </p:nvSpPr>
        <p:spPr/>
        <p:txBody>
          <a:bodyPr/>
          <a:lstStyle/>
          <a:p>
            <a:endParaRPr lang="en-US" smtClean="0"/>
          </a:p>
        </p:txBody>
      </p:sp>
      <p:pic>
        <p:nvPicPr>
          <p:cNvPr id="361475" name="Picture 4"/>
          <p:cNvPicPr>
            <a:picLocks noChangeAspect="1" noChangeArrowheads="1"/>
          </p:cNvPicPr>
          <p:nvPr/>
        </p:nvPicPr>
        <p:blipFill>
          <a:blip r:embed="rId3"/>
          <a:srcRect b="4875"/>
          <a:stretch>
            <a:fillRect/>
          </a:stretch>
        </p:blipFill>
        <p:spPr bwMode="gray">
          <a:xfrm>
            <a:off x="287338" y="1309688"/>
            <a:ext cx="6973887" cy="4973637"/>
          </a:xfrm>
          <a:prstGeom prst="rect">
            <a:avLst/>
          </a:prstGeom>
          <a:noFill/>
          <a:ln w="9525" algn="ctr">
            <a:noFill/>
            <a:miter lim="800000"/>
            <a:headEnd/>
            <a:tailEnd/>
          </a:ln>
        </p:spPr>
      </p:pic>
      <p:sp>
        <p:nvSpPr>
          <p:cNvPr id="361476" name="Text Box 5"/>
          <p:cNvSpPr txBox="1">
            <a:spLocks noChangeArrowheads="1"/>
          </p:cNvSpPr>
          <p:nvPr/>
        </p:nvSpPr>
        <p:spPr bwMode="auto">
          <a:xfrm>
            <a:off x="7377113" y="1816100"/>
            <a:ext cx="1639887" cy="3657600"/>
          </a:xfrm>
          <a:prstGeom prst="rect">
            <a:avLst/>
          </a:prstGeom>
          <a:noFill/>
          <a:ln w="9525" algn="ctr">
            <a:noFill/>
            <a:miter lim="800000"/>
            <a:headEnd/>
            <a:tailEnd/>
          </a:ln>
        </p:spPr>
        <p:txBody>
          <a:bodyPr lIns="0" tIns="0" rIns="0" bIns="0">
            <a:spAutoFit/>
          </a:bodyPr>
          <a:lstStyle/>
          <a:p>
            <a:pPr marL="177800" indent="-177800">
              <a:spcBef>
                <a:spcPct val="50000"/>
              </a:spcBef>
              <a:buClr>
                <a:srgbClr val="42677F"/>
              </a:buClr>
              <a:buSzPct val="120000"/>
              <a:buFont typeface="Wingdings" pitchFamily="2" charset="2"/>
              <a:buNone/>
            </a:pPr>
            <a:r>
              <a:rPr lang="en-US" sz="1500" b="1"/>
              <a:t>Context-Sensitive</a:t>
            </a:r>
          </a:p>
          <a:p>
            <a:pPr marL="177800" indent="-177800">
              <a:spcBef>
                <a:spcPct val="50000"/>
              </a:spcBef>
              <a:buClr>
                <a:srgbClr val="42677F"/>
              </a:buClr>
              <a:buSzPct val="120000"/>
              <a:buFont typeface="Wingdings" pitchFamily="2" charset="2"/>
              <a:buChar char="§"/>
            </a:pPr>
            <a:r>
              <a:rPr lang="en-US" sz="1500"/>
              <a:t>Presence-Awareness of Internal Parties</a:t>
            </a:r>
          </a:p>
          <a:p>
            <a:pPr marL="177800" indent="-177800">
              <a:spcBef>
                <a:spcPct val="50000"/>
              </a:spcBef>
              <a:buClr>
                <a:srgbClr val="42677F"/>
              </a:buClr>
              <a:buSzPct val="120000"/>
              <a:buFont typeface="Wingdings" pitchFamily="2" charset="2"/>
              <a:buChar char="§"/>
            </a:pPr>
            <a:r>
              <a:rPr lang="en-US" sz="1500"/>
              <a:t>Click-to-Contact Key Internal and External People</a:t>
            </a:r>
          </a:p>
          <a:p>
            <a:pPr marL="177800" indent="-177800">
              <a:spcBef>
                <a:spcPct val="50000"/>
              </a:spcBef>
              <a:buClr>
                <a:srgbClr val="42677F"/>
              </a:buClr>
              <a:buSzPct val="120000"/>
              <a:buFont typeface="Wingdings" pitchFamily="2" charset="2"/>
              <a:buChar char="§"/>
            </a:pPr>
            <a:r>
              <a:rPr lang="en-US" sz="1500"/>
              <a:t>Click-to-Conference Project Teams</a:t>
            </a:r>
          </a:p>
          <a:p>
            <a:pPr marL="177800" indent="-177800">
              <a:spcBef>
                <a:spcPct val="50000"/>
              </a:spcBef>
              <a:buClr>
                <a:srgbClr val="42677F"/>
              </a:buClr>
              <a:buSzPct val="120000"/>
              <a:buFont typeface="Wingdings" pitchFamily="2" charset="2"/>
              <a:buChar char="§"/>
            </a:pPr>
            <a:r>
              <a:rPr lang="en-US" sz="1500"/>
              <a:t>Expedite Resolution of Time-Sensitive Issues</a:t>
            </a:r>
          </a:p>
        </p:txBody>
      </p:sp>
      <p:grpSp>
        <p:nvGrpSpPr>
          <p:cNvPr id="402438" name="Group 6"/>
          <p:cNvGrpSpPr>
            <a:grpSpLocks/>
          </p:cNvGrpSpPr>
          <p:nvPr/>
        </p:nvGrpSpPr>
        <p:grpSpPr bwMode="auto">
          <a:xfrm>
            <a:off x="3656013" y="2322513"/>
            <a:ext cx="3708400" cy="1828800"/>
            <a:chOff x="2303" y="1463"/>
            <a:chExt cx="2336" cy="1152"/>
          </a:xfrm>
        </p:grpSpPr>
        <p:sp>
          <p:nvSpPr>
            <p:cNvPr id="361487" name="AutoShape 7"/>
            <p:cNvSpPr>
              <a:spLocks noChangeArrowheads="1"/>
            </p:cNvSpPr>
            <p:nvPr/>
          </p:nvSpPr>
          <p:spPr bwMode="auto">
            <a:xfrm>
              <a:off x="3528" y="1824"/>
              <a:ext cx="936" cy="344"/>
            </a:xfrm>
            <a:prstGeom prst="roundRect">
              <a:avLst>
                <a:gd name="adj" fmla="val 16667"/>
              </a:avLst>
            </a:prstGeom>
            <a:noFill/>
            <a:ln w="28575" algn="ctr">
              <a:solidFill>
                <a:schemeClr val="folHlink"/>
              </a:solidFill>
              <a:round/>
              <a:headEnd/>
              <a:tailEnd/>
            </a:ln>
          </p:spPr>
          <p:txBody>
            <a:bodyPr wrap="none" lIns="0" tIns="0" rIns="0" bIns="0" anchor="ctr"/>
            <a:lstStyle/>
            <a:p>
              <a:endParaRPr lang="en-US"/>
            </a:p>
          </p:txBody>
        </p:sp>
        <p:sp>
          <p:nvSpPr>
            <p:cNvPr id="361488" name="AutoShape 8"/>
            <p:cNvSpPr>
              <a:spLocks noChangeArrowheads="1"/>
            </p:cNvSpPr>
            <p:nvPr/>
          </p:nvSpPr>
          <p:spPr bwMode="auto">
            <a:xfrm>
              <a:off x="2303" y="2095"/>
              <a:ext cx="600" cy="520"/>
            </a:xfrm>
            <a:prstGeom prst="roundRect">
              <a:avLst>
                <a:gd name="adj" fmla="val 16667"/>
              </a:avLst>
            </a:prstGeom>
            <a:noFill/>
            <a:ln w="28575" algn="ctr">
              <a:solidFill>
                <a:schemeClr val="folHlink"/>
              </a:solidFill>
              <a:round/>
              <a:headEnd/>
              <a:tailEnd/>
            </a:ln>
          </p:spPr>
          <p:txBody>
            <a:bodyPr wrap="none" lIns="0" tIns="0" rIns="0" bIns="0" anchor="ctr"/>
            <a:lstStyle/>
            <a:p>
              <a:endParaRPr lang="en-US"/>
            </a:p>
          </p:txBody>
        </p:sp>
        <p:sp>
          <p:nvSpPr>
            <p:cNvPr id="361489" name="Line 9"/>
            <p:cNvSpPr>
              <a:spLocks noChangeShapeType="1"/>
            </p:cNvSpPr>
            <p:nvPr/>
          </p:nvSpPr>
          <p:spPr bwMode="auto">
            <a:xfrm flipV="1">
              <a:off x="2848" y="1472"/>
              <a:ext cx="1784" cy="628"/>
            </a:xfrm>
            <a:prstGeom prst="line">
              <a:avLst/>
            </a:prstGeom>
            <a:noFill/>
            <a:ln w="28575">
              <a:solidFill>
                <a:schemeClr val="folHlink"/>
              </a:solidFill>
              <a:round/>
              <a:headEnd/>
              <a:tailEnd/>
            </a:ln>
          </p:spPr>
          <p:txBody>
            <a:bodyPr lIns="0" tIns="0" rIns="0" bIns="0"/>
            <a:lstStyle/>
            <a:p>
              <a:endParaRPr lang="en-US"/>
            </a:p>
          </p:txBody>
        </p:sp>
        <p:sp>
          <p:nvSpPr>
            <p:cNvPr id="361490" name="Line 10"/>
            <p:cNvSpPr>
              <a:spLocks noChangeShapeType="1"/>
            </p:cNvSpPr>
            <p:nvPr/>
          </p:nvSpPr>
          <p:spPr bwMode="auto">
            <a:xfrm flipV="1">
              <a:off x="4451" y="1463"/>
              <a:ext cx="188" cy="388"/>
            </a:xfrm>
            <a:prstGeom prst="line">
              <a:avLst/>
            </a:prstGeom>
            <a:noFill/>
            <a:ln w="28575">
              <a:solidFill>
                <a:schemeClr val="folHlink"/>
              </a:solidFill>
              <a:round/>
              <a:headEnd/>
              <a:tailEnd/>
            </a:ln>
          </p:spPr>
          <p:txBody>
            <a:bodyPr lIns="0" tIns="0" rIns="0" bIns="0"/>
            <a:lstStyle/>
            <a:p>
              <a:endParaRPr lang="en-US"/>
            </a:p>
          </p:txBody>
        </p:sp>
      </p:grpSp>
      <p:grpSp>
        <p:nvGrpSpPr>
          <p:cNvPr id="402443" name="Group 11"/>
          <p:cNvGrpSpPr>
            <a:grpSpLocks/>
          </p:cNvGrpSpPr>
          <p:nvPr/>
        </p:nvGrpSpPr>
        <p:grpSpPr bwMode="auto">
          <a:xfrm>
            <a:off x="441325" y="2825750"/>
            <a:ext cx="6927850" cy="3152775"/>
            <a:chOff x="278" y="1780"/>
            <a:chExt cx="4364" cy="1986"/>
          </a:xfrm>
        </p:grpSpPr>
        <p:sp>
          <p:nvSpPr>
            <p:cNvPr id="361482" name="AutoShape 12"/>
            <p:cNvSpPr>
              <a:spLocks noChangeArrowheads="1"/>
            </p:cNvSpPr>
            <p:nvPr/>
          </p:nvSpPr>
          <p:spPr bwMode="auto">
            <a:xfrm>
              <a:off x="278" y="3374"/>
              <a:ext cx="1784" cy="392"/>
            </a:xfrm>
            <a:prstGeom prst="roundRect">
              <a:avLst>
                <a:gd name="adj" fmla="val 16667"/>
              </a:avLst>
            </a:prstGeom>
            <a:noFill/>
            <a:ln w="28575" algn="ctr">
              <a:solidFill>
                <a:srgbClr val="42677F"/>
              </a:solidFill>
              <a:round/>
              <a:headEnd/>
              <a:tailEnd/>
            </a:ln>
          </p:spPr>
          <p:txBody>
            <a:bodyPr wrap="none" lIns="0" tIns="0" rIns="0" bIns="0" anchor="ctr"/>
            <a:lstStyle/>
            <a:p>
              <a:endParaRPr lang="en-US"/>
            </a:p>
          </p:txBody>
        </p:sp>
        <p:grpSp>
          <p:nvGrpSpPr>
            <p:cNvPr id="361483" name="Group 13"/>
            <p:cNvGrpSpPr>
              <a:grpSpLocks/>
            </p:cNvGrpSpPr>
            <p:nvPr/>
          </p:nvGrpSpPr>
          <p:grpSpPr bwMode="auto">
            <a:xfrm>
              <a:off x="2035" y="1780"/>
              <a:ext cx="2607" cy="1607"/>
              <a:chOff x="2035" y="1780"/>
              <a:chExt cx="2607" cy="1607"/>
            </a:xfrm>
          </p:grpSpPr>
          <p:sp>
            <p:nvSpPr>
              <p:cNvPr id="361484" name="AutoShape 14"/>
              <p:cNvSpPr>
                <a:spLocks noChangeArrowheads="1"/>
              </p:cNvSpPr>
              <p:nvPr/>
            </p:nvSpPr>
            <p:spPr bwMode="auto">
              <a:xfrm>
                <a:off x="3492" y="1780"/>
                <a:ext cx="1048" cy="896"/>
              </a:xfrm>
              <a:prstGeom prst="roundRect">
                <a:avLst>
                  <a:gd name="adj" fmla="val 16667"/>
                </a:avLst>
              </a:prstGeom>
              <a:noFill/>
              <a:ln w="28575" algn="ctr">
                <a:solidFill>
                  <a:srgbClr val="42677F"/>
                </a:solidFill>
                <a:round/>
                <a:headEnd/>
                <a:tailEnd/>
              </a:ln>
            </p:spPr>
            <p:txBody>
              <a:bodyPr wrap="none" lIns="0" tIns="0" rIns="0" bIns="0" anchor="ctr"/>
              <a:lstStyle/>
              <a:p>
                <a:endParaRPr lang="en-US"/>
              </a:p>
            </p:txBody>
          </p:sp>
          <p:sp>
            <p:nvSpPr>
              <p:cNvPr id="361485" name="Line 15"/>
              <p:cNvSpPr>
                <a:spLocks noChangeShapeType="1"/>
              </p:cNvSpPr>
              <p:nvPr/>
            </p:nvSpPr>
            <p:spPr bwMode="auto">
              <a:xfrm flipV="1">
                <a:off x="2035" y="1943"/>
                <a:ext cx="2600" cy="1444"/>
              </a:xfrm>
              <a:prstGeom prst="line">
                <a:avLst/>
              </a:prstGeom>
              <a:noFill/>
              <a:ln w="28575">
                <a:solidFill>
                  <a:srgbClr val="42677F"/>
                </a:solidFill>
                <a:round/>
                <a:headEnd/>
                <a:tailEnd/>
              </a:ln>
            </p:spPr>
            <p:txBody>
              <a:bodyPr lIns="0" tIns="0" rIns="0" bIns="0"/>
              <a:lstStyle/>
              <a:p>
                <a:endParaRPr lang="en-US"/>
              </a:p>
            </p:txBody>
          </p:sp>
          <p:sp>
            <p:nvSpPr>
              <p:cNvPr id="361486" name="Line 16"/>
              <p:cNvSpPr>
                <a:spLocks noChangeShapeType="1"/>
              </p:cNvSpPr>
              <p:nvPr/>
            </p:nvSpPr>
            <p:spPr bwMode="auto">
              <a:xfrm flipV="1">
                <a:off x="4538" y="1934"/>
                <a:ext cx="104" cy="312"/>
              </a:xfrm>
              <a:prstGeom prst="line">
                <a:avLst/>
              </a:prstGeom>
              <a:noFill/>
              <a:ln w="28575">
                <a:solidFill>
                  <a:srgbClr val="42677F"/>
                </a:solidFill>
                <a:round/>
                <a:headEnd/>
                <a:tailEnd/>
              </a:ln>
            </p:spPr>
            <p:txBody>
              <a:bodyPr lIns="0" tIns="0" rIns="0" bIns="0"/>
              <a:lstStyle/>
              <a:p>
                <a:endParaRPr lang="en-US"/>
              </a:p>
            </p:txBody>
          </p:sp>
        </p:grpSp>
      </p:grpSp>
      <p:grpSp>
        <p:nvGrpSpPr>
          <p:cNvPr id="402449" name="Group 17"/>
          <p:cNvGrpSpPr>
            <a:grpSpLocks/>
          </p:cNvGrpSpPr>
          <p:nvPr/>
        </p:nvGrpSpPr>
        <p:grpSpPr bwMode="auto">
          <a:xfrm>
            <a:off x="5595938" y="3875088"/>
            <a:ext cx="1778000" cy="1289050"/>
            <a:chOff x="3525" y="2441"/>
            <a:chExt cx="1120" cy="812"/>
          </a:xfrm>
        </p:grpSpPr>
        <p:sp>
          <p:nvSpPr>
            <p:cNvPr id="361480" name="AutoShape 18"/>
            <p:cNvSpPr>
              <a:spLocks noChangeArrowheads="1"/>
            </p:cNvSpPr>
            <p:nvPr/>
          </p:nvSpPr>
          <p:spPr bwMode="auto">
            <a:xfrm>
              <a:off x="3525" y="2861"/>
              <a:ext cx="1048" cy="392"/>
            </a:xfrm>
            <a:prstGeom prst="roundRect">
              <a:avLst>
                <a:gd name="adj" fmla="val 16667"/>
              </a:avLst>
            </a:prstGeom>
            <a:noFill/>
            <a:ln w="28575" algn="ctr">
              <a:solidFill>
                <a:srgbClr val="008000"/>
              </a:solidFill>
              <a:round/>
              <a:headEnd/>
              <a:tailEnd/>
            </a:ln>
          </p:spPr>
          <p:txBody>
            <a:bodyPr wrap="none" lIns="0" tIns="0" rIns="0" bIns="0" anchor="ctr"/>
            <a:lstStyle/>
            <a:p>
              <a:endParaRPr lang="en-US"/>
            </a:p>
          </p:txBody>
        </p:sp>
        <p:sp>
          <p:nvSpPr>
            <p:cNvPr id="361481" name="Line 19"/>
            <p:cNvSpPr>
              <a:spLocks noChangeShapeType="1"/>
            </p:cNvSpPr>
            <p:nvPr/>
          </p:nvSpPr>
          <p:spPr bwMode="auto">
            <a:xfrm flipV="1">
              <a:off x="4541" y="2441"/>
              <a:ext cx="104" cy="440"/>
            </a:xfrm>
            <a:prstGeom prst="line">
              <a:avLst/>
            </a:prstGeom>
            <a:noFill/>
            <a:ln w="28575">
              <a:solidFill>
                <a:srgbClr val="008000"/>
              </a:solidFill>
              <a:round/>
              <a:headEnd/>
              <a:tailEnd/>
            </a:ln>
          </p:spPr>
          <p:txBody>
            <a:bodyPr lIns="0" tIns="0" rIns="0" bIns="0"/>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2438"/>
                                        </p:tgtEl>
                                        <p:attrNameLst>
                                          <p:attrName>style.visibility</p:attrName>
                                        </p:attrNameLst>
                                      </p:cBhvr>
                                      <p:to>
                                        <p:strVal val="visible"/>
                                      </p:to>
                                    </p:set>
                                    <p:anim calcmode="lin" valueType="num">
                                      <p:cBhvr>
                                        <p:cTn id="7" dur="1000" fill="hold"/>
                                        <p:tgtEl>
                                          <p:spTgt spid="402438"/>
                                        </p:tgtEl>
                                        <p:attrNameLst>
                                          <p:attrName>ppt_w</p:attrName>
                                        </p:attrNameLst>
                                      </p:cBhvr>
                                      <p:tavLst>
                                        <p:tav tm="0">
                                          <p:val>
                                            <p:strVal val="#ppt_w+.3"/>
                                          </p:val>
                                        </p:tav>
                                        <p:tav tm="100000">
                                          <p:val>
                                            <p:strVal val="#ppt_w"/>
                                          </p:val>
                                        </p:tav>
                                      </p:tavLst>
                                    </p:anim>
                                    <p:anim calcmode="lin" valueType="num">
                                      <p:cBhvr>
                                        <p:cTn id="8" dur="1000" fill="hold"/>
                                        <p:tgtEl>
                                          <p:spTgt spid="402438"/>
                                        </p:tgtEl>
                                        <p:attrNameLst>
                                          <p:attrName>ppt_h</p:attrName>
                                        </p:attrNameLst>
                                      </p:cBhvr>
                                      <p:tavLst>
                                        <p:tav tm="0">
                                          <p:val>
                                            <p:strVal val="#ppt_h"/>
                                          </p:val>
                                        </p:tav>
                                        <p:tav tm="100000">
                                          <p:val>
                                            <p:strVal val="#ppt_h"/>
                                          </p:val>
                                        </p:tav>
                                      </p:tavLst>
                                    </p:anim>
                                    <p:animEffect transition="in" filter="fade">
                                      <p:cBhvr>
                                        <p:cTn id="9" dur="1000"/>
                                        <p:tgtEl>
                                          <p:spTgt spid="402438"/>
                                        </p:tgtEl>
                                      </p:cBhvr>
                                    </p:animEffect>
                                  </p:childTnLst>
                                </p:cTn>
                              </p:par>
                            </p:childTnLst>
                          </p:cTn>
                        </p:par>
                        <p:par>
                          <p:cTn id="10" fill="hold">
                            <p:stCondLst>
                              <p:cond delay="1000"/>
                            </p:stCondLst>
                            <p:childTnLst>
                              <p:par>
                                <p:cTn id="11" presetID="50" presetClass="entr" presetSubtype="0" decel="100000" fill="hold" nodeType="afterEffect">
                                  <p:stCondLst>
                                    <p:cond delay="1000"/>
                                  </p:stCondLst>
                                  <p:childTnLst>
                                    <p:set>
                                      <p:cBhvr>
                                        <p:cTn id="12" dur="1" fill="hold">
                                          <p:stCondLst>
                                            <p:cond delay="0"/>
                                          </p:stCondLst>
                                        </p:cTn>
                                        <p:tgtEl>
                                          <p:spTgt spid="402443"/>
                                        </p:tgtEl>
                                        <p:attrNameLst>
                                          <p:attrName>style.visibility</p:attrName>
                                        </p:attrNameLst>
                                      </p:cBhvr>
                                      <p:to>
                                        <p:strVal val="visible"/>
                                      </p:to>
                                    </p:set>
                                    <p:anim calcmode="lin" valueType="num">
                                      <p:cBhvr>
                                        <p:cTn id="13" dur="1000" fill="hold"/>
                                        <p:tgtEl>
                                          <p:spTgt spid="402443"/>
                                        </p:tgtEl>
                                        <p:attrNameLst>
                                          <p:attrName>ppt_w</p:attrName>
                                        </p:attrNameLst>
                                      </p:cBhvr>
                                      <p:tavLst>
                                        <p:tav tm="0">
                                          <p:val>
                                            <p:strVal val="#ppt_w+.3"/>
                                          </p:val>
                                        </p:tav>
                                        <p:tav tm="100000">
                                          <p:val>
                                            <p:strVal val="#ppt_w"/>
                                          </p:val>
                                        </p:tav>
                                      </p:tavLst>
                                    </p:anim>
                                    <p:anim calcmode="lin" valueType="num">
                                      <p:cBhvr>
                                        <p:cTn id="14" dur="1000" fill="hold"/>
                                        <p:tgtEl>
                                          <p:spTgt spid="402443"/>
                                        </p:tgtEl>
                                        <p:attrNameLst>
                                          <p:attrName>ppt_h</p:attrName>
                                        </p:attrNameLst>
                                      </p:cBhvr>
                                      <p:tavLst>
                                        <p:tav tm="0">
                                          <p:val>
                                            <p:strVal val="#ppt_h"/>
                                          </p:val>
                                        </p:tav>
                                        <p:tav tm="100000">
                                          <p:val>
                                            <p:strVal val="#ppt_h"/>
                                          </p:val>
                                        </p:tav>
                                      </p:tavLst>
                                    </p:anim>
                                    <p:animEffect transition="in" filter="fade">
                                      <p:cBhvr>
                                        <p:cTn id="15" dur="1000"/>
                                        <p:tgtEl>
                                          <p:spTgt spid="402443"/>
                                        </p:tgtEl>
                                      </p:cBhvr>
                                    </p:animEffect>
                                  </p:childTnLst>
                                </p:cTn>
                              </p:par>
                            </p:childTnLst>
                          </p:cTn>
                        </p:par>
                        <p:par>
                          <p:cTn id="16" fill="hold">
                            <p:stCondLst>
                              <p:cond delay="3000"/>
                            </p:stCondLst>
                            <p:childTnLst>
                              <p:par>
                                <p:cTn id="17" presetID="50" presetClass="entr" presetSubtype="0" decel="100000" fill="hold" nodeType="afterEffect">
                                  <p:stCondLst>
                                    <p:cond delay="1000"/>
                                  </p:stCondLst>
                                  <p:childTnLst>
                                    <p:set>
                                      <p:cBhvr>
                                        <p:cTn id="18" dur="1" fill="hold">
                                          <p:stCondLst>
                                            <p:cond delay="0"/>
                                          </p:stCondLst>
                                        </p:cTn>
                                        <p:tgtEl>
                                          <p:spTgt spid="402449"/>
                                        </p:tgtEl>
                                        <p:attrNameLst>
                                          <p:attrName>style.visibility</p:attrName>
                                        </p:attrNameLst>
                                      </p:cBhvr>
                                      <p:to>
                                        <p:strVal val="visible"/>
                                      </p:to>
                                    </p:set>
                                    <p:anim calcmode="lin" valueType="num">
                                      <p:cBhvr>
                                        <p:cTn id="19" dur="1000" fill="hold"/>
                                        <p:tgtEl>
                                          <p:spTgt spid="402449"/>
                                        </p:tgtEl>
                                        <p:attrNameLst>
                                          <p:attrName>ppt_w</p:attrName>
                                        </p:attrNameLst>
                                      </p:cBhvr>
                                      <p:tavLst>
                                        <p:tav tm="0">
                                          <p:val>
                                            <p:strVal val="#ppt_w+.3"/>
                                          </p:val>
                                        </p:tav>
                                        <p:tav tm="100000">
                                          <p:val>
                                            <p:strVal val="#ppt_w"/>
                                          </p:val>
                                        </p:tav>
                                      </p:tavLst>
                                    </p:anim>
                                    <p:anim calcmode="lin" valueType="num">
                                      <p:cBhvr>
                                        <p:cTn id="20" dur="1000" fill="hold"/>
                                        <p:tgtEl>
                                          <p:spTgt spid="402449"/>
                                        </p:tgtEl>
                                        <p:attrNameLst>
                                          <p:attrName>ppt_h</p:attrName>
                                        </p:attrNameLst>
                                      </p:cBhvr>
                                      <p:tavLst>
                                        <p:tav tm="0">
                                          <p:val>
                                            <p:strVal val="#ppt_h"/>
                                          </p:val>
                                        </p:tav>
                                        <p:tav tm="100000">
                                          <p:val>
                                            <p:strVal val="#ppt_h"/>
                                          </p:val>
                                        </p:tav>
                                      </p:tavLst>
                                    </p:anim>
                                    <p:animEffect transition="in" filter="fade">
                                      <p:cBhvr>
                                        <p:cTn id="21" dur="1000"/>
                                        <p:tgtEl>
                                          <p:spTgt spid="402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2"/>
          <p:cNvSpPr>
            <a:spLocks noGrp="1" noChangeArrowheads="1"/>
          </p:cNvSpPr>
          <p:nvPr>
            <p:ph type="title"/>
          </p:nvPr>
        </p:nvSpPr>
        <p:spPr/>
        <p:txBody>
          <a:bodyPr/>
          <a:lstStyle/>
          <a:p>
            <a:r>
              <a:rPr lang="en-US" smtClean="0"/>
              <a:t>Why You Need Unified Communications</a:t>
            </a:r>
          </a:p>
        </p:txBody>
      </p:sp>
      <p:sp>
        <p:nvSpPr>
          <p:cNvPr id="363522" name="Text Box 4"/>
          <p:cNvSpPr txBox="1">
            <a:spLocks noChangeArrowheads="1"/>
          </p:cNvSpPr>
          <p:nvPr/>
        </p:nvSpPr>
        <p:spPr bwMode="auto">
          <a:xfrm>
            <a:off x="6075363" y="3005138"/>
            <a:ext cx="2771775" cy="3087687"/>
          </a:xfrm>
          <a:prstGeom prst="rect">
            <a:avLst/>
          </a:prstGeom>
          <a:solidFill>
            <a:schemeClr val="bg2"/>
          </a:solidFill>
          <a:ln w="9525">
            <a:noFill/>
            <a:miter lim="800000"/>
            <a:headEnd/>
            <a:tailEnd/>
          </a:ln>
        </p:spPr>
        <p:txBody>
          <a:bodyPr lIns="72000" tIns="72000" rIns="72000" bIns="72000"/>
          <a:lstStyle/>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a:t>Increase team and process productivity by eliminating at least 5 hours of cumulative latency per person per week</a:t>
            </a:r>
          </a:p>
          <a:p>
            <a:pPr marL="177800" indent="-177800">
              <a:spcBef>
                <a:spcPct val="5000"/>
              </a:spcBef>
              <a:buFont typeface="Wingdings" pitchFamily="2" charset="2"/>
              <a:buChar char="§"/>
            </a:pPr>
            <a:endParaRPr lang="en-US"/>
          </a:p>
        </p:txBody>
      </p:sp>
      <p:sp>
        <p:nvSpPr>
          <p:cNvPr id="363523" name="Rectangle 7"/>
          <p:cNvSpPr>
            <a:spLocks noChangeArrowheads="1"/>
          </p:cNvSpPr>
          <p:nvPr/>
        </p:nvSpPr>
        <p:spPr bwMode="auto">
          <a:xfrm>
            <a:off x="6075363" y="1584325"/>
            <a:ext cx="2771775" cy="1577975"/>
          </a:xfrm>
          <a:prstGeom prst="rect">
            <a:avLst/>
          </a:prstGeom>
          <a:solidFill>
            <a:schemeClr val="hlink"/>
          </a:solidFill>
          <a:ln w="9525">
            <a:noFill/>
            <a:miter lim="800000"/>
            <a:headEnd/>
            <a:tailEnd/>
          </a:ln>
        </p:spPr>
        <p:txBody>
          <a:bodyPr lIns="72000" tIns="0" rIns="0" bIns="0" anchor="ctr"/>
          <a:lstStyle/>
          <a:p>
            <a:pPr algn="ctr">
              <a:lnSpc>
                <a:spcPct val="90000"/>
              </a:lnSpc>
              <a:spcBef>
                <a:spcPct val="50000"/>
              </a:spcBef>
              <a:buClr>
                <a:srgbClr val="CC3300"/>
              </a:buClr>
              <a:buFont typeface="Wingdings" pitchFamily="2" charset="2"/>
              <a:buNone/>
            </a:pPr>
            <a:r>
              <a:rPr lang="en-US" sz="2400" b="1">
                <a:solidFill>
                  <a:schemeClr val="bg2"/>
                </a:solidFill>
              </a:rPr>
              <a:t>Be more competitive</a:t>
            </a:r>
          </a:p>
        </p:txBody>
      </p:sp>
      <p:sp>
        <p:nvSpPr>
          <p:cNvPr id="363524" name="Text Box 6"/>
          <p:cNvSpPr txBox="1">
            <a:spLocks noChangeArrowheads="1"/>
          </p:cNvSpPr>
          <p:nvPr/>
        </p:nvSpPr>
        <p:spPr bwMode="auto">
          <a:xfrm>
            <a:off x="334963" y="3005138"/>
            <a:ext cx="2771775" cy="3087687"/>
          </a:xfrm>
          <a:prstGeom prst="rect">
            <a:avLst/>
          </a:prstGeom>
          <a:solidFill>
            <a:schemeClr val="bg2"/>
          </a:solidFill>
          <a:ln w="9525">
            <a:noFill/>
            <a:miter lim="800000"/>
            <a:headEnd/>
            <a:tailEnd/>
          </a:ln>
        </p:spPr>
        <p:txBody>
          <a:bodyPr lIns="72000" tIns="72000" rIns="72000" bIns="72000"/>
          <a:lstStyle/>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a:t>Reduce annual travel and mobile communication costs by $2,600 per person</a:t>
            </a:r>
          </a:p>
          <a:p>
            <a:pPr marL="177800" indent="-177800">
              <a:spcBef>
                <a:spcPct val="5000"/>
              </a:spcBef>
              <a:buFont typeface="Wingdings" pitchFamily="2" charset="2"/>
              <a:buChar char="§"/>
            </a:pPr>
            <a:endParaRPr lang="en-US"/>
          </a:p>
        </p:txBody>
      </p:sp>
      <p:sp>
        <p:nvSpPr>
          <p:cNvPr id="363525" name="Rectangle 8"/>
          <p:cNvSpPr>
            <a:spLocks noChangeArrowheads="1"/>
          </p:cNvSpPr>
          <p:nvPr/>
        </p:nvSpPr>
        <p:spPr bwMode="auto">
          <a:xfrm>
            <a:off x="334963" y="1584325"/>
            <a:ext cx="2771775" cy="1577975"/>
          </a:xfrm>
          <a:prstGeom prst="rect">
            <a:avLst/>
          </a:prstGeom>
          <a:solidFill>
            <a:srgbClr val="FFCC00"/>
          </a:solidFill>
          <a:ln w="9525">
            <a:noFill/>
            <a:miter lim="800000"/>
            <a:headEnd/>
            <a:tailEnd/>
          </a:ln>
        </p:spPr>
        <p:txBody>
          <a:bodyPr lIns="72000" tIns="0" rIns="0" bIns="0" anchor="ctr"/>
          <a:lstStyle/>
          <a:p>
            <a:pPr algn="ctr">
              <a:lnSpc>
                <a:spcPct val="90000"/>
              </a:lnSpc>
            </a:pPr>
            <a:r>
              <a:rPr lang="en-US" sz="2400" b="1">
                <a:solidFill>
                  <a:schemeClr val="bg2"/>
                </a:solidFill>
              </a:rPr>
              <a:t>Reduce costs</a:t>
            </a:r>
          </a:p>
        </p:txBody>
      </p:sp>
      <p:sp>
        <p:nvSpPr>
          <p:cNvPr id="363526" name="Text Box 5"/>
          <p:cNvSpPr txBox="1">
            <a:spLocks noChangeArrowheads="1"/>
          </p:cNvSpPr>
          <p:nvPr/>
        </p:nvSpPr>
        <p:spPr bwMode="auto">
          <a:xfrm>
            <a:off x="3205163" y="3005138"/>
            <a:ext cx="2771775" cy="3087687"/>
          </a:xfrm>
          <a:prstGeom prst="rect">
            <a:avLst/>
          </a:prstGeom>
          <a:solidFill>
            <a:schemeClr val="bg2"/>
          </a:solidFill>
          <a:ln w="9525">
            <a:noFill/>
            <a:miter lim="800000"/>
            <a:headEnd/>
            <a:tailEnd/>
          </a:ln>
        </p:spPr>
        <p:txBody>
          <a:bodyPr lIns="72000" tIns="72000" rIns="72000" bIns="72000"/>
          <a:lstStyle/>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endParaRPr lang="en-US" sz="1600"/>
          </a:p>
          <a:p>
            <a:pPr marL="177800" indent="-177800">
              <a:spcBef>
                <a:spcPct val="5000"/>
              </a:spcBef>
              <a:buFont typeface="Wingdings" pitchFamily="2" charset="2"/>
              <a:buChar char="§"/>
            </a:pPr>
            <a:r>
              <a:rPr lang="en-US"/>
              <a:t>Save over $1,000 monthly per employee, due to fragmented communications</a:t>
            </a:r>
          </a:p>
          <a:p>
            <a:pPr marL="177800" indent="-177800">
              <a:spcBef>
                <a:spcPct val="5000"/>
              </a:spcBef>
              <a:buFont typeface="Wingdings" pitchFamily="2" charset="2"/>
              <a:buChar char="§"/>
            </a:pPr>
            <a:endParaRPr lang="en-US"/>
          </a:p>
        </p:txBody>
      </p:sp>
      <p:sp>
        <p:nvSpPr>
          <p:cNvPr id="363527" name="Rectangle 9"/>
          <p:cNvSpPr>
            <a:spLocks noChangeArrowheads="1"/>
          </p:cNvSpPr>
          <p:nvPr/>
        </p:nvSpPr>
        <p:spPr bwMode="auto">
          <a:xfrm>
            <a:off x="3205163" y="1584325"/>
            <a:ext cx="2771775" cy="1577975"/>
          </a:xfrm>
          <a:prstGeom prst="rect">
            <a:avLst/>
          </a:prstGeom>
          <a:solidFill>
            <a:srgbClr val="CC3300"/>
          </a:solidFill>
          <a:ln w="9525">
            <a:noFill/>
            <a:miter lim="800000"/>
            <a:headEnd/>
            <a:tailEnd/>
          </a:ln>
        </p:spPr>
        <p:txBody>
          <a:bodyPr lIns="72000" tIns="0" rIns="0" bIns="0" anchor="ctr"/>
          <a:lstStyle/>
          <a:p>
            <a:pPr algn="ctr">
              <a:lnSpc>
                <a:spcPct val="90000"/>
              </a:lnSpc>
            </a:pPr>
            <a:r>
              <a:rPr lang="en-US" sz="2400" b="1">
                <a:solidFill>
                  <a:schemeClr val="bg2"/>
                </a:solidFill>
              </a:rPr>
              <a:t>Be more responsive</a:t>
            </a:r>
          </a:p>
        </p:txBody>
      </p:sp>
      <p:sp>
        <p:nvSpPr>
          <p:cNvPr id="363528" name="Text Box 13"/>
          <p:cNvSpPr txBox="1">
            <a:spLocks noChangeArrowheads="1"/>
          </p:cNvSpPr>
          <p:nvPr/>
        </p:nvSpPr>
        <p:spPr bwMode="auto">
          <a:xfrm>
            <a:off x="263525" y="6208713"/>
            <a:ext cx="7248525" cy="304800"/>
          </a:xfrm>
          <a:prstGeom prst="rect">
            <a:avLst/>
          </a:prstGeom>
          <a:noFill/>
          <a:ln w="9525">
            <a:noFill/>
            <a:miter lim="800000"/>
            <a:headEnd/>
            <a:tailEnd/>
          </a:ln>
        </p:spPr>
        <p:txBody>
          <a:bodyPr wrap="none">
            <a:spAutoFit/>
          </a:bodyPr>
          <a:lstStyle/>
          <a:p>
            <a:r>
              <a:rPr lang="en-US" sz="1400"/>
              <a:t>Source: Insignia Research sponsored study, download from www.siemens-enterprise.com</a:t>
            </a: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utZXXh6NwkiCY05JIv9X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YTuqbMhDyUGrnsfB81smx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jWCYm1SzukO0dM7XrmnCP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juLYi03DOEC8oefw0Fyt5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cqXobQz0SUmy8hEZaq_F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Bo2c_9DjQUmqXNMimy164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Ycm62HtSs0aRxd98.tCS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3aHjKsT9vEOTrDCGErqi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KicTe5KkCDAvXkHhrk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5yB0MRIjo02MnUjrfErfCg"/>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5qu3.jWI_0aq_Ah.vMc12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2S07QCAiUkea3Rq5YCUpl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MpcrTuLT0SkbAG4EuG0y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BKhzi9ihzESqt_GlPSiU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xISvkEPkg0mr4b3qGjxkJ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E.kfc_A9OU.Cv_D.q6Pw7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GzckeU0VEk.kPLK91LFwQ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M31BscPch0GkizRCnHd1P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E1yyeGtZzkOvACyvJLP08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DVjSZdMz30e2ubBeH5p7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QISe5Q_w0Uupf5QRkDfGF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yDgtKwpdA0atd_Puy0kel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zNBjNGk2KEG_KldzsRcEg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e6g0osKDREa_wDZYytBQ6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MvxwOku16Uuwp7d_IAaQM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F6jey8Hxq0yTSoS_BJLB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zhL2TUAL.E2jGI5pzB_SL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ERmwH4f8vUaR8EIVPZls_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ESsRaE0YJUe1pDKvtilX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j4v3eGQhkEqRoQV15xPr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0UaSB5ylDUe1wMhAhrRU7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KbxICcuPoUi395pYW5.ja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B4R_X94FGUyWjN57L2kp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5Ape2vCdM0OO0npjcVwTP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NwhFV1lwXkKefoOv.sg4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vH8F6gspC0.m_9Cz5DjJl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w19Vh3GRG0eSexKdxHQQ_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WsWAEiQAREio8I9QfY3D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Rhu_JdVNSUGyWCa4pBv9Q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WGyd_hh0OUSqcsyRUsnpv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xoDcZ1bDV0CjXnA1cb1K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Zqj7vzehg0WWhg6crqzH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NkJsblFGikmnO9WoxzKy_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Eo7RRIAXZEqvNDkK0aP5k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eEdn8y2UmUCCVYyRpH3Ge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XwGVRtWnDEWeh69468Fsv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B94uERULb0KP5hrLDRPG2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q1PWPaJpQEGeY9dxmiIhp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VYcXNkTpLkGWsoFPdNVDS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b3qAE7DjW0GFEpWJ7PJTq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itv6oR79iEi_jSF6E.mM0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gCbTQkZvIES4Q0L9GXe7J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5OT8x8wcR0uD036c6qUb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eTddsveoE0itheKgHqmXI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oI486aRhC0qbX28cN1ypL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zgzb4vpjRkWBAlBZ8XPK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hcrY1NiWzEiIElXx2.N1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LYn5paanVU2ZyZQTKHri3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ulK2qy4MOUaXsuPXbPKOCg"/>
</p:tagLst>
</file>

<file path=ppt/theme/theme1.xml><?xml version="1.0" encoding="utf-8"?>
<a:theme xmlns:a="http://schemas.openxmlformats.org/drawingml/2006/main" name="1_sie_ppt_tutorial_gray_DE">
  <a:themeElements>
    <a:clrScheme name="1_sie_ppt_tutorial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1_sie_ppt_tutorial_gray_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e_ppt_tutorial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1899</TotalTime>
  <Words>1951</Words>
  <Application>Microsoft Office PowerPoint</Application>
  <PresentationFormat>On-screen Show (4:3)</PresentationFormat>
  <Paragraphs>242</Paragraphs>
  <Slides>8</Slides>
  <Notes>8</Notes>
  <HiddenSlides>0</HiddenSlides>
  <MMClips>0</MMClips>
  <ScaleCrop>false</ScaleCrop>
  <HeadingPairs>
    <vt:vector size="8" baseType="variant">
      <vt:variant>
        <vt:lpstr>Fonts Used</vt:lpstr>
      </vt:variant>
      <vt:variant>
        <vt:i4>6</vt:i4>
      </vt:variant>
      <vt:variant>
        <vt:lpstr>Design Template</vt:lpstr>
      </vt:variant>
      <vt:variant>
        <vt:i4>1</vt:i4>
      </vt:variant>
      <vt:variant>
        <vt:lpstr>Embedded OLE Servers</vt:lpstr>
      </vt:variant>
      <vt:variant>
        <vt:i4>0</vt:i4>
      </vt:variant>
      <vt:variant>
        <vt:lpstr>Slide Titles</vt:lpstr>
      </vt:variant>
      <vt:variant>
        <vt:i4>8</vt:i4>
      </vt:variant>
    </vt:vector>
  </HeadingPairs>
  <TitlesOfParts>
    <vt:vector size="15" baseType="lpstr">
      <vt:lpstr>Arial</vt:lpstr>
      <vt:lpstr>Wingdings</vt:lpstr>
      <vt:lpstr>Siemens Slab</vt:lpstr>
      <vt:lpstr>ＭＳ Ｐゴシック</vt:lpstr>
      <vt:lpstr>Siemens Serif</vt:lpstr>
      <vt:lpstr>Tahoma</vt:lpstr>
      <vt:lpstr>1_sie_ppt_tutorial_gray_DE</vt:lpstr>
      <vt:lpstr>Presence and the Unified User Experience</vt:lpstr>
      <vt:lpstr>What If You Were Able To ... </vt:lpstr>
      <vt:lpstr>Customer Value Proposition: The Business Case for UC Collaboration </vt:lpstr>
      <vt:lpstr> The Unified Communications Landscape</vt:lpstr>
      <vt:lpstr>  A Comprehensive Look at Presence </vt:lpstr>
      <vt:lpstr>UC Clients Define the User Experience</vt:lpstr>
      <vt:lpstr>UC Integrated into Business Processes</vt:lpstr>
      <vt:lpstr>Why You Need Unified Communications</vt:lpstr>
    </vt:vector>
  </TitlesOfParts>
  <Company>Siemens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Enterprise Communications</dc:title>
  <dc:creator>Tim Wilson</dc:creator>
  <cp:lastModifiedBy>kh835597</cp:lastModifiedBy>
  <cp:revision>155</cp:revision>
  <dcterms:created xsi:type="dcterms:W3CDTF">2010-09-03T17:10:51Z</dcterms:created>
  <dcterms:modified xsi:type="dcterms:W3CDTF">2010-10-05T20:30:25Z</dcterms:modified>
</cp:coreProperties>
</file>