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21" r:id="rId2"/>
    <p:sldId id="314" r:id="rId3"/>
    <p:sldId id="315" r:id="rId4"/>
    <p:sldId id="316" r:id="rId5"/>
    <p:sldId id="317" r:id="rId6"/>
    <p:sldId id="319" r:id="rId7"/>
    <p:sldId id="320" r:id="rId8"/>
    <p:sldId id="273" r:id="rId9"/>
    <p:sldId id="258" r:id="rId10"/>
    <p:sldId id="259" r:id="rId11"/>
    <p:sldId id="298" r:id="rId12"/>
    <p:sldId id="257" r:id="rId13"/>
    <p:sldId id="275" r:id="rId14"/>
    <p:sldId id="276" r:id="rId15"/>
    <p:sldId id="279" r:id="rId16"/>
    <p:sldId id="280" r:id="rId17"/>
    <p:sldId id="282" r:id="rId18"/>
    <p:sldId id="281" r:id="rId19"/>
    <p:sldId id="267" r:id="rId20"/>
    <p:sldId id="262" r:id="rId21"/>
    <p:sldId id="283" r:id="rId22"/>
    <p:sldId id="301" r:id="rId23"/>
    <p:sldId id="271" r:id="rId24"/>
    <p:sldId id="288" r:id="rId25"/>
    <p:sldId id="287" r:id="rId26"/>
    <p:sldId id="290" r:id="rId27"/>
    <p:sldId id="286" r:id="rId28"/>
    <p:sldId id="261" r:id="rId29"/>
    <p:sldId id="291" r:id="rId30"/>
    <p:sldId id="293" r:id="rId31"/>
    <p:sldId id="32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F5C"/>
    <a:srgbClr val="686464"/>
    <a:srgbClr val="404040"/>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372" autoAdjust="0"/>
  </p:normalViewPr>
  <p:slideViewPr>
    <p:cSldViewPr snapToGrid="0">
      <p:cViewPr varScale="1">
        <p:scale>
          <a:sx n="95" d="100"/>
          <a:sy n="95" d="100"/>
        </p:scale>
        <p:origin x="1134" y="108"/>
      </p:cViewPr>
      <p:guideLst/>
    </p:cSldViewPr>
  </p:slideViewPr>
  <p:notesTextViewPr>
    <p:cViewPr>
      <p:scale>
        <a:sx n="1" d="1"/>
        <a:sy n="1" d="1"/>
      </p:scale>
      <p:origin x="0" y="0"/>
    </p:cViewPr>
  </p:notesTextViewPr>
  <p:sorterViewPr>
    <p:cViewPr varScale="1">
      <p:scale>
        <a:sx n="1" d="1"/>
        <a:sy n="1" d="1"/>
      </p:scale>
      <p:origin x="0" y="-6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AAD28-3C93-484C-A84E-02C841F2522F}" type="datetimeFigureOut">
              <a:rPr lang="en-US" smtClean="0"/>
              <a:t>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06B6E-E6D2-45C9-9D99-1B40B61140CD}" type="slidenum">
              <a:rPr lang="en-US" smtClean="0"/>
              <a:t>‹#›</a:t>
            </a:fld>
            <a:endParaRPr lang="en-US"/>
          </a:p>
        </p:txBody>
      </p:sp>
    </p:spTree>
    <p:extLst>
      <p:ext uri="{BB962C8B-B14F-4D97-AF65-F5344CB8AC3E}">
        <p14:creationId xmlns:p14="http://schemas.microsoft.com/office/powerpoint/2010/main" val="164132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5AD48-FD4B-4F1D-AA52-4DD9DE581EF1}" type="slidenum">
              <a:rPr lang="en-US" smtClean="0"/>
              <a:t>1</a:t>
            </a:fld>
            <a:endParaRPr lang="en-US"/>
          </a:p>
        </p:txBody>
      </p:sp>
    </p:spTree>
    <p:extLst>
      <p:ext uri="{BB962C8B-B14F-4D97-AF65-F5344CB8AC3E}">
        <p14:creationId xmlns:p14="http://schemas.microsoft.com/office/powerpoint/2010/main" val="4090769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now our goal.  Marketing</a:t>
            </a:r>
            <a:r>
              <a:rPr lang="en-US" baseline="0" dirty="0"/>
              <a:t> Qualified leads are what sales tells us they are.</a:t>
            </a:r>
            <a:endParaRPr lang="en-US" dirty="0"/>
          </a:p>
        </p:txBody>
      </p:sp>
      <p:sp>
        <p:nvSpPr>
          <p:cNvPr id="4" name="Slide Number Placeholder 3"/>
          <p:cNvSpPr>
            <a:spLocks noGrp="1"/>
          </p:cNvSpPr>
          <p:nvPr>
            <p:ph type="sldNum" sz="quarter" idx="10"/>
          </p:nvPr>
        </p:nvSpPr>
        <p:spPr/>
        <p:txBody>
          <a:bodyPr/>
          <a:lstStyle/>
          <a:p>
            <a:fld id="{E4806B6E-E6D2-45C9-9D99-1B40B61140CD}" type="slidenum">
              <a:rPr lang="en-US" smtClean="0"/>
              <a:t>18</a:t>
            </a:fld>
            <a:endParaRPr lang="en-US"/>
          </a:p>
        </p:txBody>
      </p:sp>
    </p:spTree>
    <p:extLst>
      <p:ext uri="{BB962C8B-B14F-4D97-AF65-F5344CB8AC3E}">
        <p14:creationId xmlns:p14="http://schemas.microsoft.com/office/powerpoint/2010/main" val="2118477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CRM</a:t>
            </a:r>
            <a:r>
              <a:rPr lang="en-US" baseline="0" dirty="0"/>
              <a:t> Integration.  Notify Sales/Sales Managers. Close the Loop back.</a:t>
            </a:r>
            <a:endParaRPr lang="en-US" dirty="0"/>
          </a:p>
        </p:txBody>
      </p:sp>
      <p:sp>
        <p:nvSpPr>
          <p:cNvPr id="4" name="Slide Number Placeholder 3"/>
          <p:cNvSpPr>
            <a:spLocks noGrp="1"/>
          </p:cNvSpPr>
          <p:nvPr>
            <p:ph type="sldNum" sz="quarter" idx="10"/>
          </p:nvPr>
        </p:nvSpPr>
        <p:spPr/>
        <p:txBody>
          <a:bodyPr/>
          <a:lstStyle/>
          <a:p>
            <a:fld id="{E4806B6E-E6D2-45C9-9D99-1B40B61140CD}" type="slidenum">
              <a:rPr lang="en-US" smtClean="0"/>
              <a:t>23</a:t>
            </a:fld>
            <a:endParaRPr lang="en-US"/>
          </a:p>
        </p:txBody>
      </p:sp>
    </p:spTree>
    <p:extLst>
      <p:ext uri="{BB962C8B-B14F-4D97-AF65-F5344CB8AC3E}">
        <p14:creationId xmlns:p14="http://schemas.microsoft.com/office/powerpoint/2010/main" val="121791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happens when you don’t have CRM integration and full support of executives and sales teams.</a:t>
            </a:r>
          </a:p>
        </p:txBody>
      </p:sp>
      <p:sp>
        <p:nvSpPr>
          <p:cNvPr id="4" name="Slide Number Placeholder 3"/>
          <p:cNvSpPr>
            <a:spLocks noGrp="1"/>
          </p:cNvSpPr>
          <p:nvPr>
            <p:ph type="sldNum" sz="quarter" idx="10"/>
          </p:nvPr>
        </p:nvSpPr>
        <p:spPr/>
        <p:txBody>
          <a:bodyPr/>
          <a:lstStyle/>
          <a:p>
            <a:fld id="{ADE5AD48-FD4B-4F1D-AA52-4DD9DE581EF1}" type="slidenum">
              <a:rPr lang="en-US" smtClean="0"/>
              <a:t>25</a:t>
            </a:fld>
            <a:endParaRPr lang="en-US"/>
          </a:p>
        </p:txBody>
      </p:sp>
    </p:spTree>
    <p:extLst>
      <p:ext uri="{BB962C8B-B14F-4D97-AF65-F5344CB8AC3E}">
        <p14:creationId xmlns:p14="http://schemas.microsoft.com/office/powerpoint/2010/main" val="131515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Conversion</a:t>
            </a:r>
            <a:r>
              <a:rPr lang="en-US" baseline="0" dirty="0"/>
              <a:t> used to be that moment when we got email address (or other contact information).  That is when it changes from inbound to outbound.  Remarketing makes that point of demarcation at bit fuzzy.</a:t>
            </a:r>
            <a:endParaRPr lang="en-US" dirty="0"/>
          </a:p>
        </p:txBody>
      </p:sp>
      <p:sp>
        <p:nvSpPr>
          <p:cNvPr id="4" name="Slide Number Placeholder 3"/>
          <p:cNvSpPr>
            <a:spLocks noGrp="1"/>
          </p:cNvSpPr>
          <p:nvPr>
            <p:ph type="sldNum" sz="quarter" idx="10"/>
          </p:nvPr>
        </p:nvSpPr>
        <p:spPr/>
        <p:txBody>
          <a:bodyPr/>
          <a:lstStyle/>
          <a:p>
            <a:fld id="{C5D878C9-4D85-48F6-A83F-39B7070C4B16}" type="slidenum">
              <a:rPr lang="en-US" smtClean="0"/>
              <a:t>28</a:t>
            </a:fld>
            <a:endParaRPr lang="en-US"/>
          </a:p>
        </p:txBody>
      </p:sp>
    </p:spTree>
    <p:extLst>
      <p:ext uri="{BB962C8B-B14F-4D97-AF65-F5344CB8AC3E}">
        <p14:creationId xmlns:p14="http://schemas.microsoft.com/office/powerpoint/2010/main" val="8266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5AD48-FD4B-4F1D-AA52-4DD9DE581EF1}" type="slidenum">
              <a:rPr lang="en-US" smtClean="0"/>
              <a:t>31</a:t>
            </a:fld>
            <a:endParaRPr lang="en-US"/>
          </a:p>
        </p:txBody>
      </p:sp>
    </p:spTree>
    <p:extLst>
      <p:ext uri="{BB962C8B-B14F-4D97-AF65-F5344CB8AC3E}">
        <p14:creationId xmlns:p14="http://schemas.microsoft.com/office/powerpoint/2010/main" val="36527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relationship between getting a prospect’s attention, engaging them with meaningful content, and moving them along their journey to becoming a Marketing Qualified Lead.</a:t>
            </a:r>
            <a:endParaRPr lang="en-US" dirty="0"/>
          </a:p>
        </p:txBody>
      </p:sp>
      <p:sp>
        <p:nvSpPr>
          <p:cNvPr id="4" name="Slide Number Placeholder 3"/>
          <p:cNvSpPr>
            <a:spLocks noGrp="1"/>
          </p:cNvSpPr>
          <p:nvPr>
            <p:ph type="sldNum" sz="quarter" idx="10"/>
          </p:nvPr>
        </p:nvSpPr>
        <p:spPr/>
        <p:txBody>
          <a:bodyPr/>
          <a:lstStyle/>
          <a:p>
            <a:fld id="{E4806B6E-E6D2-45C9-9D99-1B40B61140CD}" type="slidenum">
              <a:rPr lang="en-US" smtClean="0"/>
              <a:t>8</a:t>
            </a:fld>
            <a:endParaRPr lang="en-US"/>
          </a:p>
        </p:txBody>
      </p:sp>
    </p:spTree>
    <p:extLst>
      <p:ext uri="{BB962C8B-B14F-4D97-AF65-F5344CB8AC3E}">
        <p14:creationId xmlns:p14="http://schemas.microsoft.com/office/powerpoint/2010/main" val="338403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Awareness – Consideration</a:t>
            </a:r>
            <a:r>
              <a:rPr lang="en-US" baseline="0" dirty="0"/>
              <a:t> – Decision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Attract-Convert-Close-Delight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Possible Solution-Interest-Research-Evaluation-Narrowing the Field- Social Vetting-Negotiation-Decision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Awareness – Evaluation – Consideration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Person or Committee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Sales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What marketing has [CLICK]</a:t>
            </a:r>
          </a:p>
          <a:p>
            <a:endParaRPr lang="en-US" dirty="0"/>
          </a:p>
        </p:txBody>
      </p:sp>
      <p:sp>
        <p:nvSpPr>
          <p:cNvPr id="4" name="Slide Number Placeholder 3"/>
          <p:cNvSpPr>
            <a:spLocks noGrp="1"/>
          </p:cNvSpPr>
          <p:nvPr>
            <p:ph type="sldNum" sz="quarter" idx="10"/>
          </p:nvPr>
        </p:nvSpPr>
        <p:spPr/>
        <p:txBody>
          <a:bodyPr/>
          <a:lstStyle/>
          <a:p>
            <a:fld id="{C5D878C9-4D85-48F6-A83F-39B7070C4B16}" type="slidenum">
              <a:rPr lang="en-US" smtClean="0"/>
              <a:t>10</a:t>
            </a:fld>
            <a:endParaRPr lang="en-US"/>
          </a:p>
        </p:txBody>
      </p:sp>
    </p:spTree>
    <p:extLst>
      <p:ext uri="{BB962C8B-B14F-4D97-AF65-F5344CB8AC3E}">
        <p14:creationId xmlns:p14="http://schemas.microsoft.com/office/powerpoint/2010/main" val="1399350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ways to slice</a:t>
            </a:r>
            <a:r>
              <a:rPr lang="en-US" baseline="0" dirty="0"/>
              <a:t> up and look at the customer journey.  Is it all just </a:t>
            </a:r>
            <a:r>
              <a:rPr lang="en-US" baseline="0" dirty="0" err="1"/>
              <a:t>symantics</a:t>
            </a:r>
            <a:r>
              <a:rPr lang="en-US" baseline="0" dirty="0"/>
              <a:t>.  Sales focused view of the Customer Journey</a:t>
            </a:r>
            <a:endParaRPr lang="en-US" dirty="0"/>
          </a:p>
        </p:txBody>
      </p:sp>
      <p:sp>
        <p:nvSpPr>
          <p:cNvPr id="4" name="Slide Number Placeholder 3"/>
          <p:cNvSpPr>
            <a:spLocks noGrp="1"/>
          </p:cNvSpPr>
          <p:nvPr>
            <p:ph type="sldNum" sz="quarter" idx="10"/>
          </p:nvPr>
        </p:nvSpPr>
        <p:spPr/>
        <p:txBody>
          <a:bodyPr/>
          <a:lstStyle/>
          <a:p>
            <a:fld id="{E4806B6E-E6D2-45C9-9D99-1B40B61140CD}" type="slidenum">
              <a:rPr lang="en-US" smtClean="0"/>
              <a:t>12</a:t>
            </a:fld>
            <a:endParaRPr lang="en-US"/>
          </a:p>
        </p:txBody>
      </p:sp>
    </p:spTree>
    <p:extLst>
      <p:ext uri="{BB962C8B-B14F-4D97-AF65-F5344CB8AC3E}">
        <p14:creationId xmlns:p14="http://schemas.microsoft.com/office/powerpoint/2010/main" val="3132795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customer centric view of the customer journey</a:t>
            </a:r>
          </a:p>
        </p:txBody>
      </p:sp>
      <p:sp>
        <p:nvSpPr>
          <p:cNvPr id="4" name="Slide Number Placeholder 3"/>
          <p:cNvSpPr>
            <a:spLocks noGrp="1"/>
          </p:cNvSpPr>
          <p:nvPr>
            <p:ph type="sldNum" sz="quarter" idx="10"/>
          </p:nvPr>
        </p:nvSpPr>
        <p:spPr/>
        <p:txBody>
          <a:bodyPr/>
          <a:lstStyle/>
          <a:p>
            <a:fld id="{E4806B6E-E6D2-45C9-9D99-1B40B61140CD}" type="slidenum">
              <a:rPr lang="en-US" smtClean="0"/>
              <a:t>13</a:t>
            </a:fld>
            <a:endParaRPr lang="en-US"/>
          </a:p>
        </p:txBody>
      </p:sp>
    </p:spTree>
    <p:extLst>
      <p:ext uri="{BB962C8B-B14F-4D97-AF65-F5344CB8AC3E}">
        <p14:creationId xmlns:p14="http://schemas.microsoft.com/office/powerpoint/2010/main" val="1123732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granulized view of the journey allows us to better</a:t>
            </a:r>
            <a:r>
              <a:rPr lang="en-US" baseline="0" dirty="0"/>
              <a:t> target our efforts and measure the results.</a:t>
            </a:r>
          </a:p>
          <a:p>
            <a:endParaRPr lang="en-US" dirty="0"/>
          </a:p>
        </p:txBody>
      </p:sp>
      <p:sp>
        <p:nvSpPr>
          <p:cNvPr id="4" name="Slide Number Placeholder 3"/>
          <p:cNvSpPr>
            <a:spLocks noGrp="1"/>
          </p:cNvSpPr>
          <p:nvPr>
            <p:ph type="sldNum" sz="quarter" idx="10"/>
          </p:nvPr>
        </p:nvSpPr>
        <p:spPr/>
        <p:txBody>
          <a:bodyPr/>
          <a:lstStyle/>
          <a:p>
            <a:fld id="{E4806B6E-E6D2-45C9-9D99-1B40B61140CD}" type="slidenum">
              <a:rPr lang="en-US" smtClean="0"/>
              <a:t>14</a:t>
            </a:fld>
            <a:endParaRPr lang="en-US"/>
          </a:p>
        </p:txBody>
      </p:sp>
    </p:spTree>
    <p:extLst>
      <p:ext uri="{BB962C8B-B14F-4D97-AF65-F5344CB8AC3E}">
        <p14:creationId xmlns:p14="http://schemas.microsoft.com/office/powerpoint/2010/main" val="51684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very top of the funnel.  In the past this was what marketing was all about.  Get their attention, branding, get some contact information and pass them to sales.</a:t>
            </a:r>
          </a:p>
        </p:txBody>
      </p:sp>
      <p:sp>
        <p:nvSpPr>
          <p:cNvPr id="4" name="Slide Number Placeholder 3"/>
          <p:cNvSpPr>
            <a:spLocks noGrp="1"/>
          </p:cNvSpPr>
          <p:nvPr>
            <p:ph type="sldNum" sz="quarter" idx="10"/>
          </p:nvPr>
        </p:nvSpPr>
        <p:spPr/>
        <p:txBody>
          <a:bodyPr/>
          <a:lstStyle/>
          <a:p>
            <a:fld id="{E4806B6E-E6D2-45C9-9D99-1B40B61140CD}" type="slidenum">
              <a:rPr lang="en-US" smtClean="0"/>
              <a:t>15</a:t>
            </a:fld>
            <a:endParaRPr lang="en-US"/>
          </a:p>
        </p:txBody>
      </p:sp>
    </p:spTree>
    <p:extLst>
      <p:ext uri="{BB962C8B-B14F-4D97-AF65-F5344CB8AC3E}">
        <p14:creationId xmlns:p14="http://schemas.microsoft.com/office/powerpoint/2010/main" val="130513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first efforts</a:t>
            </a:r>
            <a:r>
              <a:rPr lang="en-US" baseline="0" dirty="0"/>
              <a:t> at segmenting and qualifying someone before we send them off to sales.  Can we at least tell sales in what products or services they are interested.  Do they have a budget.  Think about a trade show.  Marketing tires to keep the </a:t>
            </a:r>
            <a:r>
              <a:rPr lang="en-US" baseline="0" dirty="0" err="1"/>
              <a:t>chatchky</a:t>
            </a:r>
            <a:r>
              <a:rPr lang="en-US" baseline="0" dirty="0"/>
              <a:t> collectors and tire-kickers away from the sales team.</a:t>
            </a:r>
            <a:endParaRPr lang="en-US" dirty="0"/>
          </a:p>
        </p:txBody>
      </p:sp>
      <p:sp>
        <p:nvSpPr>
          <p:cNvPr id="4" name="Slide Number Placeholder 3"/>
          <p:cNvSpPr>
            <a:spLocks noGrp="1"/>
          </p:cNvSpPr>
          <p:nvPr>
            <p:ph type="sldNum" sz="quarter" idx="10"/>
          </p:nvPr>
        </p:nvSpPr>
        <p:spPr/>
        <p:txBody>
          <a:bodyPr/>
          <a:lstStyle/>
          <a:p>
            <a:fld id="{E4806B6E-E6D2-45C9-9D99-1B40B61140CD}" type="slidenum">
              <a:rPr lang="en-US" smtClean="0"/>
              <a:t>16</a:t>
            </a:fld>
            <a:endParaRPr lang="en-US"/>
          </a:p>
        </p:txBody>
      </p:sp>
    </p:spTree>
    <p:extLst>
      <p:ext uri="{BB962C8B-B14F-4D97-AF65-F5344CB8AC3E}">
        <p14:creationId xmlns:p14="http://schemas.microsoft.com/office/powerpoint/2010/main" val="1046244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 is up to marketing to start engaging</a:t>
            </a:r>
            <a:r>
              <a:rPr lang="en-US" baseline="0" dirty="0"/>
              <a:t> with prospects.  Combination of both inbound and outbound techniques.  Nurture campaigns, targeted content, build trust.</a:t>
            </a:r>
            <a:endParaRPr lang="en-US" dirty="0"/>
          </a:p>
        </p:txBody>
      </p:sp>
      <p:sp>
        <p:nvSpPr>
          <p:cNvPr id="4" name="Slide Number Placeholder 3"/>
          <p:cNvSpPr>
            <a:spLocks noGrp="1"/>
          </p:cNvSpPr>
          <p:nvPr>
            <p:ph type="sldNum" sz="quarter" idx="10"/>
          </p:nvPr>
        </p:nvSpPr>
        <p:spPr/>
        <p:txBody>
          <a:bodyPr/>
          <a:lstStyle/>
          <a:p>
            <a:fld id="{E4806B6E-E6D2-45C9-9D99-1B40B61140CD}" type="slidenum">
              <a:rPr lang="en-US" smtClean="0"/>
              <a:t>17</a:t>
            </a:fld>
            <a:endParaRPr lang="en-US"/>
          </a:p>
        </p:txBody>
      </p:sp>
    </p:spTree>
    <p:extLst>
      <p:ext uri="{BB962C8B-B14F-4D97-AF65-F5344CB8AC3E}">
        <p14:creationId xmlns:p14="http://schemas.microsoft.com/office/powerpoint/2010/main" val="2466269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CEEC5C-3160-4F5B-AA7F-707ED05BD5AE}" type="datetimeFigureOut">
              <a:rPr lang="en-US" smtClean="0"/>
              <a:t>2/3/2017</a:t>
            </a:fld>
            <a:endParaRPr lang="en-US"/>
          </a:p>
        </p:txBody>
      </p:sp>
      <p:sp>
        <p:nvSpPr>
          <p:cNvPr id="6" name="Slide Number Placeholder 5"/>
          <p:cNvSpPr>
            <a:spLocks noGrp="1"/>
          </p:cNvSpPr>
          <p:nvPr>
            <p:ph type="sldNum" sz="quarter" idx="12"/>
          </p:nvPr>
        </p:nvSpPr>
        <p:spPr/>
        <p:txBody>
          <a:bodyPr/>
          <a:lstStyle/>
          <a:p>
            <a:fld id="{A6C4187F-B44C-4002-81FD-27E41F05A9F9}"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55" t="-32076" r="655" b="66692"/>
          <a:stretch/>
        </p:blipFill>
        <p:spPr>
          <a:xfrm>
            <a:off x="2295936" y="-304563"/>
            <a:ext cx="3809524" cy="2490810"/>
          </a:xfrm>
          <a:prstGeom prst="rect">
            <a:avLst/>
          </a:prstGeom>
        </p:spPr>
      </p:pic>
    </p:spTree>
    <p:extLst>
      <p:ext uri="{BB962C8B-B14F-4D97-AF65-F5344CB8AC3E}">
        <p14:creationId xmlns:p14="http://schemas.microsoft.com/office/powerpoint/2010/main" val="2946025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EEC5C-3160-4F5B-AA7F-707ED05BD5AE}" type="datetimeFigureOut">
              <a:rPr lang="en-US" smtClean="0"/>
              <a:t>2/3/2017</a:t>
            </a:fld>
            <a:endParaRPr lang="en-US"/>
          </a:p>
        </p:txBody>
      </p:sp>
      <p:sp>
        <p:nvSpPr>
          <p:cNvPr id="6" name="Slide Number Placeholder 5"/>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190879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EEC5C-3160-4F5B-AA7F-707ED05BD5AE}" type="datetimeFigureOut">
              <a:rPr lang="en-US" smtClean="0"/>
              <a:t>2/3/2017</a:t>
            </a:fld>
            <a:endParaRPr lang="en-US"/>
          </a:p>
        </p:txBody>
      </p:sp>
      <p:sp>
        <p:nvSpPr>
          <p:cNvPr id="6" name="Slide Number Placeholder 5"/>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86113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838200" y="1484965"/>
            <a:ext cx="10515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3CEEC5C-3160-4F5B-AA7F-707ED05BD5AE}" type="datetimeFigureOut">
              <a:rPr lang="en-US" smtClean="0"/>
              <a:t>2/3/2017</a:t>
            </a:fld>
            <a:endParaRPr lang="en-US"/>
          </a:p>
        </p:txBody>
      </p:sp>
      <p:sp>
        <p:nvSpPr>
          <p:cNvPr id="6" name="Slide Number Placeholder 5"/>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88030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CEEC5C-3160-4F5B-AA7F-707ED05BD5AE}" type="datetimeFigureOut">
              <a:rPr lang="en-US" smtClean="0"/>
              <a:t>2/3/2017</a:t>
            </a:fld>
            <a:endParaRPr lang="en-US"/>
          </a:p>
        </p:txBody>
      </p:sp>
      <p:sp>
        <p:nvSpPr>
          <p:cNvPr id="6" name="Slide Number Placeholder 5"/>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827304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838200" y="1458069"/>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58069"/>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EEC5C-3160-4F5B-AA7F-707ED05BD5AE}" type="datetimeFigureOut">
              <a:rPr lang="en-US" smtClean="0"/>
              <a:t>2/3/2017</a:t>
            </a:fld>
            <a:endParaRPr lang="en-US"/>
          </a:p>
        </p:txBody>
      </p:sp>
      <p:sp>
        <p:nvSpPr>
          <p:cNvPr id="7" name="Slide Number Placeholder 6"/>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3225279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839788" y="139429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218202"/>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9429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18202"/>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CEEC5C-3160-4F5B-AA7F-707ED05BD5AE}" type="datetimeFigureOut">
              <a:rPr lang="en-US" smtClean="0"/>
              <a:t>2/3/2017</a:t>
            </a:fld>
            <a:endParaRPr lang="en-US"/>
          </a:p>
        </p:txBody>
      </p:sp>
      <p:sp>
        <p:nvSpPr>
          <p:cNvPr id="9" name="Slide Number Placeholder 8"/>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70645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fld id="{E3CEEC5C-3160-4F5B-AA7F-707ED05BD5AE}" type="datetimeFigureOut">
              <a:rPr lang="en-US" smtClean="0"/>
              <a:t>2/3/2017</a:t>
            </a:fld>
            <a:endParaRPr lang="en-US"/>
          </a:p>
        </p:txBody>
      </p:sp>
      <p:sp>
        <p:nvSpPr>
          <p:cNvPr id="5" name="Slide Number Placeholder 4"/>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1620328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EEC5C-3160-4F5B-AA7F-707ED05BD5AE}" type="datetimeFigureOut">
              <a:rPr lang="en-US" smtClean="0"/>
              <a:t>2/3/2017</a:t>
            </a:fld>
            <a:endParaRPr lang="en-US"/>
          </a:p>
        </p:txBody>
      </p:sp>
      <p:sp>
        <p:nvSpPr>
          <p:cNvPr id="4" name="Slide Number Placeholder 3"/>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113825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CEEC5C-3160-4F5B-AA7F-707ED05BD5AE}" type="datetimeFigureOut">
              <a:rPr lang="en-US" smtClean="0"/>
              <a:t>2/3/2017</a:t>
            </a:fld>
            <a:endParaRPr lang="en-US"/>
          </a:p>
        </p:txBody>
      </p:sp>
      <p:sp>
        <p:nvSpPr>
          <p:cNvPr id="7" name="Slide Number Placeholder 6"/>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76721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CEEC5C-3160-4F5B-AA7F-707ED05BD5AE}" type="datetimeFigureOut">
              <a:rPr lang="en-US" smtClean="0"/>
              <a:t>2/3/2017</a:t>
            </a:fld>
            <a:endParaRPr lang="en-US"/>
          </a:p>
        </p:txBody>
      </p:sp>
      <p:sp>
        <p:nvSpPr>
          <p:cNvPr id="7" name="Slide Number Placeholder 6"/>
          <p:cNvSpPr>
            <a:spLocks noGrp="1"/>
          </p:cNvSpPr>
          <p:nvPr>
            <p:ph type="sldNum" sz="quarter" idx="12"/>
          </p:nvPr>
        </p:nvSpPr>
        <p:spPr/>
        <p:txBody>
          <a:bodyPr/>
          <a:lstStyle/>
          <a:p>
            <a:fld id="{A6C4187F-B44C-4002-81FD-27E41F05A9F9}" type="slidenum">
              <a:rPr lang="en-US" smtClean="0"/>
              <a:t>‹#›</a:t>
            </a:fld>
            <a:endParaRPr lang="en-US"/>
          </a:p>
        </p:txBody>
      </p:sp>
    </p:spTree>
    <p:extLst>
      <p:ext uri="{BB962C8B-B14F-4D97-AF65-F5344CB8AC3E}">
        <p14:creationId xmlns:p14="http://schemas.microsoft.com/office/powerpoint/2010/main" val="502032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76208" y="63646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EEC5C-3160-4F5B-AA7F-707ED05BD5AE}" type="datetimeFigureOut">
              <a:rPr lang="en-US" smtClean="0"/>
              <a:t>2/3/2017</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4187F-B44C-4002-81FD-27E41F05A9F9}" type="slidenum">
              <a:rPr lang="en-US" smtClean="0"/>
              <a:t>‹#›</a:t>
            </a:fld>
            <a:endParaRPr lang="en-US"/>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val="0"/>
              </a:ext>
            </a:extLst>
          </a:blip>
          <a:srcRect t="36580" b="34835"/>
          <a:stretch/>
        </p:blipFill>
        <p:spPr>
          <a:xfrm>
            <a:off x="598516" y="5865993"/>
            <a:ext cx="3470325" cy="992007"/>
          </a:xfrm>
          <a:prstGeom prst="rect">
            <a:avLst/>
          </a:prstGeom>
        </p:spPr>
      </p:pic>
      <p:sp>
        <p:nvSpPr>
          <p:cNvPr id="11" name="Diagonal Stripe 10"/>
          <p:cNvSpPr/>
          <p:nvPr userDrawn="1"/>
        </p:nvSpPr>
        <p:spPr>
          <a:xfrm rot="5400000">
            <a:off x="11422387" y="-3171"/>
            <a:ext cx="766442" cy="772784"/>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Diagonal Stripe 11"/>
          <p:cNvSpPr/>
          <p:nvPr userDrawn="1"/>
        </p:nvSpPr>
        <p:spPr>
          <a:xfrm rot="5400000">
            <a:off x="9759998" y="302"/>
            <a:ext cx="2432304" cy="2431700"/>
          </a:xfrm>
          <a:prstGeom prst="diagStripe">
            <a:avLst/>
          </a:prstGeom>
          <a:solidFill>
            <a:srgbClr val="F7AF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00671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eff.dworkin@marketingautomaton.partner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twitter.com/mktgpartner"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jeff.dworkin@marketingautomaton.partner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twitter.com/mktgpartner"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Marketing Automation Will NEVER Replace Sales</a:t>
            </a:r>
          </a:p>
        </p:txBody>
      </p:sp>
      <p:sp>
        <p:nvSpPr>
          <p:cNvPr id="3" name="Subtitle 2"/>
          <p:cNvSpPr>
            <a:spLocks noGrp="1"/>
          </p:cNvSpPr>
          <p:nvPr>
            <p:ph type="subTitle" idx="1"/>
          </p:nvPr>
        </p:nvSpPr>
        <p:spPr/>
        <p:txBody>
          <a:bodyPr>
            <a:normAutofit fontScale="92500" lnSpcReduction="10000"/>
          </a:bodyPr>
          <a:lstStyle/>
          <a:p>
            <a:r>
              <a:rPr lang="en-US" dirty="0"/>
              <a:t>Jeff Dworkin</a:t>
            </a:r>
          </a:p>
          <a:p>
            <a:r>
              <a:rPr lang="en-US" dirty="0" err="1">
                <a:hlinkClick r:id="rId3"/>
              </a:rPr>
              <a:t>jeff.dworkin@marketingautomaton.partners</a:t>
            </a:r>
            <a:endParaRPr lang="en-US" dirty="0"/>
          </a:p>
          <a:p>
            <a:r>
              <a:rPr lang="en-US" dirty="0"/>
              <a:t>calendly.com/</a:t>
            </a:r>
            <a:r>
              <a:rPr lang="en-US" dirty="0" err="1"/>
              <a:t>jeffdworkin</a:t>
            </a:r>
            <a:r>
              <a:rPr lang="en-US" dirty="0"/>
              <a:t>/</a:t>
            </a:r>
            <a:endParaRPr lang="en-US" dirty="0"/>
          </a:p>
          <a:p>
            <a:r>
              <a:rPr lang="en-US" dirty="0">
                <a:hlinkClick r:id="rId4"/>
              </a:rPr>
              <a:t>@</a:t>
            </a:r>
            <a:r>
              <a:rPr lang="en-US" dirty="0" err="1">
                <a:hlinkClick r:id="rId4"/>
              </a:rPr>
              <a:t>mktgpartner</a:t>
            </a:r>
            <a:endParaRPr lang="en-US" dirty="0"/>
          </a:p>
        </p:txBody>
      </p:sp>
    </p:spTree>
    <p:extLst>
      <p:ext uri="{BB962C8B-B14F-4D97-AF65-F5344CB8AC3E}">
        <p14:creationId xmlns:p14="http://schemas.microsoft.com/office/powerpoint/2010/main" val="1344165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7931" y="480844"/>
            <a:ext cx="862446" cy="1569660"/>
          </a:xfrm>
          <a:prstGeom prst="rect">
            <a:avLst/>
          </a:prstGeom>
          <a:noFill/>
        </p:spPr>
        <p:txBody>
          <a:bodyPr wrap="square" rtlCol="0">
            <a:spAutoFit/>
          </a:bodyPr>
          <a:lstStyle/>
          <a:p>
            <a:r>
              <a:rPr lang="en-US" sz="9600" dirty="0">
                <a:ln w="0"/>
                <a:effectLst>
                  <a:outerShdw blurRad="38100" dist="19050" dir="2700000" algn="tl" rotWithShape="0">
                    <a:schemeClr val="dk1">
                      <a:alpha val="40000"/>
                    </a:schemeClr>
                  </a:outerShdw>
                </a:effectLst>
              </a:rPr>
              <a:t>A</a:t>
            </a:r>
          </a:p>
        </p:txBody>
      </p:sp>
      <p:sp>
        <p:nvSpPr>
          <p:cNvPr id="3" name="TextBox 2"/>
          <p:cNvSpPr txBox="1"/>
          <p:nvPr/>
        </p:nvSpPr>
        <p:spPr>
          <a:xfrm>
            <a:off x="2777931" y="3006723"/>
            <a:ext cx="862446" cy="1569660"/>
          </a:xfrm>
          <a:prstGeom prst="rect">
            <a:avLst/>
          </a:prstGeom>
          <a:noFill/>
        </p:spPr>
        <p:txBody>
          <a:bodyPr wrap="square" rtlCol="0">
            <a:spAutoFit/>
          </a:bodyPr>
          <a:lstStyle/>
          <a:p>
            <a:r>
              <a:rPr lang="en-US" sz="9600" dirty="0">
                <a:ln w="0"/>
                <a:effectLst>
                  <a:outerShdw blurRad="38100" dist="19050" dir="2700000" algn="tl" rotWithShape="0">
                    <a:schemeClr val="dk1">
                      <a:alpha val="40000"/>
                    </a:schemeClr>
                  </a:outerShdw>
                </a:effectLst>
              </a:rPr>
              <a:t>D</a:t>
            </a:r>
          </a:p>
        </p:txBody>
      </p:sp>
      <p:sp>
        <p:nvSpPr>
          <p:cNvPr id="4" name="TextBox 3"/>
          <p:cNvSpPr txBox="1"/>
          <p:nvPr/>
        </p:nvSpPr>
        <p:spPr>
          <a:xfrm>
            <a:off x="2954578" y="1772943"/>
            <a:ext cx="862446" cy="1569660"/>
          </a:xfrm>
          <a:prstGeom prst="rect">
            <a:avLst/>
          </a:prstGeom>
          <a:noFill/>
        </p:spPr>
        <p:txBody>
          <a:bodyPr wrap="square" rtlCol="0">
            <a:spAutoFit/>
          </a:bodyPr>
          <a:lstStyle/>
          <a:p>
            <a:r>
              <a:rPr lang="en-US" sz="9600" dirty="0">
                <a:ln w="0"/>
                <a:effectLst>
                  <a:outerShdw blurRad="38100" dist="19050" dir="2700000" algn="tl" rotWithShape="0">
                    <a:schemeClr val="dk1">
                      <a:alpha val="40000"/>
                    </a:schemeClr>
                  </a:outerShdw>
                </a:effectLst>
              </a:rPr>
              <a:t>I</a:t>
            </a:r>
          </a:p>
        </p:txBody>
      </p:sp>
      <p:sp>
        <p:nvSpPr>
          <p:cNvPr id="5" name="TextBox 4"/>
          <p:cNvSpPr txBox="1"/>
          <p:nvPr/>
        </p:nvSpPr>
        <p:spPr>
          <a:xfrm>
            <a:off x="2777931" y="4399993"/>
            <a:ext cx="862446" cy="1569660"/>
          </a:xfrm>
          <a:prstGeom prst="rect">
            <a:avLst/>
          </a:prstGeom>
          <a:noFill/>
        </p:spPr>
        <p:txBody>
          <a:bodyPr wrap="square" rtlCol="0">
            <a:spAutoFit/>
          </a:bodyPr>
          <a:lstStyle/>
          <a:p>
            <a:r>
              <a:rPr lang="en-US" sz="9600" dirty="0">
                <a:ln w="0"/>
                <a:effectLst>
                  <a:outerShdw blurRad="38100" dist="19050" dir="2700000" algn="tl" rotWithShape="0">
                    <a:schemeClr val="dk1">
                      <a:alpha val="40000"/>
                    </a:schemeClr>
                  </a:outerShdw>
                </a:effectLst>
              </a:rPr>
              <a:t>A</a:t>
            </a:r>
          </a:p>
        </p:txBody>
      </p:sp>
      <p:sp>
        <p:nvSpPr>
          <p:cNvPr id="6" name="TextBox 5"/>
          <p:cNvSpPr txBox="1"/>
          <p:nvPr/>
        </p:nvSpPr>
        <p:spPr>
          <a:xfrm>
            <a:off x="4567709" y="480844"/>
            <a:ext cx="4953795" cy="1569660"/>
          </a:xfrm>
          <a:prstGeom prst="rect">
            <a:avLst/>
          </a:prstGeom>
          <a:noFill/>
        </p:spPr>
        <p:txBody>
          <a:bodyPr wrap="square" rtlCol="0">
            <a:spAutoFit/>
          </a:bodyPr>
          <a:lstStyle/>
          <a:p>
            <a:r>
              <a:rPr lang="en-US" sz="9600" dirty="0">
                <a:ln w="0"/>
                <a:effectLst>
                  <a:outerShdw blurRad="38100" dist="19050" dir="2700000" algn="tl" rotWithShape="0">
                    <a:schemeClr val="dk1">
                      <a:alpha val="40000"/>
                    </a:schemeClr>
                  </a:outerShdw>
                </a:effectLst>
              </a:rPr>
              <a:t>Attention</a:t>
            </a:r>
          </a:p>
        </p:txBody>
      </p:sp>
      <p:sp>
        <p:nvSpPr>
          <p:cNvPr id="7" name="TextBox 6"/>
          <p:cNvSpPr txBox="1"/>
          <p:nvPr/>
        </p:nvSpPr>
        <p:spPr>
          <a:xfrm>
            <a:off x="4567710" y="3006723"/>
            <a:ext cx="4702126" cy="1569660"/>
          </a:xfrm>
          <a:prstGeom prst="rect">
            <a:avLst/>
          </a:prstGeom>
          <a:noFill/>
        </p:spPr>
        <p:txBody>
          <a:bodyPr wrap="square" rtlCol="0">
            <a:spAutoFit/>
          </a:bodyPr>
          <a:lstStyle/>
          <a:p>
            <a:r>
              <a:rPr lang="en-US" sz="9600" dirty="0">
                <a:ln w="0"/>
                <a:effectLst>
                  <a:outerShdw blurRad="38100" dist="19050" dir="2700000" algn="tl" rotWithShape="0">
                    <a:schemeClr val="dk1">
                      <a:alpha val="40000"/>
                    </a:schemeClr>
                  </a:outerShdw>
                </a:effectLst>
              </a:rPr>
              <a:t>Decision</a:t>
            </a:r>
          </a:p>
        </p:txBody>
      </p:sp>
      <p:sp>
        <p:nvSpPr>
          <p:cNvPr id="8" name="TextBox 7"/>
          <p:cNvSpPr txBox="1"/>
          <p:nvPr/>
        </p:nvSpPr>
        <p:spPr>
          <a:xfrm>
            <a:off x="4567709" y="1772943"/>
            <a:ext cx="4307843" cy="1569660"/>
          </a:xfrm>
          <a:prstGeom prst="rect">
            <a:avLst/>
          </a:prstGeom>
          <a:noFill/>
        </p:spPr>
        <p:txBody>
          <a:bodyPr wrap="square" rtlCol="0">
            <a:spAutoFit/>
          </a:bodyPr>
          <a:lstStyle/>
          <a:p>
            <a:r>
              <a:rPr lang="en-US" sz="9600" dirty="0">
                <a:ln w="0"/>
                <a:effectLst>
                  <a:outerShdw blurRad="38100" dist="19050" dir="2700000" algn="tl" rotWithShape="0">
                    <a:schemeClr val="dk1">
                      <a:alpha val="40000"/>
                    </a:schemeClr>
                  </a:outerShdw>
                </a:effectLst>
              </a:rPr>
              <a:t>Interest</a:t>
            </a:r>
          </a:p>
        </p:txBody>
      </p:sp>
      <p:sp>
        <p:nvSpPr>
          <p:cNvPr id="9" name="TextBox 8"/>
          <p:cNvSpPr txBox="1"/>
          <p:nvPr/>
        </p:nvSpPr>
        <p:spPr>
          <a:xfrm>
            <a:off x="4567710" y="4399993"/>
            <a:ext cx="3435388" cy="1569660"/>
          </a:xfrm>
          <a:prstGeom prst="rect">
            <a:avLst/>
          </a:prstGeom>
          <a:noFill/>
        </p:spPr>
        <p:txBody>
          <a:bodyPr wrap="square" rtlCol="0">
            <a:spAutoFit/>
          </a:bodyPr>
          <a:lstStyle/>
          <a:p>
            <a:r>
              <a:rPr lang="en-US" sz="9600" dirty="0">
                <a:ln w="0"/>
                <a:effectLst>
                  <a:outerShdw blurRad="38100" dist="19050" dir="2700000" algn="tl" rotWithShape="0">
                    <a:schemeClr val="dk1">
                      <a:alpha val="40000"/>
                    </a:schemeClr>
                  </a:outerShdw>
                </a:effectLst>
              </a:rPr>
              <a:t>Action</a:t>
            </a:r>
          </a:p>
        </p:txBody>
      </p:sp>
    </p:spTree>
    <p:extLst>
      <p:ext uri="{BB962C8B-B14F-4D97-AF65-F5344CB8AC3E}">
        <p14:creationId xmlns:p14="http://schemas.microsoft.com/office/powerpoint/2010/main" val="291264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576" t="16579" r="28636" b="15749"/>
          <a:stretch/>
        </p:blipFill>
        <p:spPr>
          <a:xfrm>
            <a:off x="3474720" y="1524001"/>
            <a:ext cx="4404360" cy="3794760"/>
          </a:xfrm>
          <a:prstGeom prst="rect">
            <a:avLst/>
          </a:prstGeom>
        </p:spPr>
      </p:pic>
    </p:spTree>
    <p:extLst>
      <p:ext uri="{BB962C8B-B14F-4D97-AF65-F5344CB8AC3E}">
        <p14:creationId xmlns:p14="http://schemas.microsoft.com/office/powerpoint/2010/main" val="1480887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Chevron 6"/>
          <p:cNvSpPr/>
          <p:nvPr/>
        </p:nvSpPr>
        <p:spPr>
          <a:xfrm>
            <a:off x="3447875"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p:cNvSpPr/>
          <p:nvPr/>
        </p:nvSpPr>
        <p:spPr>
          <a:xfrm>
            <a:off x="482716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p:cNvSpPr/>
          <p:nvPr/>
        </p:nvSpPr>
        <p:spPr>
          <a:xfrm>
            <a:off x="6207503" y="1956731"/>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p:cNvSpPr/>
          <p:nvPr/>
        </p:nvSpPr>
        <p:spPr>
          <a:xfrm>
            <a:off x="753331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pPr algn="ctr"/>
            <a:r>
              <a:rPr lang="en-US" dirty="0"/>
              <a:t>The Customer Journey</a:t>
            </a:r>
          </a:p>
        </p:txBody>
      </p:sp>
      <p:sp>
        <p:nvSpPr>
          <p:cNvPr id="4" name="TextBox 3"/>
          <p:cNvSpPr txBox="1"/>
          <p:nvPr/>
        </p:nvSpPr>
        <p:spPr>
          <a:xfrm>
            <a:off x="3577904" y="3691156"/>
            <a:ext cx="1082180" cy="369332"/>
          </a:xfrm>
          <a:prstGeom prst="rect">
            <a:avLst/>
          </a:prstGeom>
          <a:noFill/>
        </p:spPr>
        <p:txBody>
          <a:bodyPr wrap="square" rtlCol="0">
            <a:spAutoFit/>
          </a:bodyPr>
          <a:lstStyle/>
          <a:p>
            <a:pPr algn="ctr"/>
            <a:r>
              <a:rPr lang="en-US" dirty="0"/>
              <a:t>Attention</a:t>
            </a:r>
          </a:p>
        </p:txBody>
      </p:sp>
      <p:sp>
        <p:nvSpPr>
          <p:cNvPr id="12" name="TextBox 11"/>
          <p:cNvSpPr txBox="1"/>
          <p:nvPr/>
        </p:nvSpPr>
        <p:spPr>
          <a:xfrm>
            <a:off x="5017666" y="3692554"/>
            <a:ext cx="961238" cy="369332"/>
          </a:xfrm>
          <a:prstGeom prst="rect">
            <a:avLst/>
          </a:prstGeom>
          <a:noFill/>
        </p:spPr>
        <p:txBody>
          <a:bodyPr wrap="square" rtlCol="0">
            <a:spAutoFit/>
          </a:bodyPr>
          <a:lstStyle/>
          <a:p>
            <a:pPr algn="ctr"/>
            <a:r>
              <a:rPr lang="en-US" dirty="0"/>
              <a:t>Interest</a:t>
            </a:r>
          </a:p>
        </p:txBody>
      </p:sp>
      <p:sp>
        <p:nvSpPr>
          <p:cNvPr id="15" name="TextBox 14"/>
          <p:cNvSpPr txBox="1"/>
          <p:nvPr/>
        </p:nvSpPr>
        <p:spPr>
          <a:xfrm>
            <a:off x="6372487" y="3660396"/>
            <a:ext cx="1012271" cy="369332"/>
          </a:xfrm>
          <a:prstGeom prst="rect">
            <a:avLst/>
          </a:prstGeom>
          <a:noFill/>
        </p:spPr>
        <p:txBody>
          <a:bodyPr wrap="square" rtlCol="0">
            <a:spAutoFit/>
          </a:bodyPr>
          <a:lstStyle/>
          <a:p>
            <a:pPr algn="ctr"/>
            <a:r>
              <a:rPr lang="en-US" dirty="0"/>
              <a:t>Decision</a:t>
            </a:r>
          </a:p>
        </p:txBody>
      </p:sp>
      <p:sp>
        <p:nvSpPr>
          <p:cNvPr id="16" name="TextBox 15"/>
          <p:cNvSpPr txBox="1"/>
          <p:nvPr/>
        </p:nvSpPr>
        <p:spPr>
          <a:xfrm>
            <a:off x="7793376" y="3645017"/>
            <a:ext cx="822119" cy="369332"/>
          </a:xfrm>
          <a:prstGeom prst="rect">
            <a:avLst/>
          </a:prstGeom>
          <a:noFill/>
        </p:spPr>
        <p:txBody>
          <a:bodyPr wrap="square" rtlCol="0">
            <a:spAutoFit/>
          </a:bodyPr>
          <a:lstStyle/>
          <a:p>
            <a:pPr algn="ctr"/>
            <a:r>
              <a:rPr lang="en-US" dirty="0"/>
              <a:t>Action</a:t>
            </a:r>
          </a:p>
        </p:txBody>
      </p:sp>
    </p:spTree>
    <p:extLst>
      <p:ext uri="{BB962C8B-B14F-4D97-AF65-F5344CB8AC3E}">
        <p14:creationId xmlns:p14="http://schemas.microsoft.com/office/powerpoint/2010/main" val="2077175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Chevron 6"/>
          <p:cNvSpPr/>
          <p:nvPr/>
        </p:nvSpPr>
        <p:spPr>
          <a:xfrm>
            <a:off x="3447875"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p:cNvSpPr/>
          <p:nvPr/>
        </p:nvSpPr>
        <p:spPr>
          <a:xfrm>
            <a:off x="482716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p:cNvSpPr/>
          <p:nvPr/>
        </p:nvSpPr>
        <p:spPr>
          <a:xfrm>
            <a:off x="6207503" y="1956731"/>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p:cNvSpPr/>
          <p:nvPr/>
        </p:nvSpPr>
        <p:spPr>
          <a:xfrm>
            <a:off x="753331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pPr algn="ctr"/>
            <a:r>
              <a:rPr lang="en-US" dirty="0"/>
              <a:t>The Customer Journey</a:t>
            </a:r>
          </a:p>
        </p:txBody>
      </p:sp>
      <p:sp>
        <p:nvSpPr>
          <p:cNvPr id="17" name="TextBox 16"/>
          <p:cNvSpPr txBox="1"/>
          <p:nvPr/>
        </p:nvSpPr>
        <p:spPr>
          <a:xfrm>
            <a:off x="3490169" y="3776444"/>
            <a:ext cx="1257650" cy="369332"/>
          </a:xfrm>
          <a:prstGeom prst="rect">
            <a:avLst/>
          </a:prstGeom>
          <a:noFill/>
        </p:spPr>
        <p:txBody>
          <a:bodyPr wrap="square" rtlCol="0">
            <a:spAutoFit/>
          </a:bodyPr>
          <a:lstStyle/>
          <a:p>
            <a:pPr algn="ctr"/>
            <a:r>
              <a:rPr lang="en-US" dirty="0"/>
              <a:t>Acquisition</a:t>
            </a:r>
          </a:p>
        </p:txBody>
      </p:sp>
      <p:sp>
        <p:nvSpPr>
          <p:cNvPr id="18" name="TextBox 17"/>
          <p:cNvSpPr txBox="1"/>
          <p:nvPr/>
        </p:nvSpPr>
        <p:spPr>
          <a:xfrm>
            <a:off x="4803397" y="3777842"/>
            <a:ext cx="1389777" cy="369332"/>
          </a:xfrm>
          <a:prstGeom prst="rect">
            <a:avLst/>
          </a:prstGeom>
          <a:noFill/>
        </p:spPr>
        <p:txBody>
          <a:bodyPr wrap="square" rtlCol="0">
            <a:spAutoFit/>
          </a:bodyPr>
          <a:lstStyle/>
          <a:p>
            <a:pPr algn="ctr"/>
            <a:r>
              <a:rPr lang="en-US" dirty="0"/>
              <a:t>Engagement</a:t>
            </a:r>
          </a:p>
        </p:txBody>
      </p:sp>
      <p:sp>
        <p:nvSpPr>
          <p:cNvPr id="19" name="TextBox 18"/>
          <p:cNvSpPr txBox="1"/>
          <p:nvPr/>
        </p:nvSpPr>
        <p:spPr>
          <a:xfrm>
            <a:off x="6188627" y="3745684"/>
            <a:ext cx="1379990" cy="369332"/>
          </a:xfrm>
          <a:prstGeom prst="rect">
            <a:avLst/>
          </a:prstGeom>
          <a:noFill/>
        </p:spPr>
        <p:txBody>
          <a:bodyPr wrap="square" rtlCol="0">
            <a:spAutoFit/>
          </a:bodyPr>
          <a:lstStyle/>
          <a:p>
            <a:pPr algn="ctr"/>
            <a:r>
              <a:rPr lang="en-US" dirty="0"/>
              <a:t>Qualification</a:t>
            </a:r>
          </a:p>
        </p:txBody>
      </p:sp>
      <p:sp>
        <p:nvSpPr>
          <p:cNvPr id="20" name="TextBox 19"/>
          <p:cNvSpPr txBox="1"/>
          <p:nvPr/>
        </p:nvSpPr>
        <p:spPr>
          <a:xfrm>
            <a:off x="7642373" y="3730305"/>
            <a:ext cx="1124125" cy="369332"/>
          </a:xfrm>
          <a:prstGeom prst="rect">
            <a:avLst/>
          </a:prstGeom>
          <a:noFill/>
        </p:spPr>
        <p:txBody>
          <a:bodyPr wrap="square" rtlCol="0">
            <a:spAutoFit/>
          </a:bodyPr>
          <a:lstStyle/>
          <a:p>
            <a:pPr algn="ctr"/>
            <a:r>
              <a:rPr lang="en-US" dirty="0"/>
              <a:t>Customer</a:t>
            </a:r>
          </a:p>
        </p:txBody>
      </p:sp>
    </p:spTree>
    <p:extLst>
      <p:ext uri="{BB962C8B-B14F-4D97-AF65-F5344CB8AC3E}">
        <p14:creationId xmlns:p14="http://schemas.microsoft.com/office/powerpoint/2010/main" val="1942718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Customer Journey</a:t>
            </a:r>
          </a:p>
        </p:txBody>
      </p:sp>
      <p:sp>
        <p:nvSpPr>
          <p:cNvPr id="17" name="TextBox 16"/>
          <p:cNvSpPr txBox="1"/>
          <p:nvPr/>
        </p:nvSpPr>
        <p:spPr>
          <a:xfrm>
            <a:off x="3490168" y="3714926"/>
            <a:ext cx="1367057" cy="369332"/>
          </a:xfrm>
          <a:prstGeom prst="rect">
            <a:avLst/>
          </a:prstGeom>
          <a:noFill/>
        </p:spPr>
        <p:txBody>
          <a:bodyPr wrap="square" rtlCol="0">
            <a:spAutoFit/>
          </a:bodyPr>
          <a:lstStyle/>
          <a:p>
            <a:pPr algn="ctr"/>
            <a:r>
              <a:rPr lang="en-US" dirty="0"/>
              <a:t>Engagement</a:t>
            </a:r>
          </a:p>
        </p:txBody>
      </p:sp>
      <p:sp>
        <p:nvSpPr>
          <p:cNvPr id="18" name="TextBox 17"/>
          <p:cNvSpPr txBox="1"/>
          <p:nvPr/>
        </p:nvSpPr>
        <p:spPr>
          <a:xfrm>
            <a:off x="4778929" y="3714926"/>
            <a:ext cx="1389777" cy="1200329"/>
          </a:xfrm>
          <a:prstGeom prst="rect">
            <a:avLst/>
          </a:prstGeom>
          <a:noFill/>
        </p:spPr>
        <p:txBody>
          <a:bodyPr wrap="square" rtlCol="0">
            <a:spAutoFit/>
          </a:bodyPr>
          <a:lstStyle/>
          <a:p>
            <a:pPr algn="ctr"/>
            <a:r>
              <a:rPr lang="en-US" dirty="0"/>
              <a:t>Marketing Qualified Lead</a:t>
            </a:r>
          </a:p>
          <a:p>
            <a:pPr algn="ctr"/>
            <a:endParaRPr lang="en-US" dirty="0"/>
          </a:p>
        </p:txBody>
      </p:sp>
      <p:sp>
        <p:nvSpPr>
          <p:cNvPr id="19" name="TextBox 18"/>
          <p:cNvSpPr txBox="1"/>
          <p:nvPr/>
        </p:nvSpPr>
        <p:spPr>
          <a:xfrm>
            <a:off x="6166606" y="3714926"/>
            <a:ext cx="1379990" cy="1200329"/>
          </a:xfrm>
          <a:prstGeom prst="rect">
            <a:avLst/>
          </a:prstGeom>
          <a:noFill/>
        </p:spPr>
        <p:txBody>
          <a:bodyPr wrap="square" rtlCol="0">
            <a:spAutoFit/>
          </a:bodyPr>
          <a:lstStyle/>
          <a:p>
            <a:pPr algn="ctr"/>
            <a:r>
              <a:rPr lang="en-US" dirty="0"/>
              <a:t>Sales Qualified Lead</a:t>
            </a:r>
          </a:p>
          <a:p>
            <a:pPr algn="ctr"/>
            <a:endParaRPr lang="en-US" dirty="0"/>
          </a:p>
        </p:txBody>
      </p:sp>
      <p:sp>
        <p:nvSpPr>
          <p:cNvPr id="20" name="TextBox 19"/>
          <p:cNvSpPr txBox="1"/>
          <p:nvPr/>
        </p:nvSpPr>
        <p:spPr>
          <a:xfrm>
            <a:off x="7575261" y="3714926"/>
            <a:ext cx="1333847" cy="369332"/>
          </a:xfrm>
          <a:prstGeom prst="rect">
            <a:avLst/>
          </a:prstGeom>
          <a:noFill/>
        </p:spPr>
        <p:txBody>
          <a:bodyPr wrap="square" rtlCol="0">
            <a:spAutoFit/>
          </a:bodyPr>
          <a:lstStyle/>
          <a:p>
            <a:pPr algn="ctr"/>
            <a:r>
              <a:rPr lang="en-US" dirty="0"/>
              <a:t>Opportunity</a:t>
            </a:r>
          </a:p>
        </p:txBody>
      </p:sp>
      <p:sp>
        <p:nvSpPr>
          <p:cNvPr id="21" name="Arrow: Chevron 20"/>
          <p:cNvSpPr/>
          <p:nvPr/>
        </p:nvSpPr>
        <p:spPr>
          <a:xfrm>
            <a:off x="2231239"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p:cNvSpPr/>
          <p:nvPr/>
        </p:nvSpPr>
        <p:spPr>
          <a:xfrm>
            <a:off x="8835007" y="1993083"/>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2157718" y="3681370"/>
            <a:ext cx="1257650" cy="369332"/>
          </a:xfrm>
          <a:prstGeom prst="rect">
            <a:avLst/>
          </a:prstGeom>
          <a:noFill/>
        </p:spPr>
        <p:txBody>
          <a:bodyPr wrap="square" rtlCol="0">
            <a:spAutoFit/>
          </a:bodyPr>
          <a:lstStyle/>
          <a:p>
            <a:pPr algn="ctr"/>
            <a:r>
              <a:rPr lang="en-US" dirty="0"/>
              <a:t>Prospect</a:t>
            </a:r>
          </a:p>
        </p:txBody>
      </p:sp>
      <p:sp>
        <p:nvSpPr>
          <p:cNvPr id="25" name="TextBox 24"/>
          <p:cNvSpPr txBox="1"/>
          <p:nvPr/>
        </p:nvSpPr>
        <p:spPr>
          <a:xfrm>
            <a:off x="8918897" y="3698148"/>
            <a:ext cx="1124125" cy="369332"/>
          </a:xfrm>
          <a:prstGeom prst="rect">
            <a:avLst/>
          </a:prstGeom>
          <a:noFill/>
        </p:spPr>
        <p:txBody>
          <a:bodyPr wrap="square" rtlCol="0">
            <a:spAutoFit/>
          </a:bodyPr>
          <a:lstStyle/>
          <a:p>
            <a:pPr algn="ctr"/>
            <a:r>
              <a:rPr lang="en-US" dirty="0"/>
              <a:t>Customer</a:t>
            </a:r>
          </a:p>
        </p:txBody>
      </p:sp>
      <p:sp>
        <p:nvSpPr>
          <p:cNvPr id="26" name="Arrow: Chevron 25"/>
          <p:cNvSpPr/>
          <p:nvPr/>
        </p:nvSpPr>
        <p:spPr>
          <a:xfrm>
            <a:off x="942364"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1009825" y="3699546"/>
            <a:ext cx="1257650" cy="369332"/>
          </a:xfrm>
          <a:prstGeom prst="rect">
            <a:avLst/>
          </a:prstGeom>
          <a:noFill/>
        </p:spPr>
        <p:txBody>
          <a:bodyPr wrap="square" rtlCol="0">
            <a:spAutoFit/>
          </a:bodyPr>
          <a:lstStyle/>
          <a:p>
            <a:pPr algn="ctr"/>
            <a:r>
              <a:rPr lang="en-US" dirty="0"/>
              <a:t>Suspect</a:t>
            </a:r>
          </a:p>
        </p:txBody>
      </p:sp>
      <p:sp>
        <p:nvSpPr>
          <p:cNvPr id="28" name="Arrow: Chevron 27"/>
          <p:cNvSpPr/>
          <p:nvPr/>
        </p:nvSpPr>
        <p:spPr>
          <a:xfrm>
            <a:off x="3447875"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hevron 28"/>
          <p:cNvSpPr/>
          <p:nvPr/>
        </p:nvSpPr>
        <p:spPr>
          <a:xfrm>
            <a:off x="482716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hevron 29"/>
          <p:cNvSpPr/>
          <p:nvPr/>
        </p:nvSpPr>
        <p:spPr>
          <a:xfrm>
            <a:off x="6207503" y="1956731"/>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p:cNvSpPr/>
          <p:nvPr/>
        </p:nvSpPr>
        <p:spPr>
          <a:xfrm>
            <a:off x="753331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2017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Customer Journey</a:t>
            </a:r>
          </a:p>
        </p:txBody>
      </p:sp>
      <p:sp>
        <p:nvSpPr>
          <p:cNvPr id="17" name="TextBox 16"/>
          <p:cNvSpPr txBox="1"/>
          <p:nvPr/>
        </p:nvSpPr>
        <p:spPr>
          <a:xfrm>
            <a:off x="3490168" y="3714926"/>
            <a:ext cx="1367057" cy="369332"/>
          </a:xfrm>
          <a:prstGeom prst="rect">
            <a:avLst/>
          </a:prstGeom>
          <a:noFill/>
        </p:spPr>
        <p:txBody>
          <a:bodyPr wrap="square" rtlCol="0">
            <a:spAutoFit/>
          </a:bodyPr>
          <a:lstStyle/>
          <a:p>
            <a:pPr algn="ctr"/>
            <a:r>
              <a:rPr lang="en-US" dirty="0"/>
              <a:t>Engagement</a:t>
            </a:r>
          </a:p>
        </p:txBody>
      </p:sp>
      <p:sp>
        <p:nvSpPr>
          <p:cNvPr id="18" name="TextBox 17"/>
          <p:cNvSpPr txBox="1"/>
          <p:nvPr/>
        </p:nvSpPr>
        <p:spPr>
          <a:xfrm>
            <a:off x="4778929" y="3714926"/>
            <a:ext cx="1389777" cy="1200329"/>
          </a:xfrm>
          <a:prstGeom prst="rect">
            <a:avLst/>
          </a:prstGeom>
          <a:noFill/>
        </p:spPr>
        <p:txBody>
          <a:bodyPr wrap="square" rtlCol="0">
            <a:spAutoFit/>
          </a:bodyPr>
          <a:lstStyle/>
          <a:p>
            <a:pPr algn="ctr"/>
            <a:r>
              <a:rPr lang="en-US" dirty="0"/>
              <a:t>Marketing Qualified Lead</a:t>
            </a:r>
          </a:p>
          <a:p>
            <a:pPr algn="ctr"/>
            <a:endParaRPr lang="en-US" dirty="0"/>
          </a:p>
        </p:txBody>
      </p:sp>
      <p:sp>
        <p:nvSpPr>
          <p:cNvPr id="19" name="TextBox 18"/>
          <p:cNvSpPr txBox="1"/>
          <p:nvPr/>
        </p:nvSpPr>
        <p:spPr>
          <a:xfrm>
            <a:off x="6166606" y="3714926"/>
            <a:ext cx="1379990" cy="1200329"/>
          </a:xfrm>
          <a:prstGeom prst="rect">
            <a:avLst/>
          </a:prstGeom>
          <a:noFill/>
        </p:spPr>
        <p:txBody>
          <a:bodyPr wrap="square" rtlCol="0">
            <a:spAutoFit/>
          </a:bodyPr>
          <a:lstStyle/>
          <a:p>
            <a:pPr algn="ctr"/>
            <a:r>
              <a:rPr lang="en-US" dirty="0"/>
              <a:t>Sales Qualified Lead</a:t>
            </a:r>
          </a:p>
          <a:p>
            <a:pPr algn="ctr"/>
            <a:endParaRPr lang="en-US" dirty="0"/>
          </a:p>
        </p:txBody>
      </p:sp>
      <p:sp>
        <p:nvSpPr>
          <p:cNvPr id="20" name="TextBox 19"/>
          <p:cNvSpPr txBox="1"/>
          <p:nvPr/>
        </p:nvSpPr>
        <p:spPr>
          <a:xfrm>
            <a:off x="7575261" y="3714926"/>
            <a:ext cx="1333847" cy="369332"/>
          </a:xfrm>
          <a:prstGeom prst="rect">
            <a:avLst/>
          </a:prstGeom>
          <a:noFill/>
        </p:spPr>
        <p:txBody>
          <a:bodyPr wrap="square" rtlCol="0">
            <a:spAutoFit/>
          </a:bodyPr>
          <a:lstStyle/>
          <a:p>
            <a:pPr algn="ctr"/>
            <a:r>
              <a:rPr lang="en-US" dirty="0"/>
              <a:t>Opportunity</a:t>
            </a:r>
          </a:p>
        </p:txBody>
      </p:sp>
      <p:sp>
        <p:nvSpPr>
          <p:cNvPr id="21" name="Arrow: Chevron 20"/>
          <p:cNvSpPr/>
          <p:nvPr/>
        </p:nvSpPr>
        <p:spPr>
          <a:xfrm>
            <a:off x="2231239"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p:cNvSpPr/>
          <p:nvPr/>
        </p:nvSpPr>
        <p:spPr>
          <a:xfrm>
            <a:off x="8835007" y="1993083"/>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2157718" y="3681370"/>
            <a:ext cx="1257650" cy="369332"/>
          </a:xfrm>
          <a:prstGeom prst="rect">
            <a:avLst/>
          </a:prstGeom>
          <a:noFill/>
        </p:spPr>
        <p:txBody>
          <a:bodyPr wrap="square" rtlCol="0">
            <a:spAutoFit/>
          </a:bodyPr>
          <a:lstStyle/>
          <a:p>
            <a:pPr algn="ctr"/>
            <a:r>
              <a:rPr lang="en-US" dirty="0"/>
              <a:t>Prospect</a:t>
            </a:r>
          </a:p>
        </p:txBody>
      </p:sp>
      <p:sp>
        <p:nvSpPr>
          <p:cNvPr id="25" name="TextBox 24"/>
          <p:cNvSpPr txBox="1"/>
          <p:nvPr/>
        </p:nvSpPr>
        <p:spPr>
          <a:xfrm>
            <a:off x="8918897" y="3698148"/>
            <a:ext cx="1124125" cy="369332"/>
          </a:xfrm>
          <a:prstGeom prst="rect">
            <a:avLst/>
          </a:prstGeom>
          <a:noFill/>
        </p:spPr>
        <p:txBody>
          <a:bodyPr wrap="square" rtlCol="0">
            <a:spAutoFit/>
          </a:bodyPr>
          <a:lstStyle/>
          <a:p>
            <a:pPr algn="ctr"/>
            <a:r>
              <a:rPr lang="en-US" dirty="0"/>
              <a:t>Customer</a:t>
            </a:r>
          </a:p>
        </p:txBody>
      </p:sp>
      <p:sp>
        <p:nvSpPr>
          <p:cNvPr id="26" name="Arrow: Chevron 25"/>
          <p:cNvSpPr/>
          <p:nvPr/>
        </p:nvSpPr>
        <p:spPr>
          <a:xfrm>
            <a:off x="942364"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1009825" y="3699546"/>
            <a:ext cx="1257650" cy="369332"/>
          </a:xfrm>
          <a:prstGeom prst="rect">
            <a:avLst/>
          </a:prstGeom>
          <a:noFill/>
        </p:spPr>
        <p:txBody>
          <a:bodyPr wrap="square" rtlCol="0">
            <a:spAutoFit/>
          </a:bodyPr>
          <a:lstStyle/>
          <a:p>
            <a:pPr algn="ctr"/>
            <a:r>
              <a:rPr lang="en-US" dirty="0"/>
              <a:t>Suspect</a:t>
            </a:r>
          </a:p>
        </p:txBody>
      </p:sp>
      <p:sp>
        <p:nvSpPr>
          <p:cNvPr id="28" name="Arrow: Chevron 27"/>
          <p:cNvSpPr/>
          <p:nvPr/>
        </p:nvSpPr>
        <p:spPr>
          <a:xfrm>
            <a:off x="3447875"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hevron 28"/>
          <p:cNvSpPr/>
          <p:nvPr/>
        </p:nvSpPr>
        <p:spPr>
          <a:xfrm>
            <a:off x="482716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hevron 29"/>
          <p:cNvSpPr/>
          <p:nvPr/>
        </p:nvSpPr>
        <p:spPr>
          <a:xfrm>
            <a:off x="6207503" y="1956731"/>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p:cNvSpPr/>
          <p:nvPr/>
        </p:nvSpPr>
        <p:spPr>
          <a:xfrm>
            <a:off x="753331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hevron 23"/>
          <p:cNvSpPr/>
          <p:nvPr/>
        </p:nvSpPr>
        <p:spPr>
          <a:xfrm>
            <a:off x="486562" y="1960607"/>
            <a:ext cx="2097248" cy="1459684"/>
          </a:xfrm>
          <a:prstGeom prst="chevron">
            <a:avLst/>
          </a:prstGeom>
          <a:solidFill>
            <a:srgbClr val="F7AF5C">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9858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Customer Journey</a:t>
            </a:r>
          </a:p>
        </p:txBody>
      </p:sp>
      <p:sp>
        <p:nvSpPr>
          <p:cNvPr id="17" name="TextBox 16"/>
          <p:cNvSpPr txBox="1"/>
          <p:nvPr/>
        </p:nvSpPr>
        <p:spPr>
          <a:xfrm>
            <a:off x="3490168" y="3714926"/>
            <a:ext cx="1367057" cy="369332"/>
          </a:xfrm>
          <a:prstGeom prst="rect">
            <a:avLst/>
          </a:prstGeom>
          <a:noFill/>
        </p:spPr>
        <p:txBody>
          <a:bodyPr wrap="square" rtlCol="0">
            <a:spAutoFit/>
          </a:bodyPr>
          <a:lstStyle/>
          <a:p>
            <a:pPr algn="ctr"/>
            <a:r>
              <a:rPr lang="en-US" dirty="0"/>
              <a:t>Engagement</a:t>
            </a:r>
          </a:p>
        </p:txBody>
      </p:sp>
      <p:sp>
        <p:nvSpPr>
          <p:cNvPr id="18" name="TextBox 17"/>
          <p:cNvSpPr txBox="1"/>
          <p:nvPr/>
        </p:nvSpPr>
        <p:spPr>
          <a:xfrm>
            <a:off x="4778929" y="3714926"/>
            <a:ext cx="1389777" cy="1200329"/>
          </a:xfrm>
          <a:prstGeom prst="rect">
            <a:avLst/>
          </a:prstGeom>
          <a:noFill/>
        </p:spPr>
        <p:txBody>
          <a:bodyPr wrap="square" rtlCol="0">
            <a:spAutoFit/>
          </a:bodyPr>
          <a:lstStyle/>
          <a:p>
            <a:pPr algn="ctr"/>
            <a:r>
              <a:rPr lang="en-US" dirty="0"/>
              <a:t>Marketing Qualified Lead</a:t>
            </a:r>
          </a:p>
          <a:p>
            <a:pPr algn="ctr"/>
            <a:endParaRPr lang="en-US" dirty="0"/>
          </a:p>
        </p:txBody>
      </p:sp>
      <p:sp>
        <p:nvSpPr>
          <p:cNvPr id="19" name="TextBox 18"/>
          <p:cNvSpPr txBox="1"/>
          <p:nvPr/>
        </p:nvSpPr>
        <p:spPr>
          <a:xfrm>
            <a:off x="6166606" y="3714926"/>
            <a:ext cx="1379990" cy="1200329"/>
          </a:xfrm>
          <a:prstGeom prst="rect">
            <a:avLst/>
          </a:prstGeom>
          <a:noFill/>
        </p:spPr>
        <p:txBody>
          <a:bodyPr wrap="square" rtlCol="0">
            <a:spAutoFit/>
          </a:bodyPr>
          <a:lstStyle/>
          <a:p>
            <a:pPr algn="ctr"/>
            <a:r>
              <a:rPr lang="en-US" dirty="0"/>
              <a:t>Sales Qualified Lead</a:t>
            </a:r>
          </a:p>
          <a:p>
            <a:pPr algn="ctr"/>
            <a:endParaRPr lang="en-US" dirty="0"/>
          </a:p>
        </p:txBody>
      </p:sp>
      <p:sp>
        <p:nvSpPr>
          <p:cNvPr id="20" name="TextBox 19"/>
          <p:cNvSpPr txBox="1"/>
          <p:nvPr/>
        </p:nvSpPr>
        <p:spPr>
          <a:xfrm>
            <a:off x="7575261" y="3714926"/>
            <a:ext cx="1333847" cy="369332"/>
          </a:xfrm>
          <a:prstGeom prst="rect">
            <a:avLst/>
          </a:prstGeom>
          <a:noFill/>
        </p:spPr>
        <p:txBody>
          <a:bodyPr wrap="square" rtlCol="0">
            <a:spAutoFit/>
          </a:bodyPr>
          <a:lstStyle/>
          <a:p>
            <a:pPr algn="ctr"/>
            <a:r>
              <a:rPr lang="en-US" dirty="0"/>
              <a:t>Opportunity</a:t>
            </a:r>
          </a:p>
        </p:txBody>
      </p:sp>
      <p:sp>
        <p:nvSpPr>
          <p:cNvPr id="21" name="Arrow: Chevron 20"/>
          <p:cNvSpPr/>
          <p:nvPr/>
        </p:nvSpPr>
        <p:spPr>
          <a:xfrm>
            <a:off x="2231239"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p:cNvSpPr/>
          <p:nvPr/>
        </p:nvSpPr>
        <p:spPr>
          <a:xfrm>
            <a:off x="8835007" y="1993083"/>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2157718" y="3681370"/>
            <a:ext cx="1257650" cy="369332"/>
          </a:xfrm>
          <a:prstGeom prst="rect">
            <a:avLst/>
          </a:prstGeom>
          <a:noFill/>
        </p:spPr>
        <p:txBody>
          <a:bodyPr wrap="square" rtlCol="0">
            <a:spAutoFit/>
          </a:bodyPr>
          <a:lstStyle/>
          <a:p>
            <a:pPr algn="ctr"/>
            <a:r>
              <a:rPr lang="en-US" dirty="0"/>
              <a:t>Prospect</a:t>
            </a:r>
          </a:p>
        </p:txBody>
      </p:sp>
      <p:sp>
        <p:nvSpPr>
          <p:cNvPr id="25" name="TextBox 24"/>
          <p:cNvSpPr txBox="1"/>
          <p:nvPr/>
        </p:nvSpPr>
        <p:spPr>
          <a:xfrm>
            <a:off x="8918897" y="3698148"/>
            <a:ext cx="1124125" cy="369332"/>
          </a:xfrm>
          <a:prstGeom prst="rect">
            <a:avLst/>
          </a:prstGeom>
          <a:noFill/>
        </p:spPr>
        <p:txBody>
          <a:bodyPr wrap="square" rtlCol="0">
            <a:spAutoFit/>
          </a:bodyPr>
          <a:lstStyle/>
          <a:p>
            <a:pPr algn="ctr"/>
            <a:r>
              <a:rPr lang="en-US" dirty="0"/>
              <a:t>Customer</a:t>
            </a:r>
          </a:p>
        </p:txBody>
      </p:sp>
      <p:sp>
        <p:nvSpPr>
          <p:cNvPr id="26" name="Arrow: Chevron 25"/>
          <p:cNvSpPr/>
          <p:nvPr/>
        </p:nvSpPr>
        <p:spPr>
          <a:xfrm>
            <a:off x="942364"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1009825" y="3699546"/>
            <a:ext cx="1257650" cy="369332"/>
          </a:xfrm>
          <a:prstGeom prst="rect">
            <a:avLst/>
          </a:prstGeom>
          <a:noFill/>
        </p:spPr>
        <p:txBody>
          <a:bodyPr wrap="square" rtlCol="0">
            <a:spAutoFit/>
          </a:bodyPr>
          <a:lstStyle/>
          <a:p>
            <a:pPr algn="ctr"/>
            <a:r>
              <a:rPr lang="en-US" dirty="0"/>
              <a:t>Suspect</a:t>
            </a:r>
          </a:p>
        </p:txBody>
      </p:sp>
      <p:sp>
        <p:nvSpPr>
          <p:cNvPr id="28" name="Arrow: Chevron 27"/>
          <p:cNvSpPr/>
          <p:nvPr/>
        </p:nvSpPr>
        <p:spPr>
          <a:xfrm>
            <a:off x="3447875"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hevron 28"/>
          <p:cNvSpPr/>
          <p:nvPr/>
        </p:nvSpPr>
        <p:spPr>
          <a:xfrm>
            <a:off x="482716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hevron 29"/>
          <p:cNvSpPr/>
          <p:nvPr/>
        </p:nvSpPr>
        <p:spPr>
          <a:xfrm>
            <a:off x="6207503" y="1956731"/>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p:cNvSpPr/>
          <p:nvPr/>
        </p:nvSpPr>
        <p:spPr>
          <a:xfrm>
            <a:off x="753331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hevron 23"/>
          <p:cNvSpPr/>
          <p:nvPr/>
        </p:nvSpPr>
        <p:spPr>
          <a:xfrm>
            <a:off x="486561" y="1960607"/>
            <a:ext cx="3212983" cy="1459684"/>
          </a:xfrm>
          <a:prstGeom prst="chevron">
            <a:avLst/>
          </a:prstGeom>
          <a:solidFill>
            <a:srgbClr val="F7AF5C">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105113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Customer Journey</a:t>
            </a:r>
          </a:p>
        </p:txBody>
      </p:sp>
      <p:sp>
        <p:nvSpPr>
          <p:cNvPr id="17" name="TextBox 16"/>
          <p:cNvSpPr txBox="1"/>
          <p:nvPr/>
        </p:nvSpPr>
        <p:spPr>
          <a:xfrm>
            <a:off x="3490168" y="3714926"/>
            <a:ext cx="1367057" cy="369332"/>
          </a:xfrm>
          <a:prstGeom prst="rect">
            <a:avLst/>
          </a:prstGeom>
          <a:noFill/>
        </p:spPr>
        <p:txBody>
          <a:bodyPr wrap="square" rtlCol="0">
            <a:spAutoFit/>
          </a:bodyPr>
          <a:lstStyle/>
          <a:p>
            <a:pPr algn="ctr"/>
            <a:r>
              <a:rPr lang="en-US" dirty="0"/>
              <a:t>Engagement</a:t>
            </a:r>
          </a:p>
        </p:txBody>
      </p:sp>
      <p:sp>
        <p:nvSpPr>
          <p:cNvPr id="18" name="TextBox 17"/>
          <p:cNvSpPr txBox="1"/>
          <p:nvPr/>
        </p:nvSpPr>
        <p:spPr>
          <a:xfrm>
            <a:off x="4778929" y="3714926"/>
            <a:ext cx="1389777" cy="1200329"/>
          </a:xfrm>
          <a:prstGeom prst="rect">
            <a:avLst/>
          </a:prstGeom>
          <a:noFill/>
        </p:spPr>
        <p:txBody>
          <a:bodyPr wrap="square" rtlCol="0">
            <a:spAutoFit/>
          </a:bodyPr>
          <a:lstStyle/>
          <a:p>
            <a:pPr algn="ctr"/>
            <a:r>
              <a:rPr lang="en-US" dirty="0"/>
              <a:t>Marketing Qualified Lead</a:t>
            </a:r>
          </a:p>
          <a:p>
            <a:pPr algn="ctr"/>
            <a:endParaRPr lang="en-US" dirty="0"/>
          </a:p>
        </p:txBody>
      </p:sp>
      <p:sp>
        <p:nvSpPr>
          <p:cNvPr id="19" name="TextBox 18"/>
          <p:cNvSpPr txBox="1"/>
          <p:nvPr/>
        </p:nvSpPr>
        <p:spPr>
          <a:xfrm>
            <a:off x="6166606" y="3714926"/>
            <a:ext cx="1379990" cy="1200329"/>
          </a:xfrm>
          <a:prstGeom prst="rect">
            <a:avLst/>
          </a:prstGeom>
          <a:noFill/>
        </p:spPr>
        <p:txBody>
          <a:bodyPr wrap="square" rtlCol="0">
            <a:spAutoFit/>
          </a:bodyPr>
          <a:lstStyle/>
          <a:p>
            <a:pPr algn="ctr"/>
            <a:r>
              <a:rPr lang="en-US" dirty="0"/>
              <a:t>Sales Qualified Lead</a:t>
            </a:r>
          </a:p>
          <a:p>
            <a:pPr algn="ctr"/>
            <a:endParaRPr lang="en-US" dirty="0"/>
          </a:p>
        </p:txBody>
      </p:sp>
      <p:sp>
        <p:nvSpPr>
          <p:cNvPr id="20" name="TextBox 19"/>
          <p:cNvSpPr txBox="1"/>
          <p:nvPr/>
        </p:nvSpPr>
        <p:spPr>
          <a:xfrm>
            <a:off x="7575261" y="3714926"/>
            <a:ext cx="1333847" cy="369332"/>
          </a:xfrm>
          <a:prstGeom prst="rect">
            <a:avLst/>
          </a:prstGeom>
          <a:noFill/>
        </p:spPr>
        <p:txBody>
          <a:bodyPr wrap="square" rtlCol="0">
            <a:spAutoFit/>
          </a:bodyPr>
          <a:lstStyle/>
          <a:p>
            <a:pPr algn="ctr"/>
            <a:r>
              <a:rPr lang="en-US" dirty="0"/>
              <a:t>Opportunity</a:t>
            </a:r>
          </a:p>
        </p:txBody>
      </p:sp>
      <p:sp>
        <p:nvSpPr>
          <p:cNvPr id="21" name="Arrow: Chevron 20"/>
          <p:cNvSpPr/>
          <p:nvPr/>
        </p:nvSpPr>
        <p:spPr>
          <a:xfrm>
            <a:off x="2231239"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p:cNvSpPr/>
          <p:nvPr/>
        </p:nvSpPr>
        <p:spPr>
          <a:xfrm>
            <a:off x="8835007" y="1993083"/>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2157718" y="3681370"/>
            <a:ext cx="1257650" cy="369332"/>
          </a:xfrm>
          <a:prstGeom prst="rect">
            <a:avLst/>
          </a:prstGeom>
          <a:noFill/>
        </p:spPr>
        <p:txBody>
          <a:bodyPr wrap="square" rtlCol="0">
            <a:spAutoFit/>
          </a:bodyPr>
          <a:lstStyle/>
          <a:p>
            <a:pPr algn="ctr"/>
            <a:r>
              <a:rPr lang="en-US" dirty="0"/>
              <a:t>Prospect</a:t>
            </a:r>
          </a:p>
        </p:txBody>
      </p:sp>
      <p:sp>
        <p:nvSpPr>
          <p:cNvPr id="25" name="TextBox 24"/>
          <p:cNvSpPr txBox="1"/>
          <p:nvPr/>
        </p:nvSpPr>
        <p:spPr>
          <a:xfrm>
            <a:off x="8918897" y="3698148"/>
            <a:ext cx="1124125" cy="369332"/>
          </a:xfrm>
          <a:prstGeom prst="rect">
            <a:avLst/>
          </a:prstGeom>
          <a:noFill/>
        </p:spPr>
        <p:txBody>
          <a:bodyPr wrap="square" rtlCol="0">
            <a:spAutoFit/>
          </a:bodyPr>
          <a:lstStyle/>
          <a:p>
            <a:pPr algn="ctr"/>
            <a:r>
              <a:rPr lang="en-US" dirty="0"/>
              <a:t>Customer</a:t>
            </a:r>
          </a:p>
        </p:txBody>
      </p:sp>
      <p:sp>
        <p:nvSpPr>
          <p:cNvPr id="26" name="Arrow: Chevron 25"/>
          <p:cNvSpPr/>
          <p:nvPr/>
        </p:nvSpPr>
        <p:spPr>
          <a:xfrm>
            <a:off x="942364"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1009825" y="3699546"/>
            <a:ext cx="1257650" cy="369332"/>
          </a:xfrm>
          <a:prstGeom prst="rect">
            <a:avLst/>
          </a:prstGeom>
          <a:noFill/>
        </p:spPr>
        <p:txBody>
          <a:bodyPr wrap="square" rtlCol="0">
            <a:spAutoFit/>
          </a:bodyPr>
          <a:lstStyle/>
          <a:p>
            <a:pPr algn="ctr"/>
            <a:r>
              <a:rPr lang="en-US" dirty="0"/>
              <a:t>Suspect</a:t>
            </a:r>
          </a:p>
        </p:txBody>
      </p:sp>
      <p:sp>
        <p:nvSpPr>
          <p:cNvPr id="28" name="Arrow: Chevron 27"/>
          <p:cNvSpPr/>
          <p:nvPr/>
        </p:nvSpPr>
        <p:spPr>
          <a:xfrm>
            <a:off x="3447875"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hevron 28"/>
          <p:cNvSpPr/>
          <p:nvPr/>
        </p:nvSpPr>
        <p:spPr>
          <a:xfrm>
            <a:off x="482716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hevron 29"/>
          <p:cNvSpPr/>
          <p:nvPr/>
        </p:nvSpPr>
        <p:spPr>
          <a:xfrm>
            <a:off x="6207503" y="1956731"/>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p:cNvSpPr/>
          <p:nvPr/>
        </p:nvSpPr>
        <p:spPr>
          <a:xfrm>
            <a:off x="753331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hevron 23"/>
          <p:cNvSpPr/>
          <p:nvPr/>
        </p:nvSpPr>
        <p:spPr>
          <a:xfrm>
            <a:off x="486562" y="1960607"/>
            <a:ext cx="4655889" cy="1459684"/>
          </a:xfrm>
          <a:prstGeom prst="chevron">
            <a:avLst/>
          </a:prstGeom>
          <a:solidFill>
            <a:srgbClr val="F7AF5C">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8092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Customer Journey</a:t>
            </a:r>
          </a:p>
        </p:txBody>
      </p:sp>
      <p:sp>
        <p:nvSpPr>
          <p:cNvPr id="17" name="TextBox 16"/>
          <p:cNvSpPr txBox="1"/>
          <p:nvPr/>
        </p:nvSpPr>
        <p:spPr>
          <a:xfrm>
            <a:off x="3490168" y="3714926"/>
            <a:ext cx="1367057" cy="369332"/>
          </a:xfrm>
          <a:prstGeom prst="rect">
            <a:avLst/>
          </a:prstGeom>
          <a:noFill/>
        </p:spPr>
        <p:txBody>
          <a:bodyPr wrap="square" rtlCol="0">
            <a:spAutoFit/>
          </a:bodyPr>
          <a:lstStyle/>
          <a:p>
            <a:pPr algn="ctr"/>
            <a:r>
              <a:rPr lang="en-US" dirty="0"/>
              <a:t>Engagement</a:t>
            </a:r>
          </a:p>
        </p:txBody>
      </p:sp>
      <p:sp>
        <p:nvSpPr>
          <p:cNvPr id="18" name="TextBox 17"/>
          <p:cNvSpPr txBox="1"/>
          <p:nvPr/>
        </p:nvSpPr>
        <p:spPr>
          <a:xfrm>
            <a:off x="4778929" y="3714926"/>
            <a:ext cx="1389777" cy="1200329"/>
          </a:xfrm>
          <a:prstGeom prst="rect">
            <a:avLst/>
          </a:prstGeom>
          <a:noFill/>
        </p:spPr>
        <p:txBody>
          <a:bodyPr wrap="square" rtlCol="0">
            <a:spAutoFit/>
          </a:bodyPr>
          <a:lstStyle/>
          <a:p>
            <a:pPr algn="ctr"/>
            <a:r>
              <a:rPr lang="en-US" dirty="0"/>
              <a:t>Marketing Qualified Lead</a:t>
            </a:r>
          </a:p>
          <a:p>
            <a:pPr algn="ctr"/>
            <a:endParaRPr lang="en-US" dirty="0"/>
          </a:p>
        </p:txBody>
      </p:sp>
      <p:sp>
        <p:nvSpPr>
          <p:cNvPr id="19" name="TextBox 18"/>
          <p:cNvSpPr txBox="1"/>
          <p:nvPr/>
        </p:nvSpPr>
        <p:spPr>
          <a:xfrm>
            <a:off x="6166606" y="3714926"/>
            <a:ext cx="1379990" cy="1200329"/>
          </a:xfrm>
          <a:prstGeom prst="rect">
            <a:avLst/>
          </a:prstGeom>
          <a:noFill/>
        </p:spPr>
        <p:txBody>
          <a:bodyPr wrap="square" rtlCol="0">
            <a:spAutoFit/>
          </a:bodyPr>
          <a:lstStyle/>
          <a:p>
            <a:pPr algn="ctr"/>
            <a:r>
              <a:rPr lang="en-US" dirty="0"/>
              <a:t>Sales Qualified Lead</a:t>
            </a:r>
          </a:p>
          <a:p>
            <a:pPr algn="ctr"/>
            <a:endParaRPr lang="en-US" dirty="0"/>
          </a:p>
        </p:txBody>
      </p:sp>
      <p:sp>
        <p:nvSpPr>
          <p:cNvPr id="20" name="TextBox 19"/>
          <p:cNvSpPr txBox="1"/>
          <p:nvPr/>
        </p:nvSpPr>
        <p:spPr>
          <a:xfrm>
            <a:off x="7575261" y="3714926"/>
            <a:ext cx="1333847" cy="369332"/>
          </a:xfrm>
          <a:prstGeom prst="rect">
            <a:avLst/>
          </a:prstGeom>
          <a:noFill/>
        </p:spPr>
        <p:txBody>
          <a:bodyPr wrap="square" rtlCol="0">
            <a:spAutoFit/>
          </a:bodyPr>
          <a:lstStyle/>
          <a:p>
            <a:pPr algn="ctr"/>
            <a:r>
              <a:rPr lang="en-US" dirty="0"/>
              <a:t>Opportunity</a:t>
            </a:r>
          </a:p>
        </p:txBody>
      </p:sp>
      <p:sp>
        <p:nvSpPr>
          <p:cNvPr id="21" name="Arrow: Chevron 20"/>
          <p:cNvSpPr/>
          <p:nvPr/>
        </p:nvSpPr>
        <p:spPr>
          <a:xfrm>
            <a:off x="2231239"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p:cNvSpPr/>
          <p:nvPr/>
        </p:nvSpPr>
        <p:spPr>
          <a:xfrm>
            <a:off x="8835007" y="1993083"/>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2157718" y="3681370"/>
            <a:ext cx="1257650" cy="369332"/>
          </a:xfrm>
          <a:prstGeom prst="rect">
            <a:avLst/>
          </a:prstGeom>
          <a:noFill/>
        </p:spPr>
        <p:txBody>
          <a:bodyPr wrap="square" rtlCol="0">
            <a:spAutoFit/>
          </a:bodyPr>
          <a:lstStyle/>
          <a:p>
            <a:pPr algn="ctr"/>
            <a:r>
              <a:rPr lang="en-US" dirty="0"/>
              <a:t>Prospect</a:t>
            </a:r>
          </a:p>
        </p:txBody>
      </p:sp>
      <p:sp>
        <p:nvSpPr>
          <p:cNvPr id="25" name="TextBox 24"/>
          <p:cNvSpPr txBox="1"/>
          <p:nvPr/>
        </p:nvSpPr>
        <p:spPr>
          <a:xfrm>
            <a:off x="8918897" y="3698148"/>
            <a:ext cx="1124125" cy="369332"/>
          </a:xfrm>
          <a:prstGeom prst="rect">
            <a:avLst/>
          </a:prstGeom>
          <a:noFill/>
        </p:spPr>
        <p:txBody>
          <a:bodyPr wrap="square" rtlCol="0">
            <a:spAutoFit/>
          </a:bodyPr>
          <a:lstStyle/>
          <a:p>
            <a:pPr algn="ctr"/>
            <a:r>
              <a:rPr lang="en-US" dirty="0"/>
              <a:t>Customer</a:t>
            </a:r>
          </a:p>
        </p:txBody>
      </p:sp>
      <p:sp>
        <p:nvSpPr>
          <p:cNvPr id="26" name="Arrow: Chevron 25"/>
          <p:cNvSpPr/>
          <p:nvPr/>
        </p:nvSpPr>
        <p:spPr>
          <a:xfrm>
            <a:off x="942364" y="1959527"/>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1009825" y="3699546"/>
            <a:ext cx="1257650" cy="369332"/>
          </a:xfrm>
          <a:prstGeom prst="rect">
            <a:avLst/>
          </a:prstGeom>
          <a:noFill/>
        </p:spPr>
        <p:txBody>
          <a:bodyPr wrap="square" rtlCol="0">
            <a:spAutoFit/>
          </a:bodyPr>
          <a:lstStyle/>
          <a:p>
            <a:pPr algn="ctr"/>
            <a:r>
              <a:rPr lang="en-US" dirty="0"/>
              <a:t>Suspect</a:t>
            </a:r>
          </a:p>
        </p:txBody>
      </p:sp>
      <p:sp>
        <p:nvSpPr>
          <p:cNvPr id="28" name="Arrow: Chevron 27"/>
          <p:cNvSpPr/>
          <p:nvPr/>
        </p:nvSpPr>
        <p:spPr>
          <a:xfrm>
            <a:off x="3447875"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hevron 28"/>
          <p:cNvSpPr/>
          <p:nvPr/>
        </p:nvSpPr>
        <p:spPr>
          <a:xfrm>
            <a:off x="482716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hevron 29"/>
          <p:cNvSpPr/>
          <p:nvPr/>
        </p:nvSpPr>
        <p:spPr>
          <a:xfrm>
            <a:off x="6207503" y="1956731"/>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p:cNvSpPr/>
          <p:nvPr/>
        </p:nvSpPr>
        <p:spPr>
          <a:xfrm>
            <a:off x="7533316" y="1965120"/>
            <a:ext cx="1342239" cy="145968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hevron 23"/>
          <p:cNvSpPr/>
          <p:nvPr/>
        </p:nvSpPr>
        <p:spPr>
          <a:xfrm>
            <a:off x="486562" y="1960607"/>
            <a:ext cx="5847126" cy="1459684"/>
          </a:xfrm>
          <a:prstGeom prst="chevron">
            <a:avLst/>
          </a:prstGeom>
          <a:solidFill>
            <a:srgbClr val="F7AF5C">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25101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Different Now</a:t>
            </a:r>
          </a:p>
        </p:txBody>
      </p:sp>
      <p:sp>
        <p:nvSpPr>
          <p:cNvPr id="3" name="Content Placeholder 2"/>
          <p:cNvSpPr>
            <a:spLocks noGrp="1"/>
          </p:cNvSpPr>
          <p:nvPr>
            <p:ph idx="1"/>
          </p:nvPr>
        </p:nvSpPr>
        <p:spPr/>
        <p:txBody>
          <a:bodyPr/>
          <a:lstStyle/>
          <a:p>
            <a:r>
              <a:rPr lang="en-US" dirty="0"/>
              <a:t>Marketing Owns the prospect deeper into their journey</a:t>
            </a:r>
          </a:p>
          <a:p>
            <a:r>
              <a:rPr lang="en-US" dirty="0"/>
              <a:t>Showing the impact of marketing on Sales</a:t>
            </a:r>
          </a:p>
          <a:p>
            <a:r>
              <a:rPr lang="en-US" dirty="0"/>
              <a:t>Data Collection</a:t>
            </a:r>
          </a:p>
          <a:p>
            <a:r>
              <a:rPr lang="en-US" dirty="0"/>
              <a:t>Not just leads.  Marketing Qualified Leads.</a:t>
            </a:r>
          </a:p>
          <a:p>
            <a:endParaRPr lang="en-US" dirty="0"/>
          </a:p>
        </p:txBody>
      </p:sp>
    </p:spTree>
    <p:extLst>
      <p:ext uri="{BB962C8B-B14F-4D97-AF65-F5344CB8AC3E}">
        <p14:creationId xmlns:p14="http://schemas.microsoft.com/office/powerpoint/2010/main" val="272010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7240" y="1043077"/>
            <a:ext cx="10698480" cy="4431983"/>
          </a:xfrm>
          <a:prstGeom prst="rect">
            <a:avLst/>
          </a:prstGeom>
        </p:spPr>
        <p:txBody>
          <a:bodyPr wrap="square">
            <a:spAutoFit/>
          </a:bodyPr>
          <a:lstStyle/>
          <a:p>
            <a:r>
              <a:rPr lang="en-US" sz="4400" dirty="0">
                <a:solidFill>
                  <a:srgbClr val="525252"/>
                </a:solidFill>
                <a:latin typeface="ProximaNovaRegular"/>
              </a:rPr>
              <a:t>“There will always, one can assume, be the need for some selling. But the aim of marketing is to make selling superfluous. The aim of marketing is to know and understand the customer so well that the product or service fits him and sells itself.”</a:t>
            </a:r>
          </a:p>
          <a:p>
            <a:endParaRPr lang="en-US" dirty="0"/>
          </a:p>
        </p:txBody>
      </p:sp>
      <p:sp>
        <p:nvSpPr>
          <p:cNvPr id="4" name="TextBox 3"/>
          <p:cNvSpPr txBox="1"/>
          <p:nvPr/>
        </p:nvSpPr>
        <p:spPr>
          <a:xfrm>
            <a:off x="7010233" y="5230669"/>
            <a:ext cx="4833257" cy="830997"/>
          </a:xfrm>
          <a:prstGeom prst="rect">
            <a:avLst/>
          </a:prstGeom>
          <a:noFill/>
        </p:spPr>
        <p:txBody>
          <a:bodyPr wrap="square" rtlCol="0">
            <a:spAutoFit/>
          </a:bodyPr>
          <a:lstStyle/>
          <a:p>
            <a:r>
              <a:rPr lang="en-US" sz="2400" dirty="0"/>
              <a:t>Peter Drucker</a:t>
            </a:r>
          </a:p>
          <a:p>
            <a:r>
              <a:rPr lang="en-US" sz="2400" dirty="0"/>
              <a:t>The Essential Drucker</a:t>
            </a:r>
          </a:p>
        </p:txBody>
      </p:sp>
    </p:spTree>
    <p:extLst>
      <p:ext uri="{BB962C8B-B14F-4D97-AF65-F5344CB8AC3E}">
        <p14:creationId xmlns:p14="http://schemas.microsoft.com/office/powerpoint/2010/main" val="810014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a </a:t>
            </a:r>
            <a:br>
              <a:rPr lang="en-US" dirty="0"/>
            </a:br>
            <a:r>
              <a:rPr lang="en-US" dirty="0"/>
              <a:t>Marketing Qualified Lead </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4648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Depends</a:t>
            </a:r>
          </a:p>
        </p:txBody>
      </p:sp>
      <p:sp>
        <p:nvSpPr>
          <p:cNvPr id="3" name="Content Placeholder 2"/>
          <p:cNvSpPr>
            <a:spLocks noGrp="1"/>
          </p:cNvSpPr>
          <p:nvPr>
            <p:ph idx="1"/>
          </p:nvPr>
        </p:nvSpPr>
        <p:spPr/>
        <p:txBody>
          <a:bodyPr/>
          <a:lstStyle/>
          <a:p>
            <a:r>
              <a:rPr lang="en-US" dirty="0"/>
              <a:t>It could be a single “trigger event” that your sales team dictates.</a:t>
            </a:r>
          </a:p>
          <a:p>
            <a:r>
              <a:rPr lang="en-US" dirty="0"/>
              <a:t>Someone submits a “Contact Me” form</a:t>
            </a:r>
          </a:p>
          <a:p>
            <a:r>
              <a:rPr lang="en-US" dirty="0"/>
              <a:t>Someone downloads a particularly important piece of content</a:t>
            </a:r>
          </a:p>
          <a:p>
            <a:r>
              <a:rPr lang="en-US" dirty="0"/>
              <a:t>Behavior indicates that they have extreme interest</a:t>
            </a:r>
          </a:p>
          <a:p>
            <a:r>
              <a:rPr lang="en-US" dirty="0"/>
              <a:t>Accumulated behavior (Lead Score) indicates they should be contacted by sales</a:t>
            </a:r>
          </a:p>
        </p:txBody>
      </p:sp>
    </p:spTree>
    <p:extLst>
      <p:ext uri="{BB962C8B-B14F-4D97-AF65-F5344CB8AC3E}">
        <p14:creationId xmlns:p14="http://schemas.microsoft.com/office/powerpoint/2010/main" val="2920913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MQL is what Sales Says It Is!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2760" y="1714513"/>
            <a:ext cx="6187440" cy="4126249"/>
          </a:xfrm>
        </p:spPr>
      </p:pic>
    </p:spTree>
    <p:extLst>
      <p:ext uri="{BB962C8B-B14F-4D97-AF65-F5344CB8AC3E}">
        <p14:creationId xmlns:p14="http://schemas.microsoft.com/office/powerpoint/2010/main" val="1474424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Handing off to sales and closing </a:t>
            </a:r>
            <a:r>
              <a:rPr lang="en-US"/>
              <a:t>the feedback loop</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2192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Handing Off</a:t>
            </a:r>
          </a:p>
        </p:txBody>
      </p:sp>
      <p:sp>
        <p:nvSpPr>
          <p:cNvPr id="3" name="Content Placeholder 2"/>
          <p:cNvSpPr>
            <a:spLocks noGrp="1"/>
          </p:cNvSpPr>
          <p:nvPr>
            <p:ph idx="1"/>
          </p:nvPr>
        </p:nvSpPr>
        <p:spPr>
          <a:xfrm>
            <a:off x="838200" y="1494032"/>
            <a:ext cx="5090327" cy="3781355"/>
          </a:xfrm>
        </p:spPr>
        <p:txBody>
          <a:bodyPr/>
          <a:lstStyle/>
          <a:p>
            <a:pPr marL="0" indent="0">
              <a:buNone/>
            </a:pPr>
            <a:r>
              <a:rPr lang="en-US" dirty="0"/>
              <a:t>This is not an overly complex issue but it can be hard to implement if it requires Sales to do anything beyond their Normal process</a:t>
            </a:r>
          </a:p>
          <a:p>
            <a:pPr lvl="1"/>
            <a:r>
              <a:rPr lang="en-US" dirty="0"/>
              <a:t>Blind Send or Forcing an </a:t>
            </a:r>
            <a:r>
              <a:rPr lang="en-US" dirty="0" err="1"/>
              <a:t>Ack</a:t>
            </a:r>
            <a:endParaRPr lang="en-US" dirty="0"/>
          </a:p>
          <a:p>
            <a:pPr lvl="1"/>
            <a:r>
              <a:rPr lang="en-US" dirty="0"/>
              <a:t>What if sales rejects the MQL?</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461" y="1535575"/>
            <a:ext cx="4876800" cy="3806952"/>
          </a:xfrm>
          <a:prstGeom prst="rect">
            <a:avLst/>
          </a:prstGeom>
        </p:spPr>
      </p:pic>
    </p:spTree>
    <p:extLst>
      <p:ext uri="{BB962C8B-B14F-4D97-AF65-F5344CB8AC3E}">
        <p14:creationId xmlns:p14="http://schemas.microsoft.com/office/powerpoint/2010/main" val="94249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CRM Support</a:t>
            </a:r>
          </a:p>
        </p:txBody>
      </p:sp>
      <p:sp>
        <p:nvSpPr>
          <p:cNvPr id="4" name="Text Placeholder 3"/>
          <p:cNvSpPr>
            <a:spLocks noGrp="1"/>
          </p:cNvSpPr>
          <p:nvPr>
            <p:ph type="body" idx="1"/>
          </p:nvPr>
        </p:nvSpPr>
        <p:spPr>
          <a:xfrm>
            <a:off x="839788" y="1148604"/>
            <a:ext cx="5157787" cy="823912"/>
          </a:xfrm>
        </p:spPr>
        <p:txBody>
          <a:bodyPr/>
          <a:lstStyle/>
          <a:p>
            <a:r>
              <a:rPr lang="en-US" dirty="0"/>
              <a:t>Feature</a:t>
            </a:r>
          </a:p>
        </p:txBody>
      </p:sp>
      <p:sp>
        <p:nvSpPr>
          <p:cNvPr id="3" name="Content Placeholder 2"/>
          <p:cNvSpPr>
            <a:spLocks noGrp="1"/>
          </p:cNvSpPr>
          <p:nvPr>
            <p:ph sz="half" idx="2"/>
          </p:nvPr>
        </p:nvSpPr>
        <p:spPr>
          <a:xfrm>
            <a:off x="839788" y="1972516"/>
            <a:ext cx="5157787" cy="3684588"/>
          </a:xfrm>
        </p:spPr>
        <p:txBody>
          <a:bodyPr/>
          <a:lstStyle/>
          <a:p>
            <a:r>
              <a:rPr lang="en-US" dirty="0"/>
              <a:t>Not Necessarily CRM Integration</a:t>
            </a:r>
          </a:p>
          <a:p>
            <a:r>
              <a:rPr lang="en-US" dirty="0"/>
              <a:t>Record some basic CRM Information</a:t>
            </a:r>
          </a:p>
          <a:p>
            <a:pPr lvl="1"/>
            <a:r>
              <a:rPr lang="en-US" dirty="0"/>
              <a:t>Value of Lead</a:t>
            </a:r>
          </a:p>
          <a:p>
            <a:pPr lvl="1"/>
            <a:r>
              <a:rPr lang="en-US" dirty="0"/>
              <a:t>% To Close </a:t>
            </a:r>
          </a:p>
        </p:txBody>
      </p:sp>
      <p:sp>
        <p:nvSpPr>
          <p:cNvPr id="5" name="Text Placeholder 4"/>
          <p:cNvSpPr>
            <a:spLocks noGrp="1"/>
          </p:cNvSpPr>
          <p:nvPr>
            <p:ph type="body" sz="quarter" idx="3"/>
          </p:nvPr>
        </p:nvSpPr>
        <p:spPr>
          <a:xfrm>
            <a:off x="6172200" y="1148604"/>
            <a:ext cx="5183188" cy="823912"/>
          </a:xfrm>
        </p:spPr>
        <p:txBody>
          <a:bodyPr/>
          <a:lstStyle/>
          <a:p>
            <a:r>
              <a:rPr lang="en-US" dirty="0"/>
              <a:t>Best Practice Tip</a:t>
            </a:r>
          </a:p>
        </p:txBody>
      </p:sp>
      <p:sp>
        <p:nvSpPr>
          <p:cNvPr id="6" name="Content Placeholder 5"/>
          <p:cNvSpPr>
            <a:spLocks noGrp="1"/>
          </p:cNvSpPr>
          <p:nvPr>
            <p:ph sz="quarter" idx="4"/>
          </p:nvPr>
        </p:nvSpPr>
        <p:spPr>
          <a:xfrm>
            <a:off x="6172200" y="1972516"/>
            <a:ext cx="5183188" cy="3684588"/>
          </a:xfrm>
        </p:spPr>
        <p:txBody>
          <a:bodyPr>
            <a:normAutofit/>
          </a:bodyPr>
          <a:lstStyle/>
          <a:p>
            <a:pPr marL="0" indent="0" algn="ctr">
              <a:buNone/>
            </a:pPr>
            <a:r>
              <a:rPr lang="en-US" sz="3600" dirty="0"/>
              <a:t>Not having native integration with the CRM system that the company uses can kill the success of a MAP Initiative</a:t>
            </a:r>
          </a:p>
        </p:txBody>
      </p:sp>
    </p:spTree>
    <p:extLst>
      <p:ext uri="{BB962C8B-B14F-4D97-AF65-F5344CB8AC3E}">
        <p14:creationId xmlns:p14="http://schemas.microsoft.com/office/powerpoint/2010/main" val="3868833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the Loop</a:t>
            </a:r>
          </a:p>
        </p:txBody>
      </p:sp>
      <p:sp>
        <p:nvSpPr>
          <p:cNvPr id="3" name="Content Placeholder 2"/>
          <p:cNvSpPr>
            <a:spLocks noGrp="1"/>
          </p:cNvSpPr>
          <p:nvPr>
            <p:ph idx="1"/>
          </p:nvPr>
        </p:nvSpPr>
        <p:spPr/>
        <p:txBody>
          <a:bodyPr/>
          <a:lstStyle/>
          <a:p>
            <a:r>
              <a:rPr lang="en-US" dirty="0"/>
              <a:t>What Did Close</a:t>
            </a:r>
          </a:p>
          <a:p>
            <a:r>
              <a:rPr lang="en-US" dirty="0"/>
              <a:t>What Did NOT Close and WHY</a:t>
            </a:r>
          </a:p>
          <a:p>
            <a:pPr lvl="1"/>
            <a:r>
              <a:rPr lang="en-US" dirty="0"/>
              <a:t>With out this, you are doing marketing in a silo</a:t>
            </a:r>
          </a:p>
        </p:txBody>
      </p:sp>
    </p:spTree>
    <p:extLst>
      <p:ext uri="{BB962C8B-B14F-4D97-AF65-F5344CB8AC3E}">
        <p14:creationId xmlns:p14="http://schemas.microsoft.com/office/powerpoint/2010/main" val="2116093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 Here and You Fail….Period</a:t>
            </a:r>
          </a:p>
        </p:txBody>
      </p:sp>
      <p:pic>
        <p:nvPicPr>
          <p:cNvPr id="4" name="Picture 11" descr="image00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8123" y="1353354"/>
            <a:ext cx="7406768" cy="449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93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Horizontally Integrated Marketing</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15545"/>
          <a:stretch/>
        </p:blipFill>
        <p:spPr>
          <a:xfrm>
            <a:off x="1032391" y="1718267"/>
            <a:ext cx="8895380" cy="4225834"/>
          </a:xfrm>
          <a:prstGeom prst="rect">
            <a:avLst/>
          </a:prstGeom>
        </p:spPr>
      </p:pic>
    </p:spTree>
    <p:extLst>
      <p:ext uri="{BB962C8B-B14F-4D97-AF65-F5344CB8AC3E}">
        <p14:creationId xmlns:p14="http://schemas.microsoft.com/office/powerpoint/2010/main" val="3234302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a:t>Move an MQL to Sales</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19240"/>
          <a:stretch/>
        </p:blipFill>
        <p:spPr>
          <a:xfrm>
            <a:off x="1306679" y="1504082"/>
            <a:ext cx="9578642" cy="4351338"/>
          </a:xfrm>
        </p:spPr>
      </p:pic>
    </p:spTree>
    <p:extLst>
      <p:ext uri="{BB962C8B-B14F-4D97-AF65-F5344CB8AC3E}">
        <p14:creationId xmlns:p14="http://schemas.microsoft.com/office/powerpoint/2010/main" val="25736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waysBeClos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2333" b="12333"/>
          <a:stretch/>
        </p:blipFill>
        <p:spPr>
          <a:xfrm>
            <a:off x="1776876" y="990600"/>
            <a:ext cx="8891124" cy="4465320"/>
          </a:xfrm>
          <a:prstGeom prst="rect">
            <a:avLst/>
          </a:prstGeom>
        </p:spPr>
      </p:pic>
    </p:spTree>
    <p:extLst>
      <p:ext uri="{BB962C8B-B14F-4D97-AF65-F5344CB8AC3E}">
        <p14:creationId xmlns:p14="http://schemas.microsoft.com/office/powerpoint/2010/main" val="1798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p>
        </p:txBody>
      </p:sp>
      <p:sp>
        <p:nvSpPr>
          <p:cNvPr id="3" name="Content Placeholder 2"/>
          <p:cNvSpPr>
            <a:spLocks noGrp="1"/>
          </p:cNvSpPr>
          <p:nvPr>
            <p:ph idx="1"/>
          </p:nvPr>
        </p:nvSpPr>
        <p:spPr>
          <a:xfrm>
            <a:off x="838200" y="1373452"/>
            <a:ext cx="10515600" cy="4351338"/>
          </a:xfrm>
        </p:spPr>
        <p:txBody>
          <a:bodyPr>
            <a:normAutofit/>
          </a:bodyPr>
          <a:lstStyle/>
          <a:p>
            <a:r>
              <a:rPr lang="en-US" dirty="0"/>
              <a:t>Marketing is here to support sales, not replace them</a:t>
            </a:r>
          </a:p>
          <a:p>
            <a:r>
              <a:rPr lang="en-US" dirty="0"/>
              <a:t>Marketing owns the lead deeper into the funnel, but it still takes a salesperson to close</a:t>
            </a:r>
          </a:p>
          <a:p>
            <a:r>
              <a:rPr lang="en-US" dirty="0"/>
              <a:t>Your sales team defines an MQL</a:t>
            </a:r>
          </a:p>
          <a:p>
            <a:r>
              <a:rPr lang="en-US" dirty="0"/>
              <a:t>Make sure the hand off is clean</a:t>
            </a:r>
          </a:p>
          <a:p>
            <a:r>
              <a:rPr lang="en-US" dirty="0"/>
              <a:t>Close the loop</a:t>
            </a:r>
          </a:p>
          <a:p>
            <a:r>
              <a:rPr lang="en-US" dirty="0"/>
              <a:t>Own the Data – Prove your ROI</a:t>
            </a:r>
          </a:p>
          <a:p>
            <a:endParaRPr lang="en-US" dirty="0"/>
          </a:p>
        </p:txBody>
      </p:sp>
    </p:spTree>
    <p:extLst>
      <p:ext uri="{BB962C8B-B14F-4D97-AF65-F5344CB8AC3E}">
        <p14:creationId xmlns:p14="http://schemas.microsoft.com/office/powerpoint/2010/main" val="4121503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Marketing Automation Will NEVER Replace Sales</a:t>
            </a:r>
          </a:p>
        </p:txBody>
      </p:sp>
      <p:sp>
        <p:nvSpPr>
          <p:cNvPr id="3" name="Subtitle 2"/>
          <p:cNvSpPr>
            <a:spLocks noGrp="1"/>
          </p:cNvSpPr>
          <p:nvPr>
            <p:ph type="subTitle" idx="1"/>
          </p:nvPr>
        </p:nvSpPr>
        <p:spPr/>
        <p:txBody>
          <a:bodyPr>
            <a:normAutofit fontScale="92500" lnSpcReduction="10000"/>
          </a:bodyPr>
          <a:lstStyle/>
          <a:p>
            <a:r>
              <a:rPr lang="en-US" dirty="0"/>
              <a:t>Jeff Dworkin</a:t>
            </a:r>
          </a:p>
          <a:p>
            <a:r>
              <a:rPr lang="en-US" dirty="0" err="1">
                <a:hlinkClick r:id="rId3"/>
              </a:rPr>
              <a:t>jeff.dworkin@marketingautomaton.partners</a:t>
            </a:r>
            <a:endParaRPr lang="en-US" dirty="0"/>
          </a:p>
          <a:p>
            <a:r>
              <a:rPr lang="en-US" dirty="0"/>
              <a:t>calendly.com/</a:t>
            </a:r>
            <a:r>
              <a:rPr lang="en-US" dirty="0" err="1"/>
              <a:t>jeffdworkin</a:t>
            </a:r>
            <a:r>
              <a:rPr lang="en-US"/>
              <a:t>/</a:t>
            </a:r>
            <a:endParaRPr lang="en-US" dirty="0"/>
          </a:p>
          <a:p>
            <a:r>
              <a:rPr lang="en-US" dirty="0">
                <a:hlinkClick r:id="rId4"/>
              </a:rPr>
              <a:t>@</a:t>
            </a:r>
            <a:r>
              <a:rPr lang="en-US" dirty="0" err="1">
                <a:hlinkClick r:id="rId4"/>
              </a:rPr>
              <a:t>mktgpartner</a:t>
            </a:r>
            <a:endParaRPr lang="en-US" dirty="0"/>
          </a:p>
        </p:txBody>
      </p:sp>
    </p:spTree>
    <p:extLst>
      <p:ext uri="{BB962C8B-B14F-4D97-AF65-F5344CB8AC3E}">
        <p14:creationId xmlns:p14="http://schemas.microsoft.com/office/powerpoint/2010/main" val="1307632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883920" y="670560"/>
            <a:ext cx="10088880" cy="4431983"/>
          </a:xfrm>
          <a:prstGeom prst="rect">
            <a:avLst/>
          </a:prstGeom>
          <a:noFill/>
        </p:spPr>
        <p:txBody>
          <a:bodyPr wrap="square" rtlCol="0">
            <a:spAutoFit/>
          </a:bodyPr>
          <a:lstStyle/>
          <a:p>
            <a:r>
              <a:rPr lang="en-US" sz="4400" dirty="0">
                <a:solidFill>
                  <a:srgbClr val="525252"/>
                </a:solidFill>
                <a:latin typeface="ProximaNovaRegular"/>
              </a:rPr>
              <a:t>Our job as marketers is NOT to make sales superfluous, it is to make them Closing Machines by carrying as much of the burden for them as we can.</a:t>
            </a:r>
          </a:p>
          <a:p>
            <a:endParaRPr lang="en-US" sz="4400" dirty="0">
              <a:solidFill>
                <a:srgbClr val="525252"/>
              </a:solidFill>
              <a:latin typeface="ProximaNovaRegular"/>
            </a:endParaRPr>
          </a:p>
          <a:p>
            <a:r>
              <a:rPr lang="en-US" sz="4400" dirty="0">
                <a:solidFill>
                  <a:srgbClr val="525252"/>
                </a:solidFill>
                <a:latin typeface="ProximaNovaRegular"/>
              </a:rPr>
              <a:t>If closing was easy, we’d all be salespeople.</a:t>
            </a:r>
          </a:p>
          <a:p>
            <a:endParaRPr lang="en-US" dirty="0"/>
          </a:p>
        </p:txBody>
      </p:sp>
      <p:sp>
        <p:nvSpPr>
          <p:cNvPr id="3" name="TextBox 2"/>
          <p:cNvSpPr txBox="1"/>
          <p:nvPr/>
        </p:nvSpPr>
        <p:spPr>
          <a:xfrm>
            <a:off x="7071193" y="5093509"/>
            <a:ext cx="4833257" cy="830997"/>
          </a:xfrm>
          <a:prstGeom prst="rect">
            <a:avLst/>
          </a:prstGeom>
          <a:noFill/>
        </p:spPr>
        <p:txBody>
          <a:bodyPr wrap="square" rtlCol="0">
            <a:spAutoFit/>
          </a:bodyPr>
          <a:lstStyle/>
          <a:p>
            <a:r>
              <a:rPr lang="en-US" sz="2400" dirty="0"/>
              <a:t>Jeff Dworkin</a:t>
            </a:r>
          </a:p>
          <a:p>
            <a:r>
              <a:rPr lang="en-US" sz="2400" dirty="0"/>
              <a:t>IT Expo 2017</a:t>
            </a:r>
          </a:p>
        </p:txBody>
      </p:sp>
    </p:spTree>
    <p:extLst>
      <p:ext uri="{BB962C8B-B14F-4D97-AF65-F5344CB8AC3E}">
        <p14:creationId xmlns:p14="http://schemas.microsoft.com/office/powerpoint/2010/main" val="22201681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idx="1"/>
          </p:nvPr>
        </p:nvSpPr>
        <p:spPr/>
      </p:sp>
      <p:sp>
        <p:nvSpPr>
          <p:cNvPr id="5" name="Text Placeholder 4"/>
          <p:cNvSpPr>
            <a:spLocks noGrp="1"/>
          </p:cNvSpPr>
          <p:nvPr>
            <p:ph type="body" sz="half" idx="2"/>
          </p:nvPr>
        </p:nvSpPr>
        <p:spPr>
          <a:xfrm>
            <a:off x="839788" y="2057400"/>
            <a:ext cx="3932237" cy="3811588"/>
          </a:xfrm>
        </p:spPr>
        <p:txBody>
          <a:bodyPr>
            <a:normAutofit/>
          </a:bodyPr>
          <a:lstStyle/>
          <a:p>
            <a:pPr algn="ctr"/>
            <a:r>
              <a:rPr lang="en-US" sz="5400" dirty="0"/>
              <a:t>Every day in the life of a sales person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878076"/>
            <a:ext cx="6032500" cy="4095637"/>
          </a:xfrm>
          <a:prstGeom prst="rect">
            <a:avLst/>
          </a:prstGeom>
        </p:spPr>
      </p:pic>
    </p:spTree>
    <p:extLst>
      <p:ext uri="{BB962C8B-B14F-4D97-AF65-F5344CB8AC3E}">
        <p14:creationId xmlns:p14="http://schemas.microsoft.com/office/powerpoint/2010/main" val="33441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1084887" y="2228054"/>
            <a:ext cx="10088880" cy="1046440"/>
          </a:xfrm>
          <a:prstGeom prst="rect">
            <a:avLst/>
          </a:prstGeom>
          <a:noFill/>
        </p:spPr>
        <p:txBody>
          <a:bodyPr wrap="square" rtlCol="0">
            <a:spAutoFit/>
          </a:bodyPr>
          <a:lstStyle/>
          <a:p>
            <a:r>
              <a:rPr lang="en-US" sz="4400" dirty="0">
                <a:solidFill>
                  <a:srgbClr val="525252"/>
                </a:solidFill>
                <a:latin typeface="ProximaNovaRegular"/>
              </a:rPr>
              <a:t>We buy on emotion and justify with logic</a:t>
            </a:r>
          </a:p>
          <a:p>
            <a:endParaRPr lang="en-US" dirty="0"/>
          </a:p>
        </p:txBody>
      </p:sp>
      <p:sp>
        <p:nvSpPr>
          <p:cNvPr id="3" name="TextBox 2"/>
          <p:cNvSpPr txBox="1"/>
          <p:nvPr/>
        </p:nvSpPr>
        <p:spPr>
          <a:xfrm>
            <a:off x="4659588" y="3083838"/>
            <a:ext cx="4833257" cy="821250"/>
          </a:xfrm>
          <a:prstGeom prst="rect">
            <a:avLst/>
          </a:prstGeom>
          <a:noFill/>
        </p:spPr>
        <p:txBody>
          <a:bodyPr wrap="square" rtlCol="0">
            <a:spAutoFit/>
          </a:bodyPr>
          <a:lstStyle/>
          <a:p>
            <a:pPr lvl="1">
              <a:lnSpc>
                <a:spcPct val="90000"/>
              </a:lnSpc>
              <a:spcBef>
                <a:spcPts val="500"/>
              </a:spcBef>
            </a:pPr>
            <a:r>
              <a:rPr lang="en-US" sz="2400" dirty="0">
                <a:solidFill>
                  <a:prstClr val="black"/>
                </a:solidFill>
              </a:rPr>
              <a:t>James Chartrand</a:t>
            </a:r>
          </a:p>
          <a:p>
            <a:pPr lvl="1">
              <a:lnSpc>
                <a:spcPct val="90000"/>
              </a:lnSpc>
              <a:spcBef>
                <a:spcPts val="500"/>
              </a:spcBef>
            </a:pPr>
            <a:r>
              <a:rPr lang="en-US" sz="2400" dirty="0">
                <a:solidFill>
                  <a:prstClr val="black"/>
                </a:solidFill>
              </a:rPr>
              <a:t>Men With Pens</a:t>
            </a:r>
          </a:p>
        </p:txBody>
      </p:sp>
    </p:spTree>
    <p:extLst>
      <p:ext uri="{BB962C8B-B14F-4D97-AF65-F5344CB8AC3E}">
        <p14:creationId xmlns:p14="http://schemas.microsoft.com/office/powerpoint/2010/main" val="350807239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Irreplaceable Skills of a Salesperson </a:t>
            </a:r>
          </a:p>
        </p:txBody>
      </p:sp>
      <p:sp>
        <p:nvSpPr>
          <p:cNvPr id="3" name="Content Placeholder 2"/>
          <p:cNvSpPr>
            <a:spLocks noGrp="1"/>
          </p:cNvSpPr>
          <p:nvPr>
            <p:ph idx="1"/>
          </p:nvPr>
        </p:nvSpPr>
        <p:spPr>
          <a:xfrm>
            <a:off x="858297" y="2268736"/>
            <a:ext cx="10515600" cy="2695149"/>
          </a:xfrm>
        </p:spPr>
        <p:txBody>
          <a:bodyPr>
            <a:normAutofit fontScale="85000" lnSpcReduction="20000"/>
          </a:bodyPr>
          <a:lstStyle/>
          <a:p>
            <a:pPr marL="0" indent="0" algn="ctr">
              <a:buNone/>
            </a:pPr>
            <a:r>
              <a:rPr lang="en-US" sz="8000" dirty="0"/>
              <a:t>Assertiveness</a:t>
            </a:r>
          </a:p>
          <a:p>
            <a:pPr marL="0" indent="0" algn="ctr">
              <a:buNone/>
            </a:pPr>
            <a:r>
              <a:rPr lang="en-US" sz="8000" dirty="0"/>
              <a:t>&amp;</a:t>
            </a:r>
          </a:p>
          <a:p>
            <a:pPr marL="0" indent="0" algn="ctr">
              <a:buNone/>
            </a:pPr>
            <a:r>
              <a:rPr lang="en-US" sz="8000" dirty="0"/>
              <a:t>Empathy</a:t>
            </a:r>
          </a:p>
        </p:txBody>
      </p:sp>
    </p:spTree>
    <p:extLst>
      <p:ext uri="{BB962C8B-B14F-4D97-AF65-F5344CB8AC3E}">
        <p14:creationId xmlns:p14="http://schemas.microsoft.com/office/powerpoint/2010/main" val="1585105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Customer Journey</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2673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31" y="1616029"/>
            <a:ext cx="8505219" cy="3845174"/>
          </a:xfrm>
          <a:prstGeom prst="rect">
            <a:avLst/>
          </a:prstGeom>
        </p:spPr>
      </p:pic>
    </p:spTree>
    <p:extLst>
      <p:ext uri="{BB962C8B-B14F-4D97-AF65-F5344CB8AC3E}">
        <p14:creationId xmlns:p14="http://schemas.microsoft.com/office/powerpoint/2010/main" val="3228203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4380</TotalTime>
  <Words>879</Words>
  <Application>Microsoft Office PowerPoint</Application>
  <PresentationFormat>Widescreen</PresentationFormat>
  <Paragraphs>159</Paragraphs>
  <Slides>31</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ProximaNovaRegular</vt:lpstr>
      <vt:lpstr>Office Theme</vt:lpstr>
      <vt:lpstr>Marketing Automation Will NEVER Replace Sales</vt:lpstr>
      <vt:lpstr>PowerPoint Presentation</vt:lpstr>
      <vt:lpstr>PowerPoint Presentation</vt:lpstr>
      <vt:lpstr>PowerPoint Presentation</vt:lpstr>
      <vt:lpstr>PowerPoint Presentation</vt:lpstr>
      <vt:lpstr>PowerPoint Presentation</vt:lpstr>
      <vt:lpstr>The Irreplaceable Skills of a Salesperson </vt:lpstr>
      <vt:lpstr>The Customer Journey</vt:lpstr>
      <vt:lpstr>PowerPoint Presentation</vt:lpstr>
      <vt:lpstr>PowerPoint Presentation</vt:lpstr>
      <vt:lpstr>PowerPoint Presentation</vt:lpstr>
      <vt:lpstr>The Customer Journey</vt:lpstr>
      <vt:lpstr>The Customer Journey</vt:lpstr>
      <vt:lpstr>The Customer Journey</vt:lpstr>
      <vt:lpstr>The Customer Journey</vt:lpstr>
      <vt:lpstr>The Customer Journey</vt:lpstr>
      <vt:lpstr>The Customer Journey</vt:lpstr>
      <vt:lpstr>The Customer Journey</vt:lpstr>
      <vt:lpstr>What is Different Now</vt:lpstr>
      <vt:lpstr>What Makes a  Marketing Qualified Lead </vt:lpstr>
      <vt:lpstr>It Depends</vt:lpstr>
      <vt:lpstr>An MQL is what Sales Says It Is!</vt:lpstr>
      <vt:lpstr>Handing off to sales and closing the feedback loop</vt:lpstr>
      <vt:lpstr>Handing Off</vt:lpstr>
      <vt:lpstr>CRM Support</vt:lpstr>
      <vt:lpstr>Closing the Loop</vt:lpstr>
      <vt:lpstr>Fail Here and You Fail….Period</vt:lpstr>
      <vt:lpstr>Horizontally Integrated Marketing</vt:lpstr>
      <vt:lpstr>Move an MQL to Sales</vt:lpstr>
      <vt:lpstr>Wrap Up</vt:lpstr>
      <vt:lpstr>Marketing Automation Will NEVER Replace Sales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Dworkin</dc:creator>
  <cp:lastModifiedBy>Jeff Dworkin</cp:lastModifiedBy>
  <cp:revision>64</cp:revision>
  <dcterms:created xsi:type="dcterms:W3CDTF">2016-10-06T18:01:50Z</dcterms:created>
  <dcterms:modified xsi:type="dcterms:W3CDTF">2017-02-03T16:09:52Z</dcterms:modified>
</cp:coreProperties>
</file>