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2" r:id="rId4"/>
    <p:sldId id="278" r:id="rId5"/>
    <p:sldId id="276" r:id="rId6"/>
    <p:sldId id="277" r:id="rId7"/>
    <p:sldId id="280" r:id="rId8"/>
    <p:sldId id="274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94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F6739-D716-4B8D-A32A-F61F979528A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0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Dual Mode Connectivity for M2M</a:t>
            </a:r>
          </a:p>
          <a:p>
            <a:pPr marL="0" indent="0" algn="ctr">
              <a:buNone/>
            </a:pPr>
            <a:r>
              <a:rPr lang="en-US" dirty="0" smtClean="0"/>
              <a:t>Bill </a:t>
            </a:r>
            <a:r>
              <a:rPr lang="en-US" dirty="0" err="1" smtClean="0"/>
              <a:t>Molesworth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Vice President, Terrestrial Wireless Services</a:t>
            </a:r>
          </a:p>
          <a:p>
            <a:pPr marL="0" indent="0" algn="ctr">
              <a:buNone/>
            </a:pPr>
            <a:r>
              <a:rPr lang="en-US" dirty="0" smtClean="0"/>
              <a:t>ORBCOMM Inc.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Intelligent Assets </a:t>
            </a:r>
            <a:br>
              <a:rPr lang="en-US" dirty="0" smtClean="0"/>
            </a:br>
            <a:r>
              <a:rPr lang="en-US" dirty="0" smtClean="0"/>
              <a:t>Are Everywhere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7071" y="1422157"/>
            <a:ext cx="5035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D1813"/>
                </a:solidFill>
                <a:ea typeface="Verdana" pitchFamily="34" charset="0"/>
                <a:cs typeface="Verdana" pitchFamily="34" charset="0"/>
              </a:rPr>
              <a:t>Transportation </a:t>
            </a:r>
            <a:r>
              <a:rPr lang="en-US" sz="1400" b="1" dirty="0" smtClean="0">
                <a:solidFill>
                  <a:srgbClr val="FD1813"/>
                </a:solidFill>
                <a:ea typeface="Verdana" pitchFamily="34" charset="0"/>
                <a:cs typeface="Verdana" pitchFamily="34" charset="0"/>
              </a:rPr>
              <a:t>•</a:t>
            </a:r>
            <a:r>
              <a:rPr lang="en-US" sz="2000" b="1" dirty="0" smtClean="0">
                <a:solidFill>
                  <a:srgbClr val="FD1813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>
                <a:solidFill>
                  <a:srgbClr val="FD1813"/>
                </a:solidFill>
                <a:ea typeface="Verdana" pitchFamily="34" charset="0"/>
                <a:cs typeface="Verdana" pitchFamily="34" charset="0"/>
              </a:rPr>
              <a:t>Heavy Equipment </a:t>
            </a:r>
            <a:r>
              <a:rPr lang="en-US" sz="1400" b="1" dirty="0">
                <a:solidFill>
                  <a:srgbClr val="FD1813"/>
                </a:solidFill>
                <a:ea typeface="Verdana" pitchFamily="34" charset="0"/>
                <a:cs typeface="Verdana" pitchFamily="34" charset="0"/>
              </a:rPr>
              <a:t>•</a:t>
            </a:r>
            <a:r>
              <a:rPr lang="en-US" sz="2000" b="1" dirty="0">
                <a:solidFill>
                  <a:srgbClr val="FD1813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smtClean="0">
                <a:solidFill>
                  <a:srgbClr val="FD1813"/>
                </a:solidFill>
                <a:ea typeface="Verdana" pitchFamily="34" charset="0"/>
                <a:cs typeface="Verdana" pitchFamily="34" charset="0"/>
              </a:rPr>
              <a:t>Maritime</a:t>
            </a:r>
          </a:p>
          <a:p>
            <a:pPr algn="ctr"/>
            <a:r>
              <a:rPr lang="en-US" sz="2000" b="1" dirty="0" smtClean="0">
                <a:solidFill>
                  <a:srgbClr val="FD1813"/>
                </a:solidFill>
                <a:ea typeface="Verdana" pitchFamily="34" charset="0"/>
                <a:cs typeface="Verdana" pitchFamily="34" charset="0"/>
              </a:rPr>
              <a:t>Industrial/Remote </a:t>
            </a:r>
            <a:r>
              <a:rPr lang="en-US" sz="2000" b="1" dirty="0">
                <a:solidFill>
                  <a:srgbClr val="FD1813"/>
                </a:solidFill>
                <a:ea typeface="Verdana" pitchFamily="34" charset="0"/>
                <a:cs typeface="Verdana" pitchFamily="34" charset="0"/>
              </a:rPr>
              <a:t>Assets </a:t>
            </a:r>
            <a:r>
              <a:rPr lang="en-US" sz="1400" b="1" dirty="0">
                <a:solidFill>
                  <a:srgbClr val="FD1813"/>
                </a:solidFill>
                <a:ea typeface="Verdana" pitchFamily="34" charset="0"/>
                <a:cs typeface="Verdana" pitchFamily="34" charset="0"/>
              </a:rPr>
              <a:t>•</a:t>
            </a:r>
            <a:r>
              <a:rPr lang="en-US" sz="2000" b="1" dirty="0">
                <a:solidFill>
                  <a:srgbClr val="FD1813"/>
                </a:solidFill>
                <a:ea typeface="Verdana" pitchFamily="34" charset="0"/>
                <a:cs typeface="Verdana" pitchFamily="34" charset="0"/>
              </a:rPr>
              <a:t> Government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55" y="2122306"/>
            <a:ext cx="1797115" cy="102827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1389" y="2122306"/>
            <a:ext cx="1797115" cy="10282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50210" y="2122306"/>
            <a:ext cx="1797115" cy="102827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64924" y="2122306"/>
            <a:ext cx="1797115" cy="102827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82723" y="2122306"/>
            <a:ext cx="1797115" cy="102827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384" y="3178865"/>
            <a:ext cx="1797115" cy="1028274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619" y="3178865"/>
            <a:ext cx="1797115" cy="1028274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45814" y="3178865"/>
            <a:ext cx="1797115" cy="1028274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66416" y="3179518"/>
            <a:ext cx="1797115" cy="1028274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84215" y="3178865"/>
            <a:ext cx="1797115" cy="102827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887" y="4237333"/>
            <a:ext cx="1797115" cy="1028274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13121" y="4237333"/>
            <a:ext cx="1797115" cy="102827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43316" y="4237333"/>
            <a:ext cx="1797115" cy="1028274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63918" y="4237333"/>
            <a:ext cx="1797115" cy="1028274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481717" y="4237333"/>
            <a:ext cx="1797115" cy="1028274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619" y="5296326"/>
            <a:ext cx="1797115" cy="1028274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313854" y="5296326"/>
            <a:ext cx="1797115" cy="1028274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44049" y="5296326"/>
            <a:ext cx="1797115" cy="1028274"/>
          </a:xfrm>
          <a:prstGeom prst="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64651" y="5296326"/>
            <a:ext cx="1797115" cy="1028274"/>
          </a:xfrm>
          <a:prstGeom prst="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82450" y="5296326"/>
            <a:ext cx="1797115" cy="1028274"/>
          </a:xfrm>
          <a:prstGeom prst="rect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6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4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Intelligent Reefer Management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613293"/>
            <a:ext cx="8001000" cy="478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9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Do You Connect Them?</a:t>
            </a:r>
            <a:endParaRPr lang="en-US" sz="40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512" y="1616110"/>
            <a:ext cx="7920880" cy="399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28600" indent="-228600">
              <a:spcBef>
                <a:spcPts val="3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ea typeface="Verdana" pitchFamily="34" charset="0"/>
                <a:cs typeface="Verdana" pitchFamily="34" charset="0"/>
              </a:rPr>
              <a:t>Low-Earth Orbit (LEO) Satellites: 27 OG1 LEO satellites and 15 ground stations providing global two-way data service</a:t>
            </a:r>
          </a:p>
          <a:p>
            <a:pPr marL="228600" indent="-228600">
              <a:spcBef>
                <a:spcPts val="3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ea typeface="Verdana" pitchFamily="34" charset="0"/>
                <a:cs typeface="Verdana" pitchFamily="34" charset="0"/>
              </a:rPr>
              <a:t>Coming Soon:  18 next generation OG2 satellites launching from mid-2013 to 2014</a:t>
            </a:r>
          </a:p>
          <a:p>
            <a:pPr marL="228600" indent="-228600">
              <a:spcBef>
                <a:spcPts val="3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ea typeface="Verdana" pitchFamily="34" charset="0"/>
                <a:cs typeface="Verdana" pitchFamily="34" charset="0"/>
              </a:rPr>
              <a:t>“Terrestrial” Wireless Networks</a:t>
            </a:r>
            <a:br>
              <a:rPr lang="en-US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latin typeface="+mj-lt"/>
                <a:ea typeface="Verdana" pitchFamily="34" charset="0"/>
                <a:cs typeface="Verdana" pitchFamily="34" charset="0"/>
              </a:rPr>
            </a:br>
            <a:endParaRPr lang="en-US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228600" indent="-228600">
              <a:spcBef>
                <a:spcPts val="3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ea typeface="Verdana" pitchFamily="34" charset="0"/>
                <a:cs typeface="Verdana" pitchFamily="34" charset="0"/>
              </a:rPr>
              <a:t>“Dual Mode” Networks that combine LEO Satellite and Terrestrial Wireless Networks</a:t>
            </a:r>
            <a:endParaRPr lang="en-US" dirty="0">
              <a:latin typeface="Tahoma" pitchFamily="34" charset="0"/>
            </a:endParaRPr>
          </a:p>
        </p:txBody>
      </p:sp>
      <p:pic>
        <p:nvPicPr>
          <p:cNvPr id="5" name="Picture 5" descr="OG2 satellite transparentx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811">
            <a:off x="7498889" y="2484649"/>
            <a:ext cx="1750768" cy="124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8049" y="3952689"/>
            <a:ext cx="7653604" cy="695511"/>
            <a:chOff x="683568" y="3137359"/>
            <a:chExt cx="7653604" cy="695511"/>
          </a:xfrm>
        </p:grpSpPr>
        <p:pic>
          <p:nvPicPr>
            <p:cNvPr id="7" name="Picture 6" descr="http://t2.gstatic.com/images?q=tbn:ANd9GcQxpSySFcpQstOkZJN6bcxg7GEgZgFzTdLjoh2jDD2PYflOqZc7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3017" b="2907"/>
            <a:stretch/>
          </p:blipFill>
          <p:spPr bwMode="auto">
            <a:xfrm>
              <a:off x="683568" y="3137359"/>
              <a:ext cx="1440160" cy="543681"/>
            </a:xfrm>
            <a:prstGeom prst="rect">
              <a:avLst/>
            </a:prstGeom>
            <a:noFill/>
          </p:spPr>
        </p:pic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3353383"/>
              <a:ext cx="1008112" cy="43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353383"/>
              <a:ext cx="1440160" cy="47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http://t1.gstatic.com/images?q=tbn:ANd9GcSY9qNg8e9WI9cqBHqkayKU2srxbZKYfzd361xu42FnlOIXyhIA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148064" y="3281375"/>
              <a:ext cx="712079" cy="504056"/>
            </a:xfrm>
            <a:prstGeom prst="rect">
              <a:avLst/>
            </a:prstGeom>
            <a:noFill/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425391"/>
              <a:ext cx="77486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http://t1.gstatic.com/images?q=tbn:ANd9GcRJNkYQe71_YTHg4iPPTRYKwAFt3Llq-fdtE5sPr2tWFm4KWIQv2A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164288" y="3425391"/>
              <a:ext cx="1172884" cy="288032"/>
            </a:xfrm>
            <a:prstGeom prst="rect">
              <a:avLst/>
            </a:prstGeom>
            <a:noFill/>
          </p:spPr>
        </p:pic>
      </p:grpSp>
      <p:pic>
        <p:nvPicPr>
          <p:cNvPr id="13" name="Picture 2" descr="LE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7345">
            <a:off x="7421605" y="1186330"/>
            <a:ext cx="1734197" cy="24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15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2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"Dual Mode” </a:t>
            </a:r>
            <a:br>
              <a:rPr lang="en-US" dirty="0" smtClean="0"/>
            </a:br>
            <a:r>
              <a:rPr lang="en-US" dirty="0" smtClean="0"/>
              <a:t>Connectivity?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444208" y="1495872"/>
            <a:ext cx="2232248" cy="4683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http://t2.gstatic.com/images?q=tbn:ANd9GcQxpSySFcpQstOkZJN6bcxg7GEgZgFzTdLjoh2jDD2PYflOqZc7"/>
          <p:cNvPicPr>
            <a:picLocks noChangeAspect="1" noChangeArrowheads="1"/>
          </p:cNvPicPr>
          <p:nvPr/>
        </p:nvPicPr>
        <p:blipFill rotWithShape="1">
          <a:blip r:embed="rId2" cstate="email"/>
          <a:srcRect t="23017" b="2907"/>
          <a:stretch/>
        </p:blipFill>
        <p:spPr bwMode="auto">
          <a:xfrm>
            <a:off x="6730598" y="3108623"/>
            <a:ext cx="1620592" cy="611797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5240" y="1806352"/>
            <a:ext cx="5916959" cy="451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Blends </a:t>
            </a:r>
            <a:r>
              <a:rPr lang="en-US" sz="2400" dirty="0">
                <a:latin typeface="+mj-lt"/>
              </a:rPr>
              <a:t>satellite coverage </a:t>
            </a:r>
            <a:r>
              <a:rPr lang="en-US" sz="2400" dirty="0" smtClean="0">
                <a:latin typeface="+mj-lt"/>
              </a:rPr>
              <a:t>with cellular bandwidth for </a:t>
            </a:r>
            <a:r>
              <a:rPr lang="en-US" sz="2400" dirty="0">
                <a:latin typeface="+mj-lt"/>
              </a:rPr>
              <a:t>optimal </a:t>
            </a:r>
            <a:r>
              <a:rPr lang="en-US" sz="2400" dirty="0" smtClean="0">
                <a:latin typeface="+mj-lt"/>
              </a:rPr>
              <a:t>connectivity &amp; value</a:t>
            </a:r>
          </a:p>
          <a:p>
            <a:pPr marL="800100" lvl="1">
              <a:spcBef>
                <a:spcPct val="50000"/>
              </a:spcBef>
              <a:buFont typeface="Verdana" pitchFamily="34" charset="0"/>
              <a:buChar char="−"/>
            </a:pPr>
            <a:r>
              <a:rPr lang="en-US" sz="2000" dirty="0" smtClean="0">
                <a:latin typeface="+mj-lt"/>
              </a:rPr>
              <a:t>Enables high </a:t>
            </a:r>
            <a:r>
              <a:rPr lang="en-US" sz="2000" dirty="0">
                <a:latin typeface="+mj-lt"/>
              </a:rPr>
              <a:t>bandwidth </a:t>
            </a:r>
            <a:r>
              <a:rPr lang="en-US" sz="2000" dirty="0" smtClean="0">
                <a:latin typeface="+mj-lt"/>
              </a:rPr>
              <a:t>messaging when needed</a:t>
            </a:r>
            <a:endParaRPr lang="en-US" sz="2000" dirty="0">
              <a:latin typeface="+mj-lt"/>
            </a:endParaRPr>
          </a:p>
          <a:p>
            <a:pPr marL="800100" lvl="1">
              <a:spcBef>
                <a:spcPct val="50000"/>
              </a:spcBef>
              <a:buFont typeface="Verdana" pitchFamily="34" charset="0"/>
              <a:buChar char="−"/>
            </a:pPr>
            <a:r>
              <a:rPr lang="en-US" sz="2000" dirty="0" smtClean="0">
                <a:latin typeface="+mj-lt"/>
              </a:rPr>
              <a:t>Brings higher data throughputs and voice </a:t>
            </a:r>
            <a:r>
              <a:rPr lang="en-US" sz="2000" dirty="0">
                <a:latin typeface="+mj-lt"/>
              </a:rPr>
              <a:t>c</a:t>
            </a:r>
            <a:r>
              <a:rPr lang="en-US" sz="2000" dirty="0" smtClean="0">
                <a:latin typeface="+mj-lt"/>
              </a:rPr>
              <a:t>apabilities</a:t>
            </a:r>
            <a:endParaRPr lang="en-US" sz="2000" dirty="0">
              <a:latin typeface="+mj-lt"/>
            </a:endParaRPr>
          </a:p>
          <a:p>
            <a:pPr marL="800100" lvl="1">
              <a:spcBef>
                <a:spcPct val="50000"/>
              </a:spcBef>
              <a:buFont typeface="Verdana" pitchFamily="34" charset="0"/>
              <a:buChar char="−"/>
            </a:pPr>
            <a:r>
              <a:rPr lang="en-US" sz="2000" dirty="0" smtClean="0">
                <a:latin typeface="+mj-lt"/>
              </a:rPr>
              <a:t>Fills in gaps in terrestrial coverage</a:t>
            </a:r>
          </a:p>
          <a:p>
            <a:pPr marL="800100" lvl="1">
              <a:spcBef>
                <a:spcPct val="50000"/>
              </a:spcBef>
              <a:buFont typeface="Verdana" pitchFamily="34" charset="0"/>
              <a:buChar char="−"/>
            </a:pPr>
            <a:r>
              <a:rPr lang="en-US" sz="2000" dirty="0" smtClean="0">
                <a:latin typeface="+mj-lt"/>
              </a:rPr>
              <a:t>Multiple redundant connections</a:t>
            </a:r>
          </a:p>
          <a:p>
            <a:pPr marL="800100" lvl="1">
              <a:spcBef>
                <a:spcPct val="50000"/>
              </a:spcBef>
              <a:buFont typeface="Verdana" pitchFamily="34" charset="0"/>
              <a:buChar char="−"/>
            </a:pPr>
            <a:r>
              <a:rPr lang="en-US" sz="2000" dirty="0" smtClean="0">
                <a:latin typeface="+mj-lt"/>
              </a:rPr>
              <a:t>Global network service footprint</a:t>
            </a:r>
          </a:p>
          <a:p>
            <a:pPr marL="800100" lvl="1">
              <a:spcBef>
                <a:spcPct val="50000"/>
              </a:spcBef>
              <a:buFont typeface="Verdana" pitchFamily="34" charset="0"/>
              <a:buChar char="−"/>
            </a:pPr>
            <a:r>
              <a:rPr lang="en-US" sz="2000" dirty="0" smtClean="0">
                <a:latin typeface="+mj-lt"/>
              </a:rPr>
              <a:t>Least cost routing</a:t>
            </a:r>
            <a:endParaRPr lang="en-US" sz="2000" dirty="0">
              <a:latin typeface="+mj-lt"/>
            </a:endParaRPr>
          </a:p>
          <a:p>
            <a:pPr>
              <a:spcBef>
                <a:spcPct val="35000"/>
              </a:spcBef>
              <a:buClr>
                <a:srgbClr val="FF0000"/>
              </a:buClr>
              <a:buFont typeface="Arial" pitchFamily="34" charset="0"/>
              <a:buChar char="•"/>
            </a:pPr>
            <a:endParaRPr lang="en-US" sz="1400" dirty="0"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82797"/>
            <a:ext cx="1905341" cy="63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t1.gstatic.com/images?q=tbn:ANd9GcSY9qNg8e9WI9cqBHqkayKU2srxbZKYfzd361xu42FnlOIXyhI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8747" y="3972719"/>
            <a:ext cx="1024294" cy="725062"/>
          </a:xfrm>
          <a:prstGeom prst="rect">
            <a:avLst/>
          </a:prstGeom>
          <a:noFill/>
        </p:spPr>
      </p:pic>
      <p:pic>
        <p:nvPicPr>
          <p:cNvPr id="9" name="Picture 8" descr="http://t1.gstatic.com/images?q=tbn:ANd9GcRJNkYQe71_YTHg4iPPTRYKwAFt3Llq-fdtE5sPr2tWFm4KWIQv2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56593" y="5675740"/>
            <a:ext cx="1568603" cy="385211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4983" y="2432429"/>
            <a:ext cx="1311822" cy="5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18" y="1668463"/>
            <a:ext cx="1247752" cy="57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53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Considerations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417637"/>
            <a:ext cx="8382000" cy="5059363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sz="2400" dirty="0" smtClean="0"/>
              <a:t>Requires a secure</a:t>
            </a:r>
            <a:r>
              <a:rPr lang="en-US" sz="2400" dirty="0"/>
              <a:t>, scalable </a:t>
            </a:r>
            <a:r>
              <a:rPr lang="en-US" sz="2400" dirty="0" smtClean="0"/>
              <a:t>Web-based </a:t>
            </a:r>
            <a:r>
              <a:rPr lang="en-US" sz="2400" dirty="0"/>
              <a:t>platform </a:t>
            </a:r>
            <a:r>
              <a:rPr lang="en-US" sz="2400" dirty="0" smtClean="0"/>
              <a:t>to tie satellite and terrestrial networks together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sz="2400" dirty="0" smtClean="0"/>
              <a:t>“One view” of a dual-mode subscriber is not easy </a:t>
            </a:r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US" sz="2400" dirty="0"/>
              <a:t>Management of provisioning and messaging </a:t>
            </a:r>
            <a:r>
              <a:rPr lang="en-US" sz="2400" dirty="0" smtClean="0"/>
              <a:t>needs</a:t>
            </a:r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US" sz="2400" dirty="0" smtClean="0"/>
              <a:t>Billing and usage analysis</a:t>
            </a:r>
            <a:endParaRPr lang="en-US" sz="2400" dirty="0"/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US" sz="2400" dirty="0" smtClean="0"/>
              <a:t>Message tracing, quality of service and reports for over-usage and alarming</a:t>
            </a:r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US" sz="2400" dirty="0" smtClean="0"/>
              <a:t>APIs for automated capabilities &amp; subscription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396350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Service Management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417637"/>
            <a:ext cx="52578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sz="2400" dirty="0" smtClean="0"/>
              <a:t>Control, Control, Control</a:t>
            </a:r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US" sz="2400" dirty="0" smtClean="0"/>
              <a:t>Visibility over networks is key </a:t>
            </a:r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US" sz="2400" dirty="0" smtClean="0"/>
              <a:t>Management of airtime-related expenses</a:t>
            </a:r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US" sz="2400" dirty="0" smtClean="0"/>
              <a:t>Tools for self-care troubleshooting, analysis and issue resolution</a:t>
            </a:r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US" sz="2400" dirty="0" smtClean="0"/>
              <a:t>Enhance device reliability and longevity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62" y="1556792"/>
            <a:ext cx="3450346" cy="20984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12" y="4005064"/>
            <a:ext cx="3450346" cy="20984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637172" y="4577117"/>
            <a:ext cx="338328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83" y="4595319"/>
            <a:ext cx="2417603" cy="147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1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ORBCOMM Inc.</a:t>
            </a:r>
          </a:p>
          <a:p>
            <a:pPr marL="0" indent="0" algn="ctr">
              <a:buNone/>
            </a:pPr>
            <a:r>
              <a:rPr lang="en-US" dirty="0" smtClean="0"/>
              <a:t>703-433-6300  </a:t>
            </a:r>
            <a:r>
              <a:rPr lang="en-US" sz="2400" dirty="0" smtClean="0"/>
              <a:t>•  </a:t>
            </a:r>
            <a:r>
              <a:rPr lang="en-US" dirty="0" smtClean="0"/>
              <a:t>1-800-ORBCOMM</a:t>
            </a:r>
          </a:p>
          <a:p>
            <a:pPr marL="0" indent="0" algn="ctr">
              <a:buNone/>
            </a:pPr>
            <a:r>
              <a:rPr lang="en-US" dirty="0"/>
              <a:t>s</a:t>
            </a:r>
            <a:r>
              <a:rPr lang="en-US" dirty="0" smtClean="0"/>
              <a:t>ales @orbcomm.com</a:t>
            </a:r>
          </a:p>
          <a:p>
            <a:pPr marL="0" indent="0" algn="ctr">
              <a:buNone/>
            </a:pPr>
            <a:r>
              <a:rPr lang="en-US" dirty="0" smtClean="0"/>
              <a:t>www.orbcomm.com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4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222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Intelligent Assets  Are Everywhere</vt:lpstr>
      <vt:lpstr>Example: Intelligent Reefer Management</vt:lpstr>
      <vt:lpstr>How Do You Connect Them?</vt:lpstr>
      <vt:lpstr>What Is "Dual Mode”  Connectivity?</vt:lpstr>
      <vt:lpstr>Key Considerations</vt:lpstr>
      <vt:lpstr>Service Management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cditullio</dc:creator>
  <cp:lastModifiedBy>Owner</cp:lastModifiedBy>
  <cp:revision>43</cp:revision>
  <dcterms:created xsi:type="dcterms:W3CDTF">2011-08-18T14:43:33Z</dcterms:created>
  <dcterms:modified xsi:type="dcterms:W3CDTF">2013-01-23T23:38:49Z</dcterms:modified>
</cp:coreProperties>
</file>