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86" r:id="rId5"/>
    <p:sldId id="261" r:id="rId6"/>
    <p:sldId id="267" r:id="rId7"/>
    <p:sldId id="284" r:id="rId8"/>
    <p:sldId id="259" r:id="rId9"/>
    <p:sldId id="285" r:id="rId10"/>
    <p:sldId id="262" r:id="rId11"/>
    <p:sldId id="268" r:id="rId12"/>
    <p:sldId id="277" r:id="rId13"/>
    <p:sldId id="266" r:id="rId14"/>
    <p:sldId id="271" r:id="rId15"/>
    <p:sldId id="258" r:id="rId16"/>
    <p:sldId id="278" r:id="rId17"/>
    <p:sldId id="279" r:id="rId18"/>
    <p:sldId id="280" r:id="rId19"/>
    <p:sldId id="281" r:id="rId20"/>
    <p:sldId id="28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63B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2" autoAdjust="0"/>
    <p:restoredTop sz="94660"/>
  </p:normalViewPr>
  <p:slideViewPr>
    <p:cSldViewPr>
      <p:cViewPr varScale="1">
        <p:scale>
          <a:sx n="81" d="100"/>
          <a:sy n="81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7F5993C-85F1-4E44-98F5-9E4DE474BDFB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2CFFA9D-F708-4CD6-BEF5-104F7CD90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90663" y="430213"/>
            <a:ext cx="9986963" cy="7489825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13" y="7943850"/>
            <a:ext cx="6562725" cy="1149350"/>
          </a:xfrm>
          <a:noFill/>
          <a:ln/>
        </p:spPr>
        <p:txBody>
          <a:bodyPr lIns="91505" tIns="45751" rIns="91505" bIns="45751"/>
          <a:lstStyle/>
          <a:p>
            <a:pPr eaLnBrk="1" hangingPunct="1"/>
            <a:r>
              <a:rPr lang="fr-FR" smtClean="0"/>
              <a:t>Atmel portfolio includes nearly all the basic blocks required to build a smart metering infrastructure. From a stand alone electronic meter or gaz meter  you can build using an 8-bit AVR micro with outstanding low power and analog performances to a full AMI or Smart grid architecture that will use both 8-bit and 32-bit MCUs as well as RF chip and software stacks and touch solutions.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8188" cy="3411538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57688"/>
            <a:ext cx="5010150" cy="40767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CE36-B7DC-4073-ADF1-2F3D2DEB60D6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0B6F-626D-425F-80FF-D3BE57B7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E9AE-2252-4313-A25F-C99313F959E0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D431-9AB0-49CD-BAD6-EC627AAFA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F27B3-BCA7-4BAE-A3F2-2EE7FD6B521D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8223-450B-4F8E-AA94-360844ED4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D3E2-D3E4-455B-8FD1-254646ECE4BB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89E0-A17F-40CA-9E22-21FC715ED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F813-F1C3-4204-97E3-AF35D8790D7D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56D8-BF8C-4576-ABAD-CED394B45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07B9-6160-4E62-8835-BC66E4F249C9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701D0-5C59-43B4-9E9E-182255C3F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9734-DB5C-487C-B489-59D811010CCE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ECFF-D13F-4B8A-85CD-7A3CBC481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B64C-5611-42E1-87AF-AD49BBF0092A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D314-2AAC-4821-B78C-7F7F6EE3D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EF4C-514A-4908-BEFC-CD25BF9305CD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DA2F-AF19-4F7E-9070-2B15C32AA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B095C-8BAB-4F59-913F-703058536A3C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3ADE-00C0-462A-BA0D-6B4F9A15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A43D-E8DD-48D2-A4E3-BD53072F0F02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9189-C32D-494E-9857-6E3FF048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6F9C-D9B1-48FC-BE4A-1996491F5639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1ECE-7DD4-4D7F-8A4E-CCEB24F85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C49459-E655-43C0-BBBC-FBF94EF1F87A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79393E-6299-4EE5-A894-8F3B935E6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daydeal.com/files/i14/seidio_a855_dock2.jpg&amp;imgrefurl=http://www.daydeal.com/product.php?productid=40118&amp;cat=4644&amp;usg=__CL2RDIc5y5N8tQMAfJXMG3HgG0I=&amp;h=300&amp;w=300&amp;sz=11&amp;hl=en&amp;start=112&amp;sig2=9VClrGjRM6w09dXv7EZRiQ&amp;itbs=1&amp;tbnid=RHngO7czejloSM:&amp;tbnh=116&amp;tbnw=116&amp;prev=/images?q=motorola+droid+dock&amp;start=100&amp;hl=en&amp;sa=N&amp;gbv=2&amp;ndsp=20&amp;tbs=isch:1&amp;ei=q7w0TKWKA8qNnQezp5D9BA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c21.com/product-details/Mobile-Phone-Travel-charger--1700029.htm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chris.gorog@atme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68262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Product Management Solutions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314325" y="1627188"/>
            <a:ext cx="8524875" cy="5307012"/>
          </a:xfrm>
        </p:spPr>
        <p:txBody>
          <a:bodyPr/>
          <a:lstStyle/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2400" smtClean="0"/>
              <a:t>Enforcing a licensing model</a:t>
            </a:r>
          </a:p>
          <a:p>
            <a:pPr lvl="1"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How to ensure that only licensed partners can use your design</a:t>
            </a:r>
          </a:p>
          <a:p>
            <a:pPr lvl="1"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How to control numbers of licensed products on the market</a:t>
            </a:r>
          </a:p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2400" smtClean="0"/>
              <a:t>What happens to companies products after they are released to production?</a:t>
            </a:r>
          </a:p>
          <a:p>
            <a:pPr lvl="1"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Many companies do not know the answer to this question</a:t>
            </a:r>
          </a:p>
          <a:p>
            <a:pPr lvl="1"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Many that have tried to find out do not like what they discover</a:t>
            </a:r>
          </a:p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endParaRPr lang="en-US" sz="2000" smtClean="0"/>
          </a:p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2400" smtClean="0"/>
              <a:t>Need a positive control of all aspects of supply chain</a:t>
            </a:r>
          </a:p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2400" b="1" smtClean="0"/>
              <a:t>Customer Quote “We have more products sold under our name that are not produced by us than what we produce”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Supply Chain Management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sz="half" idx="1"/>
          </p:nvPr>
        </p:nvSpPr>
        <p:spPr>
          <a:xfrm>
            <a:off x="381000" y="1630363"/>
            <a:ext cx="6586538" cy="3376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400" smtClean="0"/>
              <a:t>Collect market trend and sales data</a:t>
            </a:r>
          </a:p>
          <a:p>
            <a:pPr lvl="1"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Ensure revenue streams</a:t>
            </a:r>
          </a:p>
          <a:p>
            <a:pPr lvl="1"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Track subcontractors success levels </a:t>
            </a:r>
          </a:p>
          <a:p>
            <a:pPr lvl="1"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Market saturation control</a:t>
            </a:r>
          </a:p>
          <a:p>
            <a:pPr lvl="1"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Limit warrantee and technical support cost</a:t>
            </a:r>
          </a:p>
          <a:p>
            <a:pPr lvl="1"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Pricing control</a:t>
            </a:r>
          </a:p>
          <a:p>
            <a:pPr lvl="1"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Control model compatibilities</a:t>
            </a:r>
          </a:p>
          <a:p>
            <a:pPr lvl="1"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Track end user information</a:t>
            </a:r>
          </a:p>
          <a:p>
            <a:pPr lvl="1"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Supply Chain auditing</a:t>
            </a:r>
          </a:p>
          <a:p>
            <a:pPr lvl="1" eaLnBrk="1" hangingPunct="1">
              <a:lnSpc>
                <a:spcPct val="90000"/>
              </a:lnSpc>
              <a:buClr>
                <a:srgbClr val="1A63B3"/>
              </a:buClr>
              <a:buFontTx/>
              <a:buChar char="•"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buClr>
                <a:srgbClr val="1A63B3"/>
              </a:buClr>
              <a:buFontTx/>
              <a:buChar char="•"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rgbClr val="1A63B3"/>
              </a:buClr>
              <a:buFontTx/>
              <a:buChar char="•"/>
            </a:pPr>
            <a:endParaRPr lang="en-US" sz="2000" i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1A63B3"/>
              </a:buClr>
              <a:buFontTx/>
              <a:buChar char="•"/>
            </a:pPr>
            <a:endParaRPr lang="en-US" sz="2000" i="1" smtClean="0">
              <a:solidFill>
                <a:schemeClr val="accent2"/>
              </a:solidFill>
            </a:endParaRPr>
          </a:p>
        </p:txBody>
      </p:sp>
      <p:pic>
        <p:nvPicPr>
          <p:cNvPr id="25603" name="Picture 4" descr="Motorola-Dr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4381500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Buttons - QTouch Controll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2822">
            <a:off x="4878388" y="3656013"/>
            <a:ext cx="8540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USB Aud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0750" y="3935413"/>
            <a:ext cx="14763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Mobile Phone Travel charg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1800" y="5510213"/>
            <a:ext cx="762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Line 8"/>
          <p:cNvSpPr>
            <a:spLocks noChangeShapeType="1"/>
          </p:cNvSpPr>
          <p:nvPr/>
        </p:nvSpPr>
        <p:spPr bwMode="auto">
          <a:xfrm flipH="1">
            <a:off x="7540625" y="4540250"/>
            <a:ext cx="260350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H="1" flipV="1">
            <a:off x="7720013" y="5470525"/>
            <a:ext cx="5080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5648325" y="4151313"/>
            <a:ext cx="25400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pic>
        <p:nvPicPr>
          <p:cNvPr id="25610" name="Picture 11" descr="seidio_a855_dock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1650" y="52832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Line 12"/>
          <p:cNvSpPr>
            <a:spLocks noChangeShapeType="1"/>
          </p:cNvSpPr>
          <p:nvPr/>
        </p:nvSpPr>
        <p:spPr bwMode="auto">
          <a:xfrm flipV="1">
            <a:off x="5235575" y="5376863"/>
            <a:ext cx="4762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Optional Material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body" idx="1"/>
          </p:nvPr>
        </p:nvSpPr>
        <p:spPr>
          <a:xfrm>
            <a:off x="347663" y="1435100"/>
            <a:ext cx="3919537" cy="4770438"/>
          </a:xfrm>
        </p:spPr>
        <p:txBody>
          <a:bodyPr/>
          <a:lstStyle/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Firmware and software protection</a:t>
            </a:r>
          </a:p>
          <a:p>
            <a:pPr lvl="1"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1600" smtClean="0"/>
              <a:t>Firmware root of trust</a:t>
            </a:r>
          </a:p>
          <a:p>
            <a:pPr lvl="1"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1600" smtClean="0"/>
              <a:t>Firmware download protections</a:t>
            </a:r>
          </a:p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Confidential file protection </a:t>
            </a:r>
          </a:p>
          <a:p>
            <a:pPr lvl="1"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1600" smtClean="0"/>
              <a:t>Media download</a:t>
            </a:r>
          </a:p>
          <a:p>
            <a:pPr lvl="1"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1600" smtClean="0"/>
              <a:t>Facilitating key exchange</a:t>
            </a:r>
          </a:p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Encrypting memory contents</a:t>
            </a:r>
          </a:p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User authentication</a:t>
            </a:r>
          </a:p>
          <a:p>
            <a:pPr lvl="1"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1600" smtClean="0"/>
              <a:t>Tokens, dongles and two factor logon</a:t>
            </a:r>
          </a:p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Call center support</a:t>
            </a:r>
          </a:p>
          <a:p>
            <a:pPr eaLnBrk="1" hangingPunct="1">
              <a:lnSpc>
                <a:spcPct val="80000"/>
              </a:lnSpc>
              <a:buClr>
                <a:srgbClr val="1A63B3"/>
              </a:buClr>
              <a:buFontTx/>
              <a:buChar char="•"/>
            </a:pPr>
            <a:endParaRPr lang="en-US" sz="1800" smtClean="0"/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gray">
          <a:xfrm>
            <a:off x="4906963" y="1447800"/>
            <a:ext cx="3490912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>
                <a:latin typeface="Calibri" pitchFamily="34" charset="0"/>
              </a:rPr>
              <a:t>Battery authentication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>
                <a:latin typeface="Calibri" pitchFamily="34" charset="0"/>
              </a:rPr>
              <a:t>Networked device security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1600">
                <a:latin typeface="Calibri" pitchFamily="34" charset="0"/>
              </a:rPr>
              <a:t>Peer-to-peer systems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1600">
                <a:latin typeface="Calibri" pitchFamily="34" charset="0"/>
              </a:rPr>
              <a:t>Key Management (but used in many apps)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1600">
                <a:latin typeface="Calibri" pitchFamily="34" charset="0"/>
              </a:rPr>
              <a:t>Protecting communication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1600">
                <a:latin typeface="Calibri" pitchFamily="34" charset="0"/>
              </a:rPr>
              <a:t>Signatures and Certificates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1600">
                <a:latin typeface="Calibri" pitchFamily="34" charset="0"/>
              </a:rPr>
              <a:t>Verifying and encrypting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1600">
                <a:latin typeface="Calibri" pitchFamily="34" charset="0"/>
              </a:rPr>
              <a:t>Wireless network systems security</a:t>
            </a:r>
            <a:r>
              <a:rPr lang="en-US"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>
                <a:latin typeface="Calibri" pitchFamily="34" charset="0"/>
              </a:rPr>
              <a:t>Removable component authentication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1600">
                <a:latin typeface="Calibri" pitchFamily="34" charset="0"/>
              </a:rPr>
              <a:t>Consumable, peripheral, daughter card, etc…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>
                <a:latin typeface="Calibri" pitchFamily="34" charset="0"/>
              </a:rPr>
              <a:t>Mutual authentication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Additional Product Uses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Management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Key Management</a:t>
            </a:r>
          </a:p>
          <a:p>
            <a:pPr lvl="1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Entire network becomes one system</a:t>
            </a:r>
          </a:p>
          <a:p>
            <a:pPr lvl="1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System attributes</a:t>
            </a:r>
          </a:p>
          <a:p>
            <a:pPr lvl="2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Load keys securely</a:t>
            </a:r>
          </a:p>
          <a:p>
            <a:pPr lvl="2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Provide uniqueness</a:t>
            </a:r>
          </a:p>
          <a:p>
            <a:pPr lvl="2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Enable Authenticate (non - repudiation)</a:t>
            </a:r>
          </a:p>
          <a:p>
            <a:pPr lvl="2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Operate uniformity (synchronize with network)</a:t>
            </a:r>
          </a:p>
          <a:p>
            <a:pPr lvl="2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Refresh implementation (key rolling)</a:t>
            </a:r>
          </a:p>
          <a:p>
            <a:pPr lvl="2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Prevent tamper (software / key extraction)</a:t>
            </a:r>
          </a:p>
          <a:p>
            <a:pPr lvl="2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Etc.</a:t>
            </a:r>
          </a:p>
          <a:p>
            <a:pPr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Modularity</a:t>
            </a:r>
          </a:p>
          <a:p>
            <a:pPr lvl="1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Core security uniformity</a:t>
            </a:r>
          </a:p>
          <a:p>
            <a:pPr lvl="1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Address all required attributes</a:t>
            </a:r>
          </a:p>
          <a:p>
            <a:pPr lvl="1">
              <a:buClr>
                <a:srgbClr val="1A63B3"/>
              </a:buClr>
              <a:buSzPct val="85000"/>
              <a:buFontTx/>
              <a:buChar char="•"/>
            </a:pPr>
            <a:r>
              <a:rPr lang="en-US" sz="1800" smtClean="0"/>
              <a:t>PKI, certificates, CA</a:t>
            </a:r>
          </a:p>
          <a:p>
            <a:pPr lvl="2"/>
            <a:endParaRPr lang="en-US" sz="1800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60438"/>
          </a:xfrm>
        </p:spPr>
        <p:txBody>
          <a:bodyPr/>
          <a:lstStyle/>
          <a:p>
            <a:pPr eaLnBrk="1" hangingPunct="1"/>
            <a:r>
              <a:rPr lang="en-US" smtClean="0"/>
              <a:t>Network Key Management</a:t>
            </a:r>
          </a:p>
        </p:txBody>
      </p:sp>
      <p:sp>
        <p:nvSpPr>
          <p:cNvPr id="15457" name="Document"/>
          <p:cNvSpPr>
            <a:spLocks noEditPoints="1" noChangeArrowheads="1"/>
          </p:cNvSpPr>
          <p:nvPr/>
        </p:nvSpPr>
        <p:spPr bwMode="auto">
          <a:xfrm rot="10800000">
            <a:off x="3157538" y="1219200"/>
            <a:ext cx="762000" cy="762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80C03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ctr" eaLnBrk="0" hangingPunct="0">
              <a:defRPr/>
            </a:pPr>
            <a:r>
              <a:rPr lang="en-US" sz="800" b="1">
                <a:cs typeface="Arial" charset="0"/>
              </a:rPr>
              <a:t>Encrypted </a:t>
            </a:r>
            <a:r>
              <a:rPr lang="en-US" sz="1400" b="1">
                <a:cs typeface="Arial" charset="0"/>
              </a:rPr>
              <a:t>PII</a:t>
            </a:r>
          </a:p>
        </p:txBody>
      </p:sp>
      <p:sp>
        <p:nvSpPr>
          <p:cNvPr id="15458" name="Rectangle 98"/>
          <p:cNvSpPr>
            <a:spLocks noChangeArrowheads="1"/>
          </p:cNvSpPr>
          <p:nvPr/>
        </p:nvSpPr>
        <p:spPr bwMode="auto">
          <a:xfrm>
            <a:off x="304800" y="4591050"/>
            <a:ext cx="8610600" cy="196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b="1">
                <a:latin typeface="Calibri" pitchFamily="34" charset="0"/>
              </a:rPr>
              <a:t>Every node produces unique and one-time use session keys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b="1">
                <a:latin typeface="Calibri" pitchFamily="34" charset="0"/>
              </a:rPr>
              <a:t>Session keys can encrypt Personally Identifying Information (PII)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b="1">
                <a:latin typeface="Calibri" pitchFamily="34" charset="0"/>
              </a:rPr>
              <a:t>Any node can be authenticated uniquely on network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b="1">
                <a:latin typeface="Calibri" pitchFamily="34" charset="0"/>
              </a:rPr>
              <a:t>Each node can produce the same key anywhere on the network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000">
                <a:latin typeface="Calibri" pitchFamily="34" charset="0"/>
              </a:rPr>
              <a:t>Create cryptographic communication keys on the fly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000">
                <a:latin typeface="Calibri" pitchFamily="34" charset="0"/>
              </a:rPr>
              <a:t>Verify communication transmission</a:t>
            </a:r>
          </a:p>
        </p:txBody>
      </p:sp>
      <p:sp>
        <p:nvSpPr>
          <p:cNvPr id="15459" name="Line 99"/>
          <p:cNvSpPr>
            <a:spLocks noChangeShapeType="1"/>
          </p:cNvSpPr>
          <p:nvPr/>
        </p:nvSpPr>
        <p:spPr bwMode="auto">
          <a:xfrm flipH="1">
            <a:off x="3536950" y="2605088"/>
            <a:ext cx="295275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5" name="Oval 100"/>
          <p:cNvSpPr>
            <a:spLocks noChangeArrowheads="1"/>
          </p:cNvSpPr>
          <p:nvPr/>
        </p:nvSpPr>
        <p:spPr bwMode="auto">
          <a:xfrm>
            <a:off x="3822700" y="1824038"/>
            <a:ext cx="1143000" cy="10668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61" name="Line 101"/>
          <p:cNvSpPr>
            <a:spLocks noChangeShapeType="1"/>
          </p:cNvSpPr>
          <p:nvPr/>
        </p:nvSpPr>
        <p:spPr bwMode="auto">
          <a:xfrm>
            <a:off x="4956175" y="2576513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27" name="Picture 102" descr="AT91SAM9G45_7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6550" y="1900238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" name="Rectangle 103"/>
          <p:cNvSpPr>
            <a:spLocks noChangeArrowheads="1"/>
          </p:cNvSpPr>
          <p:nvPr/>
        </p:nvSpPr>
        <p:spPr bwMode="auto">
          <a:xfrm>
            <a:off x="4184650" y="2509838"/>
            <a:ext cx="457200" cy="227012"/>
          </a:xfrm>
          <a:prstGeom prst="rect">
            <a:avLst/>
          </a:prstGeom>
          <a:solidFill>
            <a:srgbClr val="36A8E4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b="1">
                <a:cs typeface="Arial" charset="0"/>
              </a:rPr>
              <a:t>Key</a:t>
            </a:r>
          </a:p>
        </p:txBody>
      </p:sp>
      <p:sp>
        <p:nvSpPr>
          <p:cNvPr id="15464" name="AutoShape 104"/>
          <p:cNvSpPr>
            <a:spLocks noChangeArrowheads="1"/>
          </p:cNvSpPr>
          <p:nvPr/>
        </p:nvSpPr>
        <p:spPr bwMode="auto">
          <a:xfrm>
            <a:off x="3975100" y="2128838"/>
            <a:ext cx="152400" cy="5334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30" name="Oval 105"/>
          <p:cNvSpPr>
            <a:spLocks noChangeArrowheads="1"/>
          </p:cNvSpPr>
          <p:nvPr/>
        </p:nvSpPr>
        <p:spPr bwMode="auto">
          <a:xfrm>
            <a:off x="2451100" y="2509838"/>
            <a:ext cx="1143000" cy="10668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31" name="Picture 106" descr="AT91SAM9G45_7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50" y="2586038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7" name="Rectangle 107"/>
          <p:cNvSpPr>
            <a:spLocks noChangeArrowheads="1"/>
          </p:cNvSpPr>
          <p:nvPr/>
        </p:nvSpPr>
        <p:spPr bwMode="auto">
          <a:xfrm>
            <a:off x="2813050" y="3195638"/>
            <a:ext cx="457200" cy="227012"/>
          </a:xfrm>
          <a:prstGeom prst="rect">
            <a:avLst/>
          </a:prstGeom>
          <a:solidFill>
            <a:srgbClr val="36A8E4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b="1">
                <a:cs typeface="Arial" charset="0"/>
              </a:rPr>
              <a:t>Key</a:t>
            </a:r>
          </a:p>
        </p:txBody>
      </p:sp>
      <p:sp>
        <p:nvSpPr>
          <p:cNvPr id="15468" name="AutoShape 108"/>
          <p:cNvSpPr>
            <a:spLocks noChangeArrowheads="1"/>
          </p:cNvSpPr>
          <p:nvPr/>
        </p:nvSpPr>
        <p:spPr bwMode="auto">
          <a:xfrm>
            <a:off x="2603500" y="2814638"/>
            <a:ext cx="152400" cy="5334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69" name="Line 109"/>
          <p:cNvSpPr>
            <a:spLocks noChangeShapeType="1"/>
          </p:cNvSpPr>
          <p:nvPr/>
        </p:nvSpPr>
        <p:spPr bwMode="auto">
          <a:xfrm flipH="1">
            <a:off x="2165350" y="3290888"/>
            <a:ext cx="295275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35" name="Oval 110"/>
          <p:cNvSpPr>
            <a:spLocks noChangeArrowheads="1"/>
          </p:cNvSpPr>
          <p:nvPr/>
        </p:nvSpPr>
        <p:spPr bwMode="auto">
          <a:xfrm>
            <a:off x="1079500" y="3195638"/>
            <a:ext cx="1143000" cy="10668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36" name="Picture 111" descr="AT91SAM9G45_7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271838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72" name="Rectangle 112"/>
          <p:cNvSpPr>
            <a:spLocks noChangeArrowheads="1"/>
          </p:cNvSpPr>
          <p:nvPr/>
        </p:nvSpPr>
        <p:spPr bwMode="auto">
          <a:xfrm>
            <a:off x="1441450" y="3881438"/>
            <a:ext cx="457200" cy="227012"/>
          </a:xfrm>
          <a:prstGeom prst="rect">
            <a:avLst/>
          </a:prstGeom>
          <a:solidFill>
            <a:srgbClr val="36A8E4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b="1">
                <a:cs typeface="Arial" charset="0"/>
              </a:rPr>
              <a:t>Key</a:t>
            </a:r>
          </a:p>
        </p:txBody>
      </p:sp>
      <p:sp>
        <p:nvSpPr>
          <p:cNvPr id="15473" name="AutoShape 113"/>
          <p:cNvSpPr>
            <a:spLocks noChangeArrowheads="1"/>
          </p:cNvSpPr>
          <p:nvPr/>
        </p:nvSpPr>
        <p:spPr bwMode="auto">
          <a:xfrm>
            <a:off x="1231900" y="3500438"/>
            <a:ext cx="152400" cy="5334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39" name="Oval 114"/>
          <p:cNvSpPr>
            <a:spLocks noChangeArrowheads="1"/>
          </p:cNvSpPr>
          <p:nvPr/>
        </p:nvSpPr>
        <p:spPr bwMode="auto">
          <a:xfrm>
            <a:off x="5203825" y="2481263"/>
            <a:ext cx="1143000" cy="10668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40" name="Picture 115" descr="AT91SAM9G45_7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675" y="255746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76" name="Rectangle 116"/>
          <p:cNvSpPr>
            <a:spLocks noChangeArrowheads="1"/>
          </p:cNvSpPr>
          <p:nvPr/>
        </p:nvSpPr>
        <p:spPr bwMode="auto">
          <a:xfrm>
            <a:off x="5565775" y="3167063"/>
            <a:ext cx="457200" cy="227012"/>
          </a:xfrm>
          <a:prstGeom prst="rect">
            <a:avLst/>
          </a:prstGeom>
          <a:solidFill>
            <a:srgbClr val="36A8E4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b="1">
                <a:cs typeface="Arial" charset="0"/>
              </a:rPr>
              <a:t>Key</a:t>
            </a:r>
          </a:p>
        </p:txBody>
      </p:sp>
      <p:sp>
        <p:nvSpPr>
          <p:cNvPr id="15477" name="AutoShape 117"/>
          <p:cNvSpPr>
            <a:spLocks noChangeArrowheads="1"/>
          </p:cNvSpPr>
          <p:nvPr/>
        </p:nvSpPr>
        <p:spPr bwMode="auto">
          <a:xfrm>
            <a:off x="5356225" y="2786063"/>
            <a:ext cx="152400" cy="5334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78" name="Line 118"/>
          <p:cNvSpPr>
            <a:spLocks noChangeShapeType="1"/>
          </p:cNvSpPr>
          <p:nvPr/>
        </p:nvSpPr>
        <p:spPr bwMode="auto">
          <a:xfrm flipH="1">
            <a:off x="4994275" y="3338513"/>
            <a:ext cx="295275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44" name="Oval 119"/>
          <p:cNvSpPr>
            <a:spLocks noChangeArrowheads="1"/>
          </p:cNvSpPr>
          <p:nvPr/>
        </p:nvSpPr>
        <p:spPr bwMode="auto">
          <a:xfrm>
            <a:off x="3908425" y="3243263"/>
            <a:ext cx="1143000" cy="10668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45" name="Picture 120" descr="AT91SAM9G45_7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275" y="331946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81" name="Rectangle 121"/>
          <p:cNvSpPr>
            <a:spLocks noChangeArrowheads="1"/>
          </p:cNvSpPr>
          <p:nvPr/>
        </p:nvSpPr>
        <p:spPr bwMode="auto">
          <a:xfrm>
            <a:off x="4270375" y="3929063"/>
            <a:ext cx="457200" cy="227012"/>
          </a:xfrm>
          <a:prstGeom prst="rect">
            <a:avLst/>
          </a:prstGeom>
          <a:solidFill>
            <a:srgbClr val="36A8E4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b="1">
                <a:cs typeface="Arial" charset="0"/>
              </a:rPr>
              <a:t>Key</a:t>
            </a:r>
          </a:p>
        </p:txBody>
      </p:sp>
      <p:sp>
        <p:nvSpPr>
          <p:cNvPr id="15482" name="AutoShape 122"/>
          <p:cNvSpPr>
            <a:spLocks noChangeArrowheads="1"/>
          </p:cNvSpPr>
          <p:nvPr/>
        </p:nvSpPr>
        <p:spPr bwMode="auto">
          <a:xfrm>
            <a:off x="4060825" y="3548063"/>
            <a:ext cx="152400" cy="5334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83" name="Line 123"/>
          <p:cNvSpPr>
            <a:spLocks noChangeShapeType="1"/>
          </p:cNvSpPr>
          <p:nvPr/>
        </p:nvSpPr>
        <p:spPr bwMode="auto">
          <a:xfrm>
            <a:off x="6299200" y="3319463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49" name="Oval 124"/>
          <p:cNvSpPr>
            <a:spLocks noChangeArrowheads="1"/>
          </p:cNvSpPr>
          <p:nvPr/>
        </p:nvSpPr>
        <p:spPr bwMode="auto">
          <a:xfrm>
            <a:off x="6546850" y="3224213"/>
            <a:ext cx="1143000" cy="10668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50" name="Picture 125" descr="AT91SAM9G45_7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0" y="33004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86" name="Rectangle 126"/>
          <p:cNvSpPr>
            <a:spLocks noChangeArrowheads="1"/>
          </p:cNvSpPr>
          <p:nvPr/>
        </p:nvSpPr>
        <p:spPr bwMode="auto">
          <a:xfrm>
            <a:off x="6908800" y="3910013"/>
            <a:ext cx="457200" cy="227012"/>
          </a:xfrm>
          <a:prstGeom prst="rect">
            <a:avLst/>
          </a:prstGeom>
          <a:solidFill>
            <a:srgbClr val="36A8E4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b="1">
                <a:cs typeface="Arial" charset="0"/>
              </a:rPr>
              <a:t>Key</a:t>
            </a:r>
          </a:p>
        </p:txBody>
      </p:sp>
      <p:sp>
        <p:nvSpPr>
          <p:cNvPr id="15487" name="AutoShape 127"/>
          <p:cNvSpPr>
            <a:spLocks noChangeArrowheads="1"/>
          </p:cNvSpPr>
          <p:nvPr/>
        </p:nvSpPr>
        <p:spPr bwMode="auto">
          <a:xfrm>
            <a:off x="6699250" y="3529013"/>
            <a:ext cx="152400" cy="5334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88" name="Rectangle 128"/>
          <p:cNvSpPr>
            <a:spLocks noChangeArrowheads="1"/>
          </p:cNvSpPr>
          <p:nvPr/>
        </p:nvSpPr>
        <p:spPr bwMode="auto">
          <a:xfrm>
            <a:off x="6934200" y="3910013"/>
            <a:ext cx="457200" cy="227012"/>
          </a:xfrm>
          <a:prstGeom prst="rect">
            <a:avLst/>
          </a:prstGeom>
          <a:solidFill>
            <a:srgbClr val="1A63B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b="1">
                <a:cs typeface="Arial" charset="0"/>
              </a:rPr>
              <a:t>Key</a:t>
            </a:r>
          </a:p>
        </p:txBody>
      </p:sp>
      <p:sp>
        <p:nvSpPr>
          <p:cNvPr id="15489" name="AutoShape 129"/>
          <p:cNvSpPr>
            <a:spLocks noChangeArrowheads="1"/>
          </p:cNvSpPr>
          <p:nvPr/>
        </p:nvSpPr>
        <p:spPr bwMode="auto">
          <a:xfrm>
            <a:off x="6699250" y="3529013"/>
            <a:ext cx="152400" cy="5334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90" name="AutoShape 130"/>
          <p:cNvSpPr>
            <a:spLocks noChangeArrowheads="1"/>
          </p:cNvSpPr>
          <p:nvPr/>
        </p:nvSpPr>
        <p:spPr bwMode="auto">
          <a:xfrm>
            <a:off x="6413500" y="1747838"/>
            <a:ext cx="1752600" cy="1066800"/>
          </a:xfrm>
          <a:prstGeom prst="wedgeRoundRectCallout">
            <a:avLst>
              <a:gd name="adj1" fmla="val -6523"/>
              <a:gd name="adj2" fmla="val 82292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Arial" charset="0"/>
            </a:endParaRPr>
          </a:p>
        </p:txBody>
      </p:sp>
      <p:sp>
        <p:nvSpPr>
          <p:cNvPr id="15491" name="Document"/>
          <p:cNvSpPr>
            <a:spLocks noEditPoints="1" noChangeArrowheads="1"/>
          </p:cNvSpPr>
          <p:nvPr/>
        </p:nvSpPr>
        <p:spPr bwMode="auto">
          <a:xfrm rot="10800000">
            <a:off x="7480300" y="1824038"/>
            <a:ext cx="447675" cy="457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80C03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>
              <a:defRPr/>
            </a:pPr>
            <a:r>
              <a:rPr lang="en-US" sz="1400" b="1">
                <a:cs typeface="Arial" charset="0"/>
              </a:rPr>
              <a:t>PII</a:t>
            </a:r>
          </a:p>
        </p:txBody>
      </p:sp>
      <p:sp>
        <p:nvSpPr>
          <p:cNvPr id="15492" name="Rectangle 132"/>
          <p:cNvSpPr>
            <a:spLocks noChangeArrowheads="1"/>
          </p:cNvSpPr>
          <p:nvPr/>
        </p:nvSpPr>
        <p:spPr bwMode="auto">
          <a:xfrm>
            <a:off x="7480300" y="2433638"/>
            <a:ext cx="457200" cy="227012"/>
          </a:xfrm>
          <a:prstGeom prst="rect">
            <a:avLst/>
          </a:prstGeom>
          <a:solidFill>
            <a:srgbClr val="1A63B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b="1">
                <a:cs typeface="Arial" charset="0"/>
              </a:rPr>
              <a:t>Key</a:t>
            </a:r>
          </a:p>
        </p:txBody>
      </p:sp>
      <p:pic>
        <p:nvPicPr>
          <p:cNvPr id="15493" name="Picture 133" descr="MCj04419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900" y="19002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94" name="Text Box 134"/>
          <p:cNvSpPr txBox="1">
            <a:spLocks noChangeArrowheads="1"/>
          </p:cNvSpPr>
          <p:nvPr/>
        </p:nvSpPr>
        <p:spPr bwMode="auto">
          <a:xfrm>
            <a:off x="6651625" y="2100263"/>
            <a:ext cx="5048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cs typeface="Arial" charset="0"/>
              </a:rPr>
              <a:t>AES</a:t>
            </a:r>
          </a:p>
        </p:txBody>
      </p:sp>
      <p:sp>
        <p:nvSpPr>
          <p:cNvPr id="15495" name="AutoShape 135"/>
          <p:cNvSpPr>
            <a:spLocks noChangeArrowheads="1"/>
          </p:cNvSpPr>
          <p:nvPr/>
        </p:nvSpPr>
        <p:spPr bwMode="auto">
          <a:xfrm rot="10800000">
            <a:off x="3441700" y="1519238"/>
            <a:ext cx="609600" cy="857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62" y="5399"/>
                  <a:pt x="10724" y="5400"/>
                  <a:pt x="10687" y="5401"/>
                </a:cubicBezTo>
                <a:lnTo>
                  <a:pt x="10574" y="2"/>
                </a:lnTo>
                <a:cubicBezTo>
                  <a:pt x="10649" y="0"/>
                  <a:pt x="10724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1A63B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96" name="AutoShape 136"/>
          <p:cNvSpPr>
            <a:spLocks noChangeArrowheads="1"/>
          </p:cNvSpPr>
          <p:nvPr/>
        </p:nvSpPr>
        <p:spPr bwMode="auto">
          <a:xfrm rot="-9024448">
            <a:off x="4951413" y="2462213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1A63B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97" name="AutoShape 137"/>
          <p:cNvSpPr>
            <a:spLocks noChangeArrowheads="1"/>
          </p:cNvSpPr>
          <p:nvPr/>
        </p:nvSpPr>
        <p:spPr bwMode="auto">
          <a:xfrm rot="-9024448">
            <a:off x="6299200" y="3186113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1A63B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98" name="Rectangle 138"/>
          <p:cNvSpPr>
            <a:spLocks noChangeArrowheads="1"/>
          </p:cNvSpPr>
          <p:nvPr/>
        </p:nvSpPr>
        <p:spPr bwMode="auto">
          <a:xfrm>
            <a:off x="4194175" y="2498725"/>
            <a:ext cx="514350" cy="227013"/>
          </a:xfrm>
          <a:prstGeom prst="rect">
            <a:avLst/>
          </a:prstGeom>
          <a:solidFill>
            <a:srgbClr val="F18E37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b="1">
                <a:cs typeface="Arial" charset="0"/>
              </a:rPr>
              <a:t>Verify</a:t>
            </a:r>
          </a:p>
        </p:txBody>
      </p:sp>
      <p:sp>
        <p:nvSpPr>
          <p:cNvPr id="15499" name="AutoShape 139"/>
          <p:cNvSpPr>
            <a:spLocks noChangeArrowheads="1"/>
          </p:cNvSpPr>
          <p:nvPr/>
        </p:nvSpPr>
        <p:spPr bwMode="auto">
          <a:xfrm>
            <a:off x="3975100" y="2130425"/>
            <a:ext cx="152400" cy="5334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00" name="Rectangle 140"/>
          <p:cNvSpPr>
            <a:spLocks noChangeArrowheads="1"/>
          </p:cNvSpPr>
          <p:nvPr/>
        </p:nvSpPr>
        <p:spPr bwMode="auto">
          <a:xfrm>
            <a:off x="6905625" y="3946525"/>
            <a:ext cx="457200" cy="227013"/>
          </a:xfrm>
          <a:prstGeom prst="rect">
            <a:avLst/>
          </a:prstGeom>
          <a:solidFill>
            <a:srgbClr val="F18E37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b="1">
                <a:cs typeface="Arial" charset="0"/>
              </a:rPr>
              <a:t>MAC</a:t>
            </a:r>
          </a:p>
        </p:txBody>
      </p:sp>
      <p:sp>
        <p:nvSpPr>
          <p:cNvPr id="15501" name="AutoShape 141"/>
          <p:cNvSpPr>
            <a:spLocks noChangeArrowheads="1"/>
          </p:cNvSpPr>
          <p:nvPr/>
        </p:nvSpPr>
        <p:spPr bwMode="auto">
          <a:xfrm>
            <a:off x="6696075" y="3527425"/>
            <a:ext cx="152400" cy="5334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02" name="AutoShape 142"/>
          <p:cNvSpPr>
            <a:spLocks noChangeArrowheads="1"/>
          </p:cNvSpPr>
          <p:nvPr/>
        </p:nvSpPr>
        <p:spPr bwMode="auto">
          <a:xfrm rot="-9024448">
            <a:off x="6303963" y="3184525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18E37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03" name="AutoShape 143"/>
          <p:cNvSpPr>
            <a:spLocks noChangeArrowheads="1"/>
          </p:cNvSpPr>
          <p:nvPr/>
        </p:nvSpPr>
        <p:spPr bwMode="auto">
          <a:xfrm rot="-9024448">
            <a:off x="4954588" y="2422525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18E37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96296E-6 L -0.09167 -0.038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549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-2.22222E-6 L -0.09115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549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1000"/>
                                        <p:tgtEl>
                                          <p:spTgt spid="15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2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7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100"/>
                            </p:stCondLst>
                            <p:childTnLst>
                              <p:par>
                                <p:cTn id="146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200" fill="hold"/>
                                        <p:tgtEl>
                                          <p:spTgt spid="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7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8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200" fill="hold"/>
                                        <p:tgtEl>
                                          <p:spTgt spid="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00"/>
                            </p:stCondLst>
                            <p:childTnLst>
                              <p:par>
                                <p:cTn id="164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200" fill="hold"/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"/>
                            </p:stCondLst>
                            <p:childTnLst>
                              <p:par>
                                <p:cTn id="173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200" fill="hold"/>
                                        <p:tgtEl>
                                          <p:spTgt spid="1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1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2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300"/>
                            </p:stCondLst>
                            <p:childTnLst>
                              <p:par>
                                <p:cTn id="182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200" fill="hold"/>
                                        <p:tgtEl>
                                          <p:spTgt spid="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9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7" grpId="0" animBg="1"/>
      <p:bldP spid="15457" grpId="1" animBg="1"/>
      <p:bldP spid="15459" grpId="0" animBg="1"/>
      <p:bldP spid="15461" grpId="0" animBg="1"/>
      <p:bldP spid="15463" grpId="0" animBg="1"/>
      <p:bldP spid="15464" grpId="0" animBg="1"/>
      <p:bldP spid="15467" grpId="0" animBg="1"/>
      <p:bldP spid="15468" grpId="0" animBg="1"/>
      <p:bldP spid="15469" grpId="0" animBg="1"/>
      <p:bldP spid="15472" grpId="0" animBg="1"/>
      <p:bldP spid="15473" grpId="0" animBg="1"/>
      <p:bldP spid="15476" grpId="0" animBg="1"/>
      <p:bldP spid="15477" grpId="0" animBg="1"/>
      <p:bldP spid="15478" grpId="0" animBg="1"/>
      <p:bldP spid="15481" grpId="0" animBg="1"/>
      <p:bldP spid="15482" grpId="0" animBg="1"/>
      <p:bldP spid="15483" grpId="0" animBg="1"/>
      <p:bldP spid="15486" grpId="0" animBg="1"/>
      <p:bldP spid="15487" grpId="0" animBg="1"/>
      <p:bldP spid="15488" grpId="0" animBg="1"/>
      <p:bldP spid="15488" grpId="1" animBg="1"/>
      <p:bldP spid="15488" grpId="2" animBg="1"/>
      <p:bldP spid="15489" grpId="0" animBg="1"/>
      <p:bldP spid="15489" grpId="1" animBg="1"/>
      <p:bldP spid="15489" grpId="2" animBg="1"/>
      <p:bldP spid="15490" grpId="0" animBg="1"/>
      <p:bldP spid="15490" grpId="1" animBg="1"/>
      <p:bldP spid="15491" grpId="0" animBg="1"/>
      <p:bldP spid="15491" grpId="1" animBg="1"/>
      <p:bldP spid="15491" grpId="2" animBg="1"/>
      <p:bldP spid="15491" grpId="3" animBg="1"/>
      <p:bldP spid="15492" grpId="0" animBg="1"/>
      <p:bldP spid="15492" grpId="1" animBg="1"/>
      <p:bldP spid="15492" grpId="2" animBg="1"/>
      <p:bldP spid="15492" grpId="3" animBg="1"/>
      <p:bldP spid="15494" grpId="0"/>
      <p:bldP spid="15494" grpId="1"/>
      <p:bldP spid="15495" grpId="0" animBg="1"/>
      <p:bldP spid="15495" grpId="1" animBg="1"/>
      <p:bldP spid="15496" grpId="0" animBg="1"/>
      <p:bldP spid="15496" grpId="1" animBg="1"/>
      <p:bldP spid="15497" grpId="0" animBg="1"/>
      <p:bldP spid="15497" grpId="1" animBg="1"/>
      <p:bldP spid="15498" grpId="0" animBg="1"/>
      <p:bldP spid="15498" grpId="1" animBg="1"/>
      <p:bldP spid="15499" grpId="0" animBg="1"/>
      <p:bldP spid="15499" grpId="1" animBg="1"/>
      <p:bldP spid="15500" grpId="0" animBg="1"/>
      <p:bldP spid="15500" grpId="1" animBg="1"/>
      <p:bldP spid="15501" grpId="0" animBg="1"/>
      <p:bldP spid="15501" grpId="1" animBg="1"/>
      <p:bldP spid="15502" grpId="0" animBg="1"/>
      <p:bldP spid="15502" grpId="1" animBg="1"/>
      <p:bldP spid="15503" grpId="0" animBg="1"/>
      <p:bldP spid="1550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smtClean="0"/>
              <a:t>Authentication and Key Management</a:t>
            </a:r>
          </a:p>
        </p:txBody>
      </p:sp>
      <p:pic>
        <p:nvPicPr>
          <p:cNvPr id="31746" name="Picture 3" descr="PKI_KeyLoa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2900363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Management</a:t>
            </a:r>
          </a:p>
        </p:txBody>
      </p:sp>
      <p:pic>
        <p:nvPicPr>
          <p:cNvPr id="32770" name="Picture 3" descr="KeyDeri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69988"/>
            <a:ext cx="57150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mtClean="0"/>
              <a:t>Working Key Generation</a:t>
            </a:r>
          </a:p>
        </p:txBody>
      </p:sp>
      <p:pic>
        <p:nvPicPr>
          <p:cNvPr id="33794" name="Picture 3" descr="EveryPacketCo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745807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076450" y="2514600"/>
            <a:ext cx="838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Hash &amp; </a:t>
            </a:r>
          </a:p>
          <a:p>
            <a:pPr algn="ctr"/>
            <a:r>
              <a:rPr lang="en-US" sz="1600" b="1"/>
              <a:t>Secret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6172200" y="2514600"/>
            <a:ext cx="838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Hash &amp; </a:t>
            </a:r>
          </a:p>
          <a:p>
            <a:pPr algn="ctr"/>
            <a:r>
              <a:rPr lang="en-US" sz="1600" b="1"/>
              <a:t>Secret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Utilization</a:t>
            </a:r>
          </a:p>
        </p:txBody>
      </p:sp>
      <p:pic>
        <p:nvPicPr>
          <p:cNvPr id="34818" name="Picture 3" descr="CertVer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27163"/>
            <a:ext cx="48974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960438"/>
          </a:xfrm>
        </p:spPr>
        <p:txBody>
          <a:bodyPr/>
          <a:lstStyle/>
          <a:p>
            <a:pPr eaLnBrk="1" hangingPunct="1"/>
            <a:r>
              <a:rPr lang="en-US" sz="4000" smtClean="0"/>
              <a:t>Using Cryptographic ICs For Security and Product Management </a:t>
            </a:r>
          </a:p>
        </p:txBody>
      </p:sp>
      <p:pic>
        <p:nvPicPr>
          <p:cNvPr id="16386" name="Picture 4" descr="meg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gri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577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/>
          </p:cNvSpPr>
          <p:nvPr/>
        </p:nvSpPr>
        <p:spPr bwMode="auto">
          <a:xfrm>
            <a:off x="304800" y="2133600"/>
            <a:ext cx="5257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800">
                <a:latin typeface="Calibri" pitchFamily="34" charset="0"/>
              </a:rPr>
              <a:t>Misconceptions about security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800">
                <a:latin typeface="Calibri" pitchFamily="34" charset="0"/>
              </a:rPr>
              <a:t>Network and system security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800">
                <a:latin typeface="Calibri" pitchFamily="34" charset="0"/>
              </a:rPr>
              <a:t>Key Management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800">
                <a:latin typeface="Calibri" pitchFamily="34" charset="0"/>
              </a:rPr>
              <a:t>The Business of Security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800">
                <a:latin typeface="Calibri" pitchFamily="34" charset="0"/>
              </a:rPr>
              <a:t>Product Management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2514600" y="4953000"/>
            <a:ext cx="3048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Calibri" pitchFamily="34" charset="0"/>
                <a:cs typeface="Arial" charset="0"/>
              </a:rPr>
              <a:t>Christopher Gorog, PMP</a:t>
            </a:r>
          </a:p>
          <a:p>
            <a:r>
              <a:rPr lang="en-US" sz="2200">
                <a:latin typeface="Calibri" pitchFamily="34" charset="0"/>
                <a:cs typeface="Arial" charset="0"/>
                <a:hlinkClick r:id="rId4"/>
              </a:rPr>
              <a:t>chris.gorog@atmel.com</a:t>
            </a:r>
            <a:endParaRPr lang="en-US" sz="2200">
              <a:latin typeface="Calibri" pitchFamily="34" charset="0"/>
              <a:cs typeface="Arial" charset="0"/>
            </a:endParaRPr>
          </a:p>
          <a:p>
            <a:r>
              <a:rPr lang="en-US" sz="2200">
                <a:latin typeface="Calibri" pitchFamily="34" charset="0"/>
                <a:cs typeface="Arial" charset="0"/>
              </a:rPr>
              <a:t>February 2, 2011</a:t>
            </a:r>
          </a:p>
        </p:txBody>
      </p:sp>
      <p:pic>
        <p:nvPicPr>
          <p:cNvPr id="16390" name="Picture 13" descr="D:\ATMEL\powerpoint assests\assests\powerpoint_assests_inside.png"/>
          <p:cNvPicPr>
            <a:picLocks noChangeAspect="1" noChangeArrowheads="1"/>
          </p:cNvPicPr>
          <p:nvPr/>
        </p:nvPicPr>
        <p:blipFill>
          <a:blip r:embed="rId5" cstate="print"/>
          <a:srcRect l="22937"/>
          <a:stretch>
            <a:fillRect/>
          </a:stretch>
        </p:blipFill>
        <p:spPr bwMode="auto">
          <a:xfrm>
            <a:off x="381000" y="4495800"/>
            <a:ext cx="26670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1"/>
          <p:cNvSpPr>
            <a:spLocks noChangeArrowheads="1"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Why Hardware Security is Better</a:t>
            </a:r>
          </a:p>
        </p:txBody>
      </p:sp>
      <p:sp>
        <p:nvSpPr>
          <p:cNvPr id="35842" name="Rectangle 12"/>
          <p:cNvSpPr>
            <a:spLocks noChangeArrowheads="1"/>
          </p:cNvSpPr>
          <p:nvPr/>
        </p:nvSpPr>
        <p:spPr bwMode="auto">
          <a:xfrm>
            <a:off x="304800" y="2895600"/>
            <a:ext cx="624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000">
                <a:latin typeface="Calibri" pitchFamily="34" charset="0"/>
              </a:rPr>
              <a:t>ICs architected from ground up for security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>
                <a:latin typeface="Calibri" pitchFamily="34" charset="0"/>
              </a:rPr>
              <a:t>No exposed regular structures, no exposed test capability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>
                <a:latin typeface="Calibri" pitchFamily="34" charset="0"/>
              </a:rPr>
              <a:t>Internal clock generation, power regulation, environmental tamper detection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000">
                <a:latin typeface="Calibri" pitchFamily="34" charset="0"/>
              </a:rPr>
              <a:t>Keys stored in memories have additional layers of protection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000">
                <a:latin typeface="Calibri" pitchFamily="34" charset="0"/>
              </a:rPr>
              <a:t>Security procedures and protocols are hard coded, not subject to attack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A63B3"/>
              </a:buClr>
              <a:buSzPct val="85000"/>
              <a:buFontTx/>
              <a:buChar char="•"/>
            </a:pPr>
            <a:r>
              <a:rPr lang="en-US" sz="2000">
                <a:latin typeface="Calibri" pitchFamily="34" charset="0"/>
              </a:rPr>
              <a:t>Only well protected information crosses the security perimeter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381000" y="1371600"/>
            <a:ext cx="5410200" cy="1524000"/>
            <a:chOff x="480" y="2832"/>
            <a:chExt cx="4176" cy="1344"/>
          </a:xfrm>
        </p:grpSpPr>
        <p:grpSp>
          <p:nvGrpSpPr>
            <p:cNvPr id="35848" name="Group 5"/>
            <p:cNvGrpSpPr>
              <a:grpSpLocks/>
            </p:cNvGrpSpPr>
            <p:nvPr/>
          </p:nvGrpSpPr>
          <p:grpSpPr bwMode="auto">
            <a:xfrm>
              <a:off x="480" y="2832"/>
              <a:ext cx="4176" cy="1008"/>
              <a:chOff x="1019" y="1440"/>
              <a:chExt cx="4388" cy="1392"/>
            </a:xfrm>
          </p:grpSpPr>
          <p:sp>
            <p:nvSpPr>
              <p:cNvPr id="35850" name="Rectangle 6"/>
              <p:cNvSpPr>
                <a:spLocks noChangeArrowheads="1"/>
              </p:cNvSpPr>
              <p:nvPr/>
            </p:nvSpPr>
            <p:spPr bwMode="auto">
              <a:xfrm>
                <a:off x="2748" y="1440"/>
                <a:ext cx="709" cy="1392"/>
              </a:xfrm>
              <a:prstGeom prst="rect">
                <a:avLst/>
              </a:prstGeom>
              <a:solidFill>
                <a:srgbClr val="AD1A01"/>
              </a:solidFill>
              <a:ln w="9525">
                <a:solidFill>
                  <a:srgbClr val="AD1A0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851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19" y="1584"/>
                <a:ext cx="4388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52" name="Rectangle 8"/>
              <p:cNvSpPr>
                <a:spLocks noChangeArrowheads="1"/>
              </p:cNvSpPr>
              <p:nvPr/>
            </p:nvSpPr>
            <p:spPr bwMode="auto">
              <a:xfrm>
                <a:off x="2748" y="1584"/>
                <a:ext cx="709" cy="1104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528" y="3936"/>
              <a:ext cx="40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400">
                  <a:solidFill>
                    <a:srgbClr val="FF3300"/>
                  </a:solidFill>
                </a:rPr>
                <a:t>Key Detection on Hard Drive Disk</a:t>
              </a:r>
            </a:p>
          </p:txBody>
        </p:sp>
      </p:grpSp>
      <p:pic>
        <p:nvPicPr>
          <p:cNvPr id="35844" name="Picture 10" descr="sinbad_c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700" y="1676400"/>
            <a:ext cx="24765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1" descr="bq_probep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446463"/>
            <a:ext cx="2133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12"/>
          <p:cNvSpPr txBox="1">
            <a:spLocks noChangeArrowheads="1"/>
          </p:cNvSpPr>
          <p:nvPr/>
        </p:nvSpPr>
        <p:spPr bwMode="auto">
          <a:xfrm>
            <a:off x="6705600" y="5426075"/>
            <a:ext cx="167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FF3300"/>
                </a:solidFill>
                <a:cs typeface="Arial" charset="0"/>
              </a:rPr>
              <a:t>Standard chip design</a:t>
            </a:r>
          </a:p>
        </p:txBody>
      </p:sp>
      <p:sp>
        <p:nvSpPr>
          <p:cNvPr id="35847" name="Text Box 13"/>
          <p:cNvSpPr txBox="1">
            <a:spLocks noChangeArrowheads="1"/>
          </p:cNvSpPr>
          <p:nvPr/>
        </p:nvSpPr>
        <p:spPr bwMode="auto">
          <a:xfrm>
            <a:off x="6477000" y="2971800"/>
            <a:ext cx="2209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FF3300"/>
                </a:solidFill>
                <a:cs typeface="Arial" charset="0"/>
              </a:rPr>
              <a:t>Tamper-resistant shielding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hangingPunct="1"/>
            <a:r>
              <a:rPr lang="en-US" sz="4000" smtClean="0"/>
              <a:t>Misconceptions about Security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152400" y="3886200"/>
            <a:ext cx="88392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400" smtClean="0"/>
              <a:t>I have encryption, isn’t that all I need</a:t>
            </a:r>
          </a:p>
          <a:p>
            <a:pPr eaLnBrk="1" hangingPunct="1">
              <a:lnSpc>
                <a:spcPct val="8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400" smtClean="0"/>
              <a:t>Encryption is a property of data</a:t>
            </a:r>
          </a:p>
          <a:p>
            <a:pPr lvl="1" eaLnBrk="1" hangingPunct="1">
              <a:lnSpc>
                <a:spcPct val="8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Data is scrambled using mathematical equations</a:t>
            </a:r>
          </a:p>
          <a:p>
            <a:pPr lvl="1" eaLnBrk="1" hangingPunct="1">
              <a:lnSpc>
                <a:spcPct val="8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Data can be encrypted in transit, or at rest (memory)</a:t>
            </a:r>
          </a:p>
          <a:p>
            <a:pPr lvl="1" eaLnBrk="1" hangingPunct="1">
              <a:lnSpc>
                <a:spcPct val="8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Encrypted data is unusable without the proper key</a:t>
            </a:r>
          </a:p>
          <a:p>
            <a:pPr eaLnBrk="1" hangingPunct="1">
              <a:lnSpc>
                <a:spcPct val="8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400" smtClean="0"/>
              <a:t>Process of using encrypted data poses the security risk</a:t>
            </a:r>
          </a:p>
          <a:p>
            <a:pPr lvl="1" eaLnBrk="1" hangingPunct="1">
              <a:lnSpc>
                <a:spcPct val="8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Keys to encrypt and/or decrypt have to be available </a:t>
            </a:r>
          </a:p>
          <a:p>
            <a:pPr lvl="1" eaLnBrk="1" hangingPunct="1">
              <a:lnSpc>
                <a:spcPct val="8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Challenge is to control who or what has access to these values</a:t>
            </a:r>
          </a:p>
        </p:txBody>
      </p:sp>
      <p:pic>
        <p:nvPicPr>
          <p:cNvPr id="2" name="Picture 4" descr="enc_pr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71475" y="1849438"/>
            <a:ext cx="59277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486400" y="1524000"/>
            <a:ext cx="3276600" cy="365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 b="1">
                <a:cs typeface="Arial" charset="0"/>
              </a:rPr>
              <a:t>Encryption Key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62575" y="3381375"/>
            <a:ext cx="839788" cy="365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cs typeface="Arial" charset="0"/>
              </a:rPr>
              <a:t>Encrypted </a:t>
            </a:r>
          </a:p>
          <a:p>
            <a:pPr eaLnBrk="0" hangingPunct="0"/>
            <a:r>
              <a:rPr lang="en-US" sz="1200" b="1">
                <a:cs typeface="Arial" charset="0"/>
              </a:rPr>
              <a:t>Information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71488" y="3435350"/>
            <a:ext cx="839787" cy="1825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cs typeface="Arial" charset="0"/>
              </a:rPr>
              <a:t>Information</a:t>
            </a:r>
          </a:p>
        </p:txBody>
      </p: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2814638" y="1782763"/>
            <a:ext cx="1143000" cy="182562"/>
            <a:chOff x="1632" y="2671"/>
            <a:chExt cx="720" cy="115"/>
          </a:xfrm>
        </p:grpSpPr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1632" y="2671"/>
              <a:ext cx="357" cy="11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cs typeface="Arial" charset="0"/>
                </a:rPr>
                <a:t>Encrypt</a:t>
              </a:r>
            </a:p>
          </p:txBody>
        </p:sp>
        <p:sp>
          <p:nvSpPr>
            <p:cNvPr id="17424" name="Line 10"/>
            <p:cNvSpPr>
              <a:spLocks noChangeShapeType="1"/>
            </p:cNvSpPr>
            <p:nvPr/>
          </p:nvSpPr>
          <p:spPr bwMode="auto">
            <a:xfrm>
              <a:off x="2016" y="273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416" name="Group 11"/>
          <p:cNvGrpSpPr>
            <a:grpSpLocks/>
          </p:cNvGrpSpPr>
          <p:nvPr/>
        </p:nvGrpSpPr>
        <p:grpSpPr bwMode="auto">
          <a:xfrm>
            <a:off x="2725738" y="3575050"/>
            <a:ext cx="1174750" cy="182563"/>
            <a:chOff x="1776" y="3744"/>
            <a:chExt cx="740" cy="115"/>
          </a:xfrm>
        </p:grpSpPr>
        <p:sp>
          <p:nvSpPr>
            <p:cNvPr id="17421" name="Text Box 12"/>
            <p:cNvSpPr txBox="1">
              <a:spLocks noChangeArrowheads="1"/>
            </p:cNvSpPr>
            <p:nvPr/>
          </p:nvSpPr>
          <p:spPr bwMode="auto">
            <a:xfrm>
              <a:off x="2160" y="3744"/>
              <a:ext cx="356" cy="11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cs typeface="Arial" charset="0"/>
                </a:rPr>
                <a:t>Decrypt</a:t>
              </a:r>
            </a:p>
          </p:txBody>
        </p:sp>
        <p:sp>
          <p:nvSpPr>
            <p:cNvPr id="17422" name="Line 13"/>
            <p:cNvSpPr>
              <a:spLocks noChangeShapeType="1"/>
            </p:cNvSpPr>
            <p:nvPr/>
          </p:nvSpPr>
          <p:spPr bwMode="auto">
            <a:xfrm flipH="1">
              <a:off x="1776" y="379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7417" name="AutoShape 14"/>
          <p:cNvSpPr>
            <a:spLocks noChangeArrowheads="1"/>
          </p:cNvSpPr>
          <p:nvPr/>
        </p:nvSpPr>
        <p:spPr bwMode="auto">
          <a:xfrm>
            <a:off x="6453188" y="2228850"/>
            <a:ext cx="2346325" cy="1058863"/>
          </a:xfrm>
          <a:prstGeom prst="roundRect">
            <a:avLst>
              <a:gd name="adj" fmla="val 16667"/>
            </a:avLst>
          </a:prstGeom>
          <a:solidFill>
            <a:srgbClr val="36A8E4"/>
          </a:solidFill>
          <a:ln w="9525">
            <a:solidFill>
              <a:srgbClr val="999999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75000"/>
              <a:buFont typeface="Wingdings" pitchFamily="2" charset="2"/>
              <a:buChar char="ü"/>
            </a:pPr>
            <a:r>
              <a:rPr lang="en-US" sz="16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400" b="1">
                <a:solidFill>
                  <a:schemeClr val="bg1"/>
                </a:solidFill>
                <a:cs typeface="Arial" charset="0"/>
              </a:rPr>
              <a:t>Commonly used for data confidentiality</a:t>
            </a:r>
          </a:p>
        </p:txBody>
      </p:sp>
      <p:sp>
        <p:nvSpPr>
          <p:cNvPr id="17418" name="AutoShape 15"/>
          <p:cNvSpPr>
            <a:spLocks noChangeArrowheads="1"/>
          </p:cNvSpPr>
          <p:nvPr/>
        </p:nvSpPr>
        <p:spPr bwMode="auto">
          <a:xfrm>
            <a:off x="204788" y="1352550"/>
            <a:ext cx="3822700" cy="381000"/>
          </a:xfrm>
          <a:prstGeom prst="roundRect">
            <a:avLst>
              <a:gd name="adj" fmla="val 16667"/>
            </a:avLst>
          </a:prstGeom>
          <a:solidFill>
            <a:srgbClr val="36A8E4"/>
          </a:solidFill>
          <a:ln w="9525">
            <a:solidFill>
              <a:srgbClr val="9999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600" b="1">
                <a:solidFill>
                  <a:schemeClr val="bg1"/>
                </a:solidFill>
                <a:cs typeface="Arial" charset="0"/>
              </a:rPr>
              <a:t>Encryption</a:t>
            </a:r>
          </a:p>
        </p:txBody>
      </p:sp>
      <p:sp>
        <p:nvSpPr>
          <p:cNvPr id="17419" name="Rectangle 16"/>
          <p:cNvSpPr>
            <a:spLocks noChangeArrowheads="1"/>
          </p:cNvSpPr>
          <p:nvPr/>
        </p:nvSpPr>
        <p:spPr bwMode="auto">
          <a:xfrm>
            <a:off x="155575" y="1295400"/>
            <a:ext cx="8836025" cy="2497138"/>
          </a:xfrm>
          <a:prstGeom prst="rect">
            <a:avLst/>
          </a:prstGeom>
          <a:noFill/>
          <a:ln w="25400">
            <a:solidFill>
              <a:srgbClr val="D2D2D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3124200" y="1752600"/>
            <a:ext cx="2209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Transmission Networks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Composed of many different types of systems</a:t>
            </a:r>
          </a:p>
          <a:p>
            <a:r>
              <a:rPr lang="en-US" smtClean="0"/>
              <a:t>Vast difference in resources (processing, memory, bandwidth, etc)</a:t>
            </a:r>
          </a:p>
          <a:p>
            <a:r>
              <a:rPr lang="en-US" smtClean="0"/>
              <a:t>Making the network operate together requires a unified security model that is the same in each system</a:t>
            </a:r>
          </a:p>
          <a:p>
            <a:r>
              <a:rPr lang="en-US" smtClean="0"/>
              <a:t>What needs to be considered for each system to get them all seamlessly working together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Components of System Security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800" smtClean="0"/>
              <a:t>Initial Root of Trust (secure boot)</a:t>
            </a:r>
          </a:p>
          <a:p>
            <a:pPr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800" smtClean="0"/>
              <a:t>Validation of operating software</a:t>
            </a:r>
          </a:p>
          <a:p>
            <a:pPr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800" smtClean="0"/>
              <a:t>Identifying who is on either end of communications (Authentication)</a:t>
            </a:r>
          </a:p>
          <a:p>
            <a:pPr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800" smtClean="0"/>
              <a:t>Confidentiality of data (Encryption)</a:t>
            </a:r>
          </a:p>
          <a:p>
            <a:pPr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800" smtClean="0"/>
              <a:t>Verify communications are unaltered in transit (Integrity)</a:t>
            </a:r>
          </a:p>
          <a:p>
            <a:pPr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800" smtClean="0"/>
              <a:t>Management and Storage of Identity (Keys and Certificates)</a:t>
            </a:r>
          </a:p>
          <a:p>
            <a:pPr eaLnBrk="1" hangingPunct="1">
              <a:lnSpc>
                <a:spcPct val="9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800" smtClean="0"/>
              <a:t>Single system security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9125" y="1295400"/>
            <a:ext cx="8524875" cy="1295400"/>
          </a:xfrm>
        </p:spPr>
        <p:txBody>
          <a:bodyPr lIns="93754" tIns="42616" rIns="93754" bIns="42616"/>
          <a:lstStyle/>
          <a:p>
            <a:pPr marL="338138" indent="-338138" defTabSz="981075" eaLnBrk="1" hangingPunct="1">
              <a:lnSpc>
                <a:spcPct val="8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Typical Advanced Metering Infrastructure (AMI)</a:t>
            </a:r>
          </a:p>
          <a:p>
            <a:pPr marL="338138" indent="-338138" defTabSz="981075" eaLnBrk="1" hangingPunct="1">
              <a:lnSpc>
                <a:spcPct val="8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Network of microsystems interconnected</a:t>
            </a:r>
          </a:p>
          <a:p>
            <a:pPr marL="338138" indent="-338138" defTabSz="981075" eaLnBrk="1" hangingPunct="1">
              <a:lnSpc>
                <a:spcPct val="8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Each component of system security implements cryptography</a:t>
            </a:r>
          </a:p>
          <a:p>
            <a:pPr marL="338138" indent="-338138" defTabSz="981075" eaLnBrk="1" hangingPunct="1">
              <a:lnSpc>
                <a:spcPct val="80000"/>
              </a:lnSpc>
              <a:buClr>
                <a:srgbClr val="1A63B3"/>
              </a:buClr>
              <a:buSzPct val="85000"/>
              <a:buFontTx/>
              <a:buChar char="•"/>
            </a:pPr>
            <a:r>
              <a:rPr lang="en-US" sz="2000" smtClean="0"/>
              <a:t>Standard key management for each node</a:t>
            </a:r>
          </a:p>
          <a:p>
            <a:pPr marL="338138" indent="-338138" defTabSz="981075" eaLnBrk="1" hangingPunct="1">
              <a:lnSpc>
                <a:spcPct val="80000"/>
              </a:lnSpc>
              <a:buClr>
                <a:srgbClr val="0070C0"/>
              </a:buClr>
              <a:buSzPct val="85000"/>
            </a:pPr>
            <a:endParaRPr lang="en-US" sz="200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129463" cy="600075"/>
          </a:xfrm>
        </p:spPr>
        <p:txBody>
          <a:bodyPr lIns="93754" tIns="42616" rIns="93754" bIns="42616"/>
          <a:lstStyle/>
          <a:p>
            <a:pPr eaLnBrk="1" hangingPunct="1"/>
            <a:r>
              <a:rPr lang="en-US" smtClean="0"/>
              <a:t>Smart Grid Networks </a:t>
            </a:r>
          </a:p>
        </p:txBody>
      </p:sp>
      <p:sp>
        <p:nvSpPr>
          <p:cNvPr id="19459" name="Footer Placeholder 33"/>
          <p:cNvSpPr txBox="1">
            <a:spLocks noGrp="1"/>
          </p:cNvSpPr>
          <p:nvPr/>
        </p:nvSpPr>
        <p:spPr bwMode="auto">
          <a:xfrm>
            <a:off x="7075488" y="6405563"/>
            <a:ext cx="1341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1308" rIns="0" bIns="41308" anchor="ctr"/>
          <a:lstStyle/>
          <a:p>
            <a:pPr marL="425450" lvl="1" algn="r" defTabSz="852488" eaLnBrk="0" hangingPunct="0"/>
            <a:endParaRPr lang="en-US" sz="700" noProof="1">
              <a:latin typeface="Trebuchet MS" pitchFamily="34" charset="0"/>
              <a:cs typeface="Arial" charset="0"/>
            </a:endParaRPr>
          </a:p>
        </p:txBody>
      </p:sp>
      <p:pic>
        <p:nvPicPr>
          <p:cNvPr id="19460" name="Picture 1" descr="metering_infrastructure_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09838"/>
            <a:ext cx="80772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868363"/>
            <a:ext cx="8229600" cy="960437"/>
          </a:xfrm>
        </p:spPr>
        <p:txBody>
          <a:bodyPr/>
          <a:lstStyle/>
          <a:p>
            <a:r>
              <a:rPr lang="en-US" sz="4000" smtClean="0"/>
              <a:t>Cryptographic IC for Network Management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57200" y="2103438"/>
            <a:ext cx="8229600" cy="4525962"/>
          </a:xfrm>
        </p:spPr>
        <p:txBody>
          <a:bodyPr/>
          <a:lstStyle/>
          <a:p>
            <a:r>
              <a:rPr lang="en-US" smtClean="0"/>
              <a:t>System of unmanned devices</a:t>
            </a:r>
          </a:p>
          <a:p>
            <a:r>
              <a:rPr lang="en-US" smtClean="0"/>
              <a:t>Security model spans the confines single device</a:t>
            </a:r>
          </a:p>
          <a:p>
            <a:r>
              <a:rPr lang="en-US" smtClean="0"/>
              <a:t>Management of network as a system</a:t>
            </a:r>
          </a:p>
          <a:p>
            <a:r>
              <a:rPr lang="en-US" smtClean="0"/>
              <a:t>Augmenting, updating the network</a:t>
            </a:r>
          </a:p>
          <a:p>
            <a:r>
              <a:rPr lang="en-US" smtClean="0"/>
              <a:t>Rotating and refreshing</a:t>
            </a:r>
          </a:p>
          <a:p>
            <a:r>
              <a:rPr lang="en-US" smtClean="0"/>
              <a:t>Recover from event or incident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Cryptographic IC for Product Management</a:t>
            </a:r>
          </a:p>
        </p:txBody>
      </p:sp>
      <p:sp>
        <p:nvSpPr>
          <p:cNvPr id="22530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2408238"/>
            <a:ext cx="8229600" cy="3916362"/>
          </a:xfrm>
        </p:spPr>
        <p:txBody>
          <a:bodyPr/>
          <a:lstStyle/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2800" smtClean="0"/>
              <a:t>Ability to uniquely identify each and every product</a:t>
            </a:r>
          </a:p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2800" smtClean="0"/>
              <a:t>Where it has been, who has used it, where was it produced, etc..</a:t>
            </a:r>
          </a:p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2800" smtClean="0"/>
              <a:t>Valuable data that allows 100% product verification anywhere</a:t>
            </a:r>
          </a:p>
          <a:p>
            <a:pPr eaLnBrk="1" hangingPunct="1">
              <a:buClr>
                <a:srgbClr val="1A63B3"/>
              </a:buClr>
              <a:buSzPct val="85000"/>
              <a:buFontTx/>
              <a:buChar char="•"/>
            </a:pPr>
            <a:r>
              <a:rPr lang="en-US" sz="2800" smtClean="0"/>
              <a:t>Product chain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The Business of Security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304800" y="1722438"/>
            <a:ext cx="85344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Justifying the ROI on addition of a security IC</a:t>
            </a:r>
          </a:p>
          <a:p>
            <a:pPr>
              <a:lnSpc>
                <a:spcPct val="90000"/>
              </a:lnSpc>
            </a:pPr>
            <a:r>
              <a:rPr lang="en-US" smtClean="0"/>
              <a:t>Obvious result – network security and identity protection</a:t>
            </a:r>
          </a:p>
          <a:p>
            <a:pPr>
              <a:lnSpc>
                <a:spcPct val="90000"/>
              </a:lnSpc>
            </a:pPr>
            <a:r>
              <a:rPr lang="en-US" smtClean="0"/>
              <a:t>The best selling point for security is as a business enhancement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Management of deployed products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Organization of supply chain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Positive enforcement of usage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Verification of quality products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876</Words>
  <Application>Microsoft Office PowerPoint</Application>
  <PresentationFormat>On-screen Show (4:3)</PresentationFormat>
  <Paragraphs>167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Using Cryptographic ICs For Security and Product Management </vt:lpstr>
      <vt:lpstr>Misconceptions about Security</vt:lpstr>
      <vt:lpstr>Transmission Networks</vt:lpstr>
      <vt:lpstr>Components of System Security</vt:lpstr>
      <vt:lpstr>Smart Grid Networks </vt:lpstr>
      <vt:lpstr>Cryptographic IC for Network Management </vt:lpstr>
      <vt:lpstr>Cryptographic IC for Product Management</vt:lpstr>
      <vt:lpstr>The Business of Security</vt:lpstr>
      <vt:lpstr>Product Management Solutions</vt:lpstr>
      <vt:lpstr>Supply Chain Management</vt:lpstr>
      <vt:lpstr>Optional Material</vt:lpstr>
      <vt:lpstr>Additional Product Uses</vt:lpstr>
      <vt:lpstr>Key Management</vt:lpstr>
      <vt:lpstr>Network Key Management</vt:lpstr>
      <vt:lpstr>Authentication and Key Management</vt:lpstr>
      <vt:lpstr>Key Management</vt:lpstr>
      <vt:lpstr>Working Key Generation</vt:lpstr>
      <vt:lpstr>Key Utilization</vt:lpstr>
      <vt:lpstr>Slide 20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aurkawich</dc:creator>
  <cp:lastModifiedBy>Jon</cp:lastModifiedBy>
  <cp:revision>38</cp:revision>
  <dcterms:created xsi:type="dcterms:W3CDTF">2011-01-07T18:05:48Z</dcterms:created>
  <dcterms:modified xsi:type="dcterms:W3CDTF">2011-01-30T01:34:36Z</dcterms:modified>
</cp:coreProperties>
</file>