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88" r:id="rId3"/>
    <p:sldId id="276" r:id="rId4"/>
    <p:sldId id="277" r:id="rId5"/>
    <p:sldId id="282" r:id="rId6"/>
    <p:sldId id="280" r:id="rId7"/>
    <p:sldId id="284" r:id="rId8"/>
    <p:sldId id="275" r:id="rId9"/>
    <p:sldId id="281" r:id="rId10"/>
    <p:sldId id="287" r:id="rId11"/>
    <p:sldId id="289" r:id="rId1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 " initials="KL" lastIdx="3" clrIdx="0"/>
  <p:cmAuthor id="1" name="oam" initials="o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87324" autoAdjust="0"/>
  </p:normalViewPr>
  <p:slideViewPr>
    <p:cSldViewPr>
      <p:cViewPr varScale="1">
        <p:scale>
          <a:sx n="64" d="100"/>
          <a:sy n="64" d="100"/>
        </p:scale>
        <p:origin x="-126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647B3AA-618E-40E5-AD5D-98A72E6FAABF}" type="datetimeFigureOut">
              <a:rPr lang="en-US" smtClean="0"/>
              <a:pPr/>
              <a:t>2/2/2011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5317C93-8922-4427-8B03-DD598F24D60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317C93-8922-4427-8B03-DD598F24D60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Bullet 1: as medical companies core businesses and skills set are totally different. Substantial cross sector under</a:t>
            </a:r>
          </a:p>
          <a:p>
            <a:r>
              <a:rPr lang="en-US" dirty="0" smtClean="0"/>
              <a:t>standing and customer support is required. </a:t>
            </a:r>
          </a:p>
          <a:p>
            <a:endParaRPr lang="en-US" dirty="0" smtClean="0"/>
          </a:p>
          <a:p>
            <a:r>
              <a:rPr lang="en-US" dirty="0" smtClean="0"/>
              <a:t>Bullet 3: </a:t>
            </a:r>
            <a:r>
              <a:rPr lang="en-GB" dirty="0" smtClean="0">
                <a:solidFill>
                  <a:srgbClr val="000000"/>
                </a:solidFill>
                <a:latin typeface="Calibri" pitchFamily="34" charset="0"/>
              </a:rPr>
              <a:t>Insurance and health reimbursement system for </a:t>
            </a:r>
            <a:r>
              <a:rPr lang="en-GB" dirty="0" err="1" smtClean="0">
                <a:solidFill>
                  <a:srgbClr val="000000"/>
                </a:solidFill>
                <a:latin typeface="Calibri" pitchFamily="34" charset="0"/>
              </a:rPr>
              <a:t>Telehealth</a:t>
            </a:r>
            <a:r>
              <a:rPr lang="en-GB" dirty="0" smtClean="0">
                <a:solidFill>
                  <a:srgbClr val="000000"/>
                </a:solidFill>
                <a:latin typeface="Calibri" pitchFamily="34" charset="0"/>
              </a:rPr>
              <a:t> services remains a key enabler of business model</a:t>
            </a:r>
          </a:p>
          <a:p>
            <a:r>
              <a:rPr lang="en-GB" dirty="0" smtClean="0">
                <a:solidFill>
                  <a:srgbClr val="000000"/>
                </a:solidFill>
                <a:latin typeface="Calibri" pitchFamily="34" charset="0"/>
              </a:rPr>
              <a:t>Bullet 4Human benefit and market potential is huge, and would enable new ways to manage health, disease and life-style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317C93-8922-4427-8B03-DD598F24D607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317C93-8922-4427-8B03-DD598F24D60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rgbClr val="000000"/>
                </a:solidFill>
                <a:latin typeface="Calibri" pitchFamily="34" charset="0"/>
              </a:rPr>
              <a:t>and dashboards reducing Healthcare challenge as well as time to market.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317C93-8922-4427-8B03-DD598F24D607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317C93-8922-4427-8B03-DD598F24D607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16DFF-18F4-4ACF-BF85-5DF77D6BDA4C}" type="datetimeFigureOut">
              <a:rPr lang="en-US" smtClean="0"/>
              <a:pPr/>
              <a:t>2/2/2011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5748A-FAE1-4E3E-91D9-758FE9294B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16DFF-18F4-4ACF-BF85-5DF77D6BDA4C}" type="datetimeFigureOut">
              <a:rPr lang="en-US" smtClean="0"/>
              <a:pPr/>
              <a:t>2/2/2011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5748A-FAE1-4E3E-91D9-758FE9294B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16DFF-18F4-4ACF-BF85-5DF77D6BDA4C}" type="datetimeFigureOut">
              <a:rPr lang="en-US" smtClean="0"/>
              <a:pPr/>
              <a:t>2/2/2011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5748A-FAE1-4E3E-91D9-758FE9294B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16DFF-18F4-4ACF-BF85-5DF77D6BDA4C}" type="datetimeFigureOut">
              <a:rPr lang="en-US" smtClean="0"/>
              <a:pPr/>
              <a:t>2/2/2011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5748A-FAE1-4E3E-91D9-758FE9294B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16DFF-18F4-4ACF-BF85-5DF77D6BDA4C}" type="datetimeFigureOut">
              <a:rPr lang="en-US" smtClean="0"/>
              <a:pPr/>
              <a:t>2/2/2011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5748A-FAE1-4E3E-91D9-758FE9294B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16DFF-18F4-4ACF-BF85-5DF77D6BDA4C}" type="datetimeFigureOut">
              <a:rPr lang="en-US" smtClean="0"/>
              <a:pPr/>
              <a:t>2/2/2011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5748A-FAE1-4E3E-91D9-758FE9294B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16DFF-18F4-4ACF-BF85-5DF77D6BDA4C}" type="datetimeFigureOut">
              <a:rPr lang="en-US" smtClean="0"/>
              <a:pPr/>
              <a:t>2/2/2011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5748A-FAE1-4E3E-91D9-758FE9294B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16DFF-18F4-4ACF-BF85-5DF77D6BDA4C}" type="datetimeFigureOut">
              <a:rPr lang="en-US" smtClean="0"/>
              <a:pPr/>
              <a:t>2/2/2011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5748A-FAE1-4E3E-91D9-758FE9294B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16DFF-18F4-4ACF-BF85-5DF77D6BDA4C}" type="datetimeFigureOut">
              <a:rPr lang="en-US" smtClean="0"/>
              <a:pPr/>
              <a:t>2/2/2011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5748A-FAE1-4E3E-91D9-758FE9294B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16DFF-18F4-4ACF-BF85-5DF77D6BDA4C}" type="datetimeFigureOut">
              <a:rPr lang="en-US" smtClean="0"/>
              <a:pPr/>
              <a:t>2/2/2011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5748A-FAE1-4E3E-91D9-758FE9294B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16DFF-18F4-4ACF-BF85-5DF77D6BDA4C}" type="datetimeFigureOut">
              <a:rPr lang="en-US" smtClean="0"/>
              <a:pPr/>
              <a:t>2/2/2011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5748A-FAE1-4E3E-91D9-758FE9294B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616DFF-18F4-4ACF-BF85-5DF77D6BDA4C}" type="datetimeFigureOut">
              <a:rPr lang="en-US" smtClean="0"/>
              <a:pPr/>
              <a:t>2/2/2011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5748A-FAE1-4E3E-91D9-758FE9294B9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gif"/><Relationship Id="rId18" Type="http://schemas.openxmlformats.org/officeDocument/2006/relationships/image" Target="../media/image20.png"/><Relationship Id="rId3" Type="http://schemas.openxmlformats.org/officeDocument/2006/relationships/image" Target="../media/image6.gif"/><Relationship Id="rId7" Type="http://schemas.openxmlformats.org/officeDocument/2006/relationships/image" Target="../media/image10.png"/><Relationship Id="rId12" Type="http://schemas.openxmlformats.org/officeDocument/2006/relationships/image" Target="../media/image15.gif"/><Relationship Id="rId17" Type="http://schemas.openxmlformats.org/officeDocument/2006/relationships/image" Target="../media/image19.gif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hyperlink" Target="http://en.wikipedia.org/wiki/File:Fujitsu_logo.svg" TargetMode="External"/><Relationship Id="rId10" Type="http://schemas.openxmlformats.org/officeDocument/2006/relationships/image" Target="../media/image13.jpeg"/><Relationship Id="rId19" Type="http://schemas.openxmlformats.org/officeDocument/2006/relationships/image" Target="../media/image21.png"/><Relationship Id="rId4" Type="http://schemas.openxmlformats.org/officeDocument/2006/relationships/image" Target="../media/image7.gif"/><Relationship Id="rId9" Type="http://schemas.openxmlformats.org/officeDocument/2006/relationships/image" Target="../media/image12.jpeg"/><Relationship Id="rId1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85800"/>
            <a:ext cx="8229600" cy="960438"/>
          </a:xfrm>
        </p:spPr>
        <p:txBody>
          <a:bodyPr/>
          <a:lstStyle/>
          <a:p>
            <a:r>
              <a:rPr lang="en-US" dirty="0" smtClean="0"/>
              <a:t>Sierra Wireless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7010400" cy="406876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b="1" dirty="0" smtClean="0"/>
              <a:t>Global Leader in Mobile Broadband &amp; M2M</a:t>
            </a:r>
          </a:p>
          <a:p>
            <a:pPr lvl="1"/>
            <a:r>
              <a:rPr lang="en-US" dirty="0" smtClean="0"/>
              <a:t>Most innovative Mobile Broadband Device vendor </a:t>
            </a:r>
            <a:r>
              <a:rPr lang="en-US" sz="1400" baseline="30000" dirty="0" smtClean="0"/>
              <a:t>(ABI ) </a:t>
            </a:r>
            <a:r>
              <a:rPr lang="en-US" dirty="0" smtClean="0"/>
              <a:t>	</a:t>
            </a:r>
          </a:p>
          <a:p>
            <a:pPr lvl="1"/>
            <a:r>
              <a:rPr lang="en-US" dirty="0" smtClean="0"/>
              <a:t>Leader in embedded modules, gateways and routers </a:t>
            </a:r>
            <a:r>
              <a:rPr lang="en-US" sz="1400" baseline="30000" dirty="0" smtClean="0"/>
              <a:t>(Revenue)</a:t>
            </a:r>
          </a:p>
          <a:p>
            <a:pPr lvl="1"/>
            <a:r>
              <a:rPr lang="en-US" dirty="0" smtClean="0"/>
              <a:t>Fast to market with comprehensive Service Delivery Platform </a:t>
            </a:r>
          </a:p>
          <a:p>
            <a:pPr lvl="1"/>
            <a:r>
              <a:rPr lang="en-US" dirty="0" smtClean="0"/>
              <a:t>Worldwide sales and support </a:t>
            </a:r>
          </a:p>
          <a:p>
            <a:pPr lvl="1"/>
            <a:r>
              <a:rPr lang="en-US" dirty="0" smtClean="0"/>
              <a:t>R&amp;D facilities in Canada, US, France and China</a:t>
            </a:r>
          </a:p>
          <a:p>
            <a:pPr lvl="1"/>
            <a:r>
              <a:rPr lang="en-US" dirty="0" smtClean="0"/>
              <a:t>Leading operators and manufacturers around the world count on Sierra Wireless </a:t>
            </a:r>
          </a:p>
          <a:p>
            <a:endParaRPr lang="en-US" dirty="0"/>
          </a:p>
        </p:txBody>
      </p:sp>
      <p:pic>
        <p:nvPicPr>
          <p:cNvPr id="4" name="Picture 3" descr="_DSC0906_MC8795V.gif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489690" y="2888449"/>
            <a:ext cx="611534" cy="791397"/>
          </a:xfrm>
          <a:prstGeom prst="rect">
            <a:avLst/>
          </a:prstGeom>
        </p:spPr>
      </p:pic>
      <p:pic>
        <p:nvPicPr>
          <p:cNvPr id="5" name="Picture 5" descr="\\jasmine2\groups\Marketing\Marcom\Graphics\Current Product Photos\USB_305\AT&amp;T\Small RGB GIFs\_DSC1956.gif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422950" y="1887908"/>
            <a:ext cx="622713" cy="870646"/>
          </a:xfrm>
          <a:prstGeom prst="rect">
            <a:avLst/>
          </a:prstGeom>
          <a:noFill/>
        </p:spPr>
      </p:pic>
      <p:pic>
        <p:nvPicPr>
          <p:cNvPr id="6" name="Content Placeholder 6" descr="eagel_sprint.gif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8090389" y="2257583"/>
            <a:ext cx="977411" cy="6800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7315724" y="3823243"/>
            <a:ext cx="720116" cy="654050"/>
          </a:xfrm>
          <a:prstGeom prst="rect">
            <a:avLst/>
          </a:prstGeom>
        </p:spPr>
      </p:pic>
      <p:pic>
        <p:nvPicPr>
          <p:cNvPr id="8" name="Picture 7" descr="Sierra-Wireless-AirPrime-SL-Series.pn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8035491" y="3268529"/>
            <a:ext cx="940786" cy="752098"/>
          </a:xfrm>
          <a:prstGeom prst="rect">
            <a:avLst/>
          </a:prstGeom>
          <a:effectLst/>
        </p:spPr>
      </p:pic>
      <p:pic>
        <p:nvPicPr>
          <p:cNvPr id="9" name="Image 37" descr="Box_vfinale_RGB_transparent.png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7493305" y="4363308"/>
            <a:ext cx="1046892" cy="1046892"/>
          </a:xfrm>
          <a:prstGeom prst="rect">
            <a:avLst/>
          </a:prstGeom>
        </p:spPr>
      </p:pic>
      <p:pic>
        <p:nvPicPr>
          <p:cNvPr id="10" name="Picture 2" descr="http://hotcellularphone.com/wp-content/uploads/2009/04/att-offers-internet-at-home-and-on-the-go-mini-laptops-and-onsite-tech-support-from-retail-stores.jp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4800600" y="5410200"/>
            <a:ext cx="422488" cy="560322"/>
          </a:xfrm>
          <a:prstGeom prst="rect">
            <a:avLst/>
          </a:prstGeom>
          <a:noFill/>
        </p:spPr>
      </p:pic>
      <p:pic>
        <p:nvPicPr>
          <p:cNvPr id="11" name="Picture 4" descr="http://i.zdnet.com/blogs/sprint_logo_color.jpg"/>
          <p:cNvPicPr>
            <a:picLocks noChangeAspect="1" noChangeArrowheads="1"/>
          </p:cNvPicPr>
          <p:nvPr/>
        </p:nvPicPr>
        <p:blipFill>
          <a:blip r:embed="rId10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10200" y="5410200"/>
            <a:ext cx="918564" cy="457045"/>
          </a:xfrm>
          <a:prstGeom prst="rect">
            <a:avLst/>
          </a:prstGeom>
          <a:noFill/>
        </p:spPr>
      </p:pic>
      <p:pic>
        <p:nvPicPr>
          <p:cNvPr id="12" name="Picture 121" descr="softbank.gif"/>
          <p:cNvPicPr>
            <a:picLocks noChangeAspect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3352800" y="6019800"/>
            <a:ext cx="914866" cy="149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TELSTRA_full-logo_rgb.gif"/>
          <p:cNvPicPr>
            <a:picLocks noChangeAspect="1"/>
          </p:cNvPicPr>
          <p:nvPr/>
        </p:nvPicPr>
        <p:blipFill>
          <a:blip r:embed="rId12" cstate="screen"/>
          <a:stretch>
            <a:fillRect/>
          </a:stretch>
        </p:blipFill>
        <p:spPr>
          <a:xfrm>
            <a:off x="1905000" y="6019800"/>
            <a:ext cx="777287" cy="259096"/>
          </a:xfrm>
          <a:prstGeom prst="rect">
            <a:avLst/>
          </a:prstGeom>
        </p:spPr>
      </p:pic>
      <p:pic>
        <p:nvPicPr>
          <p:cNvPr id="14" name="Picture 13" descr="denso.gif"/>
          <p:cNvPicPr>
            <a:picLocks noChangeAspect="1"/>
          </p:cNvPicPr>
          <p:nvPr/>
        </p:nvPicPr>
        <p:blipFill>
          <a:blip r:embed="rId13" cstate="screen"/>
          <a:stretch>
            <a:fillRect/>
          </a:stretch>
        </p:blipFill>
        <p:spPr>
          <a:xfrm>
            <a:off x="4495800" y="6019800"/>
            <a:ext cx="841834" cy="171803"/>
          </a:xfrm>
          <a:prstGeom prst="rect">
            <a:avLst/>
          </a:prstGeom>
        </p:spPr>
      </p:pic>
      <p:pic>
        <p:nvPicPr>
          <p:cNvPr id="15" name="Picture 8" descr="http://venturebeat.com/wp-content/uploads/2009/12/adminCisco_l_res.jpg"/>
          <p:cNvPicPr>
            <a:picLocks noChangeAspect="1" noChangeArrowheads="1"/>
          </p:cNvPicPr>
          <p:nvPr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685800" y="5867400"/>
            <a:ext cx="587030" cy="356479"/>
          </a:xfrm>
          <a:prstGeom prst="rect">
            <a:avLst/>
          </a:prstGeom>
          <a:noFill/>
        </p:spPr>
      </p:pic>
      <p:pic>
        <p:nvPicPr>
          <p:cNvPr id="16" name="Picture 6" descr="Fujitsu Logo">
            <a:hlinkClick r:id="rId15" tooltip="Fujitsu Logo"/>
          </p:cNvPr>
          <p:cNvPicPr>
            <a:picLocks noChangeAspect="1" noChangeArrowheads="1"/>
          </p:cNvPicPr>
          <p:nvPr/>
        </p:nvPicPr>
        <p:blipFill>
          <a:blip r:embed="rId16" cstate="screen"/>
          <a:srcRect/>
          <a:stretch>
            <a:fillRect/>
          </a:stretch>
        </p:blipFill>
        <p:spPr bwMode="auto">
          <a:xfrm>
            <a:off x="3962400" y="5562600"/>
            <a:ext cx="424227" cy="214766"/>
          </a:xfrm>
          <a:prstGeom prst="rect">
            <a:avLst/>
          </a:prstGeom>
          <a:noFill/>
        </p:spPr>
      </p:pic>
      <p:pic>
        <p:nvPicPr>
          <p:cNvPr id="17" name="Picture 2" descr="Panasonic ideas for life"/>
          <p:cNvPicPr>
            <a:picLocks noChangeAspect="1" noChangeArrowheads="1"/>
          </p:cNvPicPr>
          <p:nvPr/>
        </p:nvPicPr>
        <p:blipFill>
          <a:blip r:embed="rId17" cstate="screen"/>
          <a:srcRect l="3380" t="13333" r="54084" b="13333"/>
          <a:stretch>
            <a:fillRect/>
          </a:stretch>
        </p:blipFill>
        <p:spPr bwMode="auto">
          <a:xfrm>
            <a:off x="6934200" y="5562600"/>
            <a:ext cx="789840" cy="172613"/>
          </a:xfrm>
          <a:prstGeom prst="rect">
            <a:avLst/>
          </a:prstGeom>
          <a:noFill/>
        </p:spPr>
      </p:pic>
      <p:pic>
        <p:nvPicPr>
          <p:cNvPr id="18" name="Image 51" descr="peugeot.png"/>
          <p:cNvPicPr>
            <a:picLocks noChangeAspect="1"/>
          </p:cNvPicPr>
          <p:nvPr/>
        </p:nvPicPr>
        <p:blipFill>
          <a:blip r:embed="rId18" cstate="screen"/>
          <a:srcRect/>
          <a:stretch>
            <a:fillRect/>
          </a:stretch>
        </p:blipFill>
        <p:spPr bwMode="auto">
          <a:xfrm>
            <a:off x="2514600" y="5562600"/>
            <a:ext cx="555622" cy="39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Image 54" descr="orbcomm.png"/>
          <p:cNvPicPr>
            <a:picLocks noChangeAspect="1"/>
          </p:cNvPicPr>
          <p:nvPr/>
        </p:nvPicPr>
        <p:blipFill>
          <a:blip r:embed="rId19" cstate="screen"/>
          <a:srcRect/>
          <a:stretch>
            <a:fillRect/>
          </a:stretch>
        </p:blipFill>
        <p:spPr bwMode="auto">
          <a:xfrm>
            <a:off x="6172200" y="5943600"/>
            <a:ext cx="1194024" cy="131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Image 58" descr="bouygues.png"/>
          <p:cNvPicPr>
            <a:picLocks noChangeAspect="1"/>
          </p:cNvPicPr>
          <p:nvPr/>
        </p:nvPicPr>
        <p:blipFill>
          <a:blip r:embed="rId20" cstate="screen"/>
          <a:srcRect/>
          <a:stretch>
            <a:fillRect/>
          </a:stretch>
        </p:blipFill>
        <p:spPr bwMode="auto">
          <a:xfrm>
            <a:off x="762000" y="5486400"/>
            <a:ext cx="995590" cy="380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95400" y="1752600"/>
            <a:ext cx="6934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Thank You !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352800"/>
            <a:ext cx="8229600" cy="152400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n-US" dirty="0" smtClean="0"/>
              <a:t>Olivier Amiot</a:t>
            </a:r>
          </a:p>
          <a:p>
            <a:pPr algn="ctr">
              <a:buNone/>
            </a:pPr>
            <a:r>
              <a:rPr lang="en-US" dirty="0" smtClean="0"/>
              <a:t>Director, Enterprise Marketing</a:t>
            </a:r>
          </a:p>
          <a:p>
            <a:pPr algn="ctr">
              <a:buNone/>
            </a:pPr>
            <a:r>
              <a:rPr lang="en-US" dirty="0" smtClean="0"/>
              <a:t>Sierra Wireless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95400" y="1752600"/>
            <a:ext cx="6934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mHealth</a:t>
            </a:r>
            <a:endParaRPr lang="en-US" sz="6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8229600" cy="1143000"/>
          </a:xfrm>
        </p:spPr>
        <p:txBody>
          <a:bodyPr/>
          <a:lstStyle/>
          <a:p>
            <a:r>
              <a:rPr lang="en-US" dirty="0" smtClean="0"/>
              <a:t>mHealth Market &amp; Growth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46237"/>
            <a:ext cx="8229600" cy="4525963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10000"/>
              </a:lnSpc>
            </a:pPr>
            <a:r>
              <a:rPr lang="en-US" sz="2600" dirty="0" smtClean="0"/>
              <a:t>Healthcare is a critical issue globally – demand is increasing, costs are rising, population is aging</a:t>
            </a:r>
          </a:p>
          <a:p>
            <a:pPr>
              <a:lnSpc>
                <a:spcPct val="110000"/>
              </a:lnSpc>
            </a:pPr>
            <a:r>
              <a:rPr lang="en-US" sz="2600" dirty="0" smtClean="0"/>
              <a:t>Significant gains (cost, quality of care) to be had using wireless technology through remote monitoring of chronic  disease conditions</a:t>
            </a:r>
          </a:p>
          <a:p>
            <a:pPr>
              <a:lnSpc>
                <a:spcPct val="110000"/>
              </a:lnSpc>
            </a:pPr>
            <a:r>
              <a:rPr lang="en-US" sz="2600" dirty="0" smtClean="0"/>
              <a:t>73% of consumers in US are ready to use remote care monitoring services (PWC)</a:t>
            </a:r>
          </a:p>
          <a:p>
            <a:pPr>
              <a:lnSpc>
                <a:spcPct val="110000"/>
              </a:lnSpc>
            </a:pPr>
            <a:r>
              <a:rPr lang="en-US" sz="2600" dirty="0" smtClean="0"/>
              <a:t>Wireless Healthcare Revenue forecast (2010-2013 US) US$596 Million to US$4.4 Billion (2009 Parks Associates)</a:t>
            </a:r>
          </a:p>
          <a:p>
            <a:pPr>
              <a:lnSpc>
                <a:spcPct val="110000"/>
              </a:lnSpc>
            </a:pPr>
            <a:endParaRPr lang="en-US" sz="2600" dirty="0" smtClean="0"/>
          </a:p>
          <a:p>
            <a:pPr>
              <a:lnSpc>
                <a:spcPct val="110000"/>
              </a:lnSpc>
            </a:pPr>
            <a:endParaRPr lang="en-US" sz="2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33400"/>
            <a:ext cx="8229600" cy="1143000"/>
          </a:xfrm>
        </p:spPr>
        <p:txBody>
          <a:bodyPr/>
          <a:lstStyle/>
          <a:p>
            <a:r>
              <a:rPr lang="en-US" dirty="0" smtClean="0"/>
              <a:t>mHealth Issues and Opportunities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4525963"/>
          </a:xfrm>
        </p:spPr>
        <p:txBody>
          <a:bodyPr>
            <a:noAutofit/>
          </a:bodyPr>
          <a:lstStyle/>
          <a:p>
            <a:r>
              <a:rPr lang="en-US" sz="2600" dirty="0" smtClean="0"/>
              <a:t>Wireless broadband implementation and applications are complex to develop and deploy</a:t>
            </a:r>
          </a:p>
          <a:p>
            <a:r>
              <a:rPr lang="en-GB" sz="2600" dirty="0" smtClean="0">
                <a:solidFill>
                  <a:srgbClr val="000000"/>
                </a:solidFill>
                <a:latin typeface="Calibri" pitchFamily="34" charset="0"/>
              </a:rPr>
              <a:t>Insurance and health reimbursement system for Telehealth services remains a key enabler of the business model</a:t>
            </a:r>
          </a:p>
          <a:p>
            <a:r>
              <a:rPr lang="en-GB" sz="2600" dirty="0" smtClean="0">
                <a:solidFill>
                  <a:srgbClr val="000000"/>
                </a:solidFill>
                <a:latin typeface="Calibri" pitchFamily="34" charset="0"/>
              </a:rPr>
              <a:t>Enormous long term benefits and market potential, may enable new ways to manage health, disease and life-style</a:t>
            </a:r>
          </a:p>
          <a:p>
            <a:r>
              <a:rPr lang="en-US" sz="2600" dirty="0" smtClean="0"/>
              <a:t>Regulatory agencies can be stringent, differ from country to country, and make it extremely complex  to structure an open mHealth platform</a:t>
            </a:r>
          </a:p>
          <a:p>
            <a:endParaRPr lang="en-GB" sz="2600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dirty="0" smtClean="0"/>
              <a:t>mHealth Platforms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1437"/>
            <a:ext cx="8458200" cy="4525963"/>
          </a:xfrm>
        </p:spPr>
        <p:txBody>
          <a:bodyPr>
            <a:noAutofit/>
          </a:bodyPr>
          <a:lstStyle/>
          <a:p>
            <a:r>
              <a:rPr lang="en-US" sz="2600" dirty="0" smtClean="0"/>
              <a:t>Early FDA 510k cleared Telemedicine based on vital sign measurement and Store/Forward data transfer</a:t>
            </a:r>
          </a:p>
          <a:p>
            <a:pPr lvl="1"/>
            <a:r>
              <a:rPr lang="en-US" sz="2600" dirty="0" smtClean="0"/>
              <a:t>Performing well based on intended task</a:t>
            </a:r>
          </a:p>
          <a:p>
            <a:pPr lvl="1"/>
            <a:r>
              <a:rPr lang="en-US" sz="2600" dirty="0" smtClean="0"/>
              <a:t>Closed system and not programmable</a:t>
            </a:r>
          </a:p>
          <a:p>
            <a:pPr lvl="1"/>
            <a:r>
              <a:rPr lang="en-US" sz="2600" dirty="0" smtClean="0"/>
              <a:t>Limited to single device, not covering multiple use cases</a:t>
            </a:r>
          </a:p>
          <a:p>
            <a:pPr lvl="1"/>
            <a:r>
              <a:rPr lang="en-US" sz="2600" dirty="0" smtClean="0"/>
              <a:t>Costly</a:t>
            </a:r>
          </a:p>
          <a:p>
            <a:r>
              <a:rPr lang="en-US" sz="2600" dirty="0" smtClean="0"/>
              <a:t>Ecosystem offers a wide variety of user interfaces, applications, services and devices</a:t>
            </a:r>
          </a:p>
          <a:p>
            <a:r>
              <a:rPr lang="en-US" sz="2600" dirty="0" smtClean="0"/>
              <a:t>Main challenge for Heath provider is to integrate the technology and still be FDA 510k cleared </a:t>
            </a:r>
            <a:endParaRPr 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dirty="0" smtClean="0"/>
              <a:t>Open platform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r>
              <a:rPr lang="en-US" sz="2800" dirty="0" smtClean="0"/>
              <a:t>Configurable and programmable to support new services or applications</a:t>
            </a:r>
          </a:p>
          <a:p>
            <a:r>
              <a:rPr lang="en-US" sz="2800" dirty="0" smtClean="0"/>
              <a:t>Able to integrate multiple devices from different manufacturers, patient interfaces, medical apps and content in common HIPPA, FDA cleared database and dashboard</a:t>
            </a:r>
          </a:p>
          <a:p>
            <a:r>
              <a:rPr lang="en-US" sz="2800" dirty="0" smtClean="0"/>
              <a:t>“Open yet controlled” is the challenge to meet FDA 510K cleared criteria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smtClean="0"/>
              <a:t>Open &amp; Controlled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Controlled environment means platform provider is able to FDA clear the application tool structure by which the application is built</a:t>
            </a:r>
          </a:p>
          <a:p>
            <a:r>
              <a:rPr lang="en-US" sz="2800" dirty="0" smtClean="0"/>
              <a:t>Very little or no FDA required for new apps</a:t>
            </a:r>
          </a:p>
          <a:p>
            <a:r>
              <a:rPr lang="en-US" sz="2800" dirty="0" smtClean="0"/>
              <a:t>New devices are FDA cleared by device manufacturer </a:t>
            </a:r>
          </a:p>
          <a:p>
            <a:r>
              <a:rPr lang="en-US" sz="2800" dirty="0" smtClean="0"/>
              <a:t>Control the release of apps on app store to ensure interoperability between 3</a:t>
            </a:r>
            <a:r>
              <a:rPr lang="en-US" sz="2800" baseline="30000" dirty="0" smtClean="0"/>
              <a:t>rd</a:t>
            </a:r>
            <a:r>
              <a:rPr lang="en-US" sz="2800" dirty="0" smtClean="0"/>
              <a:t> party apps and devices</a:t>
            </a:r>
          </a:p>
          <a:p>
            <a:pPr lvl="2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5181600" y="1676400"/>
            <a:ext cx="3962400" cy="3505200"/>
            <a:chOff x="5181600" y="1676400"/>
            <a:chExt cx="3962400" cy="3505200"/>
          </a:xfrm>
        </p:grpSpPr>
        <p:pic>
          <p:nvPicPr>
            <p:cNvPr id="4" name="Picture 4" descr="slide_3b.png"/>
            <p:cNvPicPr>
              <a:picLocks noChangeAspect="1"/>
            </p:cNvPicPr>
            <p:nvPr/>
          </p:nvPicPr>
          <p:blipFill>
            <a:blip r:embed="rId2" cstate="print"/>
            <a:srcRect l="52727"/>
            <a:stretch>
              <a:fillRect/>
            </a:stretch>
          </p:blipFill>
          <p:spPr bwMode="auto">
            <a:xfrm>
              <a:off x="5181600" y="1676400"/>
              <a:ext cx="3962400" cy="3505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029325" y="3006436"/>
              <a:ext cx="457200" cy="4987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16240" y="4038600"/>
              <a:ext cx="411480" cy="448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01000" y="2092037"/>
              <a:ext cx="429768" cy="4688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1" name="Double Wave 40"/>
          <p:cNvSpPr/>
          <p:nvPr/>
        </p:nvSpPr>
        <p:spPr>
          <a:xfrm>
            <a:off x="3429000" y="5410200"/>
            <a:ext cx="2667000" cy="685800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76200" y="5128736"/>
            <a:ext cx="26670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sz="1400" b="1" dirty="0">
                <a:latin typeface="Myriad Pro"/>
              </a:rPr>
              <a:t>Measurement &amp; HID Devices:</a:t>
            </a:r>
          </a:p>
          <a:p>
            <a:r>
              <a:rPr lang="en-US" sz="1400" i="1" dirty="0">
                <a:latin typeface="Myriad Pro"/>
              </a:rPr>
              <a:t>Bluetooth, USB, Serial, </a:t>
            </a:r>
            <a:r>
              <a:rPr lang="en-US" sz="1400" i="1" dirty="0" err="1">
                <a:latin typeface="Myriad Pro"/>
              </a:rPr>
              <a:t>Zigbee</a:t>
            </a:r>
            <a:r>
              <a:rPr lang="en-US" sz="1400" i="1" dirty="0">
                <a:latin typeface="Myriad Pro"/>
              </a:rPr>
              <a:t>, </a:t>
            </a:r>
            <a:r>
              <a:rPr lang="en-US" sz="1400" i="1" dirty="0" err="1">
                <a:latin typeface="Myriad Pro"/>
              </a:rPr>
              <a:t>Zwave</a:t>
            </a:r>
            <a:r>
              <a:rPr lang="en-US" sz="1400" i="1" dirty="0" smtClean="0">
                <a:latin typeface="Myriad Pro"/>
              </a:rPr>
              <a:t>,</a:t>
            </a:r>
            <a:endParaRPr lang="en-US" sz="1400" b="1" i="1" dirty="0">
              <a:solidFill>
                <a:srgbClr val="FF0000"/>
              </a:solidFill>
              <a:latin typeface="Myriad Pro"/>
            </a:endParaRPr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2819400" y="4724400"/>
            <a:ext cx="1752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1400" b="1" dirty="0" smtClean="0">
                <a:latin typeface="Myriad Pro"/>
              </a:rPr>
              <a:t>Customer Health Platform</a:t>
            </a:r>
            <a:endParaRPr lang="en-US" sz="1400" i="1" dirty="0">
              <a:latin typeface="Myriad Pro"/>
            </a:endParaRPr>
          </a:p>
        </p:txBody>
      </p: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5410200" y="4724400"/>
            <a:ext cx="1752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1400" b="1" dirty="0">
                <a:latin typeface="Myriad Pro"/>
              </a:rPr>
              <a:t>The </a:t>
            </a:r>
            <a:r>
              <a:rPr lang="en-US" sz="1400" b="1" dirty="0" smtClean="0">
                <a:latin typeface="Myriad Pro"/>
              </a:rPr>
              <a:t>Server Platform</a:t>
            </a:r>
            <a:r>
              <a:rPr lang="en-US" sz="1400" i="1" dirty="0" smtClean="0">
                <a:latin typeface="Myriad Pro"/>
              </a:rPr>
              <a:t> </a:t>
            </a:r>
            <a:endParaRPr lang="en-US" sz="1400" i="1" dirty="0">
              <a:latin typeface="Myriad Pro"/>
            </a:endParaRPr>
          </a:p>
        </p:txBody>
      </p:sp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7239000" y="5129212"/>
            <a:ext cx="19812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1400" b="1" dirty="0">
                <a:latin typeface="Myriad Pro"/>
              </a:rPr>
              <a:t>Any secure Internet Connected Device </a:t>
            </a:r>
          </a:p>
          <a:p>
            <a:r>
              <a:rPr lang="en-US" sz="1400" b="1" dirty="0">
                <a:latin typeface="Myriad Pro"/>
              </a:rPr>
              <a:t>or Provider EMR </a:t>
            </a:r>
          </a:p>
        </p:txBody>
      </p:sp>
      <p:sp>
        <p:nvSpPr>
          <p:cNvPr id="10" name="TextBox 14"/>
          <p:cNvSpPr txBox="1">
            <a:spLocks noChangeArrowheads="1"/>
          </p:cNvSpPr>
          <p:nvPr/>
        </p:nvSpPr>
        <p:spPr bwMode="auto">
          <a:xfrm>
            <a:off x="3657600" y="5562600"/>
            <a:ext cx="2667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Myriad Pro"/>
              </a:rPr>
              <a:t>FDA 510(k) Cleared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33400" y="1143000"/>
            <a:ext cx="8305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i="1" dirty="0" smtClean="0">
                <a:latin typeface="Myriad Pro"/>
              </a:rPr>
              <a:t>Connect </a:t>
            </a:r>
            <a:r>
              <a:rPr lang="en-US" sz="2400" i="1" dirty="0">
                <a:latin typeface="Myriad Pro"/>
              </a:rPr>
              <a:t>ANY device or patient to ANY Caregiver </a:t>
            </a:r>
            <a:r>
              <a:rPr lang="en-US" sz="2400" i="1" dirty="0" smtClean="0">
                <a:latin typeface="Myriad Pro"/>
              </a:rPr>
              <a:t>System</a:t>
            </a:r>
            <a:endParaRPr lang="en-US" sz="2400" i="1" dirty="0">
              <a:latin typeface="Myriad Pro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1143000"/>
          </a:xfrm>
        </p:spPr>
        <p:txBody>
          <a:bodyPr/>
          <a:lstStyle/>
          <a:p>
            <a:r>
              <a:rPr lang="en-US" dirty="0" smtClean="0"/>
              <a:t>The Open Platform</a:t>
            </a:r>
            <a:endParaRPr lang="en-US" dirty="0"/>
          </a:p>
        </p:txBody>
      </p:sp>
      <p:pic>
        <p:nvPicPr>
          <p:cNvPr id="17" name="Picture 4" descr="slide_3b.png"/>
          <p:cNvPicPr>
            <a:picLocks noChangeAspect="1"/>
          </p:cNvPicPr>
          <p:nvPr/>
        </p:nvPicPr>
        <p:blipFill>
          <a:blip r:embed="rId2" cstate="print"/>
          <a:srcRect r="51818"/>
          <a:stretch>
            <a:fillRect/>
          </a:stretch>
        </p:blipFill>
        <p:spPr bwMode="auto">
          <a:xfrm>
            <a:off x="0" y="1676400"/>
            <a:ext cx="40386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06265" y="3200400"/>
            <a:ext cx="54673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" name="Straight Connector 18"/>
          <p:cNvCxnSpPr/>
          <p:nvPr/>
        </p:nvCxnSpPr>
        <p:spPr>
          <a:xfrm rot="10800000">
            <a:off x="3962400" y="3428999"/>
            <a:ext cx="457200" cy="0"/>
          </a:xfrm>
          <a:prstGeom prst="line">
            <a:avLst/>
          </a:prstGeom>
          <a:ln w="254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10800000">
            <a:off x="4953000" y="3428999"/>
            <a:ext cx="457200" cy="0"/>
          </a:xfrm>
          <a:prstGeom prst="line">
            <a:avLst/>
          </a:prstGeom>
          <a:ln w="254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10800000" flipV="1">
            <a:off x="3962400" y="3505200"/>
            <a:ext cx="457200" cy="76201"/>
          </a:xfrm>
          <a:prstGeom prst="line">
            <a:avLst/>
          </a:prstGeom>
          <a:ln w="254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10800000" flipV="1">
            <a:off x="4953000" y="3276600"/>
            <a:ext cx="457200" cy="76201"/>
          </a:xfrm>
          <a:prstGeom prst="line">
            <a:avLst/>
          </a:prstGeom>
          <a:ln w="254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10800000">
            <a:off x="4953000" y="3505200"/>
            <a:ext cx="457200" cy="76200"/>
          </a:xfrm>
          <a:prstGeom prst="line">
            <a:avLst/>
          </a:prstGeom>
          <a:ln w="254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10800000">
            <a:off x="3962400" y="3276599"/>
            <a:ext cx="457200" cy="76200"/>
          </a:xfrm>
          <a:prstGeom prst="line">
            <a:avLst/>
          </a:prstGeom>
          <a:ln w="254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8229600" cy="4525963"/>
          </a:xfrm>
        </p:spPr>
        <p:txBody>
          <a:bodyPr>
            <a:normAutofit/>
          </a:bodyPr>
          <a:lstStyle/>
          <a:p>
            <a:r>
              <a:rPr lang="en-GB" sz="2800" dirty="0" smtClean="0">
                <a:solidFill>
                  <a:srgbClr val="000000"/>
                </a:solidFill>
                <a:latin typeface="Calibri" pitchFamily="34" charset="0"/>
              </a:rPr>
              <a:t>Enormous market growth &amp; potential  </a:t>
            </a:r>
          </a:p>
          <a:p>
            <a:r>
              <a:rPr lang="en-GB" sz="2800" dirty="0" smtClean="0">
                <a:solidFill>
                  <a:srgbClr val="000000"/>
                </a:solidFill>
                <a:latin typeface="Calibri" pitchFamily="34" charset="0"/>
              </a:rPr>
              <a:t>Pre certified wireless </a:t>
            </a:r>
            <a:r>
              <a:rPr lang="en-GB" sz="2800" dirty="0" smtClean="0">
                <a:solidFill>
                  <a:srgbClr val="000000"/>
                </a:solidFill>
                <a:latin typeface="Calibri" pitchFamily="34" charset="0"/>
              </a:rPr>
              <a:t>modules are key to unlock emerging device and platform potential</a:t>
            </a:r>
          </a:p>
          <a:p>
            <a:r>
              <a:rPr lang="en-GB" sz="2800" dirty="0" smtClean="0">
                <a:solidFill>
                  <a:srgbClr val="000000"/>
                </a:solidFill>
                <a:latin typeface="Calibri" pitchFamily="34" charset="0"/>
              </a:rPr>
              <a:t>Programmable </a:t>
            </a:r>
            <a:r>
              <a:rPr lang="en-GB" sz="2800" dirty="0" smtClean="0">
                <a:solidFill>
                  <a:srgbClr val="000000"/>
                </a:solidFill>
                <a:latin typeface="Calibri" pitchFamily="34" charset="0"/>
              </a:rPr>
              <a:t>wireless modules </a:t>
            </a:r>
            <a:r>
              <a:rPr lang="en-GB" sz="2800" dirty="0" smtClean="0">
                <a:solidFill>
                  <a:srgbClr val="000000"/>
                </a:solidFill>
                <a:latin typeface="Calibri" pitchFamily="34" charset="0"/>
              </a:rPr>
              <a:t>support </a:t>
            </a:r>
            <a:r>
              <a:rPr lang="en-US" sz="2800" dirty="0" smtClean="0"/>
              <a:t>encryption of identifiable health data</a:t>
            </a:r>
            <a:r>
              <a:rPr lang="en-GB" sz="2800" dirty="0" smtClean="0">
                <a:solidFill>
                  <a:srgbClr val="000000"/>
                </a:solidFill>
                <a:latin typeface="Calibri" pitchFamily="34" charset="0"/>
              </a:rPr>
              <a:t> to meet HIPPA requirement for FDA cleared database;  are suited for portable devices</a:t>
            </a:r>
          </a:p>
          <a:p>
            <a:r>
              <a:rPr lang="en-GB" sz="2800" dirty="0" smtClean="0">
                <a:solidFill>
                  <a:srgbClr val="000000"/>
                </a:solidFill>
                <a:latin typeface="Calibri" pitchFamily="34" charset="0"/>
              </a:rPr>
              <a:t>Apps and services will be generated from devices and an open and controlled platform</a:t>
            </a:r>
          </a:p>
          <a:p>
            <a:endParaRPr lang="en-GB" dirty="0" smtClean="0">
              <a:solidFill>
                <a:srgbClr val="000000"/>
              </a:solidFill>
              <a:latin typeface="Calibri" pitchFamily="34" charset="0"/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1511</TotalTime>
  <Words>542</Words>
  <Application>Microsoft Office PowerPoint</Application>
  <PresentationFormat>On-screen Show (4:3)</PresentationFormat>
  <Paragraphs>67</Paragraphs>
  <Slides>11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mHealth Market &amp; Growth</vt:lpstr>
      <vt:lpstr>mHealth Issues and Opportunities</vt:lpstr>
      <vt:lpstr>mHealth Platforms</vt:lpstr>
      <vt:lpstr>Open platform model</vt:lpstr>
      <vt:lpstr>Open &amp; Controlled</vt:lpstr>
      <vt:lpstr>The Open Platform</vt:lpstr>
      <vt:lpstr>Summary</vt:lpstr>
      <vt:lpstr>Sierra Wireless Overview</vt:lpstr>
      <vt:lpstr>Slide 11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aurkawich</dc:creator>
  <cp:lastModifiedBy>oam</cp:lastModifiedBy>
  <cp:revision>143</cp:revision>
  <dcterms:created xsi:type="dcterms:W3CDTF">2011-01-07T18:05:48Z</dcterms:created>
  <dcterms:modified xsi:type="dcterms:W3CDTF">2011-02-03T03:39:30Z</dcterms:modified>
</cp:coreProperties>
</file>