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  <p:sldMasterId id="2147483789" r:id="rId2"/>
  </p:sldMasterIdLst>
  <p:notesMasterIdLst>
    <p:notesMasterId r:id="rId6"/>
  </p:notesMasterIdLst>
  <p:handoutMasterIdLst>
    <p:handoutMasterId r:id="rId7"/>
  </p:handoutMasterIdLst>
  <p:sldIdLst>
    <p:sldId id="571" r:id="rId3"/>
    <p:sldId id="754" r:id="rId4"/>
    <p:sldId id="739" r:id="rId5"/>
  </p:sldIdLst>
  <p:sldSz cx="9144000" cy="6858000" type="screen4x3"/>
  <p:notesSz cx="6858000" cy="9144000"/>
  <p:defaultTextStyle>
    <a:defPPr>
      <a:defRPr lang="de-DE"/>
    </a:defPPr>
    <a:lvl1pPr algn="ctr" rtl="0" fontAlgn="base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Arial" pitchFamily="34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Arial" pitchFamily="34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Arial" pitchFamily="34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Arial" pitchFamily="34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bg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bg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bg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bg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bg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4D7"/>
    <a:srgbClr val="D0D3DA"/>
    <a:srgbClr val="666666"/>
    <a:srgbClr val="6699CC"/>
    <a:srgbClr val="46AF5A"/>
    <a:srgbClr val="FFFF00"/>
    <a:srgbClr val="0066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83724" autoAdjust="0"/>
  </p:normalViewPr>
  <p:slideViewPr>
    <p:cSldViewPr snapToGrid="0">
      <p:cViewPr>
        <p:scale>
          <a:sx n="100" d="100"/>
          <a:sy n="100" d="100"/>
        </p:scale>
        <p:origin x="-504" y="-6"/>
      </p:cViewPr>
      <p:guideLst>
        <p:guide orient="horz" pos="1010"/>
        <p:guide orient="horz" pos="3040"/>
        <p:guide orient="horz" pos="4112"/>
        <p:guide orient="horz" pos="1301"/>
        <p:guide orient="horz" pos="3711"/>
        <p:guide orient="horz" pos="1172"/>
        <p:guide orient="horz" pos="1532"/>
        <p:guide orient="horz" pos="3834"/>
        <p:guide pos="1170"/>
        <p:guide pos="195"/>
        <p:guide pos="5285"/>
        <p:guide pos="5509"/>
        <p:guide pos="340"/>
        <p:guide pos="1380"/>
        <p:guide pos="732"/>
        <p:guide pos="6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3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123" cy="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878" y="0"/>
            <a:ext cx="2972122" cy="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7098"/>
            <a:ext cx="2972123" cy="45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878" y="8687098"/>
            <a:ext cx="2972122" cy="45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A9813A6-9603-473E-98EA-6E3F052855E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123" cy="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263" y="0"/>
            <a:ext cx="2972123" cy="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24" y="4342805"/>
            <a:ext cx="5485754" cy="411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610"/>
            <a:ext cx="2972123" cy="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263" y="8685610"/>
            <a:ext cx="2972123" cy="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9AAFB35-FB1A-4CB9-BA0B-9CCF26E39A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85878" y="8685610"/>
            <a:ext cx="2970508" cy="453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b"/>
          <a:lstStyle/>
          <a:p>
            <a:pPr algn="r" defTabSz="449263">
              <a:lnSpc>
                <a:spcPct val="100000"/>
              </a:lnSpc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7292B21-172A-4FCC-972D-F8A282ABC65E}" type="slidenum">
              <a:rPr lang="en-GB" sz="1200">
                <a:solidFill>
                  <a:srgbClr val="000000"/>
                </a:solidFill>
              </a:rPr>
              <a:pPr algn="r" defTabSz="449263">
                <a:lnSpc>
                  <a:spcPct val="100000"/>
                </a:lnSpc>
                <a:buClr>
                  <a:srgbClr val="FFFFFF"/>
                </a:buClr>
                <a:buSzPct val="100000"/>
                <a:buFont typeface="Arial" pitchFamily="34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6983" y="687587"/>
            <a:ext cx="5028878" cy="34275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/>
          </p:nvPr>
        </p:nvSpPr>
        <p:spPr>
          <a:xfrm>
            <a:off x="684509" y="4341317"/>
            <a:ext cx="5488983" cy="4112121"/>
          </a:xfrm>
          <a:noFill/>
          <a:ln/>
        </p:spPr>
        <p:txBody>
          <a:bodyPr wrap="none" anchor="ctr"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5" name="Rectangle 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defRPr/>
              </a:pPr>
              <a:endParaRPr lang="en-GB" sz="2000" b="0">
                <a:solidFill>
                  <a:srgbClr val="FFFFFF"/>
                </a:solidFill>
              </a:endParaRPr>
            </a:p>
          </p:txBody>
        </p:sp>
        <p:pic>
          <p:nvPicPr>
            <p:cNvPr id="6" name="Picture 4" descr="sie_logo_petrol_rgb_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9" y="295"/>
              <a:ext cx="948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Picture 5" descr="sie_logo_petrol_rgb_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3288" y="468313"/>
            <a:ext cx="15049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6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36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5" name="Rectangle 3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100000"/>
                </a:lnSpc>
                <a:defRPr/>
              </a:pPr>
              <a:endParaRPr lang="en-US" sz="2000" b="0">
                <a:solidFill>
                  <a:srgbClr val="FFFFFF"/>
                </a:solidFill>
                <a:latin typeface="Arial" charset="0"/>
              </a:endParaRPr>
            </a:p>
          </p:txBody>
        </p:sp>
        <p:pic>
          <p:nvPicPr>
            <p:cNvPr id="6" name="Picture 4" descr="sie_logo_petrol_rgb_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1" y="295"/>
              <a:ext cx="94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889125" y="6488113"/>
            <a:ext cx="9652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l" eaLnBrk="0" hangingPunct="0">
              <a:lnSpc>
                <a:spcPct val="100000"/>
              </a:lnSpc>
              <a:defRPr/>
            </a:pPr>
            <a:endParaRPr lang="en-US" sz="12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87338" y="6480175"/>
            <a:ext cx="87788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l">
              <a:lnSpc>
                <a:spcPct val="110000"/>
              </a:lnSpc>
              <a:defRPr/>
            </a:pPr>
            <a:r>
              <a:rPr lang="en-US" sz="800" b="0" dirty="0" smtClean="0">
                <a:solidFill>
                  <a:schemeClr val="tx1"/>
                </a:solidFill>
              </a:rPr>
              <a:t>Slide </a:t>
            </a:r>
            <a:fld id="{E57CEFD2-BBD5-43FF-9B16-A9F0D7926F19}" type="slidenum">
              <a:rPr lang="en-US" sz="800" b="0">
                <a:solidFill>
                  <a:schemeClr val="tx1"/>
                </a:solidFill>
              </a:rPr>
              <a:pPr algn="l">
                <a:lnSpc>
                  <a:spcPct val="110000"/>
                </a:lnSpc>
                <a:defRPr/>
              </a:pPr>
              <a:t>‹#›</a:t>
            </a:fld>
            <a:endParaRPr lang="en-US" sz="800" b="0" dirty="0">
              <a:solidFill>
                <a:schemeClr val="tx1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006850" y="6369050"/>
            <a:ext cx="48244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lnSpc>
                <a:spcPct val="100000"/>
              </a:lnSpc>
              <a:defRPr/>
            </a:pPr>
            <a:r>
              <a:rPr lang="en-US" sz="800" b="0" dirty="0">
                <a:solidFill>
                  <a:srgbClr val="000000"/>
                </a:solidFill>
              </a:rPr>
              <a:t>Copyright</a:t>
            </a:r>
            <a:r>
              <a:rPr lang="en-US" sz="800" b="0" dirty="0">
                <a:solidFill>
                  <a:schemeClr val="tx1"/>
                </a:solidFill>
              </a:rPr>
              <a:t> </a:t>
            </a:r>
            <a:r>
              <a:rPr lang="en-US" sz="800" b="0" dirty="0">
                <a:solidFill>
                  <a:srgbClr val="000000"/>
                </a:solidFill>
              </a:rPr>
              <a:t>©</a:t>
            </a:r>
            <a:r>
              <a:rPr lang="en-US" sz="800" b="0" dirty="0">
                <a:solidFill>
                  <a:schemeClr val="tx1"/>
                </a:solidFill>
              </a:rPr>
              <a:t> </a:t>
            </a:r>
            <a:r>
              <a:rPr lang="en-US" sz="800" b="0" dirty="0" smtClean="0">
                <a:solidFill>
                  <a:schemeClr val="tx1"/>
                </a:solidFill>
              </a:rPr>
              <a:t>2011 </a:t>
            </a:r>
            <a:r>
              <a:rPr lang="en-US" sz="800" b="0" dirty="0" smtClean="0">
                <a:solidFill>
                  <a:srgbClr val="000000"/>
                </a:solidFill>
              </a:rPr>
              <a:t>Siemens</a:t>
            </a:r>
            <a:r>
              <a:rPr lang="en-US" sz="800" b="0" dirty="0" smtClean="0">
                <a:solidFill>
                  <a:schemeClr val="tx1"/>
                </a:solidFill>
              </a:rPr>
              <a:t> </a:t>
            </a:r>
            <a:r>
              <a:rPr lang="en-US" sz="800" b="0" dirty="0">
                <a:solidFill>
                  <a:srgbClr val="000000"/>
                </a:solidFill>
              </a:rPr>
              <a:t>Enterprise</a:t>
            </a:r>
            <a:r>
              <a:rPr lang="en-US" sz="800" b="0" dirty="0">
                <a:solidFill>
                  <a:schemeClr val="tx1"/>
                </a:solidFill>
              </a:rPr>
              <a:t> </a:t>
            </a:r>
            <a:r>
              <a:rPr lang="en-US" sz="800" b="0" dirty="0">
                <a:solidFill>
                  <a:srgbClr val="000000"/>
                </a:solidFill>
              </a:rPr>
              <a:t>Communications</a:t>
            </a:r>
            <a:r>
              <a:rPr lang="en-US" sz="800" b="0" dirty="0">
                <a:solidFill>
                  <a:schemeClr val="tx1"/>
                </a:solidFill>
              </a:rPr>
              <a:t> </a:t>
            </a:r>
            <a:r>
              <a:rPr lang="en-US" sz="800" b="0" dirty="0" smtClean="0">
                <a:solidFill>
                  <a:srgbClr val="000000"/>
                </a:solidFill>
              </a:rPr>
              <a:t>LLC</a:t>
            </a:r>
            <a:endParaRPr lang="en-US" sz="800" b="0" dirty="0">
              <a:solidFill>
                <a:srgbClr val="000000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87338" y="6372225"/>
            <a:ext cx="93662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lnSpc>
                <a:spcPct val="100000"/>
              </a:lnSpc>
              <a:defRPr/>
            </a:pPr>
            <a:r>
              <a:rPr lang="en-US" sz="800" b="0" dirty="0" smtClean="0">
                <a:solidFill>
                  <a:srgbClr val="000000"/>
                </a:solidFill>
              </a:rPr>
              <a:t>02/2011</a:t>
            </a:r>
            <a:endParaRPr lang="en-US" sz="800" b="0" dirty="0">
              <a:solidFill>
                <a:srgbClr val="000000"/>
              </a:solidFill>
            </a:endParaRP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0" y="6272213"/>
            <a:ext cx="9144000" cy="1587"/>
          </a:xfrm>
          <a:prstGeom prst="line">
            <a:avLst/>
          </a:prstGeom>
          <a:noFill/>
          <a:ln w="126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7338" y="260350"/>
            <a:ext cx="8856662" cy="973138"/>
          </a:xfrm>
          <a:prstGeom prst="rect">
            <a:avLst/>
          </a:prstGeom>
          <a:solidFill>
            <a:srgbClr val="FE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0000"/>
              </a:lnSpc>
              <a:defRPr/>
            </a:pPr>
            <a:endParaRPr lang="en-GB" sz="2000" b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3" name="Picture 5" descr="sie_logo_petrol_rgb_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00900" y="423863"/>
            <a:ext cx="1600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0342" name="Line 6"/>
          <p:cNvSpPr>
            <a:spLocks noChangeShapeType="1"/>
          </p:cNvSpPr>
          <p:nvPr userDrawn="1"/>
        </p:nvSpPr>
        <p:spPr bwMode="auto">
          <a:xfrm>
            <a:off x="0" y="6272213"/>
            <a:ext cx="9144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910343" name="Text Box 7"/>
          <p:cNvSpPr txBox="1">
            <a:spLocks noChangeArrowheads="1"/>
          </p:cNvSpPr>
          <p:nvPr userDrawn="1"/>
        </p:nvSpPr>
        <p:spPr bwMode="auto">
          <a:xfrm>
            <a:off x="4006850" y="6369050"/>
            <a:ext cx="48244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lnSpc>
                <a:spcPct val="100000"/>
              </a:lnSpc>
              <a:defRPr/>
            </a:pPr>
            <a:r>
              <a:rPr lang="de-DE" sz="800" b="0">
                <a:solidFill>
                  <a:schemeClr val="tx1"/>
                </a:solidFill>
              </a:rPr>
              <a:t>Copyright © Siemens Enterprise Communications GmbH &amp; Co. KG 2010. All rights reserved.</a:t>
            </a:r>
          </a:p>
          <a:p>
            <a:pPr algn="l">
              <a:lnSpc>
                <a:spcPct val="100000"/>
              </a:lnSpc>
              <a:defRPr/>
            </a:pPr>
            <a:r>
              <a:rPr lang="de-DE" sz="800" b="0">
                <a:solidFill>
                  <a:schemeClr val="tx1"/>
                </a:solidFill>
              </a:rPr>
              <a:t>Siemens Enterprise Communications GmbH &amp; Co. KG is a Trademark Licensee of Siemens AG</a:t>
            </a:r>
          </a:p>
        </p:txBody>
      </p:sp>
      <p:sp>
        <p:nvSpPr>
          <p:cNvPr id="910344" name="Text Box 8"/>
          <p:cNvSpPr txBox="1">
            <a:spLocks noChangeArrowheads="1"/>
          </p:cNvSpPr>
          <p:nvPr userDrawn="1"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l" eaLnBrk="0" hangingPunct="0">
              <a:lnSpc>
                <a:spcPct val="100000"/>
              </a:lnSpc>
              <a:defRPr/>
            </a:pPr>
            <a:r>
              <a:rPr lang="en-US" sz="800" b="0">
                <a:solidFill>
                  <a:srgbClr val="000000"/>
                </a:solidFill>
              </a:rPr>
              <a:t>Seite </a:t>
            </a:r>
            <a:fld id="{1BA0B01A-B604-43AC-B6E2-59859F87B93C}" type="slidenum">
              <a:rPr lang="en-US" sz="800" b="0">
                <a:solidFill>
                  <a:srgbClr val="000000"/>
                </a:solidFill>
              </a:rPr>
              <a:pPr algn="l" eaLnBrk="0" hangingPunct="0">
                <a:lnSpc>
                  <a:spcPct val="100000"/>
                </a:lnSpc>
                <a:defRPr/>
              </a:pPr>
              <a:t>‹#›</a:t>
            </a:fld>
            <a:endParaRPr lang="en-US" sz="800" b="0">
              <a:solidFill>
                <a:srgbClr val="000000"/>
              </a:solidFill>
            </a:endParaRPr>
          </a:p>
        </p:txBody>
      </p:sp>
      <p:sp>
        <p:nvSpPr>
          <p:cNvPr id="910345" name="Text Box 9"/>
          <p:cNvSpPr txBox="1">
            <a:spLocks noChangeArrowheads="1"/>
          </p:cNvSpPr>
          <p:nvPr userDrawn="1"/>
        </p:nvSpPr>
        <p:spPr bwMode="auto">
          <a:xfrm>
            <a:off x="1889125" y="6507163"/>
            <a:ext cx="13112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l" eaLnBrk="0" hangingPunct="0">
              <a:lnSpc>
                <a:spcPct val="100000"/>
              </a:lnSpc>
              <a:defRPr/>
            </a:pPr>
            <a:r>
              <a:rPr lang="en-US" sz="800" b="0">
                <a:solidFill>
                  <a:srgbClr val="000000"/>
                </a:solidFill>
              </a:rPr>
              <a:t>Juli 2010</a:t>
            </a:r>
            <a:r>
              <a:rPr lang="en-US" sz="1200" b="0">
                <a:solidFill>
                  <a:srgbClr val="000000"/>
                </a:solidFill>
              </a:rPr>
              <a:t>          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ransition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Wingdings" pitchFamily="2" charset="2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D3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1220788" indent="-188913" algn="l" rtl="0" fontAlgn="base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fontAlgn="base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fontAlgn="base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fontAlgn="base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336699"/>
              </a:gs>
            </a:gsLst>
            <a:lin ang="27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>
              <a:lnSpc>
                <a:spcPct val="100000"/>
              </a:lnSpc>
            </a:pPr>
            <a:endParaRPr lang="en-US" sz="1000" b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87338" y="260350"/>
            <a:ext cx="8856662" cy="973138"/>
          </a:xfrm>
          <a:prstGeom prst="rect">
            <a:avLst/>
          </a:prstGeom>
          <a:solidFill>
            <a:srgbClr val="FE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900" y="423863"/>
            <a:ext cx="1600200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66738" y="4189413"/>
            <a:ext cx="7161212" cy="2009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defTabSz="449263">
              <a:lnSpc>
                <a:spcPct val="100000"/>
              </a:lnSpc>
              <a:spcBef>
                <a:spcPts val="225"/>
              </a:spcBef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800" dirty="0" smtClean="0"/>
              <a:t>Holger Stotz</a:t>
            </a:r>
            <a:endParaRPr lang="de-DE" sz="1800" dirty="0"/>
          </a:p>
          <a:p>
            <a:pPr algn="l" defTabSz="449263">
              <a:lnSpc>
                <a:spcPct val="100000"/>
              </a:lnSpc>
              <a:spcBef>
                <a:spcPts val="225"/>
              </a:spcBef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200" dirty="0" err="1" smtClean="0"/>
              <a:t>Director</a:t>
            </a:r>
            <a:r>
              <a:rPr lang="de-DE" sz="1200" dirty="0" smtClean="0"/>
              <a:t>, </a:t>
            </a:r>
            <a:r>
              <a:rPr lang="de-DE" sz="1200" dirty="0" err="1" smtClean="0"/>
              <a:t>Strategic</a:t>
            </a:r>
            <a:r>
              <a:rPr lang="de-DE" sz="1200" dirty="0" smtClean="0"/>
              <a:t> Sales Support</a:t>
            </a:r>
            <a:endParaRPr lang="de-DE" sz="1200" dirty="0"/>
          </a:p>
          <a:p>
            <a:pPr algn="l" defTabSz="449263">
              <a:lnSpc>
                <a:spcPct val="100000"/>
              </a:lnSpc>
              <a:spcBef>
                <a:spcPts val="225"/>
              </a:spcBef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200" dirty="0"/>
          </a:p>
          <a:p>
            <a:pPr algn="l" defTabSz="449263">
              <a:lnSpc>
                <a:spcPct val="100000"/>
              </a:lnSpc>
              <a:spcBef>
                <a:spcPts val="225"/>
              </a:spcBef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200" dirty="0"/>
          </a:p>
          <a:p>
            <a:pPr algn="l" defTabSz="449263">
              <a:lnSpc>
                <a:spcPct val="100000"/>
              </a:lnSpc>
              <a:spcBef>
                <a:spcPts val="225"/>
              </a:spcBef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FFFFFF"/>
                </a:solidFill>
              </a:rPr>
              <a:t>February </a:t>
            </a:r>
            <a:r>
              <a:rPr lang="en-GB" sz="1800" dirty="0">
                <a:solidFill>
                  <a:srgbClr val="FFFFFF"/>
                </a:solidFill>
              </a:rPr>
              <a:t>2011</a:t>
            </a:r>
          </a:p>
          <a:p>
            <a:pPr algn="l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solidFill>
                <a:srgbClr val="FFFFFF"/>
              </a:solidFill>
            </a:endParaRPr>
          </a:p>
          <a:p>
            <a:pPr algn="l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rgbClr val="FFFFFF"/>
                </a:solidFill>
              </a:rPr>
              <a:t>Siemens Enterprise </a:t>
            </a:r>
            <a:r>
              <a:rPr lang="en-GB" sz="1800" dirty="0" smtClean="0">
                <a:solidFill>
                  <a:srgbClr val="FFFFFF"/>
                </a:solidFill>
              </a:rPr>
              <a:t>Communications, LLC</a:t>
            </a:r>
            <a:endParaRPr lang="en-GB" sz="1800" dirty="0">
              <a:solidFill>
                <a:srgbClr val="FFFFFF"/>
              </a:solidFill>
            </a:endParaRPr>
          </a:p>
          <a:p>
            <a:pPr algn="l" defTabSz="449263">
              <a:lnSpc>
                <a:spcPct val="100000"/>
              </a:lnSpc>
              <a:spcBef>
                <a:spcPts val="225"/>
              </a:spcBef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>
              <a:solidFill>
                <a:srgbClr val="FFFFFF"/>
              </a:solidFill>
            </a:endParaRPr>
          </a:p>
        </p:txBody>
      </p:sp>
      <p:sp>
        <p:nvSpPr>
          <p:cNvPr id="9" name="Line 118"/>
          <p:cNvSpPr>
            <a:spLocks noChangeShapeType="1"/>
          </p:cNvSpPr>
          <p:nvPr/>
        </p:nvSpPr>
        <p:spPr bwMode="auto">
          <a:xfrm>
            <a:off x="0" y="3773488"/>
            <a:ext cx="9144000" cy="0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Oval 119"/>
          <p:cNvSpPr>
            <a:spLocks noChangeArrowheads="1"/>
          </p:cNvSpPr>
          <p:nvPr/>
        </p:nvSpPr>
        <p:spPr bwMode="auto">
          <a:xfrm>
            <a:off x="-730250" y="3430588"/>
            <a:ext cx="647700" cy="647700"/>
          </a:xfrm>
          <a:prstGeom prst="ellipse">
            <a:avLst/>
          </a:prstGeom>
          <a:solidFill>
            <a:schemeClr val="hlink"/>
          </a:solidFill>
          <a:ln w="127000">
            <a:solidFill>
              <a:schemeClr val="bg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l">
              <a:lnSpc>
                <a:spcPct val="100000"/>
              </a:lnSpc>
            </a:pPr>
            <a:endParaRPr lang="en-US" sz="1000" b="0">
              <a:solidFill>
                <a:schemeClr val="tx1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76263" y="1808163"/>
            <a:ext cx="8605837" cy="141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l" defTabSz="449263">
              <a:lnSpc>
                <a:spcPct val="100000"/>
              </a:lnSpc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Responding to Today’s and Tomorrow’s</a:t>
            </a:r>
          </a:p>
          <a:p>
            <a:pPr algn="l" defTabSz="449263">
              <a:lnSpc>
                <a:spcPct val="100000"/>
              </a:lnSpc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Enterprise Requirements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pPr algn="l" defTabSz="449263">
              <a:lnSpc>
                <a:spcPct val="100000"/>
              </a:lnSpc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1.17413 4.44444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xit" presetSubtype="2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sure to talk to the right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/>
              <a:t>Talking to the CIO and the head of the IT organization will allow you to pull in LOB, functional departments as well as key end users</a:t>
            </a:r>
            <a:br>
              <a:rPr lang="en-US" dirty="0" smtClean="0"/>
            </a:br>
            <a:endParaRPr lang="en-U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/>
              <a:t>The IT organization is providing insight in opportunities to evolve their infrastructure into a software-only based environment</a:t>
            </a:r>
            <a:br>
              <a:rPr lang="en-US" dirty="0" smtClean="0"/>
            </a:br>
            <a:endParaRPr lang="en-U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/>
              <a:t>Talking to </a:t>
            </a:r>
            <a:r>
              <a:rPr lang="en-US" dirty="0" err="1" smtClean="0"/>
              <a:t>i</a:t>
            </a:r>
            <a:r>
              <a:rPr lang="en-US" dirty="0" smtClean="0"/>
              <a:t>-workers provides a view in potential benefits by taking advantage of mobile devices</a:t>
            </a:r>
            <a:br>
              <a:rPr lang="en-US" dirty="0" smtClean="0"/>
            </a:br>
            <a:endParaRPr lang="en-US" dirty="0" smtClean="0"/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dirty="0" smtClean="0"/>
              <a:t>In talking to the admin staff you will find out about their needs for an all-in-one integrated solution or if there is a higher benefit in an open standards-based architecture that will allow them the integrate for instance with existing business process applications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How do you evolve an RFP? 	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11267" y="2527717"/>
            <a:ext cx="3307535" cy="63769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defTabSz="912813">
              <a:lnSpc>
                <a:spcPct val="100000"/>
              </a:lnSpc>
              <a:defRPr/>
            </a:pPr>
            <a:r>
              <a:rPr lang="en-US" sz="16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" charset="0"/>
                <a:ea typeface="MS PGothic" pitchFamily="34" charset="-128"/>
              </a:rPr>
              <a:t>Mobility Strategy</a:t>
            </a:r>
            <a:endParaRPr lang="en-GB" sz="16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" charset="0"/>
              <a:ea typeface="MS PGothic" pitchFamily="34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1203463" y="1322373"/>
            <a:ext cx="6159362" cy="89906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defTabSz="912813">
              <a:defRPr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Topics you will see in a “next-gen” RFP</a:t>
            </a: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grpSp>
        <p:nvGrpSpPr>
          <p:cNvPr id="15369" name="Rounded Rectangle 16"/>
          <p:cNvGrpSpPr>
            <a:grpSpLocks/>
          </p:cNvGrpSpPr>
          <p:nvPr/>
        </p:nvGrpSpPr>
        <p:grpSpPr bwMode="auto">
          <a:xfrm>
            <a:off x="2247900" y="5329238"/>
            <a:ext cx="4308475" cy="909637"/>
            <a:chOff x="4631" y="2089"/>
            <a:chExt cx="1117" cy="910"/>
          </a:xfrm>
        </p:grpSpPr>
        <p:pic>
          <p:nvPicPr>
            <p:cNvPr id="15385" name="Rounded Rectangle 1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31" y="2089"/>
              <a:ext cx="1117" cy="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2683" name="Text Box 11"/>
            <p:cNvSpPr txBox="1">
              <a:spLocks noChangeArrowheads="1"/>
            </p:cNvSpPr>
            <p:nvPr/>
          </p:nvSpPr>
          <p:spPr bwMode="auto">
            <a:xfrm>
              <a:off x="4720" y="2156"/>
              <a:ext cx="910" cy="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45718" rIns="18000" bIns="45718" anchor="ctr"/>
            <a:lstStyle/>
            <a:p>
              <a:pPr defTabSz="912813">
                <a:lnSpc>
                  <a:spcPct val="100000"/>
                </a:lnSpc>
                <a:defRPr/>
              </a:pPr>
              <a:r>
                <a:rPr 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Segoe" charset="0"/>
                  <a:ea typeface="MS PGothic" pitchFamily="34" charset="-128"/>
                </a:rPr>
                <a:t>Business Process Benefits</a:t>
              </a:r>
              <a:endParaRPr lang="en-GB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" charset="0"/>
                <a:ea typeface="MS PGothic" pitchFamily="34" charset="-128"/>
              </a:endParaRPr>
            </a:p>
          </p:txBody>
        </p:sp>
      </p:grpSp>
      <p:sp>
        <p:nvSpPr>
          <p:cNvPr id="2" name="Rounded Rectangle 12"/>
          <p:cNvSpPr/>
          <p:nvPr/>
        </p:nvSpPr>
        <p:spPr bwMode="auto">
          <a:xfrm>
            <a:off x="611267" y="3480217"/>
            <a:ext cx="3307535" cy="63769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defTabSz="912813">
              <a:lnSpc>
                <a:spcPct val="100000"/>
              </a:lnSpc>
              <a:defRPr/>
            </a:pPr>
            <a:r>
              <a:rPr lang="en-US" sz="1600" b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CaaS</a:t>
            </a:r>
            <a:r>
              <a:rPr lang="en-US" sz="16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 - Cloud-based UC</a:t>
            </a:r>
            <a:endParaRPr lang="en-GB" sz="16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3" name="Rounded Rectangle 12"/>
          <p:cNvSpPr/>
          <p:nvPr/>
        </p:nvSpPr>
        <p:spPr bwMode="auto">
          <a:xfrm>
            <a:off x="611267" y="4432717"/>
            <a:ext cx="3307535" cy="63769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defTabSz="912813">
              <a:lnSpc>
                <a:spcPct val="100000"/>
              </a:lnSpc>
              <a:defRPr/>
            </a:pPr>
            <a:r>
              <a:rPr lang="en-US" sz="16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CAPEX </a:t>
            </a:r>
            <a:r>
              <a:rPr lang="en-US" sz="1600" b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vs</a:t>
            </a:r>
            <a:r>
              <a:rPr lang="en-US" sz="16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 OPEX</a:t>
            </a:r>
            <a:endParaRPr lang="en-US" sz="16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4" name="Rounded Rectangle 12"/>
          <p:cNvSpPr/>
          <p:nvPr/>
        </p:nvSpPr>
        <p:spPr bwMode="auto">
          <a:xfrm>
            <a:off x="4754642" y="2546767"/>
            <a:ext cx="3307535" cy="63769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defTabSz="912813">
              <a:lnSpc>
                <a:spcPct val="100000"/>
              </a:lnSpc>
              <a:defRPr/>
            </a:pPr>
            <a:r>
              <a:rPr lang="en-US" sz="16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Virtualization/Virtual Appliance</a:t>
            </a:r>
            <a:endParaRPr lang="en-US" sz="16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5" name="Rounded Rectangle 12"/>
          <p:cNvSpPr/>
          <p:nvPr/>
        </p:nvSpPr>
        <p:spPr bwMode="auto">
          <a:xfrm>
            <a:off x="4754642" y="3499267"/>
            <a:ext cx="3307535" cy="63769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defTabSz="912813">
              <a:lnSpc>
                <a:spcPct val="100000"/>
              </a:lnSpc>
              <a:defRPr/>
            </a:pPr>
            <a:r>
              <a:rPr lang="en-US" sz="16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Manageability</a:t>
            </a:r>
            <a:endParaRPr lang="en-GB" sz="16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6" name="Rounded Rectangle 12"/>
          <p:cNvSpPr/>
          <p:nvPr/>
        </p:nvSpPr>
        <p:spPr bwMode="auto">
          <a:xfrm>
            <a:off x="4754642" y="4451767"/>
            <a:ext cx="3307535" cy="63769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defTabSz="912813">
              <a:lnSpc>
                <a:spcPct val="100000"/>
              </a:lnSpc>
              <a:defRPr/>
            </a:pPr>
            <a:r>
              <a:rPr lang="en-US" sz="16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“Voice-centric </a:t>
            </a:r>
            <a:r>
              <a:rPr lang="en-US" sz="1600" b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vs</a:t>
            </a:r>
            <a:r>
              <a:rPr lang="en-US" sz="1600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 “desktop-centric” UC</a:t>
            </a:r>
            <a:endParaRPr lang="en-US" sz="1600" b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_ppt_exp_gray_EN_1">
  <a:themeElements>
    <a:clrScheme name="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_ppt_exp_gray_EN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e_ppt_exp_gray_EN_1 1">
        <a:dk1>
          <a:srgbClr val="FFFFFF"/>
        </a:dk1>
        <a:lt1>
          <a:srgbClr val="FFFFFF"/>
        </a:lt1>
        <a:dk2>
          <a:srgbClr val="6699CC"/>
        </a:dk2>
        <a:lt2>
          <a:srgbClr val="FFFFFF"/>
        </a:lt2>
        <a:accent1>
          <a:srgbClr val="333333"/>
        </a:accent1>
        <a:accent2>
          <a:srgbClr val="999999"/>
        </a:accent2>
        <a:accent3>
          <a:srgbClr val="B8CAE2"/>
        </a:accent3>
        <a:accent4>
          <a:srgbClr val="DADADA"/>
        </a:accent4>
        <a:accent5>
          <a:srgbClr val="ADADAD"/>
        </a:accent5>
        <a:accent6>
          <a:srgbClr val="8A8A8A"/>
        </a:accent6>
        <a:hlink>
          <a:srgbClr val="CCCC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_ppt_exp_gray_EN_1 2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0B6C0"/>
        </a:accent1>
        <a:accent2>
          <a:srgbClr val="336699"/>
        </a:accent2>
        <a:accent3>
          <a:srgbClr val="E4E6EA"/>
        </a:accent3>
        <a:accent4>
          <a:srgbClr val="000000"/>
        </a:accent4>
        <a:accent5>
          <a:srgbClr val="CDD7DC"/>
        </a:accent5>
        <a:accent6>
          <a:srgbClr val="2D5C8A"/>
        </a:accent6>
        <a:hlink>
          <a:srgbClr val="CC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om_ppt_exp_EN">
  <a:themeElements>
    <a:clrScheme name="2_com_ppt_exp_EN 10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5_com_ppt_exp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om_ppt_exp_EN 1">
        <a:dk1>
          <a:srgbClr val="000000"/>
        </a:dk1>
        <a:lt1>
          <a:srgbClr val="006600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AAB8A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_ppt_exp_EN 2">
        <a:dk1>
          <a:srgbClr val="000000"/>
        </a:dk1>
        <a:lt1>
          <a:srgbClr val="669933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B8CAAD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_ppt_exp_EN 3">
        <a:dk1>
          <a:srgbClr val="000000"/>
        </a:dk1>
        <a:lt1>
          <a:srgbClr val="990000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CAAAA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_ppt_exp_EN 4">
        <a:dk1>
          <a:srgbClr val="000000"/>
        </a:dk1>
        <a:lt1>
          <a:srgbClr val="CC3300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2ADA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_ppt_exp_EN 5">
        <a:dk1>
          <a:srgbClr val="000000"/>
        </a:dk1>
        <a:lt1>
          <a:srgbClr val="FF9900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FFCAA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_ppt_exp_EN 6">
        <a:dk1>
          <a:srgbClr val="000000"/>
        </a:dk1>
        <a:lt1>
          <a:srgbClr val="FFCC00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FFE2A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_ppt_exp_EN 7">
        <a:dk1>
          <a:srgbClr val="000000"/>
        </a:dk1>
        <a:lt1>
          <a:srgbClr val="6699CC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B8CAE2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_ppt_exp_EN 8">
        <a:dk1>
          <a:srgbClr val="000000"/>
        </a:dk1>
        <a:lt1>
          <a:srgbClr val="336699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ADB8C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_ppt_exp_EN 9">
        <a:dk1>
          <a:srgbClr val="000000"/>
        </a:dk1>
        <a:lt1>
          <a:srgbClr val="CCCCCC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2E2E2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_ppt_exp_EN 10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</TotalTime>
  <Words>99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sie_ppt_exp_gray_EN_1</vt:lpstr>
      <vt:lpstr>5_com_ppt_exp_EN</vt:lpstr>
      <vt:lpstr>Slide 1</vt:lpstr>
      <vt:lpstr>How do you make sure to talk to the right people</vt:lpstr>
      <vt:lpstr>How do you evolve an RFP?  </vt:lpstr>
    </vt:vector>
  </TitlesOfParts>
  <Company>Siemens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Design PowerPoint Templates Com</dc:title>
  <dc:creator>dems1n56</dc:creator>
  <cp:lastModifiedBy>Frank Stinson</cp:lastModifiedBy>
  <cp:revision>1274</cp:revision>
  <cp:lastPrinted>2005-10-17T08:52:43Z</cp:lastPrinted>
  <dcterms:created xsi:type="dcterms:W3CDTF">2006-04-27T18:05:16Z</dcterms:created>
  <dcterms:modified xsi:type="dcterms:W3CDTF">2011-02-02T04:47:12Z</dcterms:modified>
</cp:coreProperties>
</file>