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56" r:id="rId2"/>
    <p:sldId id="371" r:id="rId3"/>
    <p:sldId id="379" r:id="rId4"/>
    <p:sldId id="257" r:id="rId5"/>
    <p:sldId id="370" r:id="rId6"/>
    <p:sldId id="364" r:id="rId7"/>
    <p:sldId id="365" r:id="rId8"/>
    <p:sldId id="368" r:id="rId9"/>
    <p:sldId id="377" r:id="rId10"/>
    <p:sldId id="373" r:id="rId11"/>
    <p:sldId id="374" r:id="rId12"/>
    <p:sldId id="375" r:id="rId13"/>
    <p:sldId id="369" r:id="rId14"/>
    <p:sldId id="341" r:id="rId15"/>
    <p:sldId id="376" r:id="rId16"/>
    <p:sldId id="342" r:id="rId17"/>
    <p:sldId id="343" r:id="rId18"/>
    <p:sldId id="345" r:id="rId19"/>
    <p:sldId id="346" r:id="rId20"/>
    <p:sldId id="347" r:id="rId21"/>
    <p:sldId id="348" r:id="rId22"/>
    <p:sldId id="349" r:id="rId23"/>
    <p:sldId id="350" r:id="rId24"/>
    <p:sldId id="351" r:id="rId25"/>
    <p:sldId id="381" r:id="rId26"/>
    <p:sldId id="380" r:id="rId27"/>
    <p:sldId id="378" r:id="rId28"/>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Verdana" pitchFamily="34"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Verdana" pitchFamily="34"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Verdana" pitchFamily="34"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Verdana" pitchFamily="34"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Verdana" pitchFamily="34" charset="0"/>
        <a:ea typeface="ＭＳ Ｐゴシック" pitchFamily="34" charset="-128"/>
        <a:cs typeface="Arial" charset="0"/>
      </a:defRPr>
    </a:lvl5pPr>
    <a:lvl6pPr marL="2286000" algn="l" defTabSz="914400" rtl="0" eaLnBrk="1" latinLnBrk="0" hangingPunct="1">
      <a:defRPr sz="2400" kern="1200">
        <a:solidFill>
          <a:schemeClr val="tx1"/>
        </a:solidFill>
        <a:latin typeface="Verdana" pitchFamily="34" charset="0"/>
        <a:ea typeface="ＭＳ Ｐゴシック" pitchFamily="34" charset="-128"/>
        <a:cs typeface="Arial" charset="0"/>
      </a:defRPr>
    </a:lvl6pPr>
    <a:lvl7pPr marL="2743200" algn="l" defTabSz="914400" rtl="0" eaLnBrk="1" latinLnBrk="0" hangingPunct="1">
      <a:defRPr sz="2400" kern="1200">
        <a:solidFill>
          <a:schemeClr val="tx1"/>
        </a:solidFill>
        <a:latin typeface="Verdana" pitchFamily="34" charset="0"/>
        <a:ea typeface="ＭＳ Ｐゴシック" pitchFamily="34" charset="-128"/>
        <a:cs typeface="Arial" charset="0"/>
      </a:defRPr>
    </a:lvl7pPr>
    <a:lvl8pPr marL="3200400" algn="l" defTabSz="914400" rtl="0" eaLnBrk="1" latinLnBrk="0" hangingPunct="1">
      <a:defRPr sz="2400" kern="1200">
        <a:solidFill>
          <a:schemeClr val="tx1"/>
        </a:solidFill>
        <a:latin typeface="Verdana" pitchFamily="34" charset="0"/>
        <a:ea typeface="ＭＳ Ｐゴシック" pitchFamily="34" charset="-128"/>
        <a:cs typeface="Arial" charset="0"/>
      </a:defRPr>
    </a:lvl8pPr>
    <a:lvl9pPr marL="3657600" algn="l" defTabSz="914400" rtl="0" eaLnBrk="1" latinLnBrk="0" hangingPunct="1">
      <a:defRPr sz="2400" kern="1200">
        <a:solidFill>
          <a:schemeClr val="tx1"/>
        </a:solidFill>
        <a:latin typeface="Verdana" pitchFamily="34" charset="0"/>
        <a:ea typeface="ＭＳ Ｐゴシック" pitchFamily="34" charset="-128"/>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ncent Lui"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loop="1" showNarration="1" useTimings="0">
    <p:present/>
    <p:sldAll/>
    <p:penClr>
      <a:srgbClr val="FF0000"/>
    </p:penClr>
  </p:showPr>
  <p:clrMru>
    <a:srgbClr val="FF6600"/>
    <a:srgbClr val="FFFF00"/>
    <a:srgbClr val="455560"/>
    <a:srgbClr val="6075A0"/>
    <a:srgbClr val="5570AB"/>
    <a:srgbClr val="4274BE"/>
    <a:srgbClr val="4268BE"/>
    <a:srgbClr val="FF0000"/>
  </p:clrMru>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44" autoAdjust="0"/>
    <p:restoredTop sz="93238" autoAdjust="0"/>
  </p:normalViewPr>
  <p:slideViewPr>
    <p:cSldViewPr>
      <p:cViewPr varScale="1">
        <p:scale>
          <a:sx n="71" d="100"/>
          <a:sy n="71" d="100"/>
        </p:scale>
        <p:origin x="-112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1" d="100"/>
          <a:sy n="91" d="100"/>
        </p:scale>
        <p:origin x="-3000" y="-96"/>
      </p:cViewPr>
      <p:guideLst>
        <p:guide orient="horz" pos="2928"/>
        <p:guide pos="2208"/>
      </p:guideLst>
    </p:cSldViewPr>
  </p:notesViewPr>
  <p:gridSpacing cx="46816963" cy="4681696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5ACEF8-8925-41A2-ACD5-A7837F24A44C}" type="doc">
      <dgm:prSet loTypeId="urn:microsoft.com/office/officeart/2005/8/layout/vList5" loCatId="list" qsTypeId="urn:microsoft.com/office/officeart/2005/8/quickstyle/simple1#2" qsCatId="simple" csTypeId="urn:microsoft.com/office/officeart/2005/8/colors/colorful1" csCatId="colorful" phldr="1"/>
      <dgm:spPr/>
      <dgm:t>
        <a:bodyPr/>
        <a:lstStyle/>
        <a:p>
          <a:endParaRPr lang="en-US"/>
        </a:p>
      </dgm:t>
    </dgm:pt>
    <dgm:pt modelId="{6800FCF0-6E3B-4BB6-B6D2-1A3AE781E35E}">
      <dgm:prSet phldrT="[Text]" custT="1"/>
      <dgm:spPr/>
      <dgm:t>
        <a:bodyPr/>
        <a:lstStyle/>
        <a:p>
          <a:r>
            <a:rPr lang="en-US" sz="1800" b="1" dirty="0" smtClean="0"/>
            <a:t>Network Complexity</a:t>
          </a:r>
          <a:endParaRPr lang="en-US" sz="1800" b="1" dirty="0"/>
        </a:p>
      </dgm:t>
    </dgm:pt>
    <dgm:pt modelId="{9C6F6E5B-F2E4-40D3-9A3F-B52EBB6E698E}" type="parTrans" cxnId="{E7681C0B-2299-4D36-8C96-9E84C7DC25D5}">
      <dgm:prSet/>
      <dgm:spPr/>
      <dgm:t>
        <a:bodyPr/>
        <a:lstStyle/>
        <a:p>
          <a:endParaRPr lang="en-US"/>
        </a:p>
      </dgm:t>
    </dgm:pt>
    <dgm:pt modelId="{B361B3C9-A416-4E05-BF3B-4A220477FFED}" type="sibTrans" cxnId="{E7681C0B-2299-4D36-8C96-9E84C7DC25D5}">
      <dgm:prSet/>
      <dgm:spPr/>
      <dgm:t>
        <a:bodyPr/>
        <a:lstStyle/>
        <a:p>
          <a:endParaRPr lang="en-US"/>
        </a:p>
      </dgm:t>
    </dgm:pt>
    <dgm:pt modelId="{29937585-8AB7-4A48-8560-05514622787B}">
      <dgm:prSet phldrT="[Text]" custT="1"/>
      <dgm:spPr/>
      <dgm:t>
        <a:bodyPr/>
        <a:lstStyle/>
        <a:p>
          <a:r>
            <a:rPr lang="en-US" sz="1400" dirty="0" smtClean="0">
              <a:solidFill>
                <a:schemeClr val="tx2"/>
              </a:solidFill>
            </a:rPr>
            <a:t>Flattening of network = New network entities / protocols</a:t>
          </a:r>
          <a:endParaRPr lang="en-US" sz="1400" dirty="0">
            <a:solidFill>
              <a:schemeClr val="tx2"/>
            </a:solidFill>
          </a:endParaRPr>
        </a:p>
      </dgm:t>
    </dgm:pt>
    <dgm:pt modelId="{8C275ECE-0D62-4E34-9695-348A297FBEBF}" type="parTrans" cxnId="{386AD852-260E-44EA-9992-33743D713EB5}">
      <dgm:prSet/>
      <dgm:spPr/>
      <dgm:t>
        <a:bodyPr/>
        <a:lstStyle/>
        <a:p>
          <a:endParaRPr lang="en-US"/>
        </a:p>
      </dgm:t>
    </dgm:pt>
    <dgm:pt modelId="{C07D7B6D-091F-44BA-AE75-54341BAE5BCD}" type="sibTrans" cxnId="{386AD852-260E-44EA-9992-33743D713EB5}">
      <dgm:prSet/>
      <dgm:spPr/>
      <dgm:t>
        <a:bodyPr/>
        <a:lstStyle/>
        <a:p>
          <a:endParaRPr lang="en-US"/>
        </a:p>
      </dgm:t>
    </dgm:pt>
    <dgm:pt modelId="{CC6585C4-296E-46E7-8A58-25587B298E01}">
      <dgm:prSet phldrT="[Text]" custT="1"/>
      <dgm:spPr/>
      <dgm:t>
        <a:bodyPr/>
        <a:lstStyle/>
        <a:p>
          <a:r>
            <a:rPr lang="en-US" sz="1800" b="1" dirty="0" smtClean="0"/>
            <a:t>Evolving Standards</a:t>
          </a:r>
          <a:endParaRPr lang="en-US" sz="1800" b="1" dirty="0"/>
        </a:p>
      </dgm:t>
    </dgm:pt>
    <dgm:pt modelId="{2971169D-6258-4EC3-B14A-66B7346EEA1A}" type="parTrans" cxnId="{DC2F9A1F-0592-4D8F-811F-7C2370F44039}">
      <dgm:prSet/>
      <dgm:spPr/>
      <dgm:t>
        <a:bodyPr/>
        <a:lstStyle/>
        <a:p>
          <a:endParaRPr lang="en-US"/>
        </a:p>
      </dgm:t>
    </dgm:pt>
    <dgm:pt modelId="{BF166B0E-727B-43AE-B383-116898B73C86}" type="sibTrans" cxnId="{DC2F9A1F-0592-4D8F-811F-7C2370F44039}">
      <dgm:prSet/>
      <dgm:spPr/>
      <dgm:t>
        <a:bodyPr/>
        <a:lstStyle/>
        <a:p>
          <a:endParaRPr lang="en-US"/>
        </a:p>
      </dgm:t>
    </dgm:pt>
    <dgm:pt modelId="{7716C637-696D-4E36-8E64-1C1A5D3D6AA5}">
      <dgm:prSet phldrT="[Text]" custT="1"/>
      <dgm:spPr/>
      <dgm:t>
        <a:bodyPr/>
        <a:lstStyle/>
        <a:p>
          <a:r>
            <a:rPr lang="en-US" sz="1400" dirty="0" smtClean="0">
              <a:solidFill>
                <a:schemeClr val="tx1">
                  <a:lumMod val="75000"/>
                </a:schemeClr>
              </a:solidFill>
            </a:rPr>
            <a:t>Multiple-4G architectures proposed for  IMT-Advanced</a:t>
          </a:r>
          <a:endParaRPr lang="en-US" sz="1400" dirty="0">
            <a:solidFill>
              <a:schemeClr val="tx1">
                <a:lumMod val="75000"/>
              </a:schemeClr>
            </a:solidFill>
          </a:endParaRPr>
        </a:p>
      </dgm:t>
    </dgm:pt>
    <dgm:pt modelId="{D3DF595C-3DE0-4F3C-A446-25C01E80F0E5}" type="parTrans" cxnId="{9BF22662-A301-4123-A52A-F8E4CD1EA52C}">
      <dgm:prSet/>
      <dgm:spPr/>
      <dgm:t>
        <a:bodyPr/>
        <a:lstStyle/>
        <a:p>
          <a:endParaRPr lang="en-US"/>
        </a:p>
      </dgm:t>
    </dgm:pt>
    <dgm:pt modelId="{4DB15DF3-8A7D-47D5-B807-0D6E5AFA1116}" type="sibTrans" cxnId="{9BF22662-A301-4123-A52A-F8E4CD1EA52C}">
      <dgm:prSet/>
      <dgm:spPr/>
      <dgm:t>
        <a:bodyPr/>
        <a:lstStyle/>
        <a:p>
          <a:endParaRPr lang="en-US"/>
        </a:p>
      </dgm:t>
    </dgm:pt>
    <dgm:pt modelId="{8AD7454A-8BE5-4AAE-96D7-861AB519C238}">
      <dgm:prSet phldrT="[Text]" custT="1"/>
      <dgm:spPr/>
      <dgm:t>
        <a:bodyPr/>
        <a:lstStyle/>
        <a:p>
          <a:r>
            <a:rPr lang="en-US" sz="1800" b="1" dirty="0" smtClean="0"/>
            <a:t>Economics</a:t>
          </a:r>
        </a:p>
      </dgm:t>
    </dgm:pt>
    <dgm:pt modelId="{21A17971-3C03-49EC-8F2B-D1B5A4690831}" type="parTrans" cxnId="{1A0594EA-D19C-4FD4-94F2-BD160D437508}">
      <dgm:prSet/>
      <dgm:spPr/>
      <dgm:t>
        <a:bodyPr/>
        <a:lstStyle/>
        <a:p>
          <a:endParaRPr lang="en-US"/>
        </a:p>
      </dgm:t>
    </dgm:pt>
    <dgm:pt modelId="{76480A68-37FA-4675-A1ED-60F5F301B6D9}" type="sibTrans" cxnId="{1A0594EA-D19C-4FD4-94F2-BD160D437508}">
      <dgm:prSet/>
      <dgm:spPr/>
      <dgm:t>
        <a:bodyPr/>
        <a:lstStyle/>
        <a:p>
          <a:endParaRPr lang="en-US"/>
        </a:p>
      </dgm:t>
    </dgm:pt>
    <dgm:pt modelId="{13E09677-DE44-4E31-B740-1619ED18B47B}">
      <dgm:prSet phldrT="[Text]" custT="1"/>
      <dgm:spPr/>
      <dgm:t>
        <a:bodyPr/>
        <a:lstStyle/>
        <a:p>
          <a:r>
            <a:rPr lang="en-US" sz="1400" dirty="0" smtClean="0"/>
            <a:t>3</a:t>
          </a:r>
          <a:r>
            <a:rPr lang="en-US" sz="1400" baseline="30000" dirty="0" smtClean="0"/>
            <a:t>rd</a:t>
          </a:r>
          <a:r>
            <a:rPr lang="en-US" sz="1400" dirty="0" smtClean="0"/>
            <a:t> party overlay IP services beyond operators’ control</a:t>
          </a:r>
          <a:endParaRPr lang="en-US" sz="1400" dirty="0">
            <a:solidFill>
              <a:schemeClr val="tx2"/>
            </a:solidFill>
          </a:endParaRPr>
        </a:p>
      </dgm:t>
    </dgm:pt>
    <dgm:pt modelId="{F7B4C6AD-6BD4-4C21-BAA2-0124D6C1EF5C}" type="parTrans" cxnId="{63847DDE-C5A2-470B-9D93-9DD65C79D614}">
      <dgm:prSet/>
      <dgm:spPr/>
      <dgm:t>
        <a:bodyPr/>
        <a:lstStyle/>
        <a:p>
          <a:endParaRPr lang="en-US"/>
        </a:p>
      </dgm:t>
    </dgm:pt>
    <dgm:pt modelId="{AE98040C-E22E-493A-BB61-D5731B4E7F43}" type="sibTrans" cxnId="{63847DDE-C5A2-470B-9D93-9DD65C79D614}">
      <dgm:prSet/>
      <dgm:spPr/>
      <dgm:t>
        <a:bodyPr/>
        <a:lstStyle/>
        <a:p>
          <a:endParaRPr lang="en-US"/>
        </a:p>
      </dgm:t>
    </dgm:pt>
    <dgm:pt modelId="{95D7419B-66C8-44AB-A49F-F54DAEAB9AAF}">
      <dgm:prSet phldrT="[Text]" custT="1"/>
      <dgm:spPr/>
      <dgm:t>
        <a:bodyPr/>
        <a:lstStyle/>
        <a:p>
          <a:r>
            <a:rPr lang="en-US" sz="1800" b="1" dirty="0" smtClean="0"/>
            <a:t>End User Experience</a:t>
          </a:r>
          <a:endParaRPr lang="en-US" sz="1800" b="1" dirty="0"/>
        </a:p>
      </dgm:t>
    </dgm:pt>
    <dgm:pt modelId="{18020EFE-E0AD-4022-B779-496674954E02}" type="parTrans" cxnId="{EB7CBDF1-A565-45D3-BA69-4D616647E3A1}">
      <dgm:prSet/>
      <dgm:spPr/>
      <dgm:t>
        <a:bodyPr/>
        <a:lstStyle/>
        <a:p>
          <a:endParaRPr lang="en-US"/>
        </a:p>
      </dgm:t>
    </dgm:pt>
    <dgm:pt modelId="{4CF30C82-1D5A-45CC-A288-BA26D6A3029E}" type="sibTrans" cxnId="{EB7CBDF1-A565-45D3-BA69-4D616647E3A1}">
      <dgm:prSet/>
      <dgm:spPr/>
      <dgm:t>
        <a:bodyPr/>
        <a:lstStyle/>
        <a:p>
          <a:endParaRPr lang="en-US"/>
        </a:p>
      </dgm:t>
    </dgm:pt>
    <dgm:pt modelId="{96FD0ED4-5E4B-41E8-A3FA-452F463620BE}">
      <dgm:prSet custT="1"/>
      <dgm:spPr/>
      <dgm:t>
        <a:bodyPr/>
        <a:lstStyle/>
        <a:p>
          <a:r>
            <a:rPr lang="en-US" sz="1400" dirty="0" smtClean="0">
              <a:solidFill>
                <a:schemeClr val="tx1">
                  <a:lumMod val="75000"/>
                </a:schemeClr>
              </a:solidFill>
            </a:rPr>
            <a:t>Circuit Telephony migration to Packet LTE network</a:t>
          </a:r>
          <a:endParaRPr lang="en-US" sz="1400" dirty="0">
            <a:solidFill>
              <a:schemeClr val="tx1">
                <a:lumMod val="75000"/>
              </a:schemeClr>
            </a:solidFill>
          </a:endParaRPr>
        </a:p>
      </dgm:t>
    </dgm:pt>
    <dgm:pt modelId="{F8D55667-EE42-4749-A8B9-E29B44C4F729}" type="parTrans" cxnId="{B887092C-09D3-4B77-B39C-B14981676FA9}">
      <dgm:prSet/>
      <dgm:spPr/>
      <dgm:t>
        <a:bodyPr/>
        <a:lstStyle/>
        <a:p>
          <a:endParaRPr lang="en-US"/>
        </a:p>
      </dgm:t>
    </dgm:pt>
    <dgm:pt modelId="{65AF1CFE-8281-490A-AB55-79C7CE89E0B6}" type="sibTrans" cxnId="{B887092C-09D3-4B77-B39C-B14981676FA9}">
      <dgm:prSet/>
      <dgm:spPr/>
      <dgm:t>
        <a:bodyPr/>
        <a:lstStyle/>
        <a:p>
          <a:endParaRPr lang="en-US"/>
        </a:p>
      </dgm:t>
    </dgm:pt>
    <dgm:pt modelId="{630542DB-72E0-42A2-8E49-84181492DD35}">
      <dgm:prSet phldrT="[Text]" custT="1"/>
      <dgm:spPr/>
      <dgm:t>
        <a:bodyPr/>
        <a:lstStyle/>
        <a:p>
          <a:r>
            <a:rPr lang="en-US" sz="1400" dirty="0" smtClean="0"/>
            <a:t>CAPEX / OPEX constraints</a:t>
          </a:r>
        </a:p>
      </dgm:t>
    </dgm:pt>
    <dgm:pt modelId="{2D249685-0DBE-4DB2-B546-3B5CE4A4C3DD}" type="parTrans" cxnId="{064D5C5E-0E41-4AB9-AF15-2EE62D81FD10}">
      <dgm:prSet/>
      <dgm:spPr/>
      <dgm:t>
        <a:bodyPr/>
        <a:lstStyle/>
        <a:p>
          <a:endParaRPr lang="en-US"/>
        </a:p>
      </dgm:t>
    </dgm:pt>
    <dgm:pt modelId="{BB4F22DC-05A4-4454-BB08-2D93D252190C}" type="sibTrans" cxnId="{064D5C5E-0E41-4AB9-AF15-2EE62D81FD10}">
      <dgm:prSet/>
      <dgm:spPr/>
      <dgm:t>
        <a:bodyPr/>
        <a:lstStyle/>
        <a:p>
          <a:endParaRPr lang="en-US"/>
        </a:p>
      </dgm:t>
    </dgm:pt>
    <dgm:pt modelId="{D70BAABC-5772-4AE8-A134-0747251BDF4E}">
      <dgm:prSet custT="1"/>
      <dgm:spPr/>
      <dgm:t>
        <a:bodyPr/>
        <a:lstStyle/>
        <a:p>
          <a:r>
            <a:rPr lang="en-US" sz="1400" dirty="0" smtClean="0"/>
            <a:t>New monitoring requirements to ensure QoE / </a:t>
          </a:r>
          <a:r>
            <a:rPr lang="en-US" sz="1400" dirty="0" err="1" smtClean="0"/>
            <a:t>QoD</a:t>
          </a:r>
          <a:endParaRPr lang="en-US" sz="1400" dirty="0"/>
        </a:p>
      </dgm:t>
    </dgm:pt>
    <dgm:pt modelId="{0A5EEDE0-19F6-4034-8956-CFD2B87A722D}" type="parTrans" cxnId="{2400E50B-E4AD-428F-A3E3-B024A7CFE675}">
      <dgm:prSet/>
      <dgm:spPr/>
      <dgm:t>
        <a:bodyPr/>
        <a:lstStyle/>
        <a:p>
          <a:endParaRPr lang="en-US"/>
        </a:p>
      </dgm:t>
    </dgm:pt>
    <dgm:pt modelId="{B11E1DE8-DE6B-451E-8A6E-2325768A34F5}" type="sibTrans" cxnId="{2400E50B-E4AD-428F-A3E3-B024A7CFE675}">
      <dgm:prSet/>
      <dgm:spPr/>
      <dgm:t>
        <a:bodyPr/>
        <a:lstStyle/>
        <a:p>
          <a:endParaRPr lang="en-US"/>
        </a:p>
      </dgm:t>
    </dgm:pt>
    <dgm:pt modelId="{8D71203E-7A66-4D12-ADE2-436A9BE4BC16}">
      <dgm:prSet custT="1"/>
      <dgm:spPr/>
      <dgm:t>
        <a:bodyPr/>
        <a:lstStyle/>
        <a:p>
          <a:r>
            <a:rPr lang="en-US" sz="1400" dirty="0" smtClean="0">
              <a:solidFill>
                <a:schemeClr val="tx2"/>
              </a:solidFill>
            </a:rPr>
            <a:t>Real time access to user plane &amp; control plane</a:t>
          </a:r>
        </a:p>
      </dgm:t>
    </dgm:pt>
    <dgm:pt modelId="{DFBD7E17-B18D-499D-A4F9-C28D4A1C6506}" type="parTrans" cxnId="{99F413CC-6B90-410B-85EC-4587E6A32CD9}">
      <dgm:prSet/>
      <dgm:spPr/>
      <dgm:t>
        <a:bodyPr/>
        <a:lstStyle/>
        <a:p>
          <a:endParaRPr lang="en-US"/>
        </a:p>
      </dgm:t>
    </dgm:pt>
    <dgm:pt modelId="{D9242B98-9BBA-4B0B-AD7A-593A6B9CD468}" type="sibTrans" cxnId="{99F413CC-6B90-410B-85EC-4587E6A32CD9}">
      <dgm:prSet/>
      <dgm:spPr/>
      <dgm:t>
        <a:bodyPr/>
        <a:lstStyle/>
        <a:p>
          <a:endParaRPr lang="en-US"/>
        </a:p>
      </dgm:t>
    </dgm:pt>
    <dgm:pt modelId="{CE69EB0C-6143-4FED-BF22-2B4287DCD642}">
      <dgm:prSet phldrT="[Text]" custT="1"/>
      <dgm:spPr/>
      <dgm:t>
        <a:bodyPr/>
        <a:lstStyle/>
        <a:p>
          <a:r>
            <a:rPr lang="en-US" sz="1400" dirty="0" smtClean="0">
              <a:solidFill>
                <a:schemeClr val="tx1">
                  <a:lumMod val="75000"/>
                </a:schemeClr>
              </a:solidFill>
            </a:rPr>
            <a:t>3.5G, LTE, WiMAX, LTE-Advanced, IMS, </a:t>
          </a:r>
          <a:r>
            <a:rPr lang="en-US" sz="1400" dirty="0" err="1" smtClean="0">
              <a:solidFill>
                <a:schemeClr val="tx1">
                  <a:lumMod val="75000"/>
                </a:schemeClr>
              </a:solidFill>
            </a:rPr>
            <a:t>Femto</a:t>
          </a:r>
          <a:r>
            <a:rPr lang="en-US" sz="1400" dirty="0" smtClean="0">
              <a:solidFill>
                <a:schemeClr val="tx1">
                  <a:lumMod val="75000"/>
                </a:schemeClr>
              </a:solidFill>
            </a:rPr>
            <a:t>…</a:t>
          </a:r>
          <a:endParaRPr lang="en-US" sz="1400" dirty="0">
            <a:solidFill>
              <a:schemeClr val="tx1">
                <a:lumMod val="75000"/>
              </a:schemeClr>
            </a:solidFill>
          </a:endParaRPr>
        </a:p>
      </dgm:t>
    </dgm:pt>
    <dgm:pt modelId="{4A28AB4F-92E9-40CD-9545-955AD30A93EF}" type="parTrans" cxnId="{157860F0-CD9D-460E-B8F3-71C83AB514BE}">
      <dgm:prSet/>
      <dgm:spPr/>
      <dgm:t>
        <a:bodyPr/>
        <a:lstStyle/>
        <a:p>
          <a:endParaRPr lang="en-US"/>
        </a:p>
      </dgm:t>
    </dgm:pt>
    <dgm:pt modelId="{B51695E6-6BDC-400E-A21B-3F5422D7392C}" type="sibTrans" cxnId="{157860F0-CD9D-460E-B8F3-71C83AB514BE}">
      <dgm:prSet/>
      <dgm:spPr/>
      <dgm:t>
        <a:bodyPr/>
        <a:lstStyle/>
        <a:p>
          <a:endParaRPr lang="en-US"/>
        </a:p>
      </dgm:t>
    </dgm:pt>
    <dgm:pt modelId="{4AE48A1A-26E3-4F13-B6E9-CFF0D57B8AC3}">
      <dgm:prSet phldrT="[Text]" custT="1"/>
      <dgm:spPr/>
      <dgm:t>
        <a:bodyPr/>
        <a:lstStyle/>
        <a:p>
          <a:r>
            <a:rPr lang="en-US" sz="1400" dirty="0" smtClean="0"/>
            <a:t>Revenue / Traffic growth not aligned</a:t>
          </a:r>
        </a:p>
      </dgm:t>
    </dgm:pt>
    <dgm:pt modelId="{DA4AC6DD-1594-418F-8E98-F813847AABCE}" type="parTrans" cxnId="{17B56288-995C-4B04-8D7F-BFE585600F52}">
      <dgm:prSet/>
      <dgm:spPr/>
      <dgm:t>
        <a:bodyPr/>
        <a:lstStyle/>
        <a:p>
          <a:endParaRPr lang="en-US"/>
        </a:p>
      </dgm:t>
    </dgm:pt>
    <dgm:pt modelId="{C5BDD9EC-0F87-4F02-AAC6-65901C55C2C6}" type="sibTrans" cxnId="{17B56288-995C-4B04-8D7F-BFE585600F52}">
      <dgm:prSet/>
      <dgm:spPr/>
      <dgm:t>
        <a:bodyPr/>
        <a:lstStyle/>
        <a:p>
          <a:endParaRPr lang="en-US"/>
        </a:p>
      </dgm:t>
    </dgm:pt>
    <dgm:pt modelId="{B95F43E6-C14B-47BF-8F28-9051BFF6F9D3}">
      <dgm:prSet custT="1"/>
      <dgm:spPr/>
      <dgm:t>
        <a:bodyPr/>
        <a:lstStyle/>
        <a:p>
          <a:r>
            <a:rPr lang="en-US" sz="1400" dirty="0" smtClean="0"/>
            <a:t>Rapid troubleshooting / report / repair</a:t>
          </a:r>
          <a:endParaRPr lang="en-US" sz="1400" dirty="0"/>
        </a:p>
      </dgm:t>
    </dgm:pt>
    <dgm:pt modelId="{3CDC4BCC-22B2-4B8D-ABA1-239B549D4A2A}" type="parTrans" cxnId="{FE034658-D9D9-43BF-A8CC-64DBAEB84833}">
      <dgm:prSet/>
      <dgm:spPr/>
      <dgm:t>
        <a:bodyPr/>
        <a:lstStyle/>
        <a:p>
          <a:endParaRPr lang="en-US"/>
        </a:p>
      </dgm:t>
    </dgm:pt>
    <dgm:pt modelId="{9809AAEB-3C70-40C3-879A-C20FCCE2AC1D}" type="sibTrans" cxnId="{FE034658-D9D9-43BF-A8CC-64DBAEB84833}">
      <dgm:prSet/>
      <dgm:spPr/>
      <dgm:t>
        <a:bodyPr/>
        <a:lstStyle/>
        <a:p>
          <a:endParaRPr lang="en-US"/>
        </a:p>
      </dgm:t>
    </dgm:pt>
    <dgm:pt modelId="{3D15B346-4982-4532-9302-A7386E123D01}">
      <dgm:prSet custT="1"/>
      <dgm:spPr>
        <a:solidFill>
          <a:schemeClr val="accent1"/>
        </a:solidFill>
      </dgm:spPr>
      <dgm:t>
        <a:bodyPr/>
        <a:lstStyle/>
        <a:p>
          <a:r>
            <a:rPr lang="en-US" sz="1800" b="1" dirty="0" smtClean="0"/>
            <a:t>Security &amp; Compliance</a:t>
          </a:r>
          <a:endParaRPr lang="en-US" sz="1800" b="1" dirty="0"/>
        </a:p>
      </dgm:t>
    </dgm:pt>
    <dgm:pt modelId="{BE59090A-A948-49B7-B605-ADB32A8FA71D}" type="parTrans" cxnId="{DEB2A44F-FCF1-4BB9-B60E-57A1C94F8585}">
      <dgm:prSet/>
      <dgm:spPr/>
      <dgm:t>
        <a:bodyPr/>
        <a:lstStyle/>
        <a:p>
          <a:endParaRPr lang="en-US"/>
        </a:p>
      </dgm:t>
    </dgm:pt>
    <dgm:pt modelId="{E6FC4FEE-5C9F-4CBE-8691-325AD8408CB8}" type="sibTrans" cxnId="{DEB2A44F-FCF1-4BB9-B60E-57A1C94F8585}">
      <dgm:prSet/>
      <dgm:spPr/>
      <dgm:t>
        <a:bodyPr/>
        <a:lstStyle/>
        <a:p>
          <a:endParaRPr lang="en-US"/>
        </a:p>
      </dgm:t>
    </dgm:pt>
    <dgm:pt modelId="{1DBB0D33-E6F1-4D39-BED1-2BDBC60A5962}">
      <dgm:prSet custT="1"/>
      <dgm:spPr/>
      <dgm:t>
        <a:bodyPr/>
        <a:lstStyle/>
        <a:p>
          <a:r>
            <a:rPr lang="en-US" sz="1400" dirty="0" smtClean="0"/>
            <a:t>Corporate compliance (e.g. SOX)</a:t>
          </a:r>
          <a:endParaRPr lang="en-US" sz="1400" dirty="0"/>
        </a:p>
      </dgm:t>
    </dgm:pt>
    <dgm:pt modelId="{49033ABF-52ED-4F61-9F0E-B14947FFC60B}" type="parTrans" cxnId="{4C7C9591-0408-4549-9A5C-2F8D773EB0DA}">
      <dgm:prSet/>
      <dgm:spPr/>
      <dgm:t>
        <a:bodyPr/>
        <a:lstStyle/>
        <a:p>
          <a:endParaRPr lang="en-US"/>
        </a:p>
      </dgm:t>
    </dgm:pt>
    <dgm:pt modelId="{86E5CCD0-FEAD-4C2D-8C94-99F93C183C6C}" type="sibTrans" cxnId="{4C7C9591-0408-4549-9A5C-2F8D773EB0DA}">
      <dgm:prSet/>
      <dgm:spPr/>
      <dgm:t>
        <a:bodyPr/>
        <a:lstStyle/>
        <a:p>
          <a:endParaRPr lang="en-US"/>
        </a:p>
      </dgm:t>
    </dgm:pt>
    <dgm:pt modelId="{4C4AAA58-2405-4E67-BD3F-3171D22D762B}">
      <dgm:prSet custT="1"/>
      <dgm:spPr/>
      <dgm:t>
        <a:bodyPr/>
        <a:lstStyle/>
        <a:p>
          <a:r>
            <a:rPr lang="en-US" sz="1400" dirty="0" smtClean="0"/>
            <a:t>Lawful interception</a:t>
          </a:r>
          <a:endParaRPr lang="en-US" sz="1400" dirty="0"/>
        </a:p>
      </dgm:t>
    </dgm:pt>
    <dgm:pt modelId="{4F236F6C-F8CA-417D-AF69-A8EB9D3698E2}" type="parTrans" cxnId="{12231C52-D891-436F-B3CD-27BA513F9E30}">
      <dgm:prSet/>
      <dgm:spPr/>
      <dgm:t>
        <a:bodyPr/>
        <a:lstStyle/>
        <a:p>
          <a:endParaRPr lang="en-US"/>
        </a:p>
      </dgm:t>
    </dgm:pt>
    <dgm:pt modelId="{AF1F185D-A3DC-4865-BD7F-1C266CE76430}" type="sibTrans" cxnId="{12231C52-D891-436F-B3CD-27BA513F9E30}">
      <dgm:prSet/>
      <dgm:spPr/>
      <dgm:t>
        <a:bodyPr/>
        <a:lstStyle/>
        <a:p>
          <a:endParaRPr lang="en-US"/>
        </a:p>
      </dgm:t>
    </dgm:pt>
    <dgm:pt modelId="{EB0F3832-F54D-41E0-84E8-1D32ED5A091C}">
      <dgm:prSet phldrT="[Text]" custT="1"/>
      <dgm:spPr/>
      <dgm:t>
        <a:bodyPr/>
        <a:lstStyle/>
        <a:p>
          <a:r>
            <a:rPr lang="en-US" sz="1400" dirty="0" smtClean="0"/>
            <a:t>Revenue opportunities through sophisticated SLAs</a:t>
          </a:r>
        </a:p>
      </dgm:t>
    </dgm:pt>
    <dgm:pt modelId="{8FF5D389-77B6-48D1-B355-2B7910459A41}" type="parTrans" cxnId="{7630D43D-F9C8-4F8E-9D75-2499970914E2}">
      <dgm:prSet/>
      <dgm:spPr/>
      <dgm:t>
        <a:bodyPr/>
        <a:lstStyle/>
        <a:p>
          <a:endParaRPr lang="en-US"/>
        </a:p>
      </dgm:t>
    </dgm:pt>
    <dgm:pt modelId="{9FC45BD5-230A-498D-8BE5-FEB3E4F71436}" type="sibTrans" cxnId="{7630D43D-F9C8-4F8E-9D75-2499970914E2}">
      <dgm:prSet/>
      <dgm:spPr/>
      <dgm:t>
        <a:bodyPr/>
        <a:lstStyle/>
        <a:p>
          <a:endParaRPr lang="en-US"/>
        </a:p>
      </dgm:t>
    </dgm:pt>
    <dgm:pt modelId="{B1DA2B81-7BCA-4B3C-BF03-BED67033839C}">
      <dgm:prSet custT="1"/>
      <dgm:spPr/>
      <dgm:t>
        <a:bodyPr/>
        <a:lstStyle/>
        <a:p>
          <a:r>
            <a:rPr lang="en-US" sz="1400" dirty="0" smtClean="0">
              <a:solidFill>
                <a:schemeClr val="tx2"/>
              </a:solidFill>
            </a:rPr>
            <a:t>Increasing number of proprietary monitoring systems</a:t>
          </a:r>
        </a:p>
      </dgm:t>
    </dgm:pt>
    <dgm:pt modelId="{CAC5EEDB-B684-476F-92B8-09B4EC825CDD}" type="parTrans" cxnId="{667619D8-E466-466D-BBCC-854B4FC9E4A0}">
      <dgm:prSet/>
      <dgm:spPr/>
      <dgm:t>
        <a:bodyPr/>
        <a:lstStyle/>
        <a:p>
          <a:endParaRPr lang="en-US"/>
        </a:p>
      </dgm:t>
    </dgm:pt>
    <dgm:pt modelId="{354A7673-9ED6-4749-8174-97E303E4D14A}" type="sibTrans" cxnId="{667619D8-E466-466D-BBCC-854B4FC9E4A0}">
      <dgm:prSet/>
      <dgm:spPr/>
      <dgm:t>
        <a:bodyPr/>
        <a:lstStyle/>
        <a:p>
          <a:endParaRPr lang="en-US"/>
        </a:p>
      </dgm:t>
    </dgm:pt>
    <dgm:pt modelId="{AD03CC9E-4DC5-4775-AF34-9CEA8BA9E8EF}" type="pres">
      <dgm:prSet presAssocID="{9B5ACEF8-8925-41A2-ACD5-A7837F24A44C}" presName="Name0" presStyleCnt="0">
        <dgm:presLayoutVars>
          <dgm:dir/>
          <dgm:animLvl val="lvl"/>
          <dgm:resizeHandles val="exact"/>
        </dgm:presLayoutVars>
      </dgm:prSet>
      <dgm:spPr/>
      <dgm:t>
        <a:bodyPr/>
        <a:lstStyle/>
        <a:p>
          <a:endParaRPr lang="en-US"/>
        </a:p>
      </dgm:t>
    </dgm:pt>
    <dgm:pt modelId="{65085DB3-B7C5-41EF-8FB7-E9C0A1938D36}" type="pres">
      <dgm:prSet presAssocID="{6800FCF0-6E3B-4BB6-B6D2-1A3AE781E35E}" presName="linNode" presStyleCnt="0"/>
      <dgm:spPr/>
    </dgm:pt>
    <dgm:pt modelId="{BD4074BD-CB73-41F2-9BE1-9117FD5E6601}" type="pres">
      <dgm:prSet presAssocID="{6800FCF0-6E3B-4BB6-B6D2-1A3AE781E35E}" presName="parentText" presStyleLbl="node1" presStyleIdx="0" presStyleCnt="5">
        <dgm:presLayoutVars>
          <dgm:chMax val="1"/>
          <dgm:bulletEnabled val="1"/>
        </dgm:presLayoutVars>
      </dgm:prSet>
      <dgm:spPr/>
      <dgm:t>
        <a:bodyPr/>
        <a:lstStyle/>
        <a:p>
          <a:endParaRPr lang="en-US"/>
        </a:p>
      </dgm:t>
    </dgm:pt>
    <dgm:pt modelId="{10B4AFBE-0293-481E-981C-79AB669B9199}" type="pres">
      <dgm:prSet presAssocID="{6800FCF0-6E3B-4BB6-B6D2-1A3AE781E35E}" presName="descendantText" presStyleLbl="alignAccFollowNode1" presStyleIdx="0" presStyleCnt="5">
        <dgm:presLayoutVars>
          <dgm:bulletEnabled val="1"/>
        </dgm:presLayoutVars>
      </dgm:prSet>
      <dgm:spPr/>
      <dgm:t>
        <a:bodyPr/>
        <a:lstStyle/>
        <a:p>
          <a:endParaRPr lang="en-US"/>
        </a:p>
      </dgm:t>
    </dgm:pt>
    <dgm:pt modelId="{BEBBFB62-BA5D-43A2-BE47-8FEA3EF08F4C}" type="pres">
      <dgm:prSet presAssocID="{B361B3C9-A416-4E05-BF3B-4A220477FFED}" presName="sp" presStyleCnt="0"/>
      <dgm:spPr/>
    </dgm:pt>
    <dgm:pt modelId="{5B7B07C5-87E3-4BBE-821A-F46E4966D200}" type="pres">
      <dgm:prSet presAssocID="{CC6585C4-296E-46E7-8A58-25587B298E01}" presName="linNode" presStyleCnt="0"/>
      <dgm:spPr/>
    </dgm:pt>
    <dgm:pt modelId="{A8377AB3-602A-4562-8B44-B949C6F57016}" type="pres">
      <dgm:prSet presAssocID="{CC6585C4-296E-46E7-8A58-25587B298E01}" presName="parentText" presStyleLbl="node1" presStyleIdx="1" presStyleCnt="5">
        <dgm:presLayoutVars>
          <dgm:chMax val="1"/>
          <dgm:bulletEnabled val="1"/>
        </dgm:presLayoutVars>
      </dgm:prSet>
      <dgm:spPr/>
      <dgm:t>
        <a:bodyPr/>
        <a:lstStyle/>
        <a:p>
          <a:endParaRPr lang="en-US"/>
        </a:p>
      </dgm:t>
    </dgm:pt>
    <dgm:pt modelId="{C28D2DFF-2F7C-4510-8C60-4023447CD69B}" type="pres">
      <dgm:prSet presAssocID="{CC6585C4-296E-46E7-8A58-25587B298E01}" presName="descendantText" presStyleLbl="alignAccFollowNode1" presStyleIdx="1" presStyleCnt="5">
        <dgm:presLayoutVars>
          <dgm:bulletEnabled val="1"/>
        </dgm:presLayoutVars>
      </dgm:prSet>
      <dgm:spPr/>
      <dgm:t>
        <a:bodyPr/>
        <a:lstStyle/>
        <a:p>
          <a:endParaRPr lang="en-US"/>
        </a:p>
      </dgm:t>
    </dgm:pt>
    <dgm:pt modelId="{B3E1E465-5A0F-42C6-9BE9-BAD369696B1F}" type="pres">
      <dgm:prSet presAssocID="{BF166B0E-727B-43AE-B383-116898B73C86}" presName="sp" presStyleCnt="0"/>
      <dgm:spPr/>
    </dgm:pt>
    <dgm:pt modelId="{F5B09B20-CF0F-4A14-A04E-C94756AE7930}" type="pres">
      <dgm:prSet presAssocID="{8AD7454A-8BE5-4AAE-96D7-861AB519C238}" presName="linNode" presStyleCnt="0"/>
      <dgm:spPr/>
    </dgm:pt>
    <dgm:pt modelId="{664E45E7-45B8-4A57-994C-27BA19232653}" type="pres">
      <dgm:prSet presAssocID="{8AD7454A-8BE5-4AAE-96D7-861AB519C238}" presName="parentText" presStyleLbl="node1" presStyleIdx="2" presStyleCnt="5">
        <dgm:presLayoutVars>
          <dgm:chMax val="1"/>
          <dgm:bulletEnabled val="1"/>
        </dgm:presLayoutVars>
      </dgm:prSet>
      <dgm:spPr/>
      <dgm:t>
        <a:bodyPr/>
        <a:lstStyle/>
        <a:p>
          <a:endParaRPr lang="en-US"/>
        </a:p>
      </dgm:t>
    </dgm:pt>
    <dgm:pt modelId="{D7A1361F-9F0A-41FC-92FB-D2EEDBE02D6A}" type="pres">
      <dgm:prSet presAssocID="{8AD7454A-8BE5-4AAE-96D7-861AB519C238}" presName="descendantText" presStyleLbl="alignAccFollowNode1" presStyleIdx="2" presStyleCnt="5">
        <dgm:presLayoutVars>
          <dgm:bulletEnabled val="1"/>
        </dgm:presLayoutVars>
      </dgm:prSet>
      <dgm:spPr/>
      <dgm:t>
        <a:bodyPr/>
        <a:lstStyle/>
        <a:p>
          <a:endParaRPr lang="en-US"/>
        </a:p>
      </dgm:t>
    </dgm:pt>
    <dgm:pt modelId="{CCE36CAF-8063-4413-9853-A5BAAF8BF49A}" type="pres">
      <dgm:prSet presAssocID="{76480A68-37FA-4675-A1ED-60F5F301B6D9}" presName="sp" presStyleCnt="0"/>
      <dgm:spPr/>
    </dgm:pt>
    <dgm:pt modelId="{A19D3E78-6ECB-4751-A9E1-520065BAD312}" type="pres">
      <dgm:prSet presAssocID="{95D7419B-66C8-44AB-A49F-F54DAEAB9AAF}" presName="linNode" presStyleCnt="0"/>
      <dgm:spPr/>
    </dgm:pt>
    <dgm:pt modelId="{320329D8-27F9-41FF-9260-10C6CB84F0BE}" type="pres">
      <dgm:prSet presAssocID="{95D7419B-66C8-44AB-A49F-F54DAEAB9AAF}" presName="parentText" presStyleLbl="node1" presStyleIdx="3" presStyleCnt="5">
        <dgm:presLayoutVars>
          <dgm:chMax val="1"/>
          <dgm:bulletEnabled val="1"/>
        </dgm:presLayoutVars>
      </dgm:prSet>
      <dgm:spPr/>
      <dgm:t>
        <a:bodyPr/>
        <a:lstStyle/>
        <a:p>
          <a:endParaRPr lang="en-US"/>
        </a:p>
      </dgm:t>
    </dgm:pt>
    <dgm:pt modelId="{EC504A2F-108D-4ABC-8486-EA2EF52F0C9C}" type="pres">
      <dgm:prSet presAssocID="{95D7419B-66C8-44AB-A49F-F54DAEAB9AAF}" presName="descendantText" presStyleLbl="alignAccFollowNode1" presStyleIdx="3" presStyleCnt="5">
        <dgm:presLayoutVars>
          <dgm:bulletEnabled val="1"/>
        </dgm:presLayoutVars>
      </dgm:prSet>
      <dgm:spPr/>
      <dgm:t>
        <a:bodyPr/>
        <a:lstStyle/>
        <a:p>
          <a:endParaRPr lang="en-US"/>
        </a:p>
      </dgm:t>
    </dgm:pt>
    <dgm:pt modelId="{36F926A5-B161-42E7-888D-98DDE498BDBF}" type="pres">
      <dgm:prSet presAssocID="{4CF30C82-1D5A-45CC-A288-BA26D6A3029E}" presName="sp" presStyleCnt="0"/>
      <dgm:spPr/>
    </dgm:pt>
    <dgm:pt modelId="{F43CABA8-B44D-4F38-806C-5E85B8D17021}" type="pres">
      <dgm:prSet presAssocID="{3D15B346-4982-4532-9302-A7386E123D01}" presName="linNode" presStyleCnt="0"/>
      <dgm:spPr/>
    </dgm:pt>
    <dgm:pt modelId="{1B7B3AB6-B066-461C-8065-128FD44ED6AA}" type="pres">
      <dgm:prSet presAssocID="{3D15B346-4982-4532-9302-A7386E123D01}" presName="parentText" presStyleLbl="node1" presStyleIdx="4" presStyleCnt="5">
        <dgm:presLayoutVars>
          <dgm:chMax val="1"/>
          <dgm:bulletEnabled val="1"/>
        </dgm:presLayoutVars>
      </dgm:prSet>
      <dgm:spPr/>
      <dgm:t>
        <a:bodyPr/>
        <a:lstStyle/>
        <a:p>
          <a:endParaRPr lang="en-US"/>
        </a:p>
      </dgm:t>
    </dgm:pt>
    <dgm:pt modelId="{1621C1D4-709A-45ED-A759-81A1F18A7EB2}" type="pres">
      <dgm:prSet presAssocID="{3D15B346-4982-4532-9302-A7386E123D01}" presName="descendantText" presStyleLbl="alignAccFollowNode1" presStyleIdx="4" presStyleCnt="5">
        <dgm:presLayoutVars>
          <dgm:bulletEnabled val="1"/>
        </dgm:presLayoutVars>
      </dgm:prSet>
      <dgm:spPr/>
      <dgm:t>
        <a:bodyPr/>
        <a:lstStyle/>
        <a:p>
          <a:endParaRPr lang="en-US"/>
        </a:p>
      </dgm:t>
    </dgm:pt>
  </dgm:ptLst>
  <dgm:cxnLst>
    <dgm:cxn modelId="{557696A5-6889-4EC8-9A5D-F961BE08A4E2}" type="presOf" srcId="{8AD7454A-8BE5-4AAE-96D7-861AB519C238}" destId="{664E45E7-45B8-4A57-994C-27BA19232653}" srcOrd="0" destOrd="0" presId="urn:microsoft.com/office/officeart/2005/8/layout/vList5"/>
    <dgm:cxn modelId="{87743E5B-EE2D-45F1-BC3F-CC37A3B6E365}" type="presOf" srcId="{6800FCF0-6E3B-4BB6-B6D2-1A3AE781E35E}" destId="{BD4074BD-CB73-41F2-9BE1-9117FD5E6601}" srcOrd="0" destOrd="0" presId="urn:microsoft.com/office/officeart/2005/8/layout/vList5"/>
    <dgm:cxn modelId="{6DB27A89-62AA-44B6-BF92-7F7CD8931CE8}" type="presOf" srcId="{9B5ACEF8-8925-41A2-ACD5-A7837F24A44C}" destId="{AD03CC9E-4DC5-4775-AF34-9CEA8BA9E8EF}" srcOrd="0" destOrd="0" presId="urn:microsoft.com/office/officeart/2005/8/layout/vList5"/>
    <dgm:cxn modelId="{2400E50B-E4AD-428F-A3E3-B024A7CFE675}" srcId="{95D7419B-66C8-44AB-A49F-F54DAEAB9AAF}" destId="{D70BAABC-5772-4AE8-A134-0747251BDF4E}" srcOrd="1" destOrd="0" parTransId="{0A5EEDE0-19F6-4034-8956-CFD2B87A722D}" sibTransId="{B11E1DE8-DE6B-451E-8A6E-2325768A34F5}"/>
    <dgm:cxn modelId="{9BF22662-A301-4123-A52A-F8E4CD1EA52C}" srcId="{CC6585C4-296E-46E7-8A58-25587B298E01}" destId="{7716C637-696D-4E36-8E64-1C1A5D3D6AA5}" srcOrd="0" destOrd="0" parTransId="{D3DF595C-3DE0-4F3C-A446-25C01E80F0E5}" sibTransId="{4DB15DF3-8A7D-47D5-B807-0D6E5AFA1116}"/>
    <dgm:cxn modelId="{B887092C-09D3-4B77-B39C-B14981676FA9}" srcId="{CC6585C4-296E-46E7-8A58-25587B298E01}" destId="{96FD0ED4-5E4B-41E8-A3FA-452F463620BE}" srcOrd="2" destOrd="0" parTransId="{F8D55667-EE42-4749-A8B9-E29B44C4F729}" sibTransId="{65AF1CFE-8281-490A-AB55-79C7CE89E0B6}"/>
    <dgm:cxn modelId="{EB7CBDF1-A565-45D3-BA69-4D616647E3A1}" srcId="{9B5ACEF8-8925-41A2-ACD5-A7837F24A44C}" destId="{95D7419B-66C8-44AB-A49F-F54DAEAB9AAF}" srcOrd="3" destOrd="0" parTransId="{18020EFE-E0AD-4022-B779-496674954E02}" sibTransId="{4CF30C82-1D5A-45CC-A288-BA26D6A3029E}"/>
    <dgm:cxn modelId="{E884E752-C867-4C26-B807-C7E5A43C9FB6}" type="presOf" srcId="{29937585-8AB7-4A48-8560-05514622787B}" destId="{10B4AFBE-0293-481E-981C-79AB669B9199}" srcOrd="0" destOrd="0" presId="urn:microsoft.com/office/officeart/2005/8/layout/vList5"/>
    <dgm:cxn modelId="{FE034658-D9D9-43BF-A8CC-64DBAEB84833}" srcId="{95D7419B-66C8-44AB-A49F-F54DAEAB9AAF}" destId="{B95F43E6-C14B-47BF-8F28-9051BFF6F9D3}" srcOrd="2" destOrd="0" parTransId="{3CDC4BCC-22B2-4B8D-ABA1-239B549D4A2A}" sibTransId="{9809AAEB-3C70-40C3-879A-C20FCCE2AC1D}"/>
    <dgm:cxn modelId="{E19546AC-99CA-403F-8387-E02E3E8CF1BB}" type="presOf" srcId="{4C4AAA58-2405-4E67-BD3F-3171D22D762B}" destId="{1621C1D4-709A-45ED-A759-81A1F18A7EB2}" srcOrd="0" destOrd="1" presId="urn:microsoft.com/office/officeart/2005/8/layout/vList5"/>
    <dgm:cxn modelId="{17B56288-995C-4B04-8D7F-BFE585600F52}" srcId="{8AD7454A-8BE5-4AAE-96D7-861AB519C238}" destId="{4AE48A1A-26E3-4F13-B6E9-CFF0D57B8AC3}" srcOrd="1" destOrd="0" parTransId="{DA4AC6DD-1594-418F-8E98-F813847AABCE}" sibTransId="{C5BDD9EC-0F87-4F02-AAC6-65901C55C2C6}"/>
    <dgm:cxn modelId="{7630D43D-F9C8-4F8E-9D75-2499970914E2}" srcId="{8AD7454A-8BE5-4AAE-96D7-861AB519C238}" destId="{EB0F3832-F54D-41E0-84E8-1D32ED5A091C}" srcOrd="2" destOrd="0" parTransId="{8FF5D389-77B6-48D1-B355-2B7910459A41}" sibTransId="{9FC45BD5-230A-498D-8BE5-FEB3E4F71436}"/>
    <dgm:cxn modelId="{C60FD53B-681C-41A4-993D-63E51BEF821B}" type="presOf" srcId="{CC6585C4-296E-46E7-8A58-25587B298E01}" destId="{A8377AB3-602A-4562-8B44-B949C6F57016}" srcOrd="0" destOrd="0" presId="urn:microsoft.com/office/officeart/2005/8/layout/vList5"/>
    <dgm:cxn modelId="{064D5C5E-0E41-4AB9-AF15-2EE62D81FD10}" srcId="{8AD7454A-8BE5-4AAE-96D7-861AB519C238}" destId="{630542DB-72E0-42A2-8E49-84181492DD35}" srcOrd="0" destOrd="0" parTransId="{2D249685-0DBE-4DB2-B546-3B5CE4A4C3DD}" sibTransId="{BB4F22DC-05A4-4454-BB08-2D93D252190C}"/>
    <dgm:cxn modelId="{DEB2A44F-FCF1-4BB9-B60E-57A1C94F8585}" srcId="{9B5ACEF8-8925-41A2-ACD5-A7837F24A44C}" destId="{3D15B346-4982-4532-9302-A7386E123D01}" srcOrd="4" destOrd="0" parTransId="{BE59090A-A948-49B7-B605-ADB32A8FA71D}" sibTransId="{E6FC4FEE-5C9F-4CBE-8691-325AD8408CB8}"/>
    <dgm:cxn modelId="{B86CEFF0-E170-47E8-A7A5-180E8C689212}" type="presOf" srcId="{3D15B346-4982-4532-9302-A7386E123D01}" destId="{1B7B3AB6-B066-461C-8065-128FD44ED6AA}" srcOrd="0" destOrd="0" presId="urn:microsoft.com/office/officeart/2005/8/layout/vList5"/>
    <dgm:cxn modelId="{1A0594EA-D19C-4FD4-94F2-BD160D437508}" srcId="{9B5ACEF8-8925-41A2-ACD5-A7837F24A44C}" destId="{8AD7454A-8BE5-4AAE-96D7-861AB519C238}" srcOrd="2" destOrd="0" parTransId="{21A17971-3C03-49EC-8F2B-D1B5A4690831}" sibTransId="{76480A68-37FA-4675-A1ED-60F5F301B6D9}"/>
    <dgm:cxn modelId="{386AD852-260E-44EA-9992-33743D713EB5}" srcId="{6800FCF0-6E3B-4BB6-B6D2-1A3AE781E35E}" destId="{29937585-8AB7-4A48-8560-05514622787B}" srcOrd="0" destOrd="0" parTransId="{8C275ECE-0D62-4E34-9695-348A297FBEBF}" sibTransId="{C07D7B6D-091F-44BA-AE75-54341BAE5BCD}"/>
    <dgm:cxn modelId="{72D1374D-DBF0-497F-950B-538FF17CC01A}" type="presOf" srcId="{CE69EB0C-6143-4FED-BF22-2B4287DCD642}" destId="{C28D2DFF-2F7C-4510-8C60-4023447CD69B}" srcOrd="0" destOrd="1" presId="urn:microsoft.com/office/officeart/2005/8/layout/vList5"/>
    <dgm:cxn modelId="{AC3C6AE2-5F2F-4521-B962-8DE45F14BA21}" type="presOf" srcId="{7716C637-696D-4E36-8E64-1C1A5D3D6AA5}" destId="{C28D2DFF-2F7C-4510-8C60-4023447CD69B}" srcOrd="0" destOrd="0" presId="urn:microsoft.com/office/officeart/2005/8/layout/vList5"/>
    <dgm:cxn modelId="{2E8392DA-9916-42B9-B964-918739FA3E4D}" type="presOf" srcId="{D70BAABC-5772-4AE8-A134-0747251BDF4E}" destId="{EC504A2F-108D-4ABC-8486-EA2EF52F0C9C}" srcOrd="0" destOrd="1" presId="urn:microsoft.com/office/officeart/2005/8/layout/vList5"/>
    <dgm:cxn modelId="{E5ECD85B-D86F-4A61-A2C6-FB95BFB358EC}" type="presOf" srcId="{1DBB0D33-E6F1-4D39-BED1-2BDBC60A5962}" destId="{1621C1D4-709A-45ED-A759-81A1F18A7EB2}" srcOrd="0" destOrd="0" presId="urn:microsoft.com/office/officeart/2005/8/layout/vList5"/>
    <dgm:cxn modelId="{157860F0-CD9D-460E-B8F3-71C83AB514BE}" srcId="{CC6585C4-296E-46E7-8A58-25587B298E01}" destId="{CE69EB0C-6143-4FED-BF22-2B4287DCD642}" srcOrd="1" destOrd="0" parTransId="{4A28AB4F-92E9-40CD-9545-955AD30A93EF}" sibTransId="{B51695E6-6BDC-400E-A21B-3F5422D7392C}"/>
    <dgm:cxn modelId="{667619D8-E466-466D-BBCC-854B4FC9E4A0}" srcId="{6800FCF0-6E3B-4BB6-B6D2-1A3AE781E35E}" destId="{B1DA2B81-7BCA-4B3C-BF03-BED67033839C}" srcOrd="2" destOrd="0" parTransId="{CAC5EEDB-B684-476F-92B8-09B4EC825CDD}" sibTransId="{354A7673-9ED6-4749-8174-97E303E4D14A}"/>
    <dgm:cxn modelId="{4C7C9591-0408-4549-9A5C-2F8D773EB0DA}" srcId="{3D15B346-4982-4532-9302-A7386E123D01}" destId="{1DBB0D33-E6F1-4D39-BED1-2BDBC60A5962}" srcOrd="0" destOrd="0" parTransId="{49033ABF-52ED-4F61-9F0E-B14947FFC60B}" sibTransId="{86E5CCD0-FEAD-4C2D-8C94-99F93C183C6C}"/>
    <dgm:cxn modelId="{63847DDE-C5A2-470B-9D93-9DD65C79D614}" srcId="{95D7419B-66C8-44AB-A49F-F54DAEAB9AAF}" destId="{13E09677-DE44-4E31-B740-1619ED18B47B}" srcOrd="0" destOrd="0" parTransId="{F7B4C6AD-6BD4-4C21-BAA2-0124D6C1EF5C}" sibTransId="{AE98040C-E22E-493A-BB61-D5731B4E7F43}"/>
    <dgm:cxn modelId="{AA22C6FF-1A8C-47DE-B950-04082FBB53ED}" type="presOf" srcId="{EB0F3832-F54D-41E0-84E8-1D32ED5A091C}" destId="{D7A1361F-9F0A-41FC-92FB-D2EEDBE02D6A}" srcOrd="0" destOrd="2" presId="urn:microsoft.com/office/officeart/2005/8/layout/vList5"/>
    <dgm:cxn modelId="{E7681C0B-2299-4D36-8C96-9E84C7DC25D5}" srcId="{9B5ACEF8-8925-41A2-ACD5-A7837F24A44C}" destId="{6800FCF0-6E3B-4BB6-B6D2-1A3AE781E35E}" srcOrd="0" destOrd="0" parTransId="{9C6F6E5B-F2E4-40D3-9A3F-B52EBB6E698E}" sibTransId="{B361B3C9-A416-4E05-BF3B-4A220477FFED}"/>
    <dgm:cxn modelId="{2DAFDFF1-A69B-4983-8548-5BE25BD83FEA}" type="presOf" srcId="{8D71203E-7A66-4D12-ADE2-436A9BE4BC16}" destId="{10B4AFBE-0293-481E-981C-79AB669B9199}" srcOrd="0" destOrd="1" presId="urn:microsoft.com/office/officeart/2005/8/layout/vList5"/>
    <dgm:cxn modelId="{12231C52-D891-436F-B3CD-27BA513F9E30}" srcId="{3D15B346-4982-4532-9302-A7386E123D01}" destId="{4C4AAA58-2405-4E67-BD3F-3171D22D762B}" srcOrd="1" destOrd="0" parTransId="{4F236F6C-F8CA-417D-AF69-A8EB9D3698E2}" sibTransId="{AF1F185D-A3DC-4865-BD7F-1C266CE76430}"/>
    <dgm:cxn modelId="{82C2FAA2-CA85-4CA8-BC5B-4B799687BA5F}" type="presOf" srcId="{4AE48A1A-26E3-4F13-B6E9-CFF0D57B8AC3}" destId="{D7A1361F-9F0A-41FC-92FB-D2EEDBE02D6A}" srcOrd="0" destOrd="1" presId="urn:microsoft.com/office/officeart/2005/8/layout/vList5"/>
    <dgm:cxn modelId="{793A0759-C4ED-4D64-9F87-27F518A6B03B}" type="presOf" srcId="{96FD0ED4-5E4B-41E8-A3FA-452F463620BE}" destId="{C28D2DFF-2F7C-4510-8C60-4023447CD69B}" srcOrd="0" destOrd="2" presId="urn:microsoft.com/office/officeart/2005/8/layout/vList5"/>
    <dgm:cxn modelId="{DC2F9A1F-0592-4D8F-811F-7C2370F44039}" srcId="{9B5ACEF8-8925-41A2-ACD5-A7837F24A44C}" destId="{CC6585C4-296E-46E7-8A58-25587B298E01}" srcOrd="1" destOrd="0" parTransId="{2971169D-6258-4EC3-B14A-66B7346EEA1A}" sibTransId="{BF166B0E-727B-43AE-B383-116898B73C86}"/>
    <dgm:cxn modelId="{99F413CC-6B90-410B-85EC-4587E6A32CD9}" srcId="{6800FCF0-6E3B-4BB6-B6D2-1A3AE781E35E}" destId="{8D71203E-7A66-4D12-ADE2-436A9BE4BC16}" srcOrd="1" destOrd="0" parTransId="{DFBD7E17-B18D-499D-A4F9-C28D4A1C6506}" sibTransId="{D9242B98-9BBA-4B0B-AD7A-593A6B9CD468}"/>
    <dgm:cxn modelId="{099891AB-3027-483E-98D8-B97EF4C141D6}" type="presOf" srcId="{95D7419B-66C8-44AB-A49F-F54DAEAB9AAF}" destId="{320329D8-27F9-41FF-9260-10C6CB84F0BE}" srcOrd="0" destOrd="0" presId="urn:microsoft.com/office/officeart/2005/8/layout/vList5"/>
    <dgm:cxn modelId="{56BD3E5A-9ABD-4F20-9399-FA606C658B61}" type="presOf" srcId="{630542DB-72E0-42A2-8E49-84181492DD35}" destId="{D7A1361F-9F0A-41FC-92FB-D2EEDBE02D6A}" srcOrd="0" destOrd="0" presId="urn:microsoft.com/office/officeart/2005/8/layout/vList5"/>
    <dgm:cxn modelId="{3DEE802F-3C11-4168-A5DC-F0A19223230A}" type="presOf" srcId="{B95F43E6-C14B-47BF-8F28-9051BFF6F9D3}" destId="{EC504A2F-108D-4ABC-8486-EA2EF52F0C9C}" srcOrd="0" destOrd="2" presId="urn:microsoft.com/office/officeart/2005/8/layout/vList5"/>
    <dgm:cxn modelId="{D66D4015-AF3A-4EAE-A372-8AE98FBBAA22}" type="presOf" srcId="{13E09677-DE44-4E31-B740-1619ED18B47B}" destId="{EC504A2F-108D-4ABC-8486-EA2EF52F0C9C}" srcOrd="0" destOrd="0" presId="urn:microsoft.com/office/officeart/2005/8/layout/vList5"/>
    <dgm:cxn modelId="{0004EEF7-2C6E-4001-B46E-02DF8F0DB99D}" type="presOf" srcId="{B1DA2B81-7BCA-4B3C-BF03-BED67033839C}" destId="{10B4AFBE-0293-481E-981C-79AB669B9199}" srcOrd="0" destOrd="2" presId="urn:microsoft.com/office/officeart/2005/8/layout/vList5"/>
    <dgm:cxn modelId="{6A91C75C-55E1-4C7F-8D5B-C4D67BD462D4}" type="presParOf" srcId="{AD03CC9E-4DC5-4775-AF34-9CEA8BA9E8EF}" destId="{65085DB3-B7C5-41EF-8FB7-E9C0A1938D36}" srcOrd="0" destOrd="0" presId="urn:microsoft.com/office/officeart/2005/8/layout/vList5"/>
    <dgm:cxn modelId="{A317CB04-B502-47ED-B161-BFE4672A0924}" type="presParOf" srcId="{65085DB3-B7C5-41EF-8FB7-E9C0A1938D36}" destId="{BD4074BD-CB73-41F2-9BE1-9117FD5E6601}" srcOrd="0" destOrd="0" presId="urn:microsoft.com/office/officeart/2005/8/layout/vList5"/>
    <dgm:cxn modelId="{D25E9A0E-6E1A-4DBA-B198-6AFBCC896BA2}" type="presParOf" srcId="{65085DB3-B7C5-41EF-8FB7-E9C0A1938D36}" destId="{10B4AFBE-0293-481E-981C-79AB669B9199}" srcOrd="1" destOrd="0" presId="urn:microsoft.com/office/officeart/2005/8/layout/vList5"/>
    <dgm:cxn modelId="{5D296FB3-6044-4FB3-BD77-D1F84C657D3B}" type="presParOf" srcId="{AD03CC9E-4DC5-4775-AF34-9CEA8BA9E8EF}" destId="{BEBBFB62-BA5D-43A2-BE47-8FEA3EF08F4C}" srcOrd="1" destOrd="0" presId="urn:microsoft.com/office/officeart/2005/8/layout/vList5"/>
    <dgm:cxn modelId="{ACA303E0-66A2-49CB-9C21-B7812437D9E9}" type="presParOf" srcId="{AD03CC9E-4DC5-4775-AF34-9CEA8BA9E8EF}" destId="{5B7B07C5-87E3-4BBE-821A-F46E4966D200}" srcOrd="2" destOrd="0" presId="urn:microsoft.com/office/officeart/2005/8/layout/vList5"/>
    <dgm:cxn modelId="{E5585DDF-1DEB-4403-9B4E-E8277D6DCE92}" type="presParOf" srcId="{5B7B07C5-87E3-4BBE-821A-F46E4966D200}" destId="{A8377AB3-602A-4562-8B44-B949C6F57016}" srcOrd="0" destOrd="0" presId="urn:microsoft.com/office/officeart/2005/8/layout/vList5"/>
    <dgm:cxn modelId="{860DD86D-C096-4991-9826-B955273A62B0}" type="presParOf" srcId="{5B7B07C5-87E3-4BBE-821A-F46E4966D200}" destId="{C28D2DFF-2F7C-4510-8C60-4023447CD69B}" srcOrd="1" destOrd="0" presId="urn:microsoft.com/office/officeart/2005/8/layout/vList5"/>
    <dgm:cxn modelId="{EE9D59E4-5DCC-4EC1-9F38-7B2042559C83}" type="presParOf" srcId="{AD03CC9E-4DC5-4775-AF34-9CEA8BA9E8EF}" destId="{B3E1E465-5A0F-42C6-9BE9-BAD369696B1F}" srcOrd="3" destOrd="0" presId="urn:microsoft.com/office/officeart/2005/8/layout/vList5"/>
    <dgm:cxn modelId="{8E419DC9-37FD-4044-8A38-89CD1224EF0E}" type="presParOf" srcId="{AD03CC9E-4DC5-4775-AF34-9CEA8BA9E8EF}" destId="{F5B09B20-CF0F-4A14-A04E-C94756AE7930}" srcOrd="4" destOrd="0" presId="urn:microsoft.com/office/officeart/2005/8/layout/vList5"/>
    <dgm:cxn modelId="{6D4AD2B5-2806-4F8A-9343-28C7DB7060DE}" type="presParOf" srcId="{F5B09B20-CF0F-4A14-A04E-C94756AE7930}" destId="{664E45E7-45B8-4A57-994C-27BA19232653}" srcOrd="0" destOrd="0" presId="urn:microsoft.com/office/officeart/2005/8/layout/vList5"/>
    <dgm:cxn modelId="{5F297DD0-2E0B-4AE3-9AC6-2C436B67090C}" type="presParOf" srcId="{F5B09B20-CF0F-4A14-A04E-C94756AE7930}" destId="{D7A1361F-9F0A-41FC-92FB-D2EEDBE02D6A}" srcOrd="1" destOrd="0" presId="urn:microsoft.com/office/officeart/2005/8/layout/vList5"/>
    <dgm:cxn modelId="{5D7A637F-2628-49A8-B78B-DC668B4807E4}" type="presParOf" srcId="{AD03CC9E-4DC5-4775-AF34-9CEA8BA9E8EF}" destId="{CCE36CAF-8063-4413-9853-A5BAAF8BF49A}" srcOrd="5" destOrd="0" presId="urn:microsoft.com/office/officeart/2005/8/layout/vList5"/>
    <dgm:cxn modelId="{1AD36B63-30EB-4468-950D-434D8FA7E650}" type="presParOf" srcId="{AD03CC9E-4DC5-4775-AF34-9CEA8BA9E8EF}" destId="{A19D3E78-6ECB-4751-A9E1-520065BAD312}" srcOrd="6" destOrd="0" presId="urn:microsoft.com/office/officeart/2005/8/layout/vList5"/>
    <dgm:cxn modelId="{64CF3FEF-1D79-442C-A44C-1CB0EFA2A2B7}" type="presParOf" srcId="{A19D3E78-6ECB-4751-A9E1-520065BAD312}" destId="{320329D8-27F9-41FF-9260-10C6CB84F0BE}" srcOrd="0" destOrd="0" presId="urn:microsoft.com/office/officeart/2005/8/layout/vList5"/>
    <dgm:cxn modelId="{BBB34350-02BD-41C6-97FC-36DAE6A4E130}" type="presParOf" srcId="{A19D3E78-6ECB-4751-A9E1-520065BAD312}" destId="{EC504A2F-108D-4ABC-8486-EA2EF52F0C9C}" srcOrd="1" destOrd="0" presId="urn:microsoft.com/office/officeart/2005/8/layout/vList5"/>
    <dgm:cxn modelId="{73BF5916-74D3-4593-ADF3-92218800FEBD}" type="presParOf" srcId="{AD03CC9E-4DC5-4775-AF34-9CEA8BA9E8EF}" destId="{36F926A5-B161-42E7-888D-98DDE498BDBF}" srcOrd="7" destOrd="0" presId="urn:microsoft.com/office/officeart/2005/8/layout/vList5"/>
    <dgm:cxn modelId="{D664F132-C53B-4D9B-9C12-E6225F0196E5}" type="presParOf" srcId="{AD03CC9E-4DC5-4775-AF34-9CEA8BA9E8EF}" destId="{F43CABA8-B44D-4F38-806C-5E85B8D17021}" srcOrd="8" destOrd="0" presId="urn:microsoft.com/office/officeart/2005/8/layout/vList5"/>
    <dgm:cxn modelId="{2207472D-31E1-4212-8984-6AACC4915D64}" type="presParOf" srcId="{F43CABA8-B44D-4F38-806C-5E85B8D17021}" destId="{1B7B3AB6-B066-461C-8065-128FD44ED6AA}" srcOrd="0" destOrd="0" presId="urn:microsoft.com/office/officeart/2005/8/layout/vList5"/>
    <dgm:cxn modelId="{6559BAFB-AF9A-417F-A7FA-5A23BF38247A}" type="presParOf" srcId="{F43CABA8-B44D-4F38-806C-5E85B8D17021}" destId="{1621C1D4-709A-45ED-A759-81A1F18A7EB2}"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BE0368-2DC6-479F-A499-DF5674BAA301}" type="doc">
      <dgm:prSet loTypeId="urn:microsoft.com/office/officeart/2005/8/layout/hierarchy4" loCatId="hierarchy" qsTypeId="urn:microsoft.com/office/officeart/2005/8/quickstyle/simple1#1" qsCatId="simple" csTypeId="urn:microsoft.com/office/officeart/2005/8/colors/colorful2" csCatId="colorful" phldr="1"/>
      <dgm:spPr/>
      <dgm:t>
        <a:bodyPr/>
        <a:lstStyle/>
        <a:p>
          <a:endParaRPr lang="en-US"/>
        </a:p>
      </dgm:t>
    </dgm:pt>
    <dgm:pt modelId="{14F283FD-A3A5-4377-AD82-3324019F064D}">
      <dgm:prSet phldrT="[Text]" custT="1"/>
      <dgm:spPr/>
      <dgm:t>
        <a:bodyPr/>
        <a:lstStyle/>
        <a:p>
          <a:r>
            <a:rPr lang="en-US" sz="1400" b="1" dirty="0" smtClean="0"/>
            <a:t>IP Services </a:t>
          </a:r>
        </a:p>
        <a:p>
          <a:r>
            <a:rPr lang="en-US" sz="1400" dirty="0" smtClean="0"/>
            <a:t>(VoIP, IPTV, VPN, P2P, IM, etc.)</a:t>
          </a:r>
          <a:endParaRPr lang="en-US" sz="1400" dirty="0"/>
        </a:p>
      </dgm:t>
    </dgm:pt>
    <dgm:pt modelId="{FB49602E-9E4B-45C3-855A-6589FCE9F3F7}" type="parTrans" cxnId="{9D2B7963-F530-4D88-B4C4-CFD2A0CBD1A7}">
      <dgm:prSet/>
      <dgm:spPr/>
      <dgm:t>
        <a:bodyPr/>
        <a:lstStyle/>
        <a:p>
          <a:endParaRPr lang="en-US"/>
        </a:p>
      </dgm:t>
    </dgm:pt>
    <dgm:pt modelId="{7428FA91-D7FD-4388-88F6-3BABF5A79142}" type="sibTrans" cxnId="{9D2B7963-F530-4D88-B4C4-CFD2A0CBD1A7}">
      <dgm:prSet/>
      <dgm:spPr/>
      <dgm:t>
        <a:bodyPr/>
        <a:lstStyle/>
        <a:p>
          <a:endParaRPr lang="en-US"/>
        </a:p>
      </dgm:t>
    </dgm:pt>
    <dgm:pt modelId="{0023122B-054F-408B-AF02-738BE952CFB3}">
      <dgm:prSet phldrT="[Text]"/>
      <dgm:spPr/>
      <dgm:t>
        <a:bodyPr/>
        <a:lstStyle/>
        <a:p>
          <a:r>
            <a:rPr lang="en-US" b="1" dirty="0" smtClean="0"/>
            <a:t>IT Infrastructure</a:t>
          </a:r>
        </a:p>
        <a:p>
          <a:r>
            <a:rPr lang="en-US" dirty="0" smtClean="0"/>
            <a:t>(IDS/IPS, Storage, App Servers, Database, WAN, Sniffer, etc.)</a:t>
          </a:r>
          <a:endParaRPr lang="en-US" dirty="0"/>
        </a:p>
      </dgm:t>
    </dgm:pt>
    <dgm:pt modelId="{868B9534-5036-4DBD-A1C8-1158B82AB495}" type="parTrans" cxnId="{1B6AB5B3-AC8B-4040-AB33-7840FBE13D4E}">
      <dgm:prSet/>
      <dgm:spPr/>
      <dgm:t>
        <a:bodyPr/>
        <a:lstStyle/>
        <a:p>
          <a:endParaRPr lang="en-US"/>
        </a:p>
      </dgm:t>
    </dgm:pt>
    <dgm:pt modelId="{FDDDFA1E-1E8D-4B16-B26B-ABE15D07B511}" type="sibTrans" cxnId="{1B6AB5B3-AC8B-4040-AB33-7840FBE13D4E}">
      <dgm:prSet/>
      <dgm:spPr/>
      <dgm:t>
        <a:bodyPr/>
        <a:lstStyle/>
        <a:p>
          <a:endParaRPr lang="en-US"/>
        </a:p>
      </dgm:t>
    </dgm:pt>
    <dgm:pt modelId="{B3EF8E84-566A-4FB2-BE09-C46DA400A899}">
      <dgm:prSet phldrT="[Text]"/>
      <dgm:spPr/>
      <dgm:t>
        <a:bodyPr/>
        <a:lstStyle/>
        <a:p>
          <a:r>
            <a:rPr lang="en-US" b="1" dirty="0" smtClean="0"/>
            <a:t>Network Infrastructure</a:t>
          </a:r>
        </a:p>
        <a:p>
          <a:r>
            <a:rPr lang="en-US" dirty="0" smtClean="0"/>
            <a:t>(Ethernet, ATM, Wireless, SONET, etc.)</a:t>
          </a:r>
          <a:endParaRPr lang="en-US" dirty="0"/>
        </a:p>
      </dgm:t>
    </dgm:pt>
    <dgm:pt modelId="{4A0C669D-AB80-4A20-B3BA-09A4E18E773B}" type="parTrans" cxnId="{37BD77F8-DE1A-4668-AC6B-72D84ADE5C6E}">
      <dgm:prSet/>
      <dgm:spPr/>
      <dgm:t>
        <a:bodyPr/>
        <a:lstStyle/>
        <a:p>
          <a:endParaRPr lang="en-US"/>
        </a:p>
      </dgm:t>
    </dgm:pt>
    <dgm:pt modelId="{9B91F124-6223-4992-A9DE-4D7377BA364F}" type="sibTrans" cxnId="{37BD77F8-DE1A-4668-AC6B-72D84ADE5C6E}">
      <dgm:prSet/>
      <dgm:spPr/>
      <dgm:t>
        <a:bodyPr/>
        <a:lstStyle/>
        <a:p>
          <a:endParaRPr lang="en-US"/>
        </a:p>
      </dgm:t>
    </dgm:pt>
    <dgm:pt modelId="{9A7642B9-CCC8-49F1-98CB-30B57FAFC6C0}" type="pres">
      <dgm:prSet presAssocID="{D5BE0368-2DC6-479F-A499-DF5674BAA301}" presName="Name0" presStyleCnt="0">
        <dgm:presLayoutVars>
          <dgm:chPref val="1"/>
          <dgm:dir/>
          <dgm:animOne val="branch"/>
          <dgm:animLvl val="lvl"/>
          <dgm:resizeHandles/>
        </dgm:presLayoutVars>
      </dgm:prSet>
      <dgm:spPr/>
      <dgm:t>
        <a:bodyPr/>
        <a:lstStyle/>
        <a:p>
          <a:endParaRPr lang="en-US"/>
        </a:p>
      </dgm:t>
    </dgm:pt>
    <dgm:pt modelId="{A615D1E8-466F-42D8-BA62-794375415EEA}" type="pres">
      <dgm:prSet presAssocID="{14F283FD-A3A5-4377-AD82-3324019F064D}" presName="vertOne" presStyleCnt="0"/>
      <dgm:spPr/>
    </dgm:pt>
    <dgm:pt modelId="{86FCBD66-EE53-42AC-B0BC-10FDF9EABF89}" type="pres">
      <dgm:prSet presAssocID="{14F283FD-A3A5-4377-AD82-3324019F064D}" presName="txOne" presStyleLbl="node0" presStyleIdx="0" presStyleCnt="1" custLinFactNeighborY="10506">
        <dgm:presLayoutVars>
          <dgm:chPref val="3"/>
        </dgm:presLayoutVars>
      </dgm:prSet>
      <dgm:spPr/>
      <dgm:t>
        <a:bodyPr/>
        <a:lstStyle/>
        <a:p>
          <a:endParaRPr lang="en-US"/>
        </a:p>
      </dgm:t>
    </dgm:pt>
    <dgm:pt modelId="{FC862E17-B63F-4BF1-AAB4-86FB37DE85D4}" type="pres">
      <dgm:prSet presAssocID="{14F283FD-A3A5-4377-AD82-3324019F064D}" presName="parTransOne" presStyleCnt="0"/>
      <dgm:spPr/>
    </dgm:pt>
    <dgm:pt modelId="{21AFF445-E55F-4474-BF0F-89164B88BAD4}" type="pres">
      <dgm:prSet presAssocID="{14F283FD-A3A5-4377-AD82-3324019F064D}" presName="horzOne" presStyleCnt="0"/>
      <dgm:spPr/>
    </dgm:pt>
    <dgm:pt modelId="{9A648E4B-3BA6-4FB6-8A80-6257DFE13739}" type="pres">
      <dgm:prSet presAssocID="{0023122B-054F-408B-AF02-738BE952CFB3}" presName="vertTwo" presStyleCnt="0"/>
      <dgm:spPr/>
    </dgm:pt>
    <dgm:pt modelId="{B3CA0ED8-26B9-4AE5-A63D-5DBB6845983B}" type="pres">
      <dgm:prSet presAssocID="{0023122B-054F-408B-AF02-738BE952CFB3}" presName="txTwo" presStyleLbl="node2" presStyleIdx="0" presStyleCnt="1" custLinFactNeighborY="-2598">
        <dgm:presLayoutVars>
          <dgm:chPref val="3"/>
        </dgm:presLayoutVars>
      </dgm:prSet>
      <dgm:spPr/>
      <dgm:t>
        <a:bodyPr/>
        <a:lstStyle/>
        <a:p>
          <a:endParaRPr lang="en-US"/>
        </a:p>
      </dgm:t>
    </dgm:pt>
    <dgm:pt modelId="{15F7EF68-8C29-41D8-99D4-838E6A88A164}" type="pres">
      <dgm:prSet presAssocID="{0023122B-054F-408B-AF02-738BE952CFB3}" presName="parTransTwo" presStyleCnt="0"/>
      <dgm:spPr/>
    </dgm:pt>
    <dgm:pt modelId="{76B60B4A-3F80-4EC7-9B4B-92A6D5DF6130}" type="pres">
      <dgm:prSet presAssocID="{0023122B-054F-408B-AF02-738BE952CFB3}" presName="horzTwo" presStyleCnt="0"/>
      <dgm:spPr/>
    </dgm:pt>
    <dgm:pt modelId="{EF463243-A6B2-47E7-9C3D-E22D7D071862}" type="pres">
      <dgm:prSet presAssocID="{B3EF8E84-566A-4FB2-BE09-C46DA400A899}" presName="vertThree" presStyleCnt="0"/>
      <dgm:spPr/>
    </dgm:pt>
    <dgm:pt modelId="{743C20F4-D16F-42A5-95FE-F62D0F5C3FE3}" type="pres">
      <dgm:prSet presAssocID="{B3EF8E84-566A-4FB2-BE09-C46DA400A899}" presName="txThree" presStyleLbl="node3" presStyleIdx="0" presStyleCnt="1">
        <dgm:presLayoutVars>
          <dgm:chPref val="3"/>
        </dgm:presLayoutVars>
      </dgm:prSet>
      <dgm:spPr/>
      <dgm:t>
        <a:bodyPr/>
        <a:lstStyle/>
        <a:p>
          <a:endParaRPr lang="en-US"/>
        </a:p>
      </dgm:t>
    </dgm:pt>
    <dgm:pt modelId="{D4665876-2DAF-4475-89E8-BBB305BC36B9}" type="pres">
      <dgm:prSet presAssocID="{B3EF8E84-566A-4FB2-BE09-C46DA400A899}" presName="horzThree" presStyleCnt="0"/>
      <dgm:spPr/>
    </dgm:pt>
  </dgm:ptLst>
  <dgm:cxnLst>
    <dgm:cxn modelId="{9D2B7963-F530-4D88-B4C4-CFD2A0CBD1A7}" srcId="{D5BE0368-2DC6-479F-A499-DF5674BAA301}" destId="{14F283FD-A3A5-4377-AD82-3324019F064D}" srcOrd="0" destOrd="0" parTransId="{FB49602E-9E4B-45C3-855A-6589FCE9F3F7}" sibTransId="{7428FA91-D7FD-4388-88F6-3BABF5A79142}"/>
    <dgm:cxn modelId="{9C31669B-F9F6-40CF-8684-90F584661F3A}" type="presOf" srcId="{0023122B-054F-408B-AF02-738BE952CFB3}" destId="{B3CA0ED8-26B9-4AE5-A63D-5DBB6845983B}" srcOrd="0" destOrd="0" presId="urn:microsoft.com/office/officeart/2005/8/layout/hierarchy4"/>
    <dgm:cxn modelId="{1B6AB5B3-AC8B-4040-AB33-7840FBE13D4E}" srcId="{14F283FD-A3A5-4377-AD82-3324019F064D}" destId="{0023122B-054F-408B-AF02-738BE952CFB3}" srcOrd="0" destOrd="0" parTransId="{868B9534-5036-4DBD-A1C8-1158B82AB495}" sibTransId="{FDDDFA1E-1E8D-4B16-B26B-ABE15D07B511}"/>
    <dgm:cxn modelId="{19592387-D9FB-430A-B2EA-71436BA307B0}" type="presOf" srcId="{B3EF8E84-566A-4FB2-BE09-C46DA400A899}" destId="{743C20F4-D16F-42A5-95FE-F62D0F5C3FE3}" srcOrd="0" destOrd="0" presId="urn:microsoft.com/office/officeart/2005/8/layout/hierarchy4"/>
    <dgm:cxn modelId="{37BD77F8-DE1A-4668-AC6B-72D84ADE5C6E}" srcId="{0023122B-054F-408B-AF02-738BE952CFB3}" destId="{B3EF8E84-566A-4FB2-BE09-C46DA400A899}" srcOrd="0" destOrd="0" parTransId="{4A0C669D-AB80-4A20-B3BA-09A4E18E773B}" sibTransId="{9B91F124-6223-4992-A9DE-4D7377BA364F}"/>
    <dgm:cxn modelId="{B59D6DF7-8283-4983-ADB5-527B85D3B5DB}" type="presOf" srcId="{D5BE0368-2DC6-479F-A499-DF5674BAA301}" destId="{9A7642B9-CCC8-49F1-98CB-30B57FAFC6C0}" srcOrd="0" destOrd="0" presId="urn:microsoft.com/office/officeart/2005/8/layout/hierarchy4"/>
    <dgm:cxn modelId="{8A7417C4-EB79-45E9-9EED-BD293EE9B93E}" type="presOf" srcId="{14F283FD-A3A5-4377-AD82-3324019F064D}" destId="{86FCBD66-EE53-42AC-B0BC-10FDF9EABF89}" srcOrd="0" destOrd="0" presId="urn:microsoft.com/office/officeart/2005/8/layout/hierarchy4"/>
    <dgm:cxn modelId="{B884F3C3-3BEA-4DEF-BF63-CAD880498A34}" type="presParOf" srcId="{9A7642B9-CCC8-49F1-98CB-30B57FAFC6C0}" destId="{A615D1E8-466F-42D8-BA62-794375415EEA}" srcOrd="0" destOrd="0" presId="urn:microsoft.com/office/officeart/2005/8/layout/hierarchy4"/>
    <dgm:cxn modelId="{DF2488D5-0371-4D72-A1EA-B274C3CDD51E}" type="presParOf" srcId="{A615D1E8-466F-42D8-BA62-794375415EEA}" destId="{86FCBD66-EE53-42AC-B0BC-10FDF9EABF89}" srcOrd="0" destOrd="0" presId="urn:microsoft.com/office/officeart/2005/8/layout/hierarchy4"/>
    <dgm:cxn modelId="{7D6DF616-B331-4020-B6B7-B564BE958DEE}" type="presParOf" srcId="{A615D1E8-466F-42D8-BA62-794375415EEA}" destId="{FC862E17-B63F-4BF1-AAB4-86FB37DE85D4}" srcOrd="1" destOrd="0" presId="urn:microsoft.com/office/officeart/2005/8/layout/hierarchy4"/>
    <dgm:cxn modelId="{ED4E95A5-965B-4811-B5A5-E0FE92777CFB}" type="presParOf" srcId="{A615D1E8-466F-42D8-BA62-794375415EEA}" destId="{21AFF445-E55F-4474-BF0F-89164B88BAD4}" srcOrd="2" destOrd="0" presId="urn:microsoft.com/office/officeart/2005/8/layout/hierarchy4"/>
    <dgm:cxn modelId="{7010C2B6-4ACB-468E-A64C-64133B3EA734}" type="presParOf" srcId="{21AFF445-E55F-4474-BF0F-89164B88BAD4}" destId="{9A648E4B-3BA6-4FB6-8A80-6257DFE13739}" srcOrd="0" destOrd="0" presId="urn:microsoft.com/office/officeart/2005/8/layout/hierarchy4"/>
    <dgm:cxn modelId="{26930028-5128-4511-9310-A56AEA2108D3}" type="presParOf" srcId="{9A648E4B-3BA6-4FB6-8A80-6257DFE13739}" destId="{B3CA0ED8-26B9-4AE5-A63D-5DBB6845983B}" srcOrd="0" destOrd="0" presId="urn:microsoft.com/office/officeart/2005/8/layout/hierarchy4"/>
    <dgm:cxn modelId="{A583A3D9-6EDA-4FD1-AD96-B4158FF01371}" type="presParOf" srcId="{9A648E4B-3BA6-4FB6-8A80-6257DFE13739}" destId="{15F7EF68-8C29-41D8-99D4-838E6A88A164}" srcOrd="1" destOrd="0" presId="urn:microsoft.com/office/officeart/2005/8/layout/hierarchy4"/>
    <dgm:cxn modelId="{47E78926-C0B7-4BCC-B8A7-CCEA8872BAFC}" type="presParOf" srcId="{9A648E4B-3BA6-4FB6-8A80-6257DFE13739}" destId="{76B60B4A-3F80-4EC7-9B4B-92A6D5DF6130}" srcOrd="2" destOrd="0" presId="urn:microsoft.com/office/officeart/2005/8/layout/hierarchy4"/>
    <dgm:cxn modelId="{EE490C1D-DD21-4CF4-A458-9B68BEBEE469}" type="presParOf" srcId="{76B60B4A-3F80-4EC7-9B4B-92A6D5DF6130}" destId="{EF463243-A6B2-47E7-9C3D-E22D7D071862}" srcOrd="0" destOrd="0" presId="urn:microsoft.com/office/officeart/2005/8/layout/hierarchy4"/>
    <dgm:cxn modelId="{A023571D-AD70-4758-A814-E703748FB43B}" type="presParOf" srcId="{EF463243-A6B2-47E7-9C3D-E22D7D071862}" destId="{743C20F4-D16F-42A5-95FE-F62D0F5C3FE3}" srcOrd="0" destOrd="0" presId="urn:microsoft.com/office/officeart/2005/8/layout/hierarchy4"/>
    <dgm:cxn modelId="{FCD42ECD-C99B-4291-83E4-745C48498A6F}" type="presParOf" srcId="{EF463243-A6B2-47E7-9C3D-E22D7D071862}" destId="{D4665876-2DAF-4475-89E8-BBB305BC36B9}" srcOrd="1" destOrd="0" presId="urn:microsoft.com/office/officeart/2005/8/layout/hierarchy4"/>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B4AFBE-0293-481E-981C-79AB669B9199}">
      <dsp:nvSpPr>
        <dsp:cNvPr id="0" name=""/>
        <dsp:cNvSpPr/>
      </dsp:nvSpPr>
      <dsp:spPr>
        <a:xfrm rot="5400000">
          <a:off x="4991801" y="-2037337"/>
          <a:ext cx="794126" cy="5071872"/>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tx2"/>
              </a:solidFill>
            </a:rPr>
            <a:t>Flattening of network = New network entities / protocols</a:t>
          </a:r>
          <a:endParaRPr lang="en-US" sz="1400" kern="1200" dirty="0">
            <a:solidFill>
              <a:schemeClr val="tx2"/>
            </a:solidFill>
          </a:endParaRPr>
        </a:p>
        <a:p>
          <a:pPr marL="114300" lvl="1" indent="-114300" algn="l" defTabSz="622300">
            <a:lnSpc>
              <a:spcPct val="90000"/>
            </a:lnSpc>
            <a:spcBef>
              <a:spcPct val="0"/>
            </a:spcBef>
            <a:spcAft>
              <a:spcPct val="15000"/>
            </a:spcAft>
            <a:buChar char="••"/>
          </a:pPr>
          <a:r>
            <a:rPr lang="en-US" sz="1400" kern="1200" dirty="0" smtClean="0">
              <a:solidFill>
                <a:schemeClr val="tx2"/>
              </a:solidFill>
            </a:rPr>
            <a:t>Real time access to user plane &amp; control plane</a:t>
          </a:r>
        </a:p>
        <a:p>
          <a:pPr marL="114300" lvl="1" indent="-114300" algn="l" defTabSz="622300">
            <a:lnSpc>
              <a:spcPct val="90000"/>
            </a:lnSpc>
            <a:spcBef>
              <a:spcPct val="0"/>
            </a:spcBef>
            <a:spcAft>
              <a:spcPct val="15000"/>
            </a:spcAft>
            <a:buChar char="••"/>
          </a:pPr>
          <a:r>
            <a:rPr lang="en-US" sz="1400" kern="1200" dirty="0" smtClean="0">
              <a:solidFill>
                <a:schemeClr val="tx2"/>
              </a:solidFill>
            </a:rPr>
            <a:t>Increasing number of proprietary monitoring systems</a:t>
          </a:r>
        </a:p>
      </dsp:txBody>
      <dsp:txXfrm rot="5400000">
        <a:off x="4991801" y="-2037337"/>
        <a:ext cx="794126" cy="5071872"/>
      </dsp:txXfrm>
    </dsp:sp>
    <dsp:sp modelId="{BD4074BD-CB73-41F2-9BE1-9117FD5E6601}">
      <dsp:nvSpPr>
        <dsp:cNvPr id="0" name=""/>
        <dsp:cNvSpPr/>
      </dsp:nvSpPr>
      <dsp:spPr>
        <a:xfrm>
          <a:off x="0" y="2270"/>
          <a:ext cx="2852928" cy="99265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t>Network Complexity</a:t>
          </a:r>
          <a:endParaRPr lang="en-US" sz="1800" b="1" kern="1200" dirty="0"/>
        </a:p>
      </dsp:txBody>
      <dsp:txXfrm>
        <a:off x="0" y="2270"/>
        <a:ext cx="2852928" cy="992657"/>
      </dsp:txXfrm>
    </dsp:sp>
    <dsp:sp modelId="{C28D2DFF-2F7C-4510-8C60-4023447CD69B}">
      <dsp:nvSpPr>
        <dsp:cNvPr id="0" name=""/>
        <dsp:cNvSpPr/>
      </dsp:nvSpPr>
      <dsp:spPr>
        <a:xfrm rot="5400000">
          <a:off x="4991801" y="-995046"/>
          <a:ext cx="794126" cy="5071872"/>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tx1">
                  <a:lumMod val="75000"/>
                </a:schemeClr>
              </a:solidFill>
            </a:rPr>
            <a:t>Multiple-4G architectures proposed for  IMT-Advanced</a:t>
          </a:r>
          <a:endParaRPr lang="en-US" sz="1400" kern="1200" dirty="0">
            <a:solidFill>
              <a:schemeClr val="tx1">
                <a:lumMod val="75000"/>
              </a:schemeClr>
            </a:solidFill>
          </a:endParaRPr>
        </a:p>
        <a:p>
          <a:pPr marL="114300" lvl="1" indent="-114300" algn="l" defTabSz="622300">
            <a:lnSpc>
              <a:spcPct val="90000"/>
            </a:lnSpc>
            <a:spcBef>
              <a:spcPct val="0"/>
            </a:spcBef>
            <a:spcAft>
              <a:spcPct val="15000"/>
            </a:spcAft>
            <a:buChar char="••"/>
          </a:pPr>
          <a:r>
            <a:rPr lang="en-US" sz="1400" kern="1200" dirty="0" smtClean="0">
              <a:solidFill>
                <a:schemeClr val="tx1">
                  <a:lumMod val="75000"/>
                </a:schemeClr>
              </a:solidFill>
            </a:rPr>
            <a:t>3.5G, LTE, WiMAX, LTE-Advanced, IMS, </a:t>
          </a:r>
          <a:r>
            <a:rPr lang="en-US" sz="1400" kern="1200" dirty="0" err="1" smtClean="0">
              <a:solidFill>
                <a:schemeClr val="tx1">
                  <a:lumMod val="75000"/>
                </a:schemeClr>
              </a:solidFill>
            </a:rPr>
            <a:t>Femto</a:t>
          </a:r>
          <a:r>
            <a:rPr lang="en-US" sz="1400" kern="1200" dirty="0" smtClean="0">
              <a:solidFill>
                <a:schemeClr val="tx1">
                  <a:lumMod val="75000"/>
                </a:schemeClr>
              </a:solidFill>
            </a:rPr>
            <a:t>…</a:t>
          </a:r>
          <a:endParaRPr lang="en-US" sz="1400" kern="1200" dirty="0">
            <a:solidFill>
              <a:schemeClr val="tx1">
                <a:lumMod val="75000"/>
              </a:schemeClr>
            </a:solidFill>
          </a:endParaRPr>
        </a:p>
        <a:p>
          <a:pPr marL="114300" lvl="1" indent="-114300" algn="l" defTabSz="622300">
            <a:lnSpc>
              <a:spcPct val="90000"/>
            </a:lnSpc>
            <a:spcBef>
              <a:spcPct val="0"/>
            </a:spcBef>
            <a:spcAft>
              <a:spcPct val="15000"/>
            </a:spcAft>
            <a:buChar char="••"/>
          </a:pPr>
          <a:r>
            <a:rPr lang="en-US" sz="1400" kern="1200" dirty="0" smtClean="0">
              <a:solidFill>
                <a:schemeClr val="tx1">
                  <a:lumMod val="75000"/>
                </a:schemeClr>
              </a:solidFill>
            </a:rPr>
            <a:t>Circuit Telephony migration to Packet LTE network</a:t>
          </a:r>
          <a:endParaRPr lang="en-US" sz="1400" kern="1200" dirty="0">
            <a:solidFill>
              <a:schemeClr val="tx1">
                <a:lumMod val="75000"/>
              </a:schemeClr>
            </a:solidFill>
          </a:endParaRPr>
        </a:p>
      </dsp:txBody>
      <dsp:txXfrm rot="5400000">
        <a:off x="4991801" y="-995046"/>
        <a:ext cx="794126" cy="5071872"/>
      </dsp:txXfrm>
    </dsp:sp>
    <dsp:sp modelId="{A8377AB3-602A-4562-8B44-B949C6F57016}">
      <dsp:nvSpPr>
        <dsp:cNvPr id="0" name=""/>
        <dsp:cNvSpPr/>
      </dsp:nvSpPr>
      <dsp:spPr>
        <a:xfrm>
          <a:off x="0" y="1044560"/>
          <a:ext cx="2852928" cy="99265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t>Evolving Standards</a:t>
          </a:r>
          <a:endParaRPr lang="en-US" sz="1800" b="1" kern="1200" dirty="0"/>
        </a:p>
      </dsp:txBody>
      <dsp:txXfrm>
        <a:off x="0" y="1044560"/>
        <a:ext cx="2852928" cy="992657"/>
      </dsp:txXfrm>
    </dsp:sp>
    <dsp:sp modelId="{D7A1361F-9F0A-41FC-92FB-D2EEDBE02D6A}">
      <dsp:nvSpPr>
        <dsp:cNvPr id="0" name=""/>
        <dsp:cNvSpPr/>
      </dsp:nvSpPr>
      <dsp:spPr>
        <a:xfrm rot="5400000">
          <a:off x="4991801" y="47243"/>
          <a:ext cx="794126" cy="5071872"/>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CAPEX / OPEX constraints</a:t>
          </a:r>
        </a:p>
        <a:p>
          <a:pPr marL="114300" lvl="1" indent="-114300" algn="l" defTabSz="622300">
            <a:lnSpc>
              <a:spcPct val="90000"/>
            </a:lnSpc>
            <a:spcBef>
              <a:spcPct val="0"/>
            </a:spcBef>
            <a:spcAft>
              <a:spcPct val="15000"/>
            </a:spcAft>
            <a:buChar char="••"/>
          </a:pPr>
          <a:r>
            <a:rPr lang="en-US" sz="1400" kern="1200" dirty="0" smtClean="0"/>
            <a:t>Revenue / Traffic growth not aligned</a:t>
          </a:r>
        </a:p>
        <a:p>
          <a:pPr marL="114300" lvl="1" indent="-114300" algn="l" defTabSz="622300">
            <a:lnSpc>
              <a:spcPct val="90000"/>
            </a:lnSpc>
            <a:spcBef>
              <a:spcPct val="0"/>
            </a:spcBef>
            <a:spcAft>
              <a:spcPct val="15000"/>
            </a:spcAft>
            <a:buChar char="••"/>
          </a:pPr>
          <a:r>
            <a:rPr lang="en-US" sz="1400" kern="1200" dirty="0" smtClean="0"/>
            <a:t>Revenue opportunities through sophisticated SLAs</a:t>
          </a:r>
        </a:p>
      </dsp:txBody>
      <dsp:txXfrm rot="5400000">
        <a:off x="4991801" y="47243"/>
        <a:ext cx="794126" cy="5071872"/>
      </dsp:txXfrm>
    </dsp:sp>
    <dsp:sp modelId="{664E45E7-45B8-4A57-994C-27BA19232653}">
      <dsp:nvSpPr>
        <dsp:cNvPr id="0" name=""/>
        <dsp:cNvSpPr/>
      </dsp:nvSpPr>
      <dsp:spPr>
        <a:xfrm>
          <a:off x="0" y="2086851"/>
          <a:ext cx="2852928" cy="99265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t>Economics</a:t>
          </a:r>
        </a:p>
      </dsp:txBody>
      <dsp:txXfrm>
        <a:off x="0" y="2086851"/>
        <a:ext cx="2852928" cy="992657"/>
      </dsp:txXfrm>
    </dsp:sp>
    <dsp:sp modelId="{EC504A2F-108D-4ABC-8486-EA2EF52F0C9C}">
      <dsp:nvSpPr>
        <dsp:cNvPr id="0" name=""/>
        <dsp:cNvSpPr/>
      </dsp:nvSpPr>
      <dsp:spPr>
        <a:xfrm rot="5400000">
          <a:off x="4991801" y="1089534"/>
          <a:ext cx="794126" cy="5071872"/>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3</a:t>
          </a:r>
          <a:r>
            <a:rPr lang="en-US" sz="1400" kern="1200" baseline="30000" dirty="0" smtClean="0"/>
            <a:t>rd</a:t>
          </a:r>
          <a:r>
            <a:rPr lang="en-US" sz="1400" kern="1200" dirty="0" smtClean="0"/>
            <a:t> party overlay IP services beyond operators’ control</a:t>
          </a:r>
          <a:endParaRPr lang="en-US" sz="1400" kern="1200" dirty="0">
            <a:solidFill>
              <a:schemeClr val="tx2"/>
            </a:solidFill>
          </a:endParaRPr>
        </a:p>
        <a:p>
          <a:pPr marL="114300" lvl="1" indent="-114300" algn="l" defTabSz="622300">
            <a:lnSpc>
              <a:spcPct val="90000"/>
            </a:lnSpc>
            <a:spcBef>
              <a:spcPct val="0"/>
            </a:spcBef>
            <a:spcAft>
              <a:spcPct val="15000"/>
            </a:spcAft>
            <a:buChar char="••"/>
          </a:pPr>
          <a:r>
            <a:rPr lang="en-US" sz="1400" kern="1200" dirty="0" smtClean="0"/>
            <a:t>New monitoring requirements to ensure QoE / </a:t>
          </a:r>
          <a:r>
            <a:rPr lang="en-US" sz="1400" kern="1200" dirty="0" err="1" smtClean="0"/>
            <a:t>QoD</a:t>
          </a:r>
          <a:endParaRPr lang="en-US" sz="1400" kern="1200" dirty="0"/>
        </a:p>
        <a:p>
          <a:pPr marL="114300" lvl="1" indent="-114300" algn="l" defTabSz="622300">
            <a:lnSpc>
              <a:spcPct val="90000"/>
            </a:lnSpc>
            <a:spcBef>
              <a:spcPct val="0"/>
            </a:spcBef>
            <a:spcAft>
              <a:spcPct val="15000"/>
            </a:spcAft>
            <a:buChar char="••"/>
          </a:pPr>
          <a:r>
            <a:rPr lang="en-US" sz="1400" kern="1200" dirty="0" smtClean="0"/>
            <a:t>Rapid troubleshooting / report / repair</a:t>
          </a:r>
          <a:endParaRPr lang="en-US" sz="1400" kern="1200" dirty="0"/>
        </a:p>
      </dsp:txBody>
      <dsp:txXfrm rot="5400000">
        <a:off x="4991801" y="1089534"/>
        <a:ext cx="794126" cy="5071872"/>
      </dsp:txXfrm>
    </dsp:sp>
    <dsp:sp modelId="{320329D8-27F9-41FF-9260-10C6CB84F0BE}">
      <dsp:nvSpPr>
        <dsp:cNvPr id="0" name=""/>
        <dsp:cNvSpPr/>
      </dsp:nvSpPr>
      <dsp:spPr>
        <a:xfrm>
          <a:off x="0" y="3129141"/>
          <a:ext cx="2852928" cy="99265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t>End User Experience</a:t>
          </a:r>
          <a:endParaRPr lang="en-US" sz="1800" b="1" kern="1200" dirty="0"/>
        </a:p>
      </dsp:txBody>
      <dsp:txXfrm>
        <a:off x="0" y="3129141"/>
        <a:ext cx="2852928" cy="992657"/>
      </dsp:txXfrm>
    </dsp:sp>
    <dsp:sp modelId="{1621C1D4-709A-45ED-A759-81A1F18A7EB2}">
      <dsp:nvSpPr>
        <dsp:cNvPr id="0" name=""/>
        <dsp:cNvSpPr/>
      </dsp:nvSpPr>
      <dsp:spPr>
        <a:xfrm rot="5400000">
          <a:off x="4991801" y="2131824"/>
          <a:ext cx="794126" cy="5071872"/>
        </a:xfrm>
        <a:prstGeom prst="round2SameRect">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Corporate compliance (e.g. SOX)</a:t>
          </a:r>
          <a:endParaRPr lang="en-US" sz="1400" kern="1200" dirty="0"/>
        </a:p>
        <a:p>
          <a:pPr marL="114300" lvl="1" indent="-114300" algn="l" defTabSz="622300">
            <a:lnSpc>
              <a:spcPct val="90000"/>
            </a:lnSpc>
            <a:spcBef>
              <a:spcPct val="0"/>
            </a:spcBef>
            <a:spcAft>
              <a:spcPct val="15000"/>
            </a:spcAft>
            <a:buChar char="••"/>
          </a:pPr>
          <a:r>
            <a:rPr lang="en-US" sz="1400" kern="1200" dirty="0" smtClean="0"/>
            <a:t>Lawful interception</a:t>
          </a:r>
          <a:endParaRPr lang="en-US" sz="1400" kern="1200" dirty="0"/>
        </a:p>
      </dsp:txBody>
      <dsp:txXfrm rot="5400000">
        <a:off x="4991801" y="2131824"/>
        <a:ext cx="794126" cy="5071872"/>
      </dsp:txXfrm>
    </dsp:sp>
    <dsp:sp modelId="{1B7B3AB6-B066-461C-8065-128FD44ED6AA}">
      <dsp:nvSpPr>
        <dsp:cNvPr id="0" name=""/>
        <dsp:cNvSpPr/>
      </dsp:nvSpPr>
      <dsp:spPr>
        <a:xfrm>
          <a:off x="0" y="4171432"/>
          <a:ext cx="2852928" cy="992657"/>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t>Security &amp; Compliance</a:t>
          </a:r>
          <a:endParaRPr lang="en-US" sz="1800" b="1" kern="1200" dirty="0"/>
        </a:p>
      </dsp:txBody>
      <dsp:txXfrm>
        <a:off x="0" y="4171432"/>
        <a:ext cx="2852928" cy="99265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FCBD66-EE53-42AC-B0BC-10FDF9EABF89}">
      <dsp:nvSpPr>
        <dsp:cNvPr id="0" name=""/>
        <dsp:cNvSpPr/>
      </dsp:nvSpPr>
      <dsp:spPr>
        <a:xfrm>
          <a:off x="1465" y="6328"/>
          <a:ext cx="2999030" cy="6720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IP Services </a:t>
          </a:r>
        </a:p>
        <a:p>
          <a:pPr lvl="0" algn="ctr" defTabSz="622300">
            <a:lnSpc>
              <a:spcPct val="90000"/>
            </a:lnSpc>
            <a:spcBef>
              <a:spcPct val="0"/>
            </a:spcBef>
            <a:spcAft>
              <a:spcPct val="35000"/>
            </a:spcAft>
          </a:pPr>
          <a:r>
            <a:rPr lang="en-US" sz="1400" kern="1200" dirty="0" smtClean="0"/>
            <a:t>(VoIP, IPTV, VPN, P2P, IM, etc.)</a:t>
          </a:r>
          <a:endParaRPr lang="en-US" sz="1400" kern="1200" dirty="0"/>
        </a:p>
      </dsp:txBody>
      <dsp:txXfrm>
        <a:off x="1465" y="6328"/>
        <a:ext cx="2999030" cy="672070"/>
      </dsp:txXfrm>
    </dsp:sp>
    <dsp:sp modelId="{B3CA0ED8-26B9-4AE5-A63D-5DBB6845983B}">
      <dsp:nvSpPr>
        <dsp:cNvPr id="0" name=""/>
        <dsp:cNvSpPr/>
      </dsp:nvSpPr>
      <dsp:spPr>
        <a:xfrm>
          <a:off x="1465" y="724620"/>
          <a:ext cx="2999030" cy="67207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IT Infrastructure</a:t>
          </a:r>
        </a:p>
        <a:p>
          <a:pPr lvl="0" algn="ctr" defTabSz="533400">
            <a:lnSpc>
              <a:spcPct val="90000"/>
            </a:lnSpc>
            <a:spcBef>
              <a:spcPct val="0"/>
            </a:spcBef>
            <a:spcAft>
              <a:spcPct val="35000"/>
            </a:spcAft>
          </a:pPr>
          <a:r>
            <a:rPr lang="en-US" sz="1200" kern="1200" dirty="0" smtClean="0"/>
            <a:t>(IDS/IPS, Storage, App Servers, Database, WAN, Sniffer, etc.)</a:t>
          </a:r>
          <a:endParaRPr lang="en-US" sz="1200" kern="1200" dirty="0"/>
        </a:p>
      </dsp:txBody>
      <dsp:txXfrm>
        <a:off x="1465" y="724620"/>
        <a:ext cx="2999030" cy="672070"/>
      </dsp:txXfrm>
    </dsp:sp>
    <dsp:sp modelId="{743C20F4-D16F-42A5-95FE-F62D0F5C3FE3}">
      <dsp:nvSpPr>
        <dsp:cNvPr id="0" name=""/>
        <dsp:cNvSpPr/>
      </dsp:nvSpPr>
      <dsp:spPr>
        <a:xfrm>
          <a:off x="1465" y="1451264"/>
          <a:ext cx="2999030" cy="67207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Network Infrastructure</a:t>
          </a:r>
        </a:p>
        <a:p>
          <a:pPr lvl="0" algn="ctr" defTabSz="533400">
            <a:lnSpc>
              <a:spcPct val="90000"/>
            </a:lnSpc>
            <a:spcBef>
              <a:spcPct val="0"/>
            </a:spcBef>
            <a:spcAft>
              <a:spcPct val="35000"/>
            </a:spcAft>
          </a:pPr>
          <a:r>
            <a:rPr lang="en-US" sz="1200" kern="1200" dirty="0" smtClean="0"/>
            <a:t>(Ethernet, ATM, Wireless, SONET, etc.)</a:t>
          </a:r>
          <a:endParaRPr lang="en-US" sz="1200" kern="1200" dirty="0"/>
        </a:p>
      </dsp:txBody>
      <dsp:txXfrm>
        <a:off x="1465" y="1451264"/>
        <a:ext cx="2999030" cy="67207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mn-cs"/>
              </a:defRPr>
            </a:lvl1pPr>
          </a:lstStyle>
          <a:p>
            <a:pPr>
              <a:defRPr/>
            </a:pPr>
            <a:endParaRPr lang="en-US"/>
          </a:p>
        </p:txBody>
      </p:sp>
      <p:sp>
        <p:nvSpPr>
          <p:cNvPr id="10752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mn-cs"/>
              </a:defRPr>
            </a:lvl1pPr>
          </a:lstStyle>
          <a:p>
            <a:pPr>
              <a:defRPr/>
            </a:pPr>
            <a:endParaRPr lang="en-US"/>
          </a:p>
        </p:txBody>
      </p:sp>
      <p:sp>
        <p:nvSpPr>
          <p:cNvPr id="107524"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mn-cs"/>
              </a:defRPr>
            </a:lvl1pPr>
          </a:lstStyle>
          <a:p>
            <a:pPr>
              <a:defRPr/>
            </a:pPr>
            <a:endParaRPr lang="en-US"/>
          </a:p>
        </p:txBody>
      </p:sp>
      <p:sp>
        <p:nvSpPr>
          <p:cNvPr id="107525" name="Rectangle 5"/>
          <p:cNvSpPr>
            <a:spLocks noGrp="1" noChangeArrowheads="1"/>
          </p:cNvSpPr>
          <p:nvPr>
            <p:ph type="sldNum" sz="quarter" idx="3"/>
          </p:nvPr>
        </p:nvSpPr>
        <p:spPr bwMode="auto">
          <a:xfrm>
            <a:off x="3970338" y="8831263"/>
            <a:ext cx="303847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mn-cs"/>
              </a:defRPr>
            </a:lvl1pPr>
          </a:lstStyle>
          <a:p>
            <a:pPr>
              <a:defRPr/>
            </a:pPr>
            <a:fld id="{094D3AD9-436E-463D-A457-4433E679D96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mn-cs"/>
              </a:defRPr>
            </a:lvl1pPr>
          </a:lstStyle>
          <a:p>
            <a:pPr>
              <a:defRPr/>
            </a:pPr>
            <a:endParaRPr lang="en-US"/>
          </a:p>
        </p:txBody>
      </p:sp>
      <p:sp>
        <p:nvSpPr>
          <p:cNvPr id="1433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mn-cs"/>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mn-cs"/>
              </a:defRPr>
            </a:lvl1pPr>
          </a:lstStyle>
          <a:p>
            <a:pPr>
              <a:defRPr/>
            </a:pPr>
            <a:endParaRPr lang="en-US"/>
          </a:p>
        </p:txBody>
      </p:sp>
      <p:sp>
        <p:nvSpPr>
          <p:cNvPr id="14343" name="Rectangle 7"/>
          <p:cNvSpPr>
            <a:spLocks noGrp="1" noChangeArrowheads="1"/>
          </p:cNvSpPr>
          <p:nvPr>
            <p:ph type="sldNum" sz="quarter" idx="5"/>
          </p:nvPr>
        </p:nvSpPr>
        <p:spPr bwMode="auto">
          <a:xfrm>
            <a:off x="3970338" y="8831263"/>
            <a:ext cx="303847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mn-cs"/>
              </a:defRPr>
            </a:lvl1pPr>
          </a:lstStyle>
          <a:p>
            <a:pPr>
              <a:defRPr/>
            </a:pPr>
            <a:fld id="{8A7F9E8D-1B87-4A21-8543-27244CD514C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ＭＳ Ｐゴシック"/>
      </a:defRPr>
    </a:lvl2pPr>
    <a:lvl3pPr marL="9144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ＭＳ Ｐゴシック"/>
      </a:defRPr>
    </a:lvl3pPr>
    <a:lvl4pPr marL="13716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ＭＳ Ｐゴシック"/>
      </a:defRPr>
    </a:lvl4pPr>
    <a:lvl5pPr marL="18288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ln/>
        </p:spPr>
        <p:txBody>
          <a:bodyPr/>
          <a:lstStyle/>
          <a:p>
            <a:endParaRPr lang="en-US" smtClean="0">
              <a:latin typeface="Arial" charset="0"/>
              <a:ea typeface="ＭＳ Ｐゴシック" pitchFamily="34" charset="-128"/>
            </a:endParaRPr>
          </a:p>
        </p:txBody>
      </p:sp>
      <p:sp>
        <p:nvSpPr>
          <p:cNvPr id="36867" name="Slide Number Placeholder 3"/>
          <p:cNvSpPr>
            <a:spLocks noGrp="1"/>
          </p:cNvSpPr>
          <p:nvPr>
            <p:ph type="sldNum" sz="quarter" idx="5"/>
          </p:nvPr>
        </p:nvSpPr>
        <p:spPr/>
        <p:txBody>
          <a:bodyPr/>
          <a:lstStyle/>
          <a:p>
            <a:pPr>
              <a:defRPr/>
            </a:pPr>
            <a:fld id="{754A1685-7E66-4EEE-87F7-8948EA3BA76E}" type="slidenum">
              <a:rPr lang="en-US" smtClean="0">
                <a:latin typeface="Arial" charset="0"/>
              </a:rPr>
              <a:pPr>
                <a:defRPr/>
              </a:pPr>
              <a:t>10</a:t>
            </a:fld>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p:txBody>
          <a:bodyPr/>
          <a:lstStyle/>
          <a:p>
            <a:pPr>
              <a:defRPr/>
            </a:pPr>
            <a:fld id="{A81AC990-219B-4818-A1C4-A2E04CDFB277}" type="slidenum">
              <a:rPr lang="en-US" smtClean="0">
                <a:latin typeface="Arial" charset="0"/>
              </a:rPr>
              <a:pPr>
                <a:defRPr/>
              </a:pPr>
              <a:t>11</a:t>
            </a:fld>
            <a:endParaRPr lang="en-US" smtClean="0">
              <a:latin typeface="Arial" charset="0"/>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p:spPr>
        <p:txBody>
          <a:bodyPr/>
          <a:lstStyle/>
          <a:p>
            <a:r>
              <a:rPr lang="en-US" smtClean="0">
                <a:latin typeface="Arial" charset="0"/>
                <a:ea typeface="ＭＳ Ｐゴシック" pitchFamily="34" charset="-128"/>
              </a:rPr>
              <a:t>Strategic Approach</a:t>
            </a:r>
          </a:p>
        </p:txBody>
      </p:sp>
      <p:sp>
        <p:nvSpPr>
          <p:cNvPr id="40963" name="Slide Number Placeholder 3"/>
          <p:cNvSpPr>
            <a:spLocks noGrp="1"/>
          </p:cNvSpPr>
          <p:nvPr>
            <p:ph type="sldNum" sz="quarter" idx="5"/>
          </p:nvPr>
        </p:nvSpPr>
        <p:spPr/>
        <p:txBody>
          <a:bodyPr/>
          <a:lstStyle/>
          <a:p>
            <a:pPr>
              <a:defRPr/>
            </a:pPr>
            <a:fld id="{149AECB7-8DB3-4DDC-8B63-B913A10DA4E4}" type="slidenum">
              <a:rPr lang="en-US" smtClean="0">
                <a:latin typeface="Arial" charset="0"/>
              </a:rPr>
              <a:pPr>
                <a:defRPr/>
              </a:pPr>
              <a:t>12</a:t>
            </a:fld>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a:ln/>
        </p:spPr>
      </p:sp>
      <p:sp>
        <p:nvSpPr>
          <p:cNvPr id="103426" name="Notes Placeholder 2"/>
          <p:cNvSpPr>
            <a:spLocks noGrp="1"/>
          </p:cNvSpPr>
          <p:nvPr>
            <p:ph type="body" idx="1"/>
          </p:nvPr>
        </p:nvSpPr>
        <p:spPr>
          <a:noFill/>
          <a:ln/>
        </p:spPr>
        <p:txBody>
          <a:bodyPr/>
          <a:lstStyle/>
          <a:p>
            <a:endParaRPr lang="en-US" smtClean="0">
              <a:latin typeface="Arial" charset="0"/>
              <a:ea typeface="ＭＳ Ｐゴシック" pitchFamily="34" charset="-128"/>
            </a:endParaRPr>
          </a:p>
        </p:txBody>
      </p:sp>
      <p:sp>
        <p:nvSpPr>
          <p:cNvPr id="103427" name="Slide Number Placeholder 3"/>
          <p:cNvSpPr>
            <a:spLocks noGrp="1"/>
          </p:cNvSpPr>
          <p:nvPr>
            <p:ph type="sldNum" sz="quarter" idx="5"/>
          </p:nvPr>
        </p:nvSpPr>
        <p:spPr/>
        <p:txBody>
          <a:bodyPr/>
          <a:lstStyle/>
          <a:p>
            <a:pPr>
              <a:defRPr/>
            </a:pPr>
            <a:fld id="{190C1578-381D-49D1-B21E-1FC36EA68870}" type="slidenum">
              <a:rPr lang="en-US" smtClean="0">
                <a:latin typeface="Arial" charset="0"/>
              </a:rPr>
              <a:pPr>
                <a:defRPr/>
              </a:pPr>
              <a:t>13</a:t>
            </a:fld>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88440474-7D50-43D3-AA25-E6673DEDEB6C}" type="slidenum">
              <a:rPr lang="en-US" smtClean="0">
                <a:latin typeface="Arial" charset="0"/>
              </a:rPr>
              <a:pPr>
                <a:defRPr/>
              </a:pPr>
              <a:t>14</a:t>
            </a:fld>
            <a:endParaRPr lang="en-US" smtClean="0">
              <a:latin typeface="Arial" charset="0"/>
            </a:endParaRP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88440474-7D50-43D3-AA25-E6673DEDEB6C}" type="slidenum">
              <a:rPr lang="en-US" smtClean="0">
                <a:latin typeface="Arial" charset="0"/>
              </a:rPr>
              <a:pPr>
                <a:defRPr/>
              </a:pPr>
              <a:t>15</a:t>
            </a:fld>
            <a:endParaRPr lang="en-US" smtClean="0">
              <a:latin typeface="Arial" charset="0"/>
            </a:endParaRP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13228D53-DA8B-46CB-86B4-81D3F8198312}" type="slidenum">
              <a:rPr lang="en-US" smtClean="0">
                <a:latin typeface="Arial" charset="0"/>
              </a:rPr>
              <a:pPr>
                <a:defRPr/>
              </a:pPr>
              <a:t>16</a:t>
            </a:fld>
            <a:endParaRPr lang="en-US" smtClean="0">
              <a:latin typeface="Arial" charset="0"/>
            </a:endParaRP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BEC55E4D-FD59-4C7A-BAB1-E83B942670D7}" type="slidenum">
              <a:rPr lang="en-US" smtClean="0">
                <a:latin typeface="Arial" charset="0"/>
              </a:rPr>
              <a:pPr>
                <a:defRPr/>
              </a:pPr>
              <a:t>17</a:t>
            </a:fld>
            <a:endParaRPr lang="en-US" smtClean="0">
              <a:latin typeface="Arial" charset="0"/>
            </a:endParaRPr>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ADA9E8B3-9751-4647-BFA6-BEE4CDBBB776}" type="slidenum">
              <a:rPr lang="en-US" smtClean="0">
                <a:latin typeface="Arial" charset="0"/>
              </a:rPr>
              <a:pPr>
                <a:defRPr/>
              </a:pPr>
              <a:t>18</a:t>
            </a:fld>
            <a:endParaRPr lang="en-US" smtClean="0">
              <a:latin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a:defRPr/>
            </a:pPr>
            <a:fld id="{72BA62D6-97D9-4905-A945-B4D63B729634}" type="slidenum">
              <a:rPr lang="en-US" smtClean="0">
                <a:latin typeface="Arial" charset="0"/>
              </a:rPr>
              <a:pPr>
                <a:defRPr/>
              </a:pPr>
              <a:t>19</a:t>
            </a:fld>
            <a:endParaRPr lang="en-US" smtClean="0">
              <a:latin typeface="Arial" charset="0"/>
            </a:endParaRP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p:txBody>
          <a:bodyPr/>
          <a:lstStyle/>
          <a:p>
            <a:pPr>
              <a:defRPr/>
            </a:pPr>
            <a:fld id="{74F5E44D-CE5A-4ABD-B329-852EFFC7F671}" type="slidenum">
              <a:rPr lang="en-US" smtClean="0">
                <a:latin typeface="Arial" charset="0"/>
              </a:rPr>
              <a:pPr>
                <a:defRPr/>
              </a:pPr>
              <a:t>2</a:t>
            </a:fld>
            <a:endParaRPr lang="en-US" smtClean="0">
              <a:latin typeface="Arial" charset="0"/>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lvl="1">
              <a:spcBef>
                <a:spcPct val="20000"/>
              </a:spcBef>
            </a:pPr>
            <a:r>
              <a:rPr lang="en-US" smtClean="0">
                <a:latin typeface="Verdana" pitchFamily="34" charset="0"/>
                <a:ea typeface="ＭＳ Ｐゴシック" pitchFamily="34" charset="-128"/>
              </a:rPr>
              <a:t>Core Competence:   Network Device Engineering. While VSS maintains a large portfolio of standard taps, our core competency is in the area of R&amp;D, specifically in Distributed Traffic Collection. Since company inception, we have been innovation leaders. </a:t>
            </a:r>
          </a:p>
          <a:p>
            <a:pPr lvl="1">
              <a:spcBef>
                <a:spcPct val="20000"/>
              </a:spcBef>
            </a:pPr>
            <a:r>
              <a:rPr lang="en-US" smtClean="0">
                <a:solidFill>
                  <a:schemeClr val="accent2"/>
                </a:solidFill>
                <a:latin typeface="Verdana" pitchFamily="34" charset="0"/>
                <a:ea typeface="ＭＳ Ｐゴシック" pitchFamily="34" charset="-128"/>
              </a:rPr>
              <a:t>First to Introduce:</a:t>
            </a:r>
          </a:p>
          <a:p>
            <a:pPr lvl="1">
              <a:spcBef>
                <a:spcPct val="20000"/>
              </a:spcBef>
            </a:pPr>
            <a:r>
              <a:rPr lang="en-US" smtClean="0">
                <a:solidFill>
                  <a:schemeClr val="accent2"/>
                </a:solidFill>
                <a:latin typeface="Verdana" pitchFamily="34" charset="0"/>
                <a:ea typeface="ＭＳ Ｐゴシック" pitchFamily="34" charset="-128"/>
              </a:rPr>
              <a:t>● Aggregation</a:t>
            </a:r>
          </a:p>
          <a:p>
            <a:pPr lvl="1">
              <a:spcBef>
                <a:spcPct val="20000"/>
              </a:spcBef>
            </a:pPr>
            <a:r>
              <a:rPr lang="en-US" smtClean="0">
                <a:solidFill>
                  <a:schemeClr val="accent2"/>
                </a:solidFill>
                <a:latin typeface="Verdana" pitchFamily="34" charset="0"/>
                <a:ea typeface="ＭＳ Ｐゴシック" pitchFamily="34" charset="-128"/>
              </a:rPr>
              <a:t>● Selective I/O mapping</a:t>
            </a:r>
          </a:p>
          <a:p>
            <a:pPr lvl="1">
              <a:spcBef>
                <a:spcPct val="20000"/>
              </a:spcBef>
            </a:pPr>
            <a:r>
              <a:rPr lang="en-US" smtClean="0">
                <a:solidFill>
                  <a:schemeClr val="accent2"/>
                </a:solidFill>
                <a:latin typeface="Verdana" pitchFamily="34" charset="0"/>
                <a:ea typeface="ＭＳ Ｐゴシック" pitchFamily="34" charset="-128"/>
              </a:rPr>
              <a:t>● On-board web-servers (to enable distributed monitoring)</a:t>
            </a:r>
          </a:p>
          <a:p>
            <a:pPr lvl="1">
              <a:spcBef>
                <a:spcPct val="20000"/>
              </a:spcBef>
            </a:pPr>
            <a:r>
              <a:rPr lang="en-US" smtClean="0">
                <a:solidFill>
                  <a:schemeClr val="accent2"/>
                </a:solidFill>
                <a:latin typeface="Verdana" pitchFamily="34" charset="0"/>
                <a:ea typeface="ＭＳ Ｐゴシック" pitchFamily="34" charset="-128"/>
              </a:rPr>
              <a:t>● Inline / Span Configurability</a:t>
            </a:r>
          </a:p>
          <a:p>
            <a:pPr lvl="1"/>
            <a:r>
              <a:rPr lang="en-US" smtClean="0">
                <a:latin typeface="Verdana" pitchFamily="34" charset="0"/>
                <a:ea typeface="ＭＳ Ｐゴシック" pitchFamily="34" charset="-128"/>
              </a:rPr>
              <a:t>Our Distributed products feature remote management, high-port density aggregation, inline/span options, data-injection, I/O mapping, filtering, port-bonding, extensive management options and diagnostics, secure access, and easy-to-use GUI.</a:t>
            </a:r>
          </a:p>
          <a:p>
            <a:pPr lvl="1"/>
            <a:r>
              <a:rPr lang="en-US" smtClean="0">
                <a:latin typeface="Verdana" pitchFamily="34" charset="0"/>
                <a:ea typeface="ＭＳ Ｐゴシック" pitchFamily="34" charset="-128"/>
              </a:rPr>
              <a:t>We have global coverage, and international sales offices. All R&amp;D and manufacturing done in the silicon valley, where we are able to maintain control over quality!</a:t>
            </a:r>
          </a:p>
          <a:p>
            <a:endParaRPr lang="en-US" smtClean="0">
              <a:latin typeface="Verdana" pitchFamily="34" charset="0"/>
              <a:ea typeface="ＭＳ Ｐゴシック" pitchFamily="34" charset="-128"/>
            </a:endParaRPr>
          </a:p>
          <a:p>
            <a:pPr eaLnBrk="1" hangingPunct="1"/>
            <a:endParaRPr lang="en-US" smtClean="0">
              <a:latin typeface="Arial"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p>
            <a:pPr>
              <a:defRPr/>
            </a:pPr>
            <a:fld id="{D60C3BD8-2DFA-4921-8E99-D1BA989D3D47}" type="slidenum">
              <a:rPr lang="en-US" smtClean="0">
                <a:latin typeface="Arial" charset="0"/>
              </a:rPr>
              <a:pPr>
                <a:defRPr/>
              </a:pPr>
              <a:t>20</a:t>
            </a:fld>
            <a:endParaRPr lang="en-US" smtClean="0">
              <a:latin typeface="Arial" charset="0"/>
            </a:endParaRPr>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7108" name="Slide Number Placeholder 3"/>
          <p:cNvSpPr>
            <a:spLocks noGrp="1"/>
          </p:cNvSpPr>
          <p:nvPr>
            <p:ph type="sldNum" sz="quarter" idx="5"/>
          </p:nvPr>
        </p:nvSpPr>
        <p:spPr bwMode="auto">
          <a:noFill/>
          <a:ln>
            <a:miter lim="800000"/>
            <a:headEnd/>
            <a:tailEnd/>
          </a:ln>
        </p:spPr>
        <p:txBody>
          <a:bodyPr/>
          <a:lstStyle/>
          <a:p>
            <a:fld id="{79557B66-8D42-4AB5-8F7A-7EF59997C289}"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7108" name="Slide Number Placeholder 3"/>
          <p:cNvSpPr>
            <a:spLocks noGrp="1"/>
          </p:cNvSpPr>
          <p:nvPr>
            <p:ph type="sldNum" sz="quarter" idx="5"/>
          </p:nvPr>
        </p:nvSpPr>
        <p:spPr bwMode="auto">
          <a:noFill/>
          <a:ln>
            <a:miter lim="800000"/>
            <a:headEnd/>
            <a:tailEnd/>
          </a:ln>
        </p:spPr>
        <p:txBody>
          <a:bodyPr/>
          <a:lstStyle/>
          <a:p>
            <a:fld id="{79557B66-8D42-4AB5-8F7A-7EF59997C289}"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16768CCA-9F1B-44CC-8A8C-45C01EA79B35}" type="slidenum">
              <a:rPr lang="en-US" smtClean="0">
                <a:latin typeface="Arial" charset="0"/>
              </a:rPr>
              <a:pPr>
                <a:defRPr/>
              </a:pPr>
              <a:t>23</a:t>
            </a:fld>
            <a:endParaRPr lang="en-US" smtClean="0">
              <a:latin typeface="Arial" charset="0"/>
            </a:endParaRPr>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3F197BD4-E534-4BCC-B55E-9D4A3B5C24D6}" type="slidenum">
              <a:rPr lang="en-US" smtClean="0">
                <a:latin typeface="Arial" charset="0"/>
              </a:rPr>
              <a:pPr>
                <a:defRPr/>
              </a:pPr>
              <a:t>24</a:t>
            </a:fld>
            <a:endParaRPr lang="en-US" smtClean="0">
              <a:latin typeface="Arial" charset="0"/>
            </a:endParaRPr>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p:txBody>
          <a:bodyPr/>
          <a:lstStyle/>
          <a:p>
            <a:pPr>
              <a:defRPr/>
            </a:pPr>
            <a:fld id="{5AA2BC19-9664-4289-A43A-9F24479AB006}" type="slidenum">
              <a:rPr lang="en-US" smtClean="0">
                <a:latin typeface="Arial" charset="0"/>
              </a:rPr>
              <a:pPr>
                <a:defRPr/>
              </a:pPr>
              <a:t>25</a:t>
            </a:fld>
            <a:endParaRPr lang="en-US" smtClean="0">
              <a:latin typeface="Arial" charset="0"/>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eaLnBrk="1" hangingPunct="1"/>
            <a:r>
              <a:rPr lang="en-US" smtClean="0">
                <a:latin typeface="Arial" charset="0"/>
                <a:ea typeface="ＭＳ Ｐゴシック" pitchFamily="34" charset="-128"/>
              </a:rPr>
              <a:t>VSS Monitoring is the leading innovator of Distributed Traffic Capture Systems enabling carriers, enterprise and government to centralize monitoring infrastructure in a single location thereby achieving greater visibility, response times and cost savings across all security and monitoring appliances in the infrastructure.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64514" name="Notes Placeholder 2"/>
          <p:cNvSpPr>
            <a:spLocks noGrp="1"/>
          </p:cNvSpPr>
          <p:nvPr>
            <p:ph type="body" idx="1"/>
          </p:nvPr>
        </p:nvSpPr>
        <p:spPr>
          <a:noFill/>
          <a:ln/>
        </p:spPr>
        <p:txBody>
          <a:bodyPr/>
          <a:lstStyle/>
          <a:p>
            <a:endParaRPr lang="en-US" smtClean="0">
              <a:latin typeface="Arial"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p:spPr>
        <p:txBody>
          <a:bodyPr/>
          <a:lstStyle/>
          <a:p>
            <a:endParaRPr lang="en-US" smtClean="0">
              <a:latin typeface="Arial" charset="0"/>
              <a:ea typeface="ＭＳ Ｐゴシック" pitchFamily="34" charset="-128"/>
            </a:endParaRPr>
          </a:p>
        </p:txBody>
      </p:sp>
      <p:sp>
        <p:nvSpPr>
          <p:cNvPr id="34819" name="Slide Number Placeholder 3"/>
          <p:cNvSpPr>
            <a:spLocks noGrp="1"/>
          </p:cNvSpPr>
          <p:nvPr>
            <p:ph type="sldNum" sz="quarter" idx="5"/>
          </p:nvPr>
        </p:nvSpPr>
        <p:spPr/>
        <p:txBody>
          <a:bodyPr/>
          <a:lstStyle/>
          <a:p>
            <a:pPr>
              <a:defRPr/>
            </a:pPr>
            <a:fld id="{6B81190C-951A-45F7-8453-23799B5BE4B3}" type="slidenum">
              <a:rPr lang="en-US" smtClean="0">
                <a:latin typeface="Arial" charset="0"/>
              </a:rPr>
              <a:pPr>
                <a:defRPr/>
              </a:pPr>
              <a:t>27</a:t>
            </a:fld>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p:spPr>
        <p:txBody>
          <a:bodyPr/>
          <a:lstStyle/>
          <a:p>
            <a:r>
              <a:rPr lang="en-US" smtClean="0">
                <a:latin typeface="Arial" charset="0"/>
                <a:ea typeface="ＭＳ Ｐゴシック" pitchFamily="34" charset="-128"/>
              </a:rPr>
              <a:t>The Agenda for this presentation will flow as so: Basic company background, intro to VSS Distributed Traffic Capture Systems, a look into our product portfolio, and a summary with time for questions.</a:t>
            </a:r>
          </a:p>
        </p:txBody>
      </p:sp>
      <p:sp>
        <p:nvSpPr>
          <p:cNvPr id="25603" name="Slide Number Placeholder 3"/>
          <p:cNvSpPr>
            <a:spLocks noGrp="1"/>
          </p:cNvSpPr>
          <p:nvPr>
            <p:ph type="sldNum" sz="quarter" idx="5"/>
          </p:nvPr>
        </p:nvSpPr>
        <p:spPr/>
        <p:txBody>
          <a:bodyPr/>
          <a:lstStyle/>
          <a:p>
            <a:pPr>
              <a:defRPr/>
            </a:pPr>
            <a:fld id="{AADB8795-52EA-440F-96C9-3E7C273DE39F}" type="slidenum">
              <a:rPr lang="en-US" smtClean="0">
                <a:latin typeface="Arial" charset="0"/>
              </a:rPr>
              <a:pPr>
                <a:defRPr/>
              </a:pPr>
              <a:t>4</a:t>
            </a:fld>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p:spPr>
        <p:txBody>
          <a:bodyPr/>
          <a:lstStyle/>
          <a:p>
            <a:r>
              <a:rPr lang="en-US" smtClean="0">
                <a:latin typeface="Arial" charset="0"/>
                <a:ea typeface="ＭＳ Ｐゴシック" pitchFamily="34" charset="-128"/>
              </a:rPr>
              <a:t>(VSS recognize these LTE specific monitoring challenges)</a:t>
            </a:r>
          </a:p>
          <a:p>
            <a:r>
              <a:rPr lang="en-US" smtClean="0">
                <a:latin typeface="Arial" charset="0"/>
                <a:ea typeface="ＭＳ Ｐゴシック" pitchFamily="34" charset="-128"/>
              </a:rPr>
              <a:t>VSS views specific challenges in 4G Monitoring to be summarized into 5 major categories.</a:t>
            </a:r>
          </a:p>
          <a:p>
            <a:r>
              <a:rPr lang="en-US" smtClean="0">
                <a:latin typeface="Arial" charset="0"/>
                <a:ea typeface="ＭＳ Ｐゴシック" pitchFamily="34" charset="-128"/>
              </a:rPr>
              <a:t>Network complexity as a result of network flattening due to IP, combination of new standards and legacy systems force operators to adhere to their tight budget.</a:t>
            </a:r>
          </a:p>
          <a:p>
            <a:r>
              <a:rPr lang="en-US" smtClean="0">
                <a:latin typeface="Arial" charset="0"/>
                <a:ea typeface="ＭＳ Ｐゴシック" pitchFamily="34" charset="-128"/>
              </a:rPr>
              <a:t>Monitoring in 4G is not only about network level performance but ensuring end user experience as new 3</a:t>
            </a:r>
            <a:r>
              <a:rPr lang="en-US" baseline="30000" smtClean="0">
                <a:latin typeface="Arial" charset="0"/>
                <a:ea typeface="ＭＳ Ｐゴシック" pitchFamily="34" charset="-128"/>
              </a:rPr>
              <a:t>rd</a:t>
            </a:r>
            <a:r>
              <a:rPr lang="en-US" smtClean="0">
                <a:latin typeface="Arial" charset="0"/>
                <a:ea typeface="ＭＳ Ｐゴシック" pitchFamily="34" charset="-128"/>
              </a:rPr>
              <a:t> party IP services are overlay onto the network, while ensure the network is in compliance and secure from data breach or cyber attacks.</a:t>
            </a:r>
          </a:p>
          <a:p>
            <a:endParaRPr lang="en-US" smtClean="0">
              <a:latin typeface="Arial" charset="0"/>
              <a:ea typeface="ＭＳ Ｐゴシック" pitchFamily="34" charset="-128"/>
            </a:endParaRPr>
          </a:p>
        </p:txBody>
      </p:sp>
      <p:sp>
        <p:nvSpPr>
          <p:cNvPr id="49155" name="Slide Number Placeholder 3"/>
          <p:cNvSpPr>
            <a:spLocks noGrp="1"/>
          </p:cNvSpPr>
          <p:nvPr>
            <p:ph type="sldNum" sz="quarter" idx="5"/>
          </p:nvPr>
        </p:nvSpPr>
        <p:spPr/>
        <p:txBody>
          <a:bodyPr/>
          <a:lstStyle/>
          <a:p>
            <a:pPr>
              <a:defRPr/>
            </a:pPr>
            <a:fld id="{63F2B3C3-4525-4F0B-9DE5-62E9851D1100}" type="slidenum">
              <a:rPr lang="en-US" smtClean="0">
                <a:latin typeface="Arial" charset="0"/>
              </a:rPr>
              <a:pPr>
                <a:defRPr/>
              </a:pPr>
              <a:t>5</a:t>
            </a:fld>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a:ln/>
        </p:spPr>
      </p:sp>
      <p:sp>
        <p:nvSpPr>
          <p:cNvPr id="103426" name="Notes Placeholder 2"/>
          <p:cNvSpPr>
            <a:spLocks noGrp="1"/>
          </p:cNvSpPr>
          <p:nvPr>
            <p:ph type="body" idx="1"/>
          </p:nvPr>
        </p:nvSpPr>
        <p:spPr>
          <a:noFill/>
          <a:ln/>
        </p:spPr>
        <p:txBody>
          <a:bodyPr/>
          <a:lstStyle/>
          <a:p>
            <a:endParaRPr lang="en-US" smtClean="0">
              <a:latin typeface="Arial" charset="0"/>
              <a:ea typeface="ＭＳ Ｐゴシック" pitchFamily="34" charset="-128"/>
            </a:endParaRPr>
          </a:p>
        </p:txBody>
      </p:sp>
      <p:sp>
        <p:nvSpPr>
          <p:cNvPr id="103427" name="Slide Number Placeholder 3"/>
          <p:cNvSpPr>
            <a:spLocks noGrp="1"/>
          </p:cNvSpPr>
          <p:nvPr>
            <p:ph type="sldNum" sz="quarter" idx="5"/>
          </p:nvPr>
        </p:nvSpPr>
        <p:spPr/>
        <p:txBody>
          <a:bodyPr/>
          <a:lstStyle/>
          <a:p>
            <a:pPr>
              <a:defRPr/>
            </a:pPr>
            <a:fld id="{190C1578-381D-49D1-B21E-1FC36EA68870}" type="slidenum">
              <a:rPr lang="en-US" smtClean="0">
                <a:latin typeface="Arial" charset="0"/>
              </a:rPr>
              <a:pPr>
                <a:defRPr/>
              </a:pPr>
              <a:t>6</a:t>
            </a:fld>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ln/>
        </p:spPr>
      </p:sp>
      <p:sp>
        <p:nvSpPr>
          <p:cNvPr id="62466" name="Rectangle 3"/>
          <p:cNvSpPr>
            <a:spLocks noGrp="1" noChangeArrowheads="1"/>
          </p:cNvSpPr>
          <p:nvPr>
            <p:ph type="body" idx="1"/>
          </p:nvPr>
        </p:nvSpPr>
        <p:spPr>
          <a:noFill/>
          <a:ln/>
        </p:spPr>
        <p:txBody>
          <a:bodyPr/>
          <a:lstStyle/>
          <a:p>
            <a:endParaRPr lang="en-US" smtClean="0">
              <a:latin typeface="Arial" charset="0"/>
              <a:ea typeface="ＭＳ Ｐゴシック" pitchFamily="34" charset="-128"/>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a:ln/>
        </p:spPr>
      </p:sp>
      <p:sp>
        <p:nvSpPr>
          <p:cNvPr id="109570" name="Notes Placeholder 2"/>
          <p:cNvSpPr>
            <a:spLocks noGrp="1"/>
          </p:cNvSpPr>
          <p:nvPr>
            <p:ph type="body" idx="1"/>
          </p:nvPr>
        </p:nvSpPr>
        <p:spPr>
          <a:noFill/>
          <a:ln/>
        </p:spPr>
        <p:txBody>
          <a:bodyPr/>
          <a:lstStyle/>
          <a:p>
            <a:endParaRPr lang="en-US" smtClean="0">
              <a:latin typeface="Arial" charset="0"/>
              <a:ea typeface="ＭＳ Ｐゴシック" pitchFamily="34" charset="-128"/>
            </a:endParaRPr>
          </a:p>
        </p:txBody>
      </p:sp>
      <p:sp>
        <p:nvSpPr>
          <p:cNvPr id="109571" name="Slide Number Placeholder 3"/>
          <p:cNvSpPr>
            <a:spLocks noGrp="1"/>
          </p:cNvSpPr>
          <p:nvPr>
            <p:ph type="sldNum" sz="quarter" idx="5"/>
          </p:nvPr>
        </p:nvSpPr>
        <p:spPr/>
        <p:txBody>
          <a:bodyPr/>
          <a:lstStyle/>
          <a:p>
            <a:pPr>
              <a:defRPr/>
            </a:pPr>
            <a:fld id="{3FF772E6-B165-4D85-94EE-43D9BA003279}" type="slidenum">
              <a:rPr lang="en-US" smtClean="0">
                <a:latin typeface="Arial" charset="0"/>
              </a:rPr>
              <a:pPr>
                <a:defRPr/>
              </a:pPr>
              <a:t>8</a:t>
            </a:fld>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p:spPr>
        <p:txBody>
          <a:bodyPr/>
          <a:lstStyle/>
          <a:p>
            <a:endParaRPr lang="en-US" smtClean="0">
              <a:latin typeface="Arial" charset="0"/>
              <a:ea typeface="ＭＳ Ｐゴシック" pitchFamily="34" charset="-128"/>
            </a:endParaRPr>
          </a:p>
        </p:txBody>
      </p:sp>
      <p:sp>
        <p:nvSpPr>
          <p:cNvPr id="34819" name="Slide Number Placeholder 3"/>
          <p:cNvSpPr>
            <a:spLocks noGrp="1"/>
          </p:cNvSpPr>
          <p:nvPr>
            <p:ph type="sldNum" sz="quarter" idx="5"/>
          </p:nvPr>
        </p:nvSpPr>
        <p:spPr/>
        <p:txBody>
          <a:bodyPr/>
          <a:lstStyle/>
          <a:p>
            <a:pPr>
              <a:defRPr/>
            </a:pPr>
            <a:fld id="{6B81190C-951A-45F7-8453-23799B5BE4B3}" type="slidenum">
              <a:rPr lang="en-US" smtClean="0">
                <a:latin typeface="Arial" charset="0"/>
              </a:rPr>
              <a:pPr>
                <a:defRPr/>
              </a:pPr>
              <a:t>9</a:t>
            </a:fld>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2" descr="COVER_Hi Res_SM_2.jpg"/>
          <p:cNvPicPr>
            <a:picLocks noChangeAspect="1"/>
          </p:cNvPicPr>
          <p:nvPr userDrawn="1"/>
        </p:nvPicPr>
        <p:blipFill>
          <a:blip r:embed="rId2"/>
          <a:srcRect/>
          <a:stretch>
            <a:fillRect/>
          </a:stretch>
        </p:blipFill>
        <p:spPr bwMode="auto">
          <a:xfrm>
            <a:off x="0" y="304800"/>
            <a:ext cx="9144000" cy="5556250"/>
          </a:xfrm>
          <a:prstGeom prst="rect">
            <a:avLst/>
          </a:prstGeom>
          <a:noFill/>
          <a:ln w="9525">
            <a:noFill/>
            <a:miter lim="800000"/>
            <a:headEnd/>
            <a:tailEnd/>
          </a:ln>
        </p:spPr>
      </p:pic>
      <p:sp>
        <p:nvSpPr>
          <p:cNvPr id="5" name="Rectangle 4"/>
          <p:cNvSpPr/>
          <p:nvPr userDrawn="1"/>
        </p:nvSpPr>
        <p:spPr bwMode="auto">
          <a:xfrm>
            <a:off x="1027113" y="620713"/>
            <a:ext cx="7872412" cy="276225"/>
          </a:xfrm>
          <a:prstGeom prst="rect">
            <a:avLst/>
          </a:prstGeom>
          <a:solidFill>
            <a:schemeClr val="bg1"/>
          </a:solidFill>
          <a:ln w="9525" cap="flat" cmpd="sng" algn="ctr">
            <a:noFill/>
            <a:prstDash val="solid"/>
            <a:round/>
            <a:headEnd type="none" w="med" len="med"/>
            <a:tailEnd type="none" w="med" len="med"/>
          </a:ln>
          <a:effectLst/>
        </p:spPr>
        <p:txBody>
          <a:bodyPr wrap="none" anchor="ctr"/>
          <a:lstStyle/>
          <a:p>
            <a:pPr algn="ctr">
              <a:defRPr/>
            </a:pPr>
            <a:endParaRPr lang="en-US">
              <a:cs typeface="+mn-cs"/>
            </a:endParaRPr>
          </a:p>
        </p:txBody>
      </p:sp>
      <p:sp>
        <p:nvSpPr>
          <p:cNvPr id="6" name="Rectangle 5"/>
          <p:cNvSpPr/>
          <p:nvPr userDrawn="1"/>
        </p:nvSpPr>
        <p:spPr bwMode="auto">
          <a:xfrm>
            <a:off x="0" y="0"/>
            <a:ext cx="2790825" cy="1149350"/>
          </a:xfrm>
          <a:prstGeom prst="rect">
            <a:avLst/>
          </a:prstGeom>
          <a:solidFill>
            <a:schemeClr val="bg1"/>
          </a:solidFill>
          <a:ln w="9525" cap="flat" cmpd="sng" algn="ctr">
            <a:noFill/>
            <a:prstDash val="solid"/>
            <a:round/>
            <a:headEnd type="none" w="med" len="med"/>
            <a:tailEnd type="none" w="med" len="med"/>
          </a:ln>
          <a:effectLst/>
        </p:spPr>
        <p:txBody>
          <a:bodyPr wrap="none" anchor="ctr"/>
          <a:lstStyle/>
          <a:p>
            <a:pPr algn="ctr">
              <a:defRPr/>
            </a:pPr>
            <a:endParaRPr lang="en-US">
              <a:cs typeface="+mn-cs"/>
            </a:endParaRPr>
          </a:p>
        </p:txBody>
      </p:sp>
      <p:grpSp>
        <p:nvGrpSpPr>
          <p:cNvPr id="7" name="Group 12"/>
          <p:cNvGrpSpPr>
            <a:grpSpLocks/>
          </p:cNvGrpSpPr>
          <p:nvPr userDrawn="1"/>
        </p:nvGrpSpPr>
        <p:grpSpPr bwMode="auto">
          <a:xfrm>
            <a:off x="152400" y="77788"/>
            <a:ext cx="4800600" cy="1300162"/>
            <a:chOff x="152352" y="77769"/>
            <a:chExt cx="6081608" cy="1647825"/>
          </a:xfrm>
        </p:grpSpPr>
        <p:pic>
          <p:nvPicPr>
            <p:cNvPr id="8" name="Picture 14" descr="vss ppt logo.jpg"/>
            <p:cNvPicPr>
              <a:picLocks noChangeAspect="1"/>
            </p:cNvPicPr>
            <p:nvPr/>
          </p:nvPicPr>
          <p:blipFill>
            <a:blip r:embed="rId3"/>
            <a:srcRect r="53600" b="7732"/>
            <a:stretch>
              <a:fillRect/>
            </a:stretch>
          </p:blipFill>
          <p:spPr bwMode="auto">
            <a:xfrm>
              <a:off x="152352" y="77769"/>
              <a:ext cx="2762280" cy="1647825"/>
            </a:xfrm>
            <a:prstGeom prst="rect">
              <a:avLst/>
            </a:prstGeom>
            <a:noFill/>
            <a:ln w="9525">
              <a:noFill/>
              <a:miter lim="800000"/>
              <a:headEnd/>
              <a:tailEnd/>
            </a:ln>
          </p:spPr>
        </p:pic>
        <p:pic>
          <p:nvPicPr>
            <p:cNvPr id="9" name="Picture 16" descr="vss ppt logo.jpg"/>
            <p:cNvPicPr>
              <a:picLocks noChangeAspect="1"/>
            </p:cNvPicPr>
            <p:nvPr/>
          </p:nvPicPr>
          <p:blipFill>
            <a:blip r:embed="rId3"/>
            <a:srcRect l="39441" r="-1308" b="46400"/>
            <a:stretch>
              <a:fillRect/>
            </a:stretch>
          </p:blipFill>
          <p:spPr bwMode="auto">
            <a:xfrm>
              <a:off x="2550969" y="320664"/>
              <a:ext cx="3682991" cy="957255"/>
            </a:xfrm>
            <a:prstGeom prst="rect">
              <a:avLst/>
            </a:prstGeom>
            <a:noFill/>
            <a:ln w="9525">
              <a:noFill/>
              <a:miter lim="800000"/>
              <a:headEnd/>
              <a:tailEnd/>
            </a:ln>
          </p:spPr>
        </p:pic>
      </p:grpSp>
      <p:sp>
        <p:nvSpPr>
          <p:cNvPr id="2" name="Title 1"/>
          <p:cNvSpPr>
            <a:spLocks noGrp="1"/>
          </p:cNvSpPr>
          <p:nvPr>
            <p:ph type="ctrTitle"/>
          </p:nvPr>
        </p:nvSpPr>
        <p:spPr>
          <a:xfrm>
            <a:off x="4419600" y="4889100"/>
            <a:ext cx="4724400" cy="1046172"/>
          </a:xfrm>
        </p:spPr>
        <p:txBody>
          <a:bodyPr anchor="b"/>
          <a:lstStyle>
            <a:lvl1pPr algn="l">
              <a:defRPr sz="2000">
                <a:solidFill>
                  <a:schemeClr val="accent4"/>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419600" y="5943600"/>
            <a:ext cx="4724400" cy="711588"/>
          </a:xfrm>
        </p:spPr>
        <p:txBody>
          <a:bodyPr/>
          <a:lstStyle>
            <a:lvl1pPr marL="0" indent="0" algn="l">
              <a:buNone/>
              <a:defRPr sz="1800">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0075" y="274638"/>
            <a:ext cx="216376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3404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79525" y="274638"/>
            <a:ext cx="7834313"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lvl1pPr marL="0" indent="0">
              <a:buNone/>
              <a:defRPr/>
            </a:lvl1pPr>
          </a:lstStyle>
          <a:p>
            <a:pPr lvl="0"/>
            <a:endParaRPr lang="en-US" noProof="0" dirty="0" smtClean="0"/>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19176"/>
            <a:ext cx="8656638" cy="4906987"/>
          </a:xfrm>
        </p:spPr>
        <p:txBody>
          <a:bodyPr/>
          <a:lstStyle>
            <a:lvl1pPr marL="0" indent="0">
              <a:buNone/>
              <a:tabLs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03302" y="165072"/>
            <a:ext cx="7574009" cy="6858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4038600" cy="4525963"/>
          </a:xfrm>
        </p:spPr>
        <p:txBody>
          <a:bodyPr/>
          <a:lstStyle>
            <a:lvl1pPr marL="0" indent="0">
              <a:buNone/>
              <a:defRPr sz="2200"/>
            </a:lvl1pPr>
            <a:lvl2pPr>
              <a:defRPr sz="20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0" indent="0">
              <a:buNone/>
              <a:defRPr sz="2200"/>
            </a:lvl1pPr>
            <a:lvl2pPr>
              <a:defRPr sz="20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95401"/>
            <a:ext cx="8396334" cy="4953000"/>
          </a:xfrm>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2"/>
          </p:nvPr>
        </p:nvSpPr>
        <p:spPr>
          <a:xfrm>
            <a:off x="2286000" y="762000"/>
            <a:ext cx="6553200" cy="381000"/>
          </a:xfrm>
        </p:spPr>
        <p:txBody>
          <a:bodyPr/>
          <a:lstStyle>
            <a:lvl1pPr algn="r">
              <a:buNone/>
              <a:defRPr sz="2000"/>
            </a:lvl1pPr>
            <a:lvl2pPr algn="r">
              <a:defRPr/>
            </a:lvl2pPr>
            <a:lvl3pPr algn="r">
              <a:defRPr/>
            </a:lvl3pPr>
            <a:lvl4pPr algn="r">
              <a:defRPr/>
            </a:lvl4pPr>
            <a:lvl5pPr algn="r">
              <a:defRPr/>
            </a:lvl5pPr>
          </a:lstStyle>
          <a:p>
            <a:pPr lvl="0"/>
            <a:r>
              <a:rPr lang="en-US" dirty="0" smtClean="0"/>
              <a:t>Click to edit Master text styles</a:t>
            </a:r>
            <a:endParaRPr lang="en-US" dirty="0"/>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95401"/>
            <a:ext cx="8396334" cy="4953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2"/>
          </p:nvPr>
        </p:nvSpPr>
        <p:spPr>
          <a:xfrm>
            <a:off x="2286000" y="762000"/>
            <a:ext cx="6553200" cy="381000"/>
          </a:xfrm>
        </p:spPr>
        <p:txBody>
          <a:bodyPr/>
          <a:lstStyle>
            <a:lvl1pPr algn="r">
              <a:buNone/>
              <a:defRPr sz="2000"/>
            </a:lvl1pPr>
            <a:lvl2pPr algn="r">
              <a:defRPr/>
            </a:lvl2pPr>
            <a:lvl3pPr algn="r">
              <a:defRPr/>
            </a:lvl3pPr>
            <a:lvl4pPr algn="r">
              <a:defRPr/>
            </a:lvl4pPr>
            <a:lvl5pPr algn="r">
              <a:defRPr/>
            </a:lvl5pPr>
          </a:lstStyle>
          <a:p>
            <a:pPr lvl="0"/>
            <a:r>
              <a:rPr lang="en-US" dirty="0" smtClean="0"/>
              <a:t>Click to edit Master text styles</a:t>
            </a:r>
            <a:endParaRPr lang="en-US" dirty="0"/>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95401"/>
            <a:ext cx="8396334" cy="4953000"/>
          </a:xfrm>
        </p:spPr>
        <p:txBody>
          <a:bodyPr/>
          <a:lstStyle>
            <a:lvl1pPr marL="0" indent="0">
              <a:buNone/>
              <a:tabLs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2"/>
          </p:nvPr>
        </p:nvSpPr>
        <p:spPr>
          <a:xfrm>
            <a:off x="2286000" y="762000"/>
            <a:ext cx="6553200" cy="381000"/>
          </a:xfrm>
        </p:spPr>
        <p:txBody>
          <a:bodyPr/>
          <a:lstStyle>
            <a:lvl1pPr algn="r">
              <a:buNone/>
              <a:defRPr sz="2000"/>
            </a:lvl1pPr>
            <a:lvl2pPr algn="r">
              <a:defRPr/>
            </a:lvl2pPr>
            <a:lvl3pPr algn="r">
              <a:defRPr/>
            </a:lvl3pPr>
            <a:lvl4pPr algn="r">
              <a:defRPr/>
            </a:lvl4pPr>
            <a:lvl5pPr algn="r">
              <a:defRPr/>
            </a:lvl5pPr>
          </a:lstStyle>
          <a:p>
            <a:pPr lvl="0"/>
            <a:r>
              <a:rPr lang="en-US" dirty="0" smtClean="0"/>
              <a:t>Click to edit Master text styles</a:t>
            </a:r>
            <a:endParaRPr lang="en-US" dirty="0"/>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95401"/>
            <a:ext cx="8396334" cy="4953000"/>
          </a:xfrm>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2"/>
          </p:nvPr>
        </p:nvSpPr>
        <p:spPr>
          <a:xfrm>
            <a:off x="2286000" y="762000"/>
            <a:ext cx="6553200" cy="381000"/>
          </a:xfrm>
        </p:spPr>
        <p:txBody>
          <a:bodyPr/>
          <a:lstStyle>
            <a:lvl1pPr algn="r">
              <a:buNone/>
              <a:defRPr sz="2000"/>
            </a:lvl1pPr>
            <a:lvl2pPr algn="r">
              <a:defRPr/>
            </a:lvl2pPr>
            <a:lvl3pPr algn="r">
              <a:defRPr/>
            </a:lvl3pPr>
            <a:lvl4pPr algn="r">
              <a:defRPr/>
            </a:lvl4pPr>
            <a:lvl5pPr algn="r">
              <a:defRPr/>
            </a:lvl5pPr>
          </a:lstStyle>
          <a:p>
            <a:pPr lvl="0"/>
            <a:r>
              <a:rPr lang="en-US" dirty="0" smtClean="0"/>
              <a:t>Click to edit Master text styles</a:t>
            </a:r>
            <a:endParaRPr lang="en-US" dirty="0"/>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95401"/>
            <a:ext cx="8396334" cy="4953000"/>
          </a:xfrm>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2"/>
          </p:nvPr>
        </p:nvSpPr>
        <p:spPr>
          <a:xfrm>
            <a:off x="2286000" y="762000"/>
            <a:ext cx="6553200" cy="381000"/>
          </a:xfrm>
        </p:spPr>
        <p:txBody>
          <a:bodyPr/>
          <a:lstStyle>
            <a:lvl1pPr algn="r">
              <a:buNone/>
              <a:defRPr sz="2000"/>
            </a:lvl1pPr>
            <a:lvl2pPr algn="r">
              <a:defRPr/>
            </a:lvl2pPr>
            <a:lvl3pPr algn="r">
              <a:defRPr/>
            </a:lvl3pPr>
            <a:lvl4pPr algn="r">
              <a:defRPr/>
            </a:lvl4pPr>
            <a:lvl5pPr algn="r">
              <a:defRPr/>
            </a:lvl5pPr>
          </a:lstStyle>
          <a:p>
            <a:pPr lvl="0"/>
            <a:r>
              <a:rPr lang="en-US" dirty="0" smtClean="0"/>
              <a:t>Click to edit Master text styles</a:t>
            </a:r>
            <a:endParaRPr lang="en-US"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396334" cy="4953000"/>
          </a:xfrm>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bwMode="auto">
          <a:xfrm>
            <a:off x="1073150" y="712788"/>
            <a:ext cx="7872413" cy="276225"/>
          </a:xfrm>
          <a:prstGeom prst="rect">
            <a:avLst/>
          </a:prstGeom>
          <a:solidFill>
            <a:schemeClr val="bg1"/>
          </a:solidFill>
          <a:ln w="9525" cap="flat" cmpd="sng" algn="ctr">
            <a:noFill/>
            <a:prstDash val="solid"/>
            <a:round/>
            <a:headEnd type="none" w="med" len="med"/>
            <a:tailEnd type="none" w="med" len="med"/>
          </a:ln>
          <a:effectLst/>
        </p:spPr>
        <p:txBody>
          <a:bodyPr wrap="none" anchor="ctr"/>
          <a:lstStyle/>
          <a:p>
            <a:pPr algn="ctr">
              <a:defRPr/>
            </a:pPr>
            <a:endParaRPr lang="en-US">
              <a:cs typeface="+mn-cs"/>
            </a:endParaRPr>
          </a:p>
        </p:txBody>
      </p:sp>
      <p:sp>
        <p:nvSpPr>
          <p:cNvPr id="2" name="Title 1"/>
          <p:cNvSpPr>
            <a:spLocks noGrp="1"/>
          </p:cNvSpPr>
          <p:nvPr>
            <p:ph type="title"/>
          </p:nvPr>
        </p:nvSpPr>
        <p:spPr>
          <a:xfrm>
            <a:off x="804906" y="2508239"/>
            <a:ext cx="7772400" cy="1243027"/>
          </a:xfrm>
        </p:spPr>
        <p:txBody>
          <a:bodyPr anchor="b"/>
          <a:lstStyle>
            <a:lvl1pPr algn="r">
              <a:defRPr sz="28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796884" y="3732200"/>
            <a:ext cx="7772400" cy="1031901"/>
          </a:xfrm>
        </p:spPr>
        <p:txBody>
          <a:bodyPr/>
          <a:lstStyle>
            <a:lvl1pPr marL="0" indent="0" algn="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1187449" y="148413"/>
            <a:ext cx="7666085" cy="685800"/>
          </a:xfrm>
        </p:spPr>
        <p:txBody>
          <a:bodyPr/>
          <a:lstStyle/>
          <a:p>
            <a:r>
              <a:rPr lang="en-US" smtClean="0"/>
              <a:t>Click to edit Master title style</a:t>
            </a:r>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30243"/>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278484" cy="5853113"/>
          </a:xfrm>
        </p:spPr>
        <p:txBody>
          <a:bodyPr/>
          <a:lstStyle>
            <a:lvl1pPr algn="r">
              <a:defRPr lang="en-US" sz="2400" b="1" dirty="0" smtClean="0">
                <a:solidFill>
                  <a:schemeClr val="accent2"/>
                </a:solidFill>
                <a:latin typeface="+mn-lt"/>
                <a:ea typeface="ＭＳ Ｐゴシック" pitchFamily="-110" charset="-128"/>
                <a:cs typeface="ＭＳ Ｐゴシック" pitchFamily="-110" charset="-128"/>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59229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Rectangle 16"/>
          <p:cNvSpPr>
            <a:spLocks noChangeArrowheads="1"/>
          </p:cNvSpPr>
          <p:nvPr/>
        </p:nvSpPr>
        <p:spPr bwMode="auto">
          <a:xfrm>
            <a:off x="0" y="6661150"/>
            <a:ext cx="9144000" cy="196850"/>
          </a:xfrm>
          <a:prstGeom prst="rect">
            <a:avLst/>
          </a:prstGeom>
          <a:solidFill>
            <a:schemeClr val="accent4"/>
          </a:solidFill>
          <a:ln w="9525">
            <a:noFill/>
            <a:miter lim="800000"/>
            <a:headEnd/>
            <a:tailEnd/>
          </a:ln>
          <a:effectLst/>
        </p:spPr>
        <p:txBody>
          <a:bodyPr wrap="none" anchor="ctr"/>
          <a:lstStyle/>
          <a:p>
            <a:pPr algn="ctr">
              <a:defRPr/>
            </a:pPr>
            <a:endParaRPr lang="en-US">
              <a:cs typeface="+mn-cs"/>
            </a:endParaRPr>
          </a:p>
        </p:txBody>
      </p:sp>
      <p:sp>
        <p:nvSpPr>
          <p:cNvPr id="12" name="Rectangle 16"/>
          <p:cNvSpPr>
            <a:spLocks noChangeArrowheads="1"/>
          </p:cNvSpPr>
          <p:nvPr userDrawn="1"/>
        </p:nvSpPr>
        <p:spPr bwMode="auto">
          <a:xfrm>
            <a:off x="0" y="6684963"/>
            <a:ext cx="9144000" cy="173037"/>
          </a:xfrm>
          <a:prstGeom prst="rect">
            <a:avLst/>
          </a:prstGeom>
          <a:solidFill>
            <a:schemeClr val="tx2"/>
          </a:solidFill>
          <a:ln w="9525">
            <a:noFill/>
            <a:miter lim="800000"/>
            <a:headEnd/>
            <a:tailEnd/>
          </a:ln>
        </p:spPr>
        <p:txBody>
          <a:bodyPr wrap="none" anchor="ctr"/>
          <a:lstStyle/>
          <a:p>
            <a:pPr>
              <a:defRPr/>
            </a:pPr>
            <a:endParaRPr lang="en-US">
              <a:cs typeface="+mn-cs"/>
            </a:endParaRPr>
          </a:p>
        </p:txBody>
      </p:sp>
      <p:pic>
        <p:nvPicPr>
          <p:cNvPr id="1028" name="Picture 9" descr="vss ppt logo.jpg"/>
          <p:cNvPicPr>
            <a:picLocks noChangeAspect="1"/>
          </p:cNvPicPr>
          <p:nvPr/>
        </p:nvPicPr>
        <p:blipFill>
          <a:blip r:embed="rId20"/>
          <a:srcRect/>
          <a:stretch>
            <a:fillRect/>
          </a:stretch>
        </p:blipFill>
        <p:spPr bwMode="auto">
          <a:xfrm>
            <a:off x="106363" y="160338"/>
            <a:ext cx="2233612" cy="804862"/>
          </a:xfrm>
          <a:prstGeom prst="rect">
            <a:avLst/>
          </a:prstGeom>
          <a:noFill/>
          <a:ln w="9525">
            <a:noFill/>
            <a:miter lim="800000"/>
            <a:headEnd/>
            <a:tailEnd/>
          </a:ln>
        </p:spPr>
      </p:pic>
      <p:sp>
        <p:nvSpPr>
          <p:cNvPr id="1029" name="Rectangle 3"/>
          <p:cNvSpPr>
            <a:spLocks noGrp="1" noChangeArrowheads="1"/>
          </p:cNvSpPr>
          <p:nvPr>
            <p:ph type="body" idx="1"/>
          </p:nvPr>
        </p:nvSpPr>
        <p:spPr bwMode="auto">
          <a:xfrm>
            <a:off x="457200" y="1435100"/>
            <a:ext cx="8396288"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14"/>
          <p:cNvSpPr>
            <a:spLocks noGrp="1" noChangeArrowheads="1"/>
          </p:cNvSpPr>
          <p:nvPr>
            <p:ph type="title"/>
          </p:nvPr>
        </p:nvSpPr>
        <p:spPr bwMode="auto">
          <a:xfrm>
            <a:off x="2316163" y="187325"/>
            <a:ext cx="6537325"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cxnSp>
        <p:nvCxnSpPr>
          <p:cNvPr id="1033" name="Straight Connector 11"/>
          <p:cNvCxnSpPr>
            <a:cxnSpLocks noChangeShapeType="1"/>
          </p:cNvCxnSpPr>
          <p:nvPr/>
        </p:nvCxnSpPr>
        <p:spPr bwMode="auto">
          <a:xfrm flipV="1">
            <a:off x="1108075" y="758825"/>
            <a:ext cx="7745413" cy="1588"/>
          </a:xfrm>
          <a:prstGeom prst="line">
            <a:avLst/>
          </a:prstGeom>
          <a:noFill/>
          <a:ln w="9525">
            <a:solidFill>
              <a:schemeClr val="accent4"/>
            </a:solidFill>
            <a:round/>
            <a:headEnd/>
            <a:tailEnd/>
          </a:ln>
        </p:spPr>
      </p:cxnSp>
      <p:sp>
        <p:nvSpPr>
          <p:cNvPr id="11" name="Text Box 11"/>
          <p:cNvSpPr txBox="1">
            <a:spLocks noChangeArrowheads="1"/>
          </p:cNvSpPr>
          <p:nvPr userDrawn="1"/>
        </p:nvSpPr>
        <p:spPr bwMode="auto">
          <a:xfrm>
            <a:off x="42863" y="6665913"/>
            <a:ext cx="5807075" cy="184150"/>
          </a:xfrm>
          <a:prstGeom prst="rect">
            <a:avLst/>
          </a:prstGeom>
          <a:noFill/>
          <a:ln w="9525">
            <a:noFill/>
            <a:miter lim="800000"/>
            <a:headEnd/>
            <a:tailEnd/>
          </a:ln>
          <a:effectLst/>
        </p:spPr>
        <p:txBody>
          <a:bodyPr>
            <a:spAutoFit/>
          </a:bodyPr>
          <a:lstStyle/>
          <a:p>
            <a:pPr>
              <a:spcBef>
                <a:spcPct val="50000"/>
              </a:spcBef>
              <a:defRPr/>
            </a:pPr>
            <a:r>
              <a:rPr lang="en-US" sz="600" b="1" dirty="0">
                <a:solidFill>
                  <a:schemeClr val="bg1"/>
                </a:solidFill>
                <a:latin typeface="Arial" charset="0"/>
                <a:ea typeface="ＭＳ Ｐゴシック" pitchFamily="-108" charset="-128"/>
                <a:cs typeface="+mn-cs"/>
              </a:rPr>
              <a:t>CONFIDENTIAL and Proprietary VSS Monitoring, Inc. © 2009</a:t>
            </a:r>
          </a:p>
        </p:txBody>
      </p:sp>
    </p:spTree>
  </p:cSld>
  <p:clrMap bg1="lt1" tx1="dk1" bg2="lt2" tx2="dk2" accent1="accent1" accent2="accent2" accent3="accent3" accent4="accent4" accent5="accent5" accent6="accent6" hlink="hlink" folHlink="folHlink"/>
  <p:sldLayoutIdLst>
    <p:sldLayoutId id="2147483667" r:id="rId1"/>
    <p:sldLayoutId id="2147483666" r:id="rId2"/>
    <p:sldLayoutId id="2147483668" r:id="rId3"/>
    <p:sldLayoutId id="2147483665" r:id="rId4"/>
    <p:sldLayoutId id="2147483664" r:id="rId5"/>
    <p:sldLayoutId id="2147483663" r:id="rId6"/>
    <p:sldLayoutId id="2147483662" r:id="rId7"/>
    <p:sldLayoutId id="2147483661" r:id="rId8"/>
    <p:sldLayoutId id="2147483660" r:id="rId9"/>
    <p:sldLayoutId id="2147483659" r:id="rId10"/>
    <p:sldLayoutId id="2147483658" r:id="rId11"/>
    <p:sldLayoutId id="2147483657" r:id="rId12"/>
    <p:sldLayoutId id="2147483656" r:id="rId13"/>
    <p:sldLayoutId id="2147483669" r:id="rId14"/>
    <p:sldLayoutId id="2147483670" r:id="rId15"/>
    <p:sldLayoutId id="2147483671" r:id="rId16"/>
    <p:sldLayoutId id="2147483672" r:id="rId17"/>
    <p:sldLayoutId id="2147483673" r:id="rId18"/>
  </p:sldLayoutIdLst>
  <p:transition spd="med">
    <p:fade/>
  </p:transition>
  <p:timing>
    <p:tnLst>
      <p:par>
        <p:cTn id="1" dur="indefinite" restart="never" nodeType="tmRoot"/>
      </p:par>
    </p:tnLst>
  </p:timing>
  <p:hf hdr="0" ftr="0" dt="0"/>
  <p:txStyles>
    <p:titleStyle>
      <a:lvl1pPr algn="r" rtl="0" eaLnBrk="0" fontAlgn="base" hangingPunct="0">
        <a:spcBef>
          <a:spcPct val="0"/>
        </a:spcBef>
        <a:spcAft>
          <a:spcPct val="0"/>
        </a:spcAft>
        <a:defRPr sz="2400" b="1">
          <a:solidFill>
            <a:schemeClr val="accent2"/>
          </a:solidFill>
          <a:latin typeface="+mn-lt"/>
          <a:ea typeface="ＭＳ Ｐゴシック" pitchFamily="-110" charset="-128"/>
          <a:cs typeface="ＭＳ Ｐゴシック" pitchFamily="-110" charset="-128"/>
        </a:defRPr>
      </a:lvl1pPr>
      <a:lvl2pPr algn="r" rtl="0" eaLnBrk="0" fontAlgn="base" hangingPunct="0">
        <a:spcBef>
          <a:spcPct val="0"/>
        </a:spcBef>
        <a:spcAft>
          <a:spcPct val="0"/>
        </a:spcAft>
        <a:defRPr sz="2400" b="1">
          <a:solidFill>
            <a:schemeClr val="accent2"/>
          </a:solidFill>
          <a:latin typeface="Arial" charset="0"/>
          <a:ea typeface="ＭＳ Ｐゴシック" pitchFamily="-110" charset="-128"/>
          <a:cs typeface="ＭＳ Ｐゴシック" pitchFamily="-110" charset="-128"/>
        </a:defRPr>
      </a:lvl2pPr>
      <a:lvl3pPr algn="r" rtl="0" eaLnBrk="0" fontAlgn="base" hangingPunct="0">
        <a:spcBef>
          <a:spcPct val="0"/>
        </a:spcBef>
        <a:spcAft>
          <a:spcPct val="0"/>
        </a:spcAft>
        <a:defRPr sz="2400" b="1">
          <a:solidFill>
            <a:schemeClr val="accent2"/>
          </a:solidFill>
          <a:latin typeface="Arial" charset="0"/>
          <a:ea typeface="ＭＳ Ｐゴシック" pitchFamily="-110" charset="-128"/>
          <a:cs typeface="ＭＳ Ｐゴシック" pitchFamily="-110" charset="-128"/>
        </a:defRPr>
      </a:lvl3pPr>
      <a:lvl4pPr algn="r" rtl="0" eaLnBrk="0" fontAlgn="base" hangingPunct="0">
        <a:spcBef>
          <a:spcPct val="0"/>
        </a:spcBef>
        <a:spcAft>
          <a:spcPct val="0"/>
        </a:spcAft>
        <a:defRPr sz="2400" b="1">
          <a:solidFill>
            <a:schemeClr val="accent2"/>
          </a:solidFill>
          <a:latin typeface="Arial" charset="0"/>
          <a:ea typeface="ＭＳ Ｐゴシック" pitchFamily="-110" charset="-128"/>
          <a:cs typeface="ＭＳ Ｐゴシック" pitchFamily="-110" charset="-128"/>
        </a:defRPr>
      </a:lvl4pPr>
      <a:lvl5pPr algn="r" rtl="0" eaLnBrk="0" fontAlgn="base" hangingPunct="0">
        <a:spcBef>
          <a:spcPct val="0"/>
        </a:spcBef>
        <a:spcAft>
          <a:spcPct val="0"/>
        </a:spcAft>
        <a:defRPr sz="2400" b="1">
          <a:solidFill>
            <a:schemeClr val="accent2"/>
          </a:solidFill>
          <a:latin typeface="Arial" charset="0"/>
          <a:ea typeface="ＭＳ Ｐゴシック" pitchFamily="-110" charset="-128"/>
          <a:cs typeface="ＭＳ Ｐゴシック" pitchFamily="-110" charset="-128"/>
        </a:defRPr>
      </a:lvl5pPr>
      <a:lvl6pPr marL="457200" algn="r" rtl="0" fontAlgn="base">
        <a:spcBef>
          <a:spcPct val="0"/>
        </a:spcBef>
        <a:spcAft>
          <a:spcPct val="0"/>
        </a:spcAft>
        <a:defRPr b="1">
          <a:solidFill>
            <a:schemeClr val="tx2"/>
          </a:solidFill>
          <a:latin typeface="Verdana" pitchFamily="-110" charset="0"/>
        </a:defRPr>
      </a:lvl6pPr>
      <a:lvl7pPr marL="914400" algn="r" rtl="0" fontAlgn="base">
        <a:spcBef>
          <a:spcPct val="0"/>
        </a:spcBef>
        <a:spcAft>
          <a:spcPct val="0"/>
        </a:spcAft>
        <a:defRPr b="1">
          <a:solidFill>
            <a:schemeClr val="tx2"/>
          </a:solidFill>
          <a:latin typeface="Verdana" pitchFamily="-110" charset="0"/>
        </a:defRPr>
      </a:lvl7pPr>
      <a:lvl8pPr marL="1371600" algn="r" rtl="0" fontAlgn="base">
        <a:spcBef>
          <a:spcPct val="0"/>
        </a:spcBef>
        <a:spcAft>
          <a:spcPct val="0"/>
        </a:spcAft>
        <a:defRPr b="1">
          <a:solidFill>
            <a:schemeClr val="tx2"/>
          </a:solidFill>
          <a:latin typeface="Verdana" pitchFamily="-110" charset="0"/>
        </a:defRPr>
      </a:lvl8pPr>
      <a:lvl9pPr marL="1828800" algn="r" rtl="0" fontAlgn="base">
        <a:spcBef>
          <a:spcPct val="0"/>
        </a:spcBef>
        <a:spcAft>
          <a:spcPct val="0"/>
        </a:spcAft>
        <a:defRPr b="1">
          <a:solidFill>
            <a:schemeClr val="tx2"/>
          </a:solidFill>
          <a:latin typeface="Verdana" pitchFamily="-110" charset="0"/>
        </a:defRPr>
      </a:lvl9pPr>
    </p:titleStyle>
    <p:bodyStyle>
      <a:lvl1pPr marL="342900" indent="-342900" algn="l" rtl="0" eaLnBrk="0" fontAlgn="base" hangingPunct="0">
        <a:spcBef>
          <a:spcPct val="20000"/>
        </a:spcBef>
        <a:spcAft>
          <a:spcPct val="0"/>
        </a:spcAft>
        <a:buChar char="•"/>
        <a:defRPr sz="2400">
          <a:solidFill>
            <a:srgbClr val="455560"/>
          </a:solidFill>
          <a:latin typeface="+mn-lt"/>
          <a:ea typeface="ＭＳ Ｐゴシック" pitchFamily="-110" charset="-128"/>
          <a:cs typeface="ＭＳ Ｐゴシック" pitchFamily="-110" charset="-128"/>
        </a:defRPr>
      </a:lvl1pPr>
      <a:lvl2pPr marL="284163" indent="-223838" algn="l" rtl="0" eaLnBrk="0" fontAlgn="base" hangingPunct="0">
        <a:spcBef>
          <a:spcPct val="20000"/>
        </a:spcBef>
        <a:spcAft>
          <a:spcPct val="0"/>
        </a:spcAft>
        <a:buClr>
          <a:schemeClr val="accent2"/>
        </a:buClr>
        <a:buFont typeface="Wingdings" pitchFamily="2" charset="2"/>
        <a:buChar char="§"/>
        <a:defRPr sz="2200">
          <a:solidFill>
            <a:srgbClr val="455560"/>
          </a:solidFill>
          <a:latin typeface="+mn-lt"/>
          <a:ea typeface="ＭＳ Ｐゴシック" pitchFamily="-110" charset="-128"/>
          <a:cs typeface="ＭＳ Ｐゴシック"/>
        </a:defRPr>
      </a:lvl2pPr>
      <a:lvl3pPr marL="457200" indent="-173038" algn="l" rtl="0" eaLnBrk="0" fontAlgn="base" hangingPunct="0">
        <a:spcBef>
          <a:spcPct val="20000"/>
        </a:spcBef>
        <a:spcAft>
          <a:spcPct val="0"/>
        </a:spcAft>
        <a:buClr>
          <a:srgbClr val="E36F1E"/>
        </a:buClr>
        <a:buFont typeface="Wingdings" pitchFamily="2" charset="2"/>
        <a:buChar char="§"/>
        <a:defRPr sz="2000">
          <a:solidFill>
            <a:srgbClr val="455560"/>
          </a:solidFill>
          <a:latin typeface="+mn-lt"/>
          <a:ea typeface="ＭＳ Ｐゴシック" pitchFamily="-110" charset="-128"/>
          <a:cs typeface="ＭＳ Ｐゴシック"/>
        </a:defRPr>
      </a:lvl3pPr>
      <a:lvl4pPr marL="690563" indent="-233363" algn="l" rtl="0" eaLnBrk="0" fontAlgn="base" hangingPunct="0">
        <a:spcBef>
          <a:spcPct val="20000"/>
        </a:spcBef>
        <a:spcAft>
          <a:spcPct val="0"/>
        </a:spcAft>
        <a:buChar char="–"/>
        <a:defRPr sz="2000">
          <a:solidFill>
            <a:srgbClr val="455560"/>
          </a:solidFill>
          <a:latin typeface="+mn-lt"/>
          <a:ea typeface="ＭＳ Ｐゴシック" pitchFamily="-110" charset="-128"/>
          <a:cs typeface="ＭＳ Ｐゴシック"/>
        </a:defRPr>
      </a:lvl4pPr>
      <a:lvl5pPr marL="974725" indent="-233363" algn="l" rtl="0" eaLnBrk="0" fontAlgn="base" hangingPunct="0">
        <a:spcBef>
          <a:spcPct val="20000"/>
        </a:spcBef>
        <a:spcAft>
          <a:spcPct val="0"/>
        </a:spcAft>
        <a:buChar char="»"/>
        <a:defRPr sz="2000">
          <a:solidFill>
            <a:srgbClr val="455560"/>
          </a:solidFill>
          <a:latin typeface="+mn-lt"/>
          <a:ea typeface="ＭＳ Ｐゴシック" pitchFamily="-110"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1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63.png"/><Relationship Id="rId18" Type="http://schemas.openxmlformats.org/officeDocument/2006/relationships/image" Target="../media/image85.png"/><Relationship Id="rId3" Type="http://schemas.openxmlformats.org/officeDocument/2006/relationships/image" Target="../media/image5.jpe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58.png"/><Relationship Id="rId2" Type="http://schemas.openxmlformats.org/officeDocument/2006/relationships/notesSlide" Target="../notesSlides/notesSlide26.xml"/><Relationship Id="rId16" Type="http://schemas.openxmlformats.org/officeDocument/2006/relationships/image" Target="../media/image17.jpeg"/><Relationship Id="rId1" Type="http://schemas.openxmlformats.org/officeDocument/2006/relationships/slideLayout" Target="../slideLayouts/slideLayout5.xml"/><Relationship Id="rId6" Type="http://schemas.openxmlformats.org/officeDocument/2006/relationships/hyperlink" Target="http://www.t-mobile-international.com/CDA/home,19,0,,en.html" TargetMode="External"/><Relationship Id="rId11" Type="http://schemas.openxmlformats.org/officeDocument/2006/relationships/image" Target="../media/image35.png"/><Relationship Id="rId5" Type="http://schemas.openxmlformats.org/officeDocument/2006/relationships/image" Target="../media/image30.png"/><Relationship Id="rId15" Type="http://schemas.openxmlformats.org/officeDocument/2006/relationships/image" Target="../media/image15.png"/><Relationship Id="rId10" Type="http://schemas.openxmlformats.org/officeDocument/2006/relationships/image" Target="../media/image34.png"/><Relationship Id="rId19" Type="http://schemas.openxmlformats.org/officeDocument/2006/relationships/image" Target="../media/image86.png"/><Relationship Id="rId4" Type="http://schemas.openxmlformats.org/officeDocument/2006/relationships/hyperlink" Target="http://www.teliasonera.com/" TargetMode="External"/><Relationship Id="rId9" Type="http://schemas.openxmlformats.org/officeDocument/2006/relationships/image" Target="../media/image33.jpeg"/><Relationship Id="rId14" Type="http://schemas.openxmlformats.org/officeDocument/2006/relationships/image" Target="../media/image1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3" Type="http://schemas.openxmlformats.org/officeDocument/2006/relationships/image" Target="../media/image14.jpeg"/><Relationship Id="rId18" Type="http://schemas.openxmlformats.org/officeDocument/2006/relationships/image" Target="../media/image19.jpeg"/><Relationship Id="rId26" Type="http://schemas.openxmlformats.org/officeDocument/2006/relationships/image" Target="../media/image27.png"/><Relationship Id="rId39" Type="http://schemas.openxmlformats.org/officeDocument/2006/relationships/image" Target="../media/image38.jpeg"/><Relationship Id="rId21" Type="http://schemas.openxmlformats.org/officeDocument/2006/relationships/image" Target="../media/image22.jpeg"/><Relationship Id="rId34" Type="http://schemas.openxmlformats.org/officeDocument/2006/relationships/image" Target="../media/image33.jpeg"/><Relationship Id="rId42" Type="http://schemas.openxmlformats.org/officeDocument/2006/relationships/image" Target="../media/image41.png"/><Relationship Id="rId47" Type="http://schemas.openxmlformats.org/officeDocument/2006/relationships/image" Target="../media/image46.png"/><Relationship Id="rId50" Type="http://schemas.openxmlformats.org/officeDocument/2006/relationships/image" Target="../media/image49.png"/><Relationship Id="rId55" Type="http://schemas.openxmlformats.org/officeDocument/2006/relationships/image" Target="../media/image54.png"/><Relationship Id="rId63" Type="http://schemas.openxmlformats.org/officeDocument/2006/relationships/image" Target="../media/image62.png"/><Relationship Id="rId7" Type="http://schemas.openxmlformats.org/officeDocument/2006/relationships/image" Target="../media/image8.jpeg"/><Relationship Id="rId2" Type="http://schemas.openxmlformats.org/officeDocument/2006/relationships/notesSlide" Target="../notesSlides/notesSlide3.xml"/><Relationship Id="rId16" Type="http://schemas.openxmlformats.org/officeDocument/2006/relationships/image" Target="../media/image17.jpeg"/><Relationship Id="rId20" Type="http://schemas.openxmlformats.org/officeDocument/2006/relationships/image" Target="../media/image21.jpeg"/><Relationship Id="rId29" Type="http://schemas.openxmlformats.org/officeDocument/2006/relationships/hyperlink" Target="http://www.teliasonera.com/" TargetMode="External"/><Relationship Id="rId41" Type="http://schemas.openxmlformats.org/officeDocument/2006/relationships/image" Target="../media/image40.png"/><Relationship Id="rId54" Type="http://schemas.openxmlformats.org/officeDocument/2006/relationships/image" Target="../media/image53.jpeg"/><Relationship Id="rId62" Type="http://schemas.openxmlformats.org/officeDocument/2006/relationships/image" Target="../media/image61.png"/><Relationship Id="rId1" Type="http://schemas.openxmlformats.org/officeDocument/2006/relationships/slideLayout" Target="../slideLayouts/slideLayout11.xml"/><Relationship Id="rId6" Type="http://schemas.openxmlformats.org/officeDocument/2006/relationships/image" Target="../media/image7.png"/><Relationship Id="rId11" Type="http://schemas.openxmlformats.org/officeDocument/2006/relationships/image" Target="../media/image12.jpeg"/><Relationship Id="rId24" Type="http://schemas.openxmlformats.org/officeDocument/2006/relationships/image" Target="../media/image25.png"/><Relationship Id="rId32" Type="http://schemas.openxmlformats.org/officeDocument/2006/relationships/image" Target="../media/image31.png"/><Relationship Id="rId37" Type="http://schemas.openxmlformats.org/officeDocument/2006/relationships/image" Target="../media/image36.png"/><Relationship Id="rId40" Type="http://schemas.openxmlformats.org/officeDocument/2006/relationships/image" Target="../media/image39.png"/><Relationship Id="rId45" Type="http://schemas.openxmlformats.org/officeDocument/2006/relationships/image" Target="../media/image44.png"/><Relationship Id="rId53" Type="http://schemas.openxmlformats.org/officeDocument/2006/relationships/image" Target="../media/image52.png"/><Relationship Id="rId58" Type="http://schemas.openxmlformats.org/officeDocument/2006/relationships/image" Target="../media/image57.jpeg"/><Relationship Id="rId66" Type="http://schemas.openxmlformats.org/officeDocument/2006/relationships/image" Target="../media/image65.jpeg"/><Relationship Id="rId5" Type="http://schemas.openxmlformats.org/officeDocument/2006/relationships/image" Target="../media/image6.jpeg"/><Relationship Id="rId15" Type="http://schemas.openxmlformats.org/officeDocument/2006/relationships/image" Target="../media/image16.jpeg"/><Relationship Id="rId23" Type="http://schemas.openxmlformats.org/officeDocument/2006/relationships/image" Target="../media/image24.jpeg"/><Relationship Id="rId28" Type="http://schemas.openxmlformats.org/officeDocument/2006/relationships/image" Target="../media/image29.png"/><Relationship Id="rId36" Type="http://schemas.openxmlformats.org/officeDocument/2006/relationships/image" Target="../media/image35.png"/><Relationship Id="rId49" Type="http://schemas.openxmlformats.org/officeDocument/2006/relationships/image" Target="../media/image48.jpeg"/><Relationship Id="rId57" Type="http://schemas.openxmlformats.org/officeDocument/2006/relationships/image" Target="../media/image56.jpeg"/><Relationship Id="rId61" Type="http://schemas.openxmlformats.org/officeDocument/2006/relationships/image" Target="../media/image60.png"/><Relationship Id="rId10" Type="http://schemas.openxmlformats.org/officeDocument/2006/relationships/image" Target="../media/image11.jpeg"/><Relationship Id="rId19" Type="http://schemas.openxmlformats.org/officeDocument/2006/relationships/image" Target="../media/image20.png"/><Relationship Id="rId31" Type="http://schemas.openxmlformats.org/officeDocument/2006/relationships/hyperlink" Target="http://www.t-mobile-international.com/CDA/home,19,0,,en.html" TargetMode="External"/><Relationship Id="rId44" Type="http://schemas.openxmlformats.org/officeDocument/2006/relationships/image" Target="../media/image43.png"/><Relationship Id="rId52" Type="http://schemas.openxmlformats.org/officeDocument/2006/relationships/image" Target="../media/image51.png"/><Relationship Id="rId60" Type="http://schemas.openxmlformats.org/officeDocument/2006/relationships/image" Target="../media/image59.png"/><Relationship Id="rId65" Type="http://schemas.openxmlformats.org/officeDocument/2006/relationships/image" Target="../media/image64.pn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png"/><Relationship Id="rId22" Type="http://schemas.openxmlformats.org/officeDocument/2006/relationships/image" Target="../media/image23.jpeg"/><Relationship Id="rId27" Type="http://schemas.openxmlformats.org/officeDocument/2006/relationships/image" Target="../media/image28.png"/><Relationship Id="rId30" Type="http://schemas.openxmlformats.org/officeDocument/2006/relationships/image" Target="../media/image30.png"/><Relationship Id="rId35" Type="http://schemas.openxmlformats.org/officeDocument/2006/relationships/image" Target="../media/image34.png"/><Relationship Id="rId43" Type="http://schemas.openxmlformats.org/officeDocument/2006/relationships/image" Target="../media/image42.png"/><Relationship Id="rId48" Type="http://schemas.openxmlformats.org/officeDocument/2006/relationships/image" Target="../media/image47.jpeg"/><Relationship Id="rId56" Type="http://schemas.openxmlformats.org/officeDocument/2006/relationships/image" Target="../media/image55.jpeg"/><Relationship Id="rId64" Type="http://schemas.openxmlformats.org/officeDocument/2006/relationships/image" Target="../media/image63.png"/><Relationship Id="rId8" Type="http://schemas.openxmlformats.org/officeDocument/2006/relationships/image" Target="../media/image9.jpeg"/><Relationship Id="rId51" Type="http://schemas.openxmlformats.org/officeDocument/2006/relationships/image" Target="../media/image50.png"/><Relationship Id="rId3" Type="http://schemas.openxmlformats.org/officeDocument/2006/relationships/image" Target="../media/image4.png"/><Relationship Id="rId12" Type="http://schemas.openxmlformats.org/officeDocument/2006/relationships/image" Target="../media/image13.jpeg"/><Relationship Id="rId17" Type="http://schemas.openxmlformats.org/officeDocument/2006/relationships/image" Target="../media/image18.png"/><Relationship Id="rId25" Type="http://schemas.openxmlformats.org/officeDocument/2006/relationships/image" Target="../media/image26.jpeg"/><Relationship Id="rId33" Type="http://schemas.openxmlformats.org/officeDocument/2006/relationships/image" Target="../media/image32.png"/><Relationship Id="rId38" Type="http://schemas.openxmlformats.org/officeDocument/2006/relationships/image" Target="../media/image37.png"/><Relationship Id="rId46" Type="http://schemas.openxmlformats.org/officeDocument/2006/relationships/image" Target="../media/image45.png"/><Relationship Id="rId59" Type="http://schemas.openxmlformats.org/officeDocument/2006/relationships/image" Target="../media/image5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3"/>
          <p:cNvSpPr>
            <a:spLocks noGrp="1"/>
          </p:cNvSpPr>
          <p:nvPr>
            <p:ph type="ctrTitle"/>
          </p:nvPr>
        </p:nvSpPr>
        <p:spPr>
          <a:xfrm>
            <a:off x="594360" y="4889500"/>
            <a:ext cx="8549640" cy="1046163"/>
          </a:xfrm>
        </p:spPr>
        <p:txBody>
          <a:bodyPr/>
          <a:lstStyle/>
          <a:p>
            <a:r>
              <a:rPr lang="en-US" dirty="0" smtClean="0"/>
              <a:t>4G Operator experiences: Methods to maintain a good reputation</a:t>
            </a:r>
            <a:endParaRPr lang="en-US" dirty="0" smtClean="0">
              <a:solidFill>
                <a:srgbClr val="E36F1E"/>
              </a:solidFill>
              <a:ea typeface="ＭＳ Ｐゴシック" pitchFamily="34" charset="-128"/>
            </a:endParaRPr>
          </a:p>
        </p:txBody>
      </p:sp>
      <p:sp>
        <p:nvSpPr>
          <p:cNvPr id="22530" name="Subtitle 6"/>
          <p:cNvSpPr>
            <a:spLocks noGrp="1"/>
          </p:cNvSpPr>
          <p:nvPr>
            <p:ph type="subTitle" idx="1"/>
          </p:nvPr>
        </p:nvSpPr>
        <p:spPr>
          <a:xfrm>
            <a:off x="4451350" y="5943600"/>
            <a:ext cx="4724400" cy="711200"/>
          </a:xfrm>
        </p:spPr>
        <p:txBody>
          <a:bodyPr/>
          <a:lstStyle/>
          <a:p>
            <a:r>
              <a:rPr lang="en-US" dirty="0" smtClean="0">
                <a:ea typeface="ＭＳ Ｐゴシック" pitchFamily="34" charset="-128"/>
              </a:rPr>
              <a:t>4GWE Miami, Feb 2010</a:t>
            </a:r>
          </a:p>
          <a:p>
            <a:r>
              <a:rPr lang="en-US" dirty="0" smtClean="0"/>
              <a:t>Friday - 2/4/10. 10:15-10:50am</a:t>
            </a:r>
            <a:endParaRPr lang="en-US" dirty="0" smtClean="0">
              <a:ea typeface="ＭＳ Ｐゴシック" pitchFamily="34" charset="-128"/>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38" descr="Comm Layer.png"/>
          <p:cNvPicPr>
            <a:picLocks noChangeAspect="1"/>
          </p:cNvPicPr>
          <p:nvPr/>
        </p:nvPicPr>
        <p:blipFill>
          <a:blip r:embed="rId3"/>
          <a:srcRect/>
          <a:stretch>
            <a:fillRect/>
          </a:stretch>
        </p:blipFill>
        <p:spPr bwMode="auto">
          <a:xfrm>
            <a:off x="520700" y="2093913"/>
            <a:ext cx="8001000" cy="4433887"/>
          </a:xfrm>
          <a:prstGeom prst="rect">
            <a:avLst/>
          </a:prstGeom>
          <a:noFill/>
          <a:ln w="9525">
            <a:noFill/>
            <a:miter lim="800000"/>
            <a:headEnd/>
            <a:tailEnd/>
          </a:ln>
        </p:spPr>
      </p:pic>
      <p:sp>
        <p:nvSpPr>
          <p:cNvPr id="34818" name="Title 1"/>
          <p:cNvSpPr>
            <a:spLocks noGrp="1"/>
          </p:cNvSpPr>
          <p:nvPr>
            <p:ph type="title"/>
          </p:nvPr>
        </p:nvSpPr>
        <p:spPr/>
        <p:txBody>
          <a:bodyPr/>
          <a:lstStyle/>
          <a:p>
            <a:r>
              <a:rPr lang="en-US" sz="2100" smtClean="0">
                <a:ea typeface="ＭＳ Ｐゴシック" pitchFamily="34" charset="-128"/>
              </a:rPr>
              <a:t>Network not fully visible: Network Monitoring 1.0</a:t>
            </a:r>
          </a:p>
        </p:txBody>
      </p:sp>
      <p:sp>
        <p:nvSpPr>
          <p:cNvPr id="41" name="Text Placeholder 20"/>
          <p:cNvSpPr txBox="1">
            <a:spLocks/>
          </p:cNvSpPr>
          <p:nvPr/>
        </p:nvSpPr>
        <p:spPr>
          <a:xfrm>
            <a:off x="419100" y="1081088"/>
            <a:ext cx="4427538" cy="2465387"/>
          </a:xfrm>
          <a:prstGeom prst="rect">
            <a:avLst/>
          </a:prstGeom>
        </p:spPr>
        <p:txBody>
          <a:bodyPr/>
          <a:lstStyle/>
          <a:p>
            <a:pPr marL="342900" indent="-342900" eaLnBrk="0" hangingPunct="0">
              <a:spcBef>
                <a:spcPts val="600"/>
              </a:spcBef>
            </a:pPr>
            <a:r>
              <a:rPr lang="en-US" sz="1600" b="1">
                <a:solidFill>
                  <a:srgbClr val="455560"/>
                </a:solidFill>
                <a:latin typeface="Arial" charset="0"/>
              </a:rPr>
              <a:t>Situation</a:t>
            </a:r>
          </a:p>
          <a:p>
            <a:pPr marL="284163" lvl="1" indent="-223838" eaLnBrk="0" hangingPunct="0">
              <a:spcBef>
                <a:spcPts val="600"/>
              </a:spcBef>
              <a:buClr>
                <a:schemeClr val="accent2"/>
              </a:buClr>
              <a:buFont typeface="Wingdings" pitchFamily="2" charset="2"/>
              <a:buChar char="§"/>
            </a:pPr>
            <a:r>
              <a:rPr lang="en-US" sz="1400">
                <a:solidFill>
                  <a:srgbClr val="455560"/>
                </a:solidFill>
                <a:latin typeface="Arial" charset="0"/>
              </a:rPr>
              <a:t>Tools and probes are deployed across many interfaces</a:t>
            </a:r>
          </a:p>
          <a:p>
            <a:pPr marL="284163" lvl="1" indent="-223838" eaLnBrk="0" hangingPunct="0">
              <a:spcBef>
                <a:spcPts val="600"/>
              </a:spcBef>
              <a:buClr>
                <a:schemeClr val="accent2"/>
              </a:buClr>
              <a:buFont typeface="Wingdings" pitchFamily="2" charset="2"/>
              <a:buChar char="§"/>
            </a:pPr>
            <a:r>
              <a:rPr lang="en-US" sz="1400">
                <a:solidFill>
                  <a:srgbClr val="455560"/>
                </a:solidFill>
                <a:latin typeface="Arial" charset="0"/>
              </a:rPr>
              <a:t>Access by SPAN or basic network taps</a:t>
            </a:r>
          </a:p>
          <a:p>
            <a:pPr marL="284163" lvl="1" indent="-223838" eaLnBrk="0" hangingPunct="0">
              <a:spcBef>
                <a:spcPts val="600"/>
              </a:spcBef>
              <a:buClr>
                <a:schemeClr val="accent2"/>
              </a:buClr>
              <a:buFont typeface="Wingdings" pitchFamily="2" charset="2"/>
              <a:buChar char="§"/>
            </a:pPr>
            <a:r>
              <a:rPr lang="en-US" sz="1400">
                <a:solidFill>
                  <a:srgbClr val="455560"/>
                </a:solidFill>
                <a:latin typeface="Arial" charset="0"/>
              </a:rPr>
              <a:t>Different tools for different IP services </a:t>
            </a:r>
            <a:br>
              <a:rPr lang="en-US" sz="1400">
                <a:solidFill>
                  <a:srgbClr val="455560"/>
                </a:solidFill>
                <a:latin typeface="Arial" charset="0"/>
              </a:rPr>
            </a:br>
            <a:r>
              <a:rPr lang="en-US" sz="1400">
                <a:solidFill>
                  <a:srgbClr val="455560"/>
                </a:solidFill>
                <a:latin typeface="Arial" charset="0"/>
              </a:rPr>
              <a:t>(VoIP, IPTV, user/control plane, protocol </a:t>
            </a:r>
            <a:br>
              <a:rPr lang="en-US" sz="1400">
                <a:solidFill>
                  <a:srgbClr val="455560"/>
                </a:solidFill>
                <a:latin typeface="Arial" charset="0"/>
              </a:rPr>
            </a:br>
            <a:r>
              <a:rPr lang="en-US" sz="1400">
                <a:solidFill>
                  <a:srgbClr val="455560"/>
                </a:solidFill>
                <a:latin typeface="Arial" charset="0"/>
              </a:rPr>
              <a:t>analyzer, SLA mgmt, IPS/IDS, DPI, etc.)</a:t>
            </a:r>
            <a:endParaRPr lang="en-US" sz="1200">
              <a:solidFill>
                <a:srgbClr val="455560"/>
              </a:solidFill>
              <a:latin typeface="Arial" charset="0"/>
            </a:endParaRPr>
          </a:p>
        </p:txBody>
      </p:sp>
      <p:sp>
        <p:nvSpPr>
          <p:cNvPr id="34820" name="Text Placeholder 20"/>
          <p:cNvSpPr txBox="1">
            <a:spLocks/>
          </p:cNvSpPr>
          <p:nvPr/>
        </p:nvSpPr>
        <p:spPr bwMode="auto">
          <a:xfrm>
            <a:off x="5070475" y="1084263"/>
            <a:ext cx="4427538" cy="2465387"/>
          </a:xfrm>
          <a:prstGeom prst="rect">
            <a:avLst/>
          </a:prstGeom>
          <a:noFill/>
          <a:ln w="9525">
            <a:noFill/>
            <a:miter lim="800000"/>
            <a:headEnd/>
            <a:tailEnd/>
          </a:ln>
        </p:spPr>
        <p:txBody>
          <a:bodyPr/>
          <a:lstStyle/>
          <a:p>
            <a:pPr marL="342900" indent="-342900" eaLnBrk="0" hangingPunct="0">
              <a:spcBef>
                <a:spcPts val="600"/>
              </a:spcBef>
            </a:pPr>
            <a:r>
              <a:rPr lang="en-US" sz="1600" b="1">
                <a:solidFill>
                  <a:srgbClr val="455560"/>
                </a:solidFill>
                <a:latin typeface="Arial" charset="0"/>
              </a:rPr>
              <a:t>Challenges</a:t>
            </a:r>
          </a:p>
          <a:p>
            <a:pPr marL="284163" lvl="1" indent="-223838" eaLnBrk="0" hangingPunct="0">
              <a:spcBef>
                <a:spcPts val="600"/>
              </a:spcBef>
              <a:buClr>
                <a:schemeClr val="accent2"/>
              </a:buClr>
              <a:buFont typeface="Wingdings" pitchFamily="2" charset="2"/>
              <a:buChar char="§"/>
            </a:pPr>
            <a:r>
              <a:rPr lang="en-US" sz="1400">
                <a:solidFill>
                  <a:srgbClr val="455560"/>
                </a:solidFill>
                <a:latin typeface="Arial" charset="0"/>
              </a:rPr>
              <a:t>Physical access / blind spots</a:t>
            </a:r>
          </a:p>
          <a:p>
            <a:pPr marL="284163" lvl="1" indent="-223838" eaLnBrk="0" hangingPunct="0">
              <a:spcBef>
                <a:spcPts val="600"/>
              </a:spcBef>
              <a:buClr>
                <a:schemeClr val="accent2"/>
              </a:buClr>
              <a:buFont typeface="Wingdings" pitchFamily="2" charset="2"/>
              <a:buChar char="§"/>
            </a:pPr>
            <a:r>
              <a:rPr lang="en-US" sz="1400">
                <a:solidFill>
                  <a:srgbClr val="455560"/>
                </a:solidFill>
                <a:latin typeface="Arial" charset="0"/>
              </a:rPr>
              <a:t>Network complexity</a:t>
            </a:r>
          </a:p>
          <a:p>
            <a:pPr marL="284163" lvl="1" indent="-223838" eaLnBrk="0" hangingPunct="0">
              <a:spcBef>
                <a:spcPts val="600"/>
              </a:spcBef>
              <a:buClr>
                <a:schemeClr val="accent2"/>
              </a:buClr>
              <a:buFont typeface="Wingdings" pitchFamily="2" charset="2"/>
              <a:buChar char="§"/>
            </a:pPr>
            <a:r>
              <a:rPr lang="en-US" sz="1400">
                <a:solidFill>
                  <a:srgbClr val="455560"/>
                </a:solidFill>
                <a:latin typeface="Arial" charset="0"/>
              </a:rPr>
              <a:t>High management overhead</a:t>
            </a:r>
          </a:p>
          <a:p>
            <a:pPr marL="284163" lvl="1" indent="-223838" eaLnBrk="0" hangingPunct="0">
              <a:spcBef>
                <a:spcPts val="600"/>
              </a:spcBef>
              <a:buClr>
                <a:schemeClr val="accent2"/>
              </a:buClr>
              <a:buFont typeface="Wingdings" pitchFamily="2" charset="2"/>
              <a:buChar char="§"/>
            </a:pPr>
            <a:r>
              <a:rPr lang="en-US" sz="1400">
                <a:solidFill>
                  <a:srgbClr val="455560"/>
                </a:solidFill>
                <a:latin typeface="Arial" charset="0"/>
              </a:rPr>
              <a:t>CAPEX / OPEX – management overhead</a:t>
            </a:r>
          </a:p>
          <a:p>
            <a:pPr marL="284163" lvl="1" indent="-223838" eaLnBrk="0" hangingPunct="0">
              <a:spcBef>
                <a:spcPts val="600"/>
              </a:spcBef>
              <a:buClr>
                <a:schemeClr val="accent2"/>
              </a:buClr>
              <a:buFont typeface="Wingdings" pitchFamily="2" charset="2"/>
              <a:buChar char="§"/>
            </a:pPr>
            <a:r>
              <a:rPr lang="en-US" sz="1400">
                <a:solidFill>
                  <a:srgbClr val="455560"/>
                </a:solidFill>
                <a:latin typeface="Arial" charset="0"/>
              </a:rPr>
              <a:t>Tools scalability / performance (1G / 10G)</a:t>
            </a:r>
          </a:p>
        </p:txBody>
      </p:sp>
      <p:sp>
        <p:nvSpPr>
          <p:cNvPr id="9" name="Round Diagonal Corner Rectangle 8"/>
          <p:cNvSpPr/>
          <p:nvPr/>
        </p:nvSpPr>
        <p:spPr bwMode="auto">
          <a:xfrm>
            <a:off x="1441450" y="5868988"/>
            <a:ext cx="6261100" cy="598487"/>
          </a:xfrm>
          <a:prstGeom prst="round2DiagRect">
            <a:avLst/>
          </a:prstGeom>
          <a:solidFill>
            <a:schemeClr val="accent1"/>
          </a:solidFill>
          <a:ln>
            <a:solidFill>
              <a:schemeClr val="bg1"/>
            </a:solidFill>
          </a:ln>
          <a:effectLst>
            <a:outerShdw blurRad="50800" dist="76200" dir="2700000" algn="tl" rotWithShape="0">
              <a:prstClr val="black">
                <a:alpha val="40000"/>
              </a:prstClr>
            </a:outerShdw>
          </a:effectLst>
        </p:spPr>
        <p:txBody>
          <a:bodyPr anchor="ctr"/>
          <a:lstStyle/>
          <a:p>
            <a:pPr marL="284163" lvl="1" indent="-223838" algn="ctr" eaLnBrk="0" hangingPunct="0">
              <a:spcBef>
                <a:spcPct val="20000"/>
              </a:spcBef>
              <a:buClr>
                <a:schemeClr val="accent2"/>
              </a:buClr>
            </a:pPr>
            <a:r>
              <a:rPr lang="en-US" sz="1500" i="1">
                <a:solidFill>
                  <a:schemeClr val="bg1"/>
                </a:solidFill>
                <a:latin typeface="Arial" charset="0"/>
              </a:rPr>
              <a:t>Fragmented monitoring creates further </a:t>
            </a:r>
            <a:br>
              <a:rPr lang="en-US" sz="1500" i="1">
                <a:solidFill>
                  <a:schemeClr val="bg1"/>
                </a:solidFill>
                <a:latin typeface="Arial" charset="0"/>
              </a:rPr>
            </a:br>
            <a:r>
              <a:rPr lang="en-US" sz="1500" i="1">
                <a:solidFill>
                  <a:schemeClr val="bg1"/>
                </a:solidFill>
                <a:latin typeface="Arial" charset="0"/>
              </a:rPr>
              <a:t>performance and complexity problems.</a:t>
            </a: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3"/>
          <p:cNvSpPr>
            <a:spLocks noGrp="1"/>
          </p:cNvSpPr>
          <p:nvPr>
            <p:ph type="title"/>
          </p:nvPr>
        </p:nvSpPr>
        <p:spPr/>
        <p:txBody>
          <a:bodyPr/>
          <a:lstStyle/>
          <a:p>
            <a:r>
              <a:rPr lang="en-US" smtClean="0">
                <a:ea typeface="ＭＳ Ｐゴシック" pitchFamily="34" charset="-128"/>
              </a:rPr>
              <a:t>What is the visibility problem?</a:t>
            </a:r>
          </a:p>
        </p:txBody>
      </p:sp>
      <p:sp>
        <p:nvSpPr>
          <p:cNvPr id="36866" name="Content Placeholder 8"/>
          <p:cNvSpPr>
            <a:spLocks noGrp="1"/>
          </p:cNvSpPr>
          <p:nvPr>
            <p:ph idx="1"/>
          </p:nvPr>
        </p:nvSpPr>
        <p:spPr>
          <a:xfrm>
            <a:off x="457200" y="1173163"/>
            <a:ext cx="8686800" cy="4953000"/>
          </a:xfrm>
        </p:spPr>
        <p:txBody>
          <a:bodyPr rIns="0"/>
          <a:lstStyle/>
          <a:p>
            <a:r>
              <a:rPr lang="en-US" sz="2100" b="1" smtClean="0">
                <a:ea typeface="ＭＳ Ｐゴシック" pitchFamily="34" charset="-128"/>
              </a:rPr>
              <a:t>Services create revenue only if they are deployed… </a:t>
            </a:r>
            <a:br>
              <a:rPr lang="en-US" sz="2100" b="1" smtClean="0">
                <a:ea typeface="ＭＳ Ｐゴシック" pitchFamily="34" charset="-128"/>
              </a:rPr>
            </a:br>
            <a:r>
              <a:rPr lang="en-US" sz="2100" b="1" smtClean="0">
                <a:ea typeface="ＭＳ Ｐゴシック" pitchFamily="34" charset="-128"/>
              </a:rPr>
              <a:t>Monitoring is essential to make sure the services stay deployed... </a:t>
            </a:r>
          </a:p>
          <a:p>
            <a:pPr lvl="1">
              <a:spcBef>
                <a:spcPts val="600"/>
              </a:spcBef>
              <a:spcAft>
                <a:spcPts val="600"/>
              </a:spcAft>
            </a:pPr>
            <a:r>
              <a:rPr lang="en-US" sz="1900" smtClean="0">
                <a:ea typeface="ＭＳ Ｐゴシック" pitchFamily="34" charset="-128"/>
              </a:rPr>
              <a:t>Deployed solutions are increasingly </a:t>
            </a:r>
            <a:br>
              <a:rPr lang="en-US" sz="1900" smtClean="0">
                <a:ea typeface="ＭＳ Ｐゴシック" pitchFamily="34" charset="-128"/>
              </a:rPr>
            </a:br>
            <a:r>
              <a:rPr lang="en-US" sz="1900" smtClean="0">
                <a:ea typeface="ＭＳ Ｐゴシック" pitchFamily="34" charset="-128"/>
              </a:rPr>
              <a:t>complex.</a:t>
            </a:r>
          </a:p>
          <a:p>
            <a:pPr lvl="1">
              <a:spcBef>
                <a:spcPts val="200"/>
              </a:spcBef>
              <a:spcAft>
                <a:spcPts val="600"/>
              </a:spcAft>
            </a:pPr>
            <a:r>
              <a:rPr lang="en-US" sz="1900" smtClean="0">
                <a:ea typeface="ＭＳ Ｐゴシック" pitchFamily="34" charset="-128"/>
              </a:rPr>
              <a:t>Traffic on hockey-stick growth curve.</a:t>
            </a:r>
          </a:p>
          <a:p>
            <a:pPr lvl="1">
              <a:spcBef>
                <a:spcPts val="200"/>
              </a:spcBef>
              <a:spcAft>
                <a:spcPts val="600"/>
              </a:spcAft>
            </a:pPr>
            <a:r>
              <a:rPr lang="en-US" sz="1900" smtClean="0">
                <a:ea typeface="ＭＳ Ｐゴシック" pitchFamily="34" charset="-128"/>
              </a:rPr>
              <a:t>Slow to troubleshoot, manage and </a:t>
            </a:r>
            <a:br>
              <a:rPr lang="en-US" sz="1900" smtClean="0">
                <a:ea typeface="ＭＳ Ｐゴシック" pitchFamily="34" charset="-128"/>
              </a:rPr>
            </a:br>
            <a:r>
              <a:rPr lang="en-US" sz="1900" smtClean="0">
                <a:ea typeface="ＭＳ Ｐゴシック" pitchFamily="34" charset="-128"/>
              </a:rPr>
              <a:t>monitor change.</a:t>
            </a:r>
          </a:p>
          <a:p>
            <a:pPr lvl="1">
              <a:spcBef>
                <a:spcPts val="200"/>
              </a:spcBef>
              <a:spcAft>
                <a:spcPts val="600"/>
              </a:spcAft>
            </a:pPr>
            <a:r>
              <a:rPr lang="en-US" sz="1900" smtClean="0">
                <a:ea typeface="ＭＳ Ｐゴシック" pitchFamily="34" charset="-128"/>
              </a:rPr>
              <a:t>Proliferation of monitoring tools create </a:t>
            </a:r>
            <a:br>
              <a:rPr lang="en-US" sz="1900" smtClean="0">
                <a:ea typeface="ＭＳ Ｐゴシック" pitchFamily="34" charset="-128"/>
              </a:rPr>
            </a:br>
            <a:r>
              <a:rPr lang="en-US" sz="1900" smtClean="0">
                <a:ea typeface="ＭＳ Ｐゴシック" pitchFamily="34" charset="-128"/>
              </a:rPr>
              <a:t>physical access contention to SPAN ports.</a:t>
            </a:r>
          </a:p>
          <a:p>
            <a:pPr lvl="1">
              <a:spcBef>
                <a:spcPts val="200"/>
              </a:spcBef>
              <a:spcAft>
                <a:spcPts val="600"/>
              </a:spcAft>
            </a:pPr>
            <a:r>
              <a:rPr lang="en-US" sz="1900" smtClean="0">
                <a:ea typeface="ＭＳ Ｐゴシック" pitchFamily="34" charset="-128"/>
              </a:rPr>
              <a:t>Traffic volume at high speed (e.g. 10G) </a:t>
            </a:r>
            <a:br>
              <a:rPr lang="en-US" sz="1900" smtClean="0">
                <a:ea typeface="ＭＳ Ｐゴシック" pitchFamily="34" charset="-128"/>
              </a:rPr>
            </a:br>
            <a:r>
              <a:rPr lang="en-US" sz="1900" smtClean="0">
                <a:ea typeface="ＭＳ Ｐゴシック" pitchFamily="34" charset="-128"/>
              </a:rPr>
              <a:t>exceeds tools capacity.</a:t>
            </a:r>
          </a:p>
          <a:p>
            <a:pPr lvl="1">
              <a:spcBef>
                <a:spcPts val="200"/>
              </a:spcBef>
              <a:spcAft>
                <a:spcPts val="600"/>
              </a:spcAft>
            </a:pPr>
            <a:r>
              <a:rPr lang="en-US" sz="1900" smtClean="0">
                <a:ea typeface="ＭＳ Ｐゴシック" pitchFamily="34" charset="-128"/>
              </a:rPr>
              <a:t>Management cost out of control even </a:t>
            </a:r>
            <a:br>
              <a:rPr lang="en-US" sz="1900" smtClean="0">
                <a:ea typeface="ＭＳ Ｐゴシック" pitchFamily="34" charset="-128"/>
              </a:rPr>
            </a:br>
            <a:r>
              <a:rPr lang="en-US" sz="1900" smtClean="0">
                <a:ea typeface="ＭＳ Ｐゴシック" pitchFamily="34" charset="-128"/>
              </a:rPr>
              <a:t>as IT budget shrinks.</a:t>
            </a:r>
          </a:p>
          <a:p>
            <a:endParaRPr lang="en-US" smtClean="0">
              <a:ea typeface="ＭＳ Ｐゴシック" pitchFamily="34" charset="-128"/>
            </a:endParaRPr>
          </a:p>
        </p:txBody>
      </p:sp>
      <p:graphicFrame>
        <p:nvGraphicFramePr>
          <p:cNvPr id="5" name="Diagram 4"/>
          <p:cNvGraphicFramePr/>
          <p:nvPr/>
        </p:nvGraphicFramePr>
        <p:xfrm>
          <a:off x="5768988" y="2738430"/>
          <a:ext cx="3001962" cy="2124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2"/>
          <p:cNvSpPr txBox="1">
            <a:spLocks/>
          </p:cNvSpPr>
          <p:nvPr/>
        </p:nvSpPr>
        <p:spPr bwMode="auto">
          <a:xfrm>
            <a:off x="2960688" y="2554288"/>
            <a:ext cx="5294312" cy="3452812"/>
          </a:xfrm>
          <a:prstGeom prst="rect">
            <a:avLst/>
          </a:prstGeom>
          <a:noFill/>
          <a:ln w="9525">
            <a:noFill/>
            <a:miter lim="800000"/>
            <a:headEnd/>
            <a:tailEnd/>
          </a:ln>
        </p:spPr>
        <p:txBody>
          <a:bodyPr>
            <a:normAutofit/>
          </a:bodyPr>
          <a:lstStyle/>
          <a:p>
            <a:pPr marL="284163" lvl="1" indent="-223838" eaLnBrk="0" hangingPunct="0">
              <a:lnSpc>
                <a:spcPct val="105000"/>
              </a:lnSpc>
              <a:spcBef>
                <a:spcPts val="1200"/>
              </a:spcBef>
              <a:buClr>
                <a:schemeClr val="accent2"/>
              </a:buClr>
              <a:buFont typeface="Wingdings" pitchFamily="-106" charset="2"/>
              <a:buChar char="§"/>
              <a:defRPr/>
            </a:pPr>
            <a:endParaRPr lang="en-US" sz="2200" kern="0" dirty="0">
              <a:solidFill>
                <a:schemeClr val="accent2"/>
              </a:solidFill>
              <a:latin typeface="+mn-lt"/>
              <a:ea typeface="ＭＳ Ｐゴシック" pitchFamily="-110" charset="-128"/>
              <a:cs typeface="+mn-cs"/>
            </a:endParaRPr>
          </a:p>
        </p:txBody>
      </p:sp>
      <p:sp>
        <p:nvSpPr>
          <p:cNvPr id="18" name="Round Diagonal Corner Rectangle 17"/>
          <p:cNvSpPr/>
          <p:nvPr/>
        </p:nvSpPr>
        <p:spPr bwMode="auto">
          <a:xfrm>
            <a:off x="1441450" y="5868988"/>
            <a:ext cx="6261100" cy="598487"/>
          </a:xfrm>
          <a:prstGeom prst="round2DiagRect">
            <a:avLst/>
          </a:prstGeom>
          <a:solidFill>
            <a:schemeClr val="accent1"/>
          </a:solidFill>
          <a:ln>
            <a:solidFill>
              <a:schemeClr val="bg1"/>
            </a:solidFill>
          </a:ln>
          <a:effectLst>
            <a:outerShdw blurRad="50800" dist="76200" dir="2700000" algn="tl" rotWithShape="0">
              <a:prstClr val="black">
                <a:alpha val="40000"/>
              </a:prstClr>
            </a:outerShdw>
          </a:effectLst>
        </p:spPr>
        <p:txBody>
          <a:bodyPr anchor="ctr"/>
          <a:lstStyle/>
          <a:p>
            <a:pPr marL="284163" lvl="1" indent="-223838" algn="ctr" eaLnBrk="0" hangingPunct="0">
              <a:spcBef>
                <a:spcPct val="20000"/>
              </a:spcBef>
              <a:buClr>
                <a:schemeClr val="accent2"/>
              </a:buClr>
              <a:defRPr/>
            </a:pPr>
            <a:r>
              <a:rPr lang="en-US" sz="1500" i="1" dirty="0">
                <a:solidFill>
                  <a:schemeClr val="bg1"/>
                </a:solidFill>
                <a:latin typeface="+mn-lt"/>
              </a:rPr>
              <a:t>Network monitoring must be pervasive across </a:t>
            </a:r>
            <a:br>
              <a:rPr lang="en-US" sz="1500" i="1" dirty="0">
                <a:solidFill>
                  <a:schemeClr val="bg1"/>
                </a:solidFill>
                <a:latin typeface="+mn-lt"/>
              </a:rPr>
            </a:br>
            <a:r>
              <a:rPr lang="en-US" sz="1500" i="1" dirty="0">
                <a:solidFill>
                  <a:schemeClr val="bg1"/>
                </a:solidFill>
                <a:latin typeface="+mn-lt"/>
              </a:rPr>
              <a:t>different physical networks and all network layers.</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9" descr="distributed_traffic_4G.png"/>
          <p:cNvPicPr>
            <a:picLocks noChangeAspect="1"/>
          </p:cNvPicPr>
          <p:nvPr/>
        </p:nvPicPr>
        <p:blipFill>
          <a:blip r:embed="rId3"/>
          <a:srcRect/>
          <a:stretch>
            <a:fillRect/>
          </a:stretch>
        </p:blipFill>
        <p:spPr bwMode="auto">
          <a:xfrm>
            <a:off x="28585" y="960438"/>
            <a:ext cx="5464175" cy="5645150"/>
          </a:xfrm>
          <a:prstGeom prst="rect">
            <a:avLst/>
          </a:prstGeom>
          <a:noFill/>
          <a:ln w="9525">
            <a:noFill/>
            <a:miter lim="800000"/>
            <a:headEnd/>
            <a:tailEnd/>
          </a:ln>
        </p:spPr>
      </p:pic>
      <p:sp>
        <p:nvSpPr>
          <p:cNvPr id="38914" name="Title 1"/>
          <p:cNvSpPr>
            <a:spLocks noGrp="1"/>
          </p:cNvSpPr>
          <p:nvPr>
            <p:ph type="title"/>
          </p:nvPr>
        </p:nvSpPr>
        <p:spPr/>
        <p:txBody>
          <a:bodyPr/>
          <a:lstStyle/>
          <a:p>
            <a:r>
              <a:rPr lang="en-US" smtClean="0">
                <a:ea typeface="ＭＳ Ｐゴシック" pitchFamily="34" charset="-128"/>
              </a:rPr>
              <a:t>The new paradigm: Network Monitoring 2.0</a:t>
            </a:r>
          </a:p>
        </p:txBody>
      </p:sp>
      <p:sp>
        <p:nvSpPr>
          <p:cNvPr id="38915" name="Content Placeholder 7"/>
          <p:cNvSpPr>
            <a:spLocks noGrp="1"/>
          </p:cNvSpPr>
          <p:nvPr>
            <p:ph idx="1"/>
          </p:nvPr>
        </p:nvSpPr>
        <p:spPr>
          <a:xfrm>
            <a:off x="5216525" y="1192213"/>
            <a:ext cx="3835400" cy="4953000"/>
          </a:xfrm>
        </p:spPr>
        <p:txBody>
          <a:bodyPr/>
          <a:lstStyle/>
          <a:p>
            <a:r>
              <a:rPr lang="en-US" sz="1700" b="1" smtClean="0">
                <a:ea typeface="ＭＳ Ｐゴシック" pitchFamily="34" charset="-128"/>
              </a:rPr>
              <a:t>Decouple analyzer tools from communication infrastructure</a:t>
            </a:r>
          </a:p>
          <a:p>
            <a:pPr lvl="1"/>
            <a:r>
              <a:rPr lang="en-US" sz="1600" smtClean="0">
                <a:ea typeface="ＭＳ Ｐゴシック" pitchFamily="34" charset="-128"/>
              </a:rPr>
              <a:t>Centralized “tool farm”</a:t>
            </a:r>
          </a:p>
          <a:p>
            <a:pPr lvl="1"/>
            <a:r>
              <a:rPr lang="en-US" sz="1600" smtClean="0">
                <a:ea typeface="ＭＳ Ｐゴシック" pitchFamily="34" charset="-128"/>
              </a:rPr>
              <a:t>Dramatic tools reduction</a:t>
            </a:r>
          </a:p>
          <a:p>
            <a:pPr lvl="1"/>
            <a:r>
              <a:rPr lang="en-US" sz="1600" smtClean="0">
                <a:ea typeface="ＭＳ Ｐゴシック" pitchFamily="34" charset="-128"/>
              </a:rPr>
              <a:t>Views not stovepiped: Ends 1:1 relation between network link </a:t>
            </a:r>
            <a:br>
              <a:rPr lang="en-US" sz="1600" smtClean="0">
                <a:ea typeface="ＭＳ Ｐゴシック" pitchFamily="34" charset="-128"/>
              </a:rPr>
            </a:br>
            <a:r>
              <a:rPr lang="en-US" sz="1600" smtClean="0">
                <a:ea typeface="ＭＳ Ｐゴシック" pitchFamily="34" charset="-128"/>
              </a:rPr>
              <a:t>and monitor tool</a:t>
            </a:r>
          </a:p>
          <a:p>
            <a:pPr>
              <a:spcBef>
                <a:spcPts val="1200"/>
              </a:spcBef>
            </a:pPr>
            <a:r>
              <a:rPr lang="en-US" sz="1700" b="1" smtClean="0">
                <a:ea typeface="ＭＳ Ｐゴシック" pitchFamily="34" charset="-128"/>
              </a:rPr>
              <a:t>A traffic capture layer provides universal network access for </a:t>
            </a:r>
            <a:br>
              <a:rPr lang="en-US" sz="1700" b="1" smtClean="0">
                <a:ea typeface="ＭＳ Ｐゴシック" pitchFamily="34" charset="-128"/>
              </a:rPr>
            </a:br>
            <a:r>
              <a:rPr lang="en-US" sz="1700" b="1" smtClean="0">
                <a:ea typeface="ＭＳ Ｐゴシック" pitchFamily="34" charset="-128"/>
              </a:rPr>
              <a:t>all tools</a:t>
            </a:r>
          </a:p>
          <a:p>
            <a:pPr lvl="1"/>
            <a:r>
              <a:rPr lang="en-US" sz="1600" smtClean="0">
                <a:ea typeface="ＭＳ Ｐゴシック" pitchFamily="34" charset="-128"/>
              </a:rPr>
              <a:t>Single intelligent layer for all traffic capture needs. Distributed intelligence &amp; redundancy</a:t>
            </a:r>
          </a:p>
          <a:p>
            <a:pPr lvl="1"/>
            <a:r>
              <a:rPr lang="en-US" sz="1600" smtClean="0">
                <a:ea typeface="ＭＳ Ｐゴシック" pitchFamily="34" charset="-128"/>
              </a:rPr>
              <a:t>Front end traffic grooming / </a:t>
            </a:r>
            <a:br>
              <a:rPr lang="en-US" sz="1600" smtClean="0">
                <a:ea typeface="ＭＳ Ｐゴシック" pitchFamily="34" charset="-128"/>
              </a:rPr>
            </a:br>
            <a:r>
              <a:rPr lang="en-US" sz="1600" smtClean="0">
                <a:ea typeface="ＭＳ Ｐゴシック" pitchFamily="34" charset="-128"/>
              </a:rPr>
              <a:t>pre-processing for tools </a:t>
            </a:r>
            <a:br>
              <a:rPr lang="en-US" sz="1600" smtClean="0">
                <a:ea typeface="ＭＳ Ｐゴシック" pitchFamily="34" charset="-128"/>
              </a:rPr>
            </a:br>
            <a:r>
              <a:rPr lang="en-US" sz="1600" smtClean="0">
                <a:ea typeface="ＭＳ Ｐゴシック" pitchFamily="34" charset="-128"/>
              </a:rPr>
              <a:t>increases tool utilization</a:t>
            </a:r>
          </a:p>
          <a:p>
            <a:pPr lvl="1"/>
            <a:r>
              <a:rPr lang="en-US" sz="1600" smtClean="0">
                <a:ea typeface="ＭＳ Ｐゴシック" pitchFamily="34" charset="-128"/>
              </a:rPr>
              <a:t>Reduce or eliminate contention </a:t>
            </a:r>
            <a:br>
              <a:rPr lang="en-US" sz="1600" smtClean="0">
                <a:ea typeface="ＭＳ Ｐゴシック" pitchFamily="34" charset="-128"/>
              </a:rPr>
            </a:br>
            <a:r>
              <a:rPr lang="en-US" sz="1600" smtClean="0">
                <a:ea typeface="ＭＳ Ｐゴシック" pitchFamily="34" charset="-128"/>
              </a:rPr>
              <a:t>for SPAN ports</a:t>
            </a:r>
          </a:p>
          <a:p>
            <a:pPr lvl="1"/>
            <a:r>
              <a:rPr lang="en-US" sz="1600" smtClean="0">
                <a:ea typeface="ＭＳ Ｐゴシック" pitchFamily="34" charset="-128"/>
              </a:rPr>
              <a:t>Simplified &amp; centralized management</a:t>
            </a:r>
          </a:p>
        </p:txBody>
      </p:sp>
      <p:sp>
        <p:nvSpPr>
          <p:cNvPr id="9" name="TextBox 8"/>
          <p:cNvSpPr txBox="1"/>
          <p:nvPr/>
        </p:nvSpPr>
        <p:spPr>
          <a:xfrm>
            <a:off x="188923" y="1679575"/>
            <a:ext cx="879475" cy="338138"/>
          </a:xfrm>
          <a:prstGeom prst="rect">
            <a:avLst/>
          </a:prstGeom>
          <a:noFill/>
        </p:spPr>
        <p:txBody>
          <a:bodyPr>
            <a:spAutoFit/>
          </a:bodyPr>
          <a:lstStyle/>
          <a:p>
            <a:pPr algn="ctr">
              <a:defRPr/>
            </a:pPr>
            <a:r>
              <a:rPr lang="en-US" sz="800" b="1" dirty="0">
                <a:latin typeface="+mn-lt"/>
                <a:cs typeface="+mn-cs"/>
              </a:rPr>
              <a:t>Monitoring Systems</a:t>
            </a:r>
          </a:p>
        </p:txBody>
      </p:sp>
      <p:sp>
        <p:nvSpPr>
          <p:cNvPr id="12" name="TextBox 11"/>
          <p:cNvSpPr txBox="1"/>
          <p:nvPr/>
        </p:nvSpPr>
        <p:spPr>
          <a:xfrm>
            <a:off x="123835" y="3567113"/>
            <a:ext cx="1011238" cy="461962"/>
          </a:xfrm>
          <a:prstGeom prst="rect">
            <a:avLst/>
          </a:prstGeom>
          <a:noFill/>
        </p:spPr>
        <p:txBody>
          <a:bodyPr>
            <a:spAutoFit/>
          </a:bodyPr>
          <a:lstStyle/>
          <a:p>
            <a:pPr algn="ctr">
              <a:defRPr/>
            </a:pPr>
            <a:r>
              <a:rPr lang="en-US" sz="800" b="1" dirty="0">
                <a:latin typeface="+mn-lt"/>
                <a:cs typeface="+mn-cs"/>
              </a:rPr>
              <a:t>Distributed Traffic Capture Layer</a:t>
            </a:r>
          </a:p>
        </p:txBody>
      </p:sp>
      <p:sp>
        <p:nvSpPr>
          <p:cNvPr id="13" name="TextBox 12"/>
          <p:cNvSpPr txBox="1"/>
          <p:nvPr/>
        </p:nvSpPr>
        <p:spPr>
          <a:xfrm>
            <a:off x="123835" y="5776913"/>
            <a:ext cx="1009650" cy="338137"/>
          </a:xfrm>
          <a:prstGeom prst="rect">
            <a:avLst/>
          </a:prstGeom>
          <a:noFill/>
        </p:spPr>
        <p:txBody>
          <a:bodyPr>
            <a:spAutoFit/>
          </a:bodyPr>
          <a:lstStyle/>
          <a:p>
            <a:pPr algn="ctr">
              <a:defRPr/>
            </a:pPr>
            <a:r>
              <a:rPr lang="en-US" sz="800" b="1" dirty="0">
                <a:latin typeface="+mn-lt"/>
                <a:cs typeface="+mn-cs"/>
              </a:rPr>
              <a:t>Network Infrastructure</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365760" y="2508250"/>
            <a:ext cx="8211503" cy="1243013"/>
          </a:xfrm>
        </p:spPr>
        <p:txBody>
          <a:bodyPr/>
          <a:lstStyle/>
          <a:p>
            <a:r>
              <a:rPr lang="en-US" dirty="0" smtClean="0">
                <a:ea typeface="ＭＳ Ｐゴシック" pitchFamily="34" charset="-128"/>
              </a:rPr>
              <a:t>Solving many of the 4G deployment issues</a:t>
            </a:r>
          </a:p>
        </p:txBody>
      </p:sp>
      <p:sp>
        <p:nvSpPr>
          <p:cNvPr id="102402" name="Text Placeholder 2"/>
          <p:cNvSpPr>
            <a:spLocks noGrp="1"/>
          </p:cNvSpPr>
          <p:nvPr>
            <p:ph type="body" idx="1"/>
          </p:nvPr>
        </p:nvSpPr>
        <p:spPr>
          <a:xfrm>
            <a:off x="796925" y="3732213"/>
            <a:ext cx="7772400" cy="1031875"/>
          </a:xfrm>
        </p:spPr>
        <p:txBody>
          <a:bodyPr/>
          <a:lstStyle/>
          <a:p>
            <a:r>
              <a:rPr lang="en-US" dirty="0" smtClean="0">
                <a:ea typeface="ＭＳ Ｐゴシック" pitchFamily="34" charset="-128"/>
              </a:rPr>
              <a:t>Getting to the details</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Content Placeholder 17"/>
          <p:cNvSpPr>
            <a:spLocks noGrp="1"/>
          </p:cNvSpPr>
          <p:nvPr>
            <p:ph idx="1"/>
          </p:nvPr>
        </p:nvSpPr>
        <p:spPr>
          <a:xfrm>
            <a:off x="460426" y="960120"/>
            <a:ext cx="4248734" cy="5623560"/>
          </a:xfrm>
        </p:spPr>
        <p:txBody>
          <a:bodyPr/>
          <a:lstStyle/>
          <a:p>
            <a:pPr lvl="1">
              <a:spcBef>
                <a:spcPts val="1200"/>
              </a:spcBef>
            </a:pPr>
            <a:r>
              <a:rPr lang="en-US" sz="2000" dirty="0" smtClean="0">
                <a:ea typeface="ＭＳ Ｐゴシック" pitchFamily="34" charset="-128"/>
              </a:rPr>
              <a:t>Issues tapping gigabit copper</a:t>
            </a:r>
          </a:p>
          <a:p>
            <a:pPr lvl="1">
              <a:spcBef>
                <a:spcPts val="1200"/>
              </a:spcBef>
            </a:pPr>
            <a:r>
              <a:rPr lang="en-US" sz="2000" dirty="0" smtClean="0">
                <a:ea typeface="ＭＳ Ｐゴシック" pitchFamily="34" charset="-128"/>
              </a:rPr>
              <a:t>Brand damage</a:t>
            </a:r>
          </a:p>
          <a:p>
            <a:pPr lvl="1">
              <a:spcBef>
                <a:spcPts val="1200"/>
              </a:spcBef>
            </a:pPr>
            <a:r>
              <a:rPr lang="en-US" sz="2000" dirty="0" smtClean="0">
                <a:ea typeface="ＭＳ Ｐゴシック" pitchFamily="34" charset="-128"/>
              </a:rPr>
              <a:t>Surmounting 3G carryovers</a:t>
            </a:r>
          </a:p>
          <a:p>
            <a:pPr lvl="1">
              <a:spcBef>
                <a:spcPts val="1200"/>
              </a:spcBef>
            </a:pPr>
            <a:r>
              <a:rPr lang="en-US" sz="2000" dirty="0" smtClean="0">
                <a:ea typeface="ＭＳ Ｐゴシック" pitchFamily="34" charset="-128"/>
              </a:rPr>
              <a:t>Incorrectly dimensioned backhauls</a:t>
            </a:r>
          </a:p>
          <a:p>
            <a:pPr lvl="1">
              <a:spcBef>
                <a:spcPts val="1200"/>
              </a:spcBef>
            </a:pPr>
            <a:r>
              <a:rPr lang="en-US" sz="2000" dirty="0" smtClean="0">
                <a:ea typeface="ＭＳ Ｐゴシック" pitchFamily="34" charset="-128"/>
              </a:rPr>
              <a:t>Loss of critical debugging packets</a:t>
            </a:r>
          </a:p>
          <a:p>
            <a:pPr lvl="1">
              <a:spcBef>
                <a:spcPts val="1200"/>
              </a:spcBef>
            </a:pPr>
            <a:r>
              <a:rPr lang="en-US" sz="2000" dirty="0" smtClean="0">
                <a:ea typeface="ＭＳ Ｐゴシック" pitchFamily="34" charset="-128"/>
              </a:rPr>
              <a:t>Issues with SPAN ports</a:t>
            </a:r>
          </a:p>
          <a:p>
            <a:pPr lvl="1">
              <a:spcBef>
                <a:spcPts val="1200"/>
              </a:spcBef>
            </a:pPr>
            <a:r>
              <a:rPr lang="en-US" sz="2000" dirty="0" smtClean="0">
                <a:ea typeface="ＭＳ Ｐゴシック" pitchFamily="34" charset="-128"/>
              </a:rPr>
              <a:t>The expense of 10G tools</a:t>
            </a:r>
          </a:p>
          <a:p>
            <a:pPr lvl="1">
              <a:spcBef>
                <a:spcPts val="1200"/>
              </a:spcBef>
            </a:pPr>
            <a:r>
              <a:rPr lang="en-US" sz="2000" dirty="0" smtClean="0">
                <a:ea typeface="ＭＳ Ｐゴシック" pitchFamily="34" charset="-128"/>
              </a:rPr>
              <a:t>Aggregation of traffic between 1G/10G networks</a:t>
            </a:r>
          </a:p>
          <a:p>
            <a:pPr lvl="1">
              <a:spcBef>
                <a:spcPts val="1200"/>
              </a:spcBef>
            </a:pPr>
            <a:r>
              <a:rPr lang="en-US" sz="2000" dirty="0" smtClean="0">
                <a:ea typeface="ＭＳ Ｐゴシック" pitchFamily="34" charset="-128"/>
              </a:rPr>
              <a:t>Detecting </a:t>
            </a:r>
            <a:r>
              <a:rPr lang="en-US" sz="2000" dirty="0" err="1" smtClean="0">
                <a:ea typeface="ＭＳ Ｐゴシック" pitchFamily="34" charset="-128"/>
              </a:rPr>
              <a:t>microbursts</a:t>
            </a:r>
            <a:endParaRPr lang="en-US" sz="2000" dirty="0" smtClean="0">
              <a:ea typeface="ＭＳ Ｐゴシック" pitchFamily="34" charset="-128"/>
            </a:endParaRPr>
          </a:p>
          <a:p>
            <a:pPr lvl="1">
              <a:spcBef>
                <a:spcPts val="1200"/>
              </a:spcBef>
            </a:pPr>
            <a:r>
              <a:rPr lang="en-US" sz="2000" dirty="0" smtClean="0"/>
              <a:t>Net Neutrality</a:t>
            </a:r>
            <a:endParaRPr lang="en-US" sz="1800" dirty="0" smtClean="0"/>
          </a:p>
          <a:p>
            <a:pPr lvl="1">
              <a:spcBef>
                <a:spcPts val="1200"/>
              </a:spcBef>
            </a:pPr>
            <a:endParaRPr lang="en-US" sz="1800" dirty="0" smtClean="0">
              <a:ea typeface="ＭＳ Ｐゴシック" pitchFamily="34" charset="-128"/>
            </a:endParaRPr>
          </a:p>
          <a:p>
            <a:pPr lvl="2">
              <a:spcBef>
                <a:spcPts val="1200"/>
              </a:spcBef>
            </a:pPr>
            <a:endParaRPr lang="en-US" sz="1600" dirty="0" smtClean="0">
              <a:ea typeface="ＭＳ Ｐゴシック" pitchFamily="34" charset="-128"/>
            </a:endParaRPr>
          </a:p>
          <a:p>
            <a:endParaRPr lang="en-US" dirty="0" smtClean="0">
              <a:ea typeface="ＭＳ Ｐゴシック" pitchFamily="34" charset="-128"/>
            </a:endParaRPr>
          </a:p>
        </p:txBody>
      </p:sp>
      <p:sp>
        <p:nvSpPr>
          <p:cNvPr id="94209" name="Title 4"/>
          <p:cNvSpPr>
            <a:spLocks noGrp="1"/>
          </p:cNvSpPr>
          <p:nvPr>
            <p:ph type="title"/>
          </p:nvPr>
        </p:nvSpPr>
        <p:spPr/>
        <p:txBody>
          <a:bodyPr/>
          <a:lstStyle/>
          <a:p>
            <a:r>
              <a:rPr lang="en-US" dirty="0" smtClean="0">
                <a:ea typeface="ＭＳ Ｐゴシック" pitchFamily="34" charset="-128"/>
              </a:rPr>
              <a:t>What are the 4G issues we see today?</a:t>
            </a:r>
          </a:p>
        </p:txBody>
      </p:sp>
      <p:sp>
        <p:nvSpPr>
          <p:cNvPr id="13" name="Content Placeholder 35"/>
          <p:cNvSpPr txBox="1">
            <a:spLocks/>
          </p:cNvSpPr>
          <p:nvPr/>
        </p:nvSpPr>
        <p:spPr bwMode="auto">
          <a:xfrm>
            <a:off x="290513" y="1524000"/>
            <a:ext cx="2301875" cy="3332163"/>
          </a:xfrm>
          <a:prstGeom prst="rect">
            <a:avLst/>
          </a:prstGeom>
          <a:noFill/>
          <a:ln w="9525">
            <a:noFill/>
            <a:miter lim="800000"/>
            <a:headEnd/>
            <a:tailEnd/>
          </a:ln>
        </p:spPr>
        <p:txBody>
          <a:bodyPr/>
          <a:lstStyle/>
          <a:p>
            <a:pPr marL="284163" lvl="1" indent="-223838" eaLnBrk="0" hangingPunct="0">
              <a:spcBef>
                <a:spcPct val="20000"/>
              </a:spcBef>
              <a:buClr>
                <a:srgbClr val="569FD3"/>
              </a:buClr>
              <a:buFont typeface="Wingdings" pitchFamily="2" charset="2"/>
              <a:buChar char="§"/>
              <a:defRPr/>
            </a:pPr>
            <a:endParaRPr lang="en-US" sz="1600" kern="0" dirty="0">
              <a:solidFill>
                <a:srgbClr val="455560"/>
              </a:solidFill>
              <a:latin typeface="Arial"/>
              <a:ea typeface="ＭＳ Ｐゴシック" pitchFamily="-110" charset="-128"/>
            </a:endParaRPr>
          </a:p>
        </p:txBody>
      </p:sp>
      <p:sp>
        <p:nvSpPr>
          <p:cNvPr id="9" name="Content Placeholder 17"/>
          <p:cNvSpPr txBox="1">
            <a:spLocks/>
          </p:cNvSpPr>
          <p:nvPr/>
        </p:nvSpPr>
        <p:spPr bwMode="auto">
          <a:xfrm>
            <a:off x="4620946" y="960120"/>
            <a:ext cx="4248734" cy="5623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4163" lvl="1" indent="-223838" eaLnBrk="0" hangingPunct="0">
              <a:spcBef>
                <a:spcPts val="1200"/>
              </a:spcBef>
              <a:buClr>
                <a:schemeClr val="accent2"/>
              </a:buClr>
              <a:buFont typeface="Wingdings" pitchFamily="2" charset="2"/>
              <a:buChar char="§"/>
            </a:pPr>
            <a:r>
              <a:rPr lang="en-US" sz="2000" kern="0" dirty="0" smtClean="0">
                <a:solidFill>
                  <a:srgbClr val="455560"/>
                </a:solidFill>
                <a:latin typeface="+mn-lt"/>
                <a:cs typeface="ＭＳ Ｐゴシック"/>
              </a:rPr>
              <a:t>Hockey stick increases in data growth on mobile networks</a:t>
            </a:r>
          </a:p>
          <a:p>
            <a:pPr marL="284163" lvl="1" indent="-223838" eaLnBrk="0" hangingPunct="0">
              <a:spcBef>
                <a:spcPts val="1200"/>
              </a:spcBef>
              <a:buClr>
                <a:schemeClr val="accent2"/>
              </a:buClr>
              <a:buFont typeface="Wingdings" pitchFamily="2" charset="2"/>
              <a:buChar char="§"/>
            </a:pPr>
            <a:r>
              <a:rPr lang="en-US" sz="2000" kern="0" dirty="0" smtClean="0">
                <a:solidFill>
                  <a:srgbClr val="455560"/>
                </a:solidFill>
                <a:latin typeface="+mn-lt"/>
                <a:cs typeface="ＭＳ Ｐゴシック"/>
              </a:rPr>
              <a:t>CAPEX / OPEX constraints.</a:t>
            </a:r>
          </a:p>
          <a:p>
            <a:pPr marL="284163" lvl="1" indent="-223838" eaLnBrk="0" hangingPunct="0">
              <a:spcBef>
                <a:spcPts val="1200"/>
              </a:spcBef>
              <a:buClr>
                <a:schemeClr val="accent2"/>
              </a:buClr>
              <a:buFont typeface="Wingdings" pitchFamily="2" charset="2"/>
              <a:buChar char="§"/>
            </a:pPr>
            <a:r>
              <a:rPr lang="en-US" sz="2000" kern="0" dirty="0" smtClean="0">
                <a:solidFill>
                  <a:srgbClr val="455560"/>
                </a:solidFill>
                <a:latin typeface="+mn-lt"/>
                <a:cs typeface="ＭＳ Ｐゴシック"/>
              </a:rPr>
              <a:t>User Equipment issues (most notably with the </a:t>
            </a:r>
            <a:r>
              <a:rPr lang="en-US" sz="2000" kern="0" dirty="0" err="1" smtClean="0">
                <a:solidFill>
                  <a:srgbClr val="455560"/>
                </a:solidFill>
                <a:latin typeface="+mn-lt"/>
                <a:cs typeface="ＭＳ Ｐゴシック"/>
              </a:rPr>
              <a:t>iPhone</a:t>
            </a:r>
            <a:r>
              <a:rPr lang="en-US" sz="2000" kern="0" dirty="0" smtClean="0">
                <a:solidFill>
                  <a:srgbClr val="455560"/>
                </a:solidFill>
                <a:latin typeface="+mn-lt"/>
                <a:cs typeface="ＭＳ Ｐゴシック"/>
              </a:rPr>
              <a:t>)</a:t>
            </a:r>
          </a:p>
          <a:p>
            <a:pPr marL="284163" lvl="1" indent="-223838" eaLnBrk="0" hangingPunct="0">
              <a:spcBef>
                <a:spcPts val="1200"/>
              </a:spcBef>
              <a:buClr>
                <a:schemeClr val="accent2"/>
              </a:buClr>
              <a:buFont typeface="Wingdings" pitchFamily="2" charset="2"/>
              <a:buChar char="§"/>
            </a:pPr>
            <a:r>
              <a:rPr lang="en-US" sz="2000" kern="0" dirty="0" smtClean="0">
                <a:solidFill>
                  <a:srgbClr val="455560"/>
                </a:solidFill>
                <a:latin typeface="+mn-lt"/>
                <a:cs typeface="ＭＳ Ｐゴシック"/>
              </a:rPr>
              <a:t>Network issues, most notably with the Backhaul, support of multiple networks and access to debugging information</a:t>
            </a:r>
          </a:p>
          <a:p>
            <a:pPr marL="284163" lvl="1" indent="-223838" eaLnBrk="0" hangingPunct="0">
              <a:spcBef>
                <a:spcPts val="1200"/>
              </a:spcBef>
              <a:buClr>
                <a:schemeClr val="accent2"/>
              </a:buClr>
              <a:buFont typeface="Wingdings" pitchFamily="2" charset="2"/>
              <a:buChar char="§"/>
            </a:pPr>
            <a:r>
              <a:rPr lang="en-US" sz="2000" kern="0" dirty="0" smtClean="0">
                <a:solidFill>
                  <a:srgbClr val="455560"/>
                </a:solidFill>
                <a:latin typeface="+mn-lt"/>
                <a:cs typeface="ＭＳ Ｐゴシック"/>
              </a:rPr>
              <a:t>Monitored traffic not being evenly distributed between analytic / analysis tools of the same time type</a:t>
            </a:r>
          </a:p>
          <a:p>
            <a:pPr marL="284163" lvl="1" indent="-223838" eaLnBrk="0" hangingPunct="0">
              <a:spcBef>
                <a:spcPts val="1200"/>
              </a:spcBef>
              <a:buClr>
                <a:schemeClr val="accent2"/>
              </a:buClr>
              <a:buFont typeface="Wingdings" pitchFamily="2" charset="2"/>
              <a:buChar char="§"/>
            </a:pPr>
            <a:r>
              <a:rPr lang="en-US" sz="2000" kern="0" dirty="0" smtClean="0">
                <a:solidFill>
                  <a:srgbClr val="455560"/>
                </a:solidFill>
                <a:latin typeface="+mn-lt"/>
                <a:cs typeface="ＭＳ Ｐゴシック"/>
              </a:rPr>
              <a:t>SLA adherence</a:t>
            </a: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Content Placeholder 17"/>
          <p:cNvSpPr>
            <a:spLocks noGrp="1"/>
          </p:cNvSpPr>
          <p:nvPr>
            <p:ph idx="1"/>
          </p:nvPr>
        </p:nvSpPr>
        <p:spPr>
          <a:xfrm>
            <a:off x="460426" y="1587480"/>
            <a:ext cx="8807450" cy="1920875"/>
          </a:xfrm>
        </p:spPr>
        <p:txBody>
          <a:bodyPr/>
          <a:lstStyle/>
          <a:p>
            <a:pPr lvl="1">
              <a:spcBef>
                <a:spcPts val="1200"/>
              </a:spcBef>
            </a:pPr>
            <a:r>
              <a:rPr lang="en-US" sz="2000" dirty="0" smtClean="0">
                <a:ea typeface="ＭＳ Ｐゴシック" pitchFamily="34" charset="-128"/>
              </a:rPr>
              <a:t>Intelligent routing and self-discovery</a:t>
            </a:r>
          </a:p>
          <a:p>
            <a:pPr lvl="1">
              <a:spcBef>
                <a:spcPts val="1200"/>
              </a:spcBef>
            </a:pPr>
            <a:r>
              <a:rPr lang="en-US" sz="2000" dirty="0" smtClean="0">
                <a:ea typeface="ＭＳ Ｐゴシック" pitchFamily="34" charset="-128"/>
              </a:rPr>
              <a:t>Redundant mesh architecture</a:t>
            </a:r>
          </a:p>
          <a:p>
            <a:pPr lvl="1">
              <a:spcBef>
                <a:spcPts val="1200"/>
              </a:spcBef>
            </a:pPr>
            <a:r>
              <a:rPr lang="en-US" sz="2000" dirty="0" smtClean="0">
                <a:ea typeface="ＭＳ Ｐゴシック" pitchFamily="34" charset="-128"/>
              </a:rPr>
              <a:t>Self-acting failover 	</a:t>
            </a:r>
          </a:p>
          <a:p>
            <a:pPr lvl="2">
              <a:spcBef>
                <a:spcPts val="400"/>
              </a:spcBef>
            </a:pPr>
            <a:r>
              <a:rPr lang="en-US" sz="1800" dirty="0" smtClean="0">
                <a:ea typeface="ＭＳ Ｐゴシック" pitchFamily="34" charset="-128"/>
              </a:rPr>
              <a:t>Routing for highest-speed low latency </a:t>
            </a:r>
            <a:br>
              <a:rPr lang="en-US" sz="1800" dirty="0" smtClean="0">
                <a:ea typeface="ＭＳ Ｐゴシック" pitchFamily="34" charset="-128"/>
              </a:rPr>
            </a:br>
            <a:r>
              <a:rPr lang="en-US" sz="1800" dirty="0" smtClean="0">
                <a:ea typeface="ＭＳ Ｐゴシック" pitchFamily="34" charset="-128"/>
              </a:rPr>
              <a:t>(multi and optimal) </a:t>
            </a:r>
            <a:endParaRPr lang="en-US" dirty="0" smtClean="0">
              <a:ea typeface="ＭＳ Ｐゴシック" pitchFamily="34" charset="-128"/>
            </a:endParaRPr>
          </a:p>
          <a:p>
            <a:pPr lvl="1">
              <a:spcBef>
                <a:spcPts val="1200"/>
              </a:spcBef>
            </a:pPr>
            <a:endParaRPr lang="en-US" sz="1800" dirty="0" smtClean="0">
              <a:ea typeface="ＭＳ Ｐゴシック" pitchFamily="34" charset="-128"/>
            </a:endParaRPr>
          </a:p>
          <a:p>
            <a:pPr lvl="2">
              <a:spcBef>
                <a:spcPts val="1200"/>
              </a:spcBef>
            </a:pPr>
            <a:endParaRPr lang="en-US" sz="1600" dirty="0" smtClean="0">
              <a:ea typeface="ＭＳ Ｐゴシック" pitchFamily="34" charset="-128"/>
            </a:endParaRPr>
          </a:p>
          <a:p>
            <a:endParaRPr lang="en-US" dirty="0" smtClean="0">
              <a:ea typeface="ＭＳ Ｐゴシック" pitchFamily="34" charset="-128"/>
            </a:endParaRPr>
          </a:p>
        </p:txBody>
      </p:sp>
      <p:sp>
        <p:nvSpPr>
          <p:cNvPr id="94209" name="Title 4"/>
          <p:cNvSpPr>
            <a:spLocks noGrp="1"/>
          </p:cNvSpPr>
          <p:nvPr>
            <p:ph type="title"/>
          </p:nvPr>
        </p:nvSpPr>
        <p:spPr/>
        <p:txBody>
          <a:bodyPr/>
          <a:lstStyle/>
          <a:p>
            <a:r>
              <a:rPr lang="en-US" smtClean="0">
                <a:ea typeface="ＭＳ Ｐゴシック" pitchFamily="34" charset="-128"/>
              </a:rPr>
              <a:t>vStack+</a:t>
            </a:r>
            <a:r>
              <a:rPr lang="en-US" smtClean="0">
                <a:ea typeface="ＭＳ Ｐゴシック" pitchFamily="34" charset="-128"/>
                <a:cs typeface="Arial" charset="0"/>
              </a:rPr>
              <a:t>™</a:t>
            </a:r>
            <a:r>
              <a:rPr lang="en-US" smtClean="0">
                <a:ea typeface="ＭＳ Ｐゴシック" pitchFamily="34" charset="-128"/>
              </a:rPr>
              <a:t> Intelligent Stacking</a:t>
            </a:r>
          </a:p>
        </p:txBody>
      </p:sp>
      <p:sp>
        <p:nvSpPr>
          <p:cNvPr id="13" name="Content Placeholder 35"/>
          <p:cNvSpPr txBox="1">
            <a:spLocks/>
          </p:cNvSpPr>
          <p:nvPr/>
        </p:nvSpPr>
        <p:spPr bwMode="auto">
          <a:xfrm>
            <a:off x="290513" y="1524000"/>
            <a:ext cx="2301875" cy="3332163"/>
          </a:xfrm>
          <a:prstGeom prst="rect">
            <a:avLst/>
          </a:prstGeom>
          <a:noFill/>
          <a:ln w="9525">
            <a:noFill/>
            <a:miter lim="800000"/>
            <a:headEnd/>
            <a:tailEnd/>
          </a:ln>
        </p:spPr>
        <p:txBody>
          <a:bodyPr/>
          <a:lstStyle/>
          <a:p>
            <a:pPr marL="284163" lvl="1" indent="-223838" eaLnBrk="0" hangingPunct="0">
              <a:spcBef>
                <a:spcPct val="20000"/>
              </a:spcBef>
              <a:buClr>
                <a:srgbClr val="569FD3"/>
              </a:buClr>
              <a:buFont typeface="Wingdings" pitchFamily="2" charset="2"/>
              <a:buChar char="§"/>
              <a:defRPr/>
            </a:pPr>
            <a:endParaRPr lang="en-US" sz="1600" kern="0" dirty="0">
              <a:solidFill>
                <a:srgbClr val="455560"/>
              </a:solidFill>
              <a:latin typeface="Arial"/>
              <a:ea typeface="ＭＳ Ｐゴシック" pitchFamily="-110" charset="-128"/>
            </a:endParaRPr>
          </a:p>
        </p:txBody>
      </p:sp>
      <p:sp>
        <p:nvSpPr>
          <p:cNvPr id="7" name="Rounded Rectangle 6"/>
          <p:cNvSpPr/>
          <p:nvPr/>
        </p:nvSpPr>
        <p:spPr bwMode="auto">
          <a:xfrm>
            <a:off x="228600" y="1005840"/>
            <a:ext cx="8549640" cy="411480"/>
          </a:xfrm>
          <a:prstGeom prst="roundRect">
            <a:avLst/>
          </a:prstGeom>
          <a:solidFill>
            <a:schemeClr val="accent1"/>
          </a:solidFill>
          <a:ln w="9525" cap="flat" cmpd="sng" algn="ctr">
            <a:solidFill>
              <a:schemeClr val="accent2"/>
            </a:solidFill>
            <a:prstDash val="solid"/>
            <a:round/>
            <a:headEnd type="none" w="med" len="med"/>
            <a:tailEnd type="none" w="med" len="med"/>
          </a:ln>
          <a:effectLst/>
        </p:spPr>
        <p:txBody>
          <a:bodyPr wrap="none" anchor="ctr"/>
          <a:lstStyle/>
          <a:p>
            <a:pPr algn="ctr">
              <a:defRPr/>
            </a:pPr>
            <a:r>
              <a:rPr lang="en-US" sz="1600" b="1" dirty="0">
                <a:solidFill>
                  <a:schemeClr val="bg1"/>
                </a:solidFill>
                <a:latin typeface="+mn-lt"/>
              </a:rPr>
              <a:t>Intelligent Data Routing: Redundancy, Scalability and Assurance</a:t>
            </a:r>
            <a:endParaRPr lang="en-US" sz="1600" b="1" dirty="0">
              <a:ln>
                <a:solidFill>
                  <a:schemeClr val="bg1"/>
                </a:solidFill>
              </a:ln>
              <a:solidFill>
                <a:schemeClr val="bg1"/>
              </a:solidFill>
              <a:latin typeface="+mn-lt"/>
            </a:endParaRPr>
          </a:p>
        </p:txBody>
      </p:sp>
      <p:sp>
        <p:nvSpPr>
          <p:cNvPr id="11" name="Content Placeholder 17"/>
          <p:cNvSpPr txBox="1">
            <a:spLocks/>
          </p:cNvSpPr>
          <p:nvPr/>
        </p:nvSpPr>
        <p:spPr bwMode="auto">
          <a:xfrm>
            <a:off x="5181600" y="2332038"/>
            <a:ext cx="3559165" cy="1325562"/>
          </a:xfrm>
          <a:prstGeom prst="rect">
            <a:avLst/>
          </a:prstGeom>
          <a:noFill/>
          <a:ln w="9525">
            <a:noFill/>
            <a:miter lim="800000"/>
            <a:headEnd/>
            <a:tailEnd/>
          </a:ln>
        </p:spPr>
        <p:txBody>
          <a:bodyPr/>
          <a:lstStyle/>
          <a:p>
            <a:pPr marL="290513" indent="-290513" eaLnBrk="0" hangingPunct="0">
              <a:spcBef>
                <a:spcPct val="20000"/>
              </a:spcBef>
              <a:buFont typeface="Wingdings" pitchFamily="2" charset="2"/>
              <a:buChar char="ü"/>
              <a:defRPr/>
            </a:pPr>
            <a:r>
              <a:rPr lang="en-US" sz="2200" kern="0" dirty="0">
                <a:solidFill>
                  <a:schemeClr val="accent4"/>
                </a:solidFill>
                <a:latin typeface="+mn-lt"/>
                <a:cs typeface="ＭＳ Ｐゴシック" pitchFamily="-110" charset="-128"/>
              </a:rPr>
              <a:t>High-bandwidth </a:t>
            </a:r>
          </a:p>
          <a:p>
            <a:pPr marL="290513" indent="-290513" eaLnBrk="0" hangingPunct="0">
              <a:spcBef>
                <a:spcPct val="20000"/>
              </a:spcBef>
              <a:buFont typeface="Wingdings" pitchFamily="2" charset="2"/>
              <a:buChar char="ü"/>
              <a:defRPr/>
            </a:pPr>
            <a:r>
              <a:rPr lang="en-US" sz="2200" kern="0" dirty="0">
                <a:solidFill>
                  <a:schemeClr val="accent4"/>
                </a:solidFill>
                <a:latin typeface="+mn-lt"/>
                <a:cs typeface="ＭＳ Ｐゴシック" pitchFamily="-110" charset="-128"/>
              </a:rPr>
              <a:t>Central network vantage</a:t>
            </a:r>
          </a:p>
          <a:p>
            <a:pPr marL="290513" indent="-290513" eaLnBrk="0" hangingPunct="0">
              <a:spcBef>
                <a:spcPct val="20000"/>
              </a:spcBef>
              <a:buFont typeface="Wingdings" pitchFamily="2" charset="2"/>
              <a:buChar char="ü"/>
              <a:defRPr/>
            </a:pPr>
            <a:r>
              <a:rPr lang="en-US" sz="2200" kern="0" dirty="0">
                <a:solidFill>
                  <a:schemeClr val="accent4"/>
                </a:solidFill>
                <a:latin typeface="+mn-lt"/>
                <a:cs typeface="ＭＳ Ｐゴシック" pitchFamily="-110" charset="-128"/>
              </a:rPr>
              <a:t>Highly </a:t>
            </a:r>
            <a:r>
              <a:rPr lang="en-US" sz="2200" kern="0" dirty="0" smtClean="0">
                <a:solidFill>
                  <a:schemeClr val="accent4"/>
                </a:solidFill>
                <a:latin typeface="+mn-lt"/>
                <a:cs typeface="ＭＳ Ｐゴシック" pitchFamily="-110" charset="-128"/>
              </a:rPr>
              <a:t>scalable</a:t>
            </a:r>
            <a:endParaRPr lang="en-US" sz="2200" kern="0" dirty="0">
              <a:solidFill>
                <a:schemeClr val="accent4"/>
              </a:solidFill>
              <a:latin typeface="+mn-lt"/>
              <a:cs typeface="ＭＳ Ｐゴシック" pitchFamily="-110" charset="-128"/>
            </a:endParaRPr>
          </a:p>
        </p:txBody>
      </p:sp>
      <p:pic>
        <p:nvPicPr>
          <p:cNvPr id="94214" name="Picture 7" descr="vstack_figure.jpg"/>
          <p:cNvPicPr>
            <a:picLocks noChangeAspect="1"/>
          </p:cNvPicPr>
          <p:nvPr/>
        </p:nvPicPr>
        <p:blipFill>
          <a:blip r:embed="rId3"/>
          <a:srcRect t="4604"/>
          <a:stretch>
            <a:fillRect/>
          </a:stretch>
        </p:blipFill>
        <p:spPr bwMode="auto">
          <a:xfrm>
            <a:off x="779507" y="3546509"/>
            <a:ext cx="7843837" cy="3013075"/>
          </a:xfrm>
          <a:prstGeom prst="rect">
            <a:avLst/>
          </a:prstGeom>
          <a:noFill/>
          <a:ln w="9525">
            <a:noFill/>
            <a:miter lim="800000"/>
            <a:headEnd/>
            <a:tailEnd/>
          </a:ln>
        </p:spPr>
      </p:pic>
      <p:sp>
        <p:nvSpPr>
          <p:cNvPr id="8" name="Content Placeholder 17"/>
          <p:cNvSpPr txBox="1">
            <a:spLocks/>
          </p:cNvSpPr>
          <p:nvPr/>
        </p:nvSpPr>
        <p:spPr bwMode="auto">
          <a:xfrm>
            <a:off x="5060950" y="1600200"/>
            <a:ext cx="385445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4163" lvl="1" indent="-223838">
              <a:spcBef>
                <a:spcPts val="1200"/>
              </a:spcBef>
              <a:buClr>
                <a:schemeClr val="accent2"/>
              </a:buClr>
              <a:buFont typeface="Wingdings" pitchFamily="-106" charset="2"/>
              <a:buChar char="§"/>
            </a:pPr>
            <a:r>
              <a:rPr lang="en-US" sz="2000" kern="0" dirty="0" smtClean="0">
                <a:solidFill>
                  <a:srgbClr val="455560"/>
                </a:solidFill>
                <a:latin typeface="+mn-lt"/>
                <a:ea typeface="ＭＳ Ｐゴシック" pitchFamily="34" charset="-128"/>
              </a:rPr>
              <a:t>Scalable system. Self-healing mesh. Unmatched capability</a:t>
            </a:r>
            <a:endParaRPr kumimoji="0" lang="en-US" sz="2400" b="0" i="0" u="none" strike="noStrike" kern="0" cap="none" spc="0" normalizeH="0" baseline="0" noProof="0" dirty="0" smtClean="0">
              <a:ln>
                <a:noFill/>
              </a:ln>
              <a:solidFill>
                <a:srgbClr val="455560"/>
              </a:solidFill>
              <a:effectLst/>
              <a:uLnTx/>
              <a:uFillTx/>
              <a:latin typeface="+mn-lt"/>
              <a:ea typeface="ＭＳ Ｐゴシック" pitchFamily="34" charset="-128"/>
              <a:cs typeface="ＭＳ Ｐゴシック" pitchFamily="-110" charset="-128"/>
            </a:endParaRP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4"/>
          <p:cNvSpPr>
            <a:spLocks noGrp="1"/>
          </p:cNvSpPr>
          <p:nvPr>
            <p:ph type="title"/>
          </p:nvPr>
        </p:nvSpPr>
        <p:spPr/>
        <p:txBody>
          <a:bodyPr/>
          <a:lstStyle/>
          <a:p>
            <a:r>
              <a:rPr lang="en-US" smtClean="0"/>
              <a:t>Session-Aware Load Balancing</a:t>
            </a:r>
          </a:p>
        </p:txBody>
      </p:sp>
      <p:sp>
        <p:nvSpPr>
          <p:cNvPr id="88066" name="Content Placeholder 17"/>
          <p:cNvSpPr>
            <a:spLocks noGrp="1"/>
          </p:cNvSpPr>
          <p:nvPr>
            <p:ph idx="1"/>
          </p:nvPr>
        </p:nvSpPr>
        <p:spPr>
          <a:xfrm>
            <a:off x="457200" y="1587480"/>
            <a:ext cx="3608382" cy="2716242"/>
          </a:xfrm>
        </p:spPr>
        <p:txBody>
          <a:bodyPr/>
          <a:lstStyle/>
          <a:p>
            <a:pPr lvl="1">
              <a:spcBef>
                <a:spcPts val="1000"/>
              </a:spcBef>
            </a:pPr>
            <a:r>
              <a:rPr lang="en-US" sz="2000" dirty="0" smtClean="0"/>
              <a:t>Even distribution of traffic across multiple links </a:t>
            </a:r>
          </a:p>
          <a:p>
            <a:pPr lvl="1">
              <a:spcBef>
                <a:spcPts val="1000"/>
              </a:spcBef>
            </a:pPr>
            <a:r>
              <a:rPr lang="en-US" sz="2000" dirty="0" smtClean="0"/>
              <a:t>Highly granular balancing (10 criteria)</a:t>
            </a:r>
          </a:p>
          <a:p>
            <a:pPr lvl="1">
              <a:spcBef>
                <a:spcPts val="1000"/>
              </a:spcBef>
            </a:pPr>
            <a:r>
              <a:rPr lang="en-US" sz="2000" dirty="0" smtClean="0"/>
              <a:t>Maintain session consistency </a:t>
            </a:r>
          </a:p>
          <a:p>
            <a:pPr lvl="1">
              <a:spcBef>
                <a:spcPts val="1000"/>
              </a:spcBef>
            </a:pPr>
            <a:r>
              <a:rPr lang="en-US" sz="2000" dirty="0" smtClean="0"/>
              <a:t>Fault-tolerant</a:t>
            </a:r>
          </a:p>
        </p:txBody>
      </p:sp>
      <p:sp>
        <p:nvSpPr>
          <p:cNvPr id="7" name="Rounded Rectangle 6"/>
          <p:cNvSpPr/>
          <p:nvPr/>
        </p:nvSpPr>
        <p:spPr bwMode="auto">
          <a:xfrm>
            <a:off x="228600" y="1005840"/>
            <a:ext cx="8549640" cy="411480"/>
          </a:xfrm>
          <a:prstGeom prst="roundRect">
            <a:avLst/>
          </a:prstGeom>
          <a:solidFill>
            <a:schemeClr val="accent1"/>
          </a:solidFill>
          <a:ln w="9525" cap="flat" cmpd="sng" algn="ctr">
            <a:solidFill>
              <a:schemeClr val="accent2"/>
            </a:solidFill>
            <a:prstDash val="solid"/>
            <a:round/>
            <a:headEnd type="none" w="med" len="med"/>
            <a:tailEnd type="none" w="med" len="med"/>
          </a:ln>
          <a:effectLst/>
        </p:spPr>
        <p:txBody>
          <a:bodyPr wrap="none" anchor="ctr"/>
          <a:lstStyle/>
          <a:p>
            <a:pPr algn="ctr">
              <a:defRPr/>
            </a:pPr>
            <a:r>
              <a:rPr lang="en-US" sz="1600" b="1" dirty="0">
                <a:solidFill>
                  <a:schemeClr val="bg1"/>
                </a:solidFill>
                <a:latin typeface="+mn-lt"/>
              </a:rPr>
              <a:t>Distribute Traffic Across Multiple Tools Per IP Session</a:t>
            </a:r>
            <a:endParaRPr lang="en-US" sz="1600" b="1" dirty="0">
              <a:ln>
                <a:solidFill>
                  <a:schemeClr val="bg1"/>
                </a:solidFill>
              </a:ln>
              <a:solidFill>
                <a:schemeClr val="bg1"/>
              </a:solidFill>
              <a:latin typeface="+mn-lt"/>
            </a:endParaRPr>
          </a:p>
        </p:txBody>
      </p:sp>
      <p:pic>
        <p:nvPicPr>
          <p:cNvPr id="88068" name="Picture 2" descr="C:\Documents and Settings\Angelique Medina\Desktop\load balance figure.jpg"/>
          <p:cNvPicPr>
            <a:picLocks noChangeAspect="1" noChangeArrowheads="1"/>
          </p:cNvPicPr>
          <p:nvPr/>
        </p:nvPicPr>
        <p:blipFill>
          <a:blip r:embed="rId3"/>
          <a:srcRect l="6007" t="4482" r="9039" b="2515"/>
          <a:stretch>
            <a:fillRect/>
          </a:stretch>
        </p:blipFill>
        <p:spPr bwMode="auto">
          <a:xfrm>
            <a:off x="3789354" y="1679556"/>
            <a:ext cx="4938713" cy="2997200"/>
          </a:xfrm>
          <a:prstGeom prst="rect">
            <a:avLst/>
          </a:prstGeom>
          <a:noFill/>
          <a:ln w="9525">
            <a:noFill/>
            <a:miter lim="800000"/>
            <a:headEnd/>
            <a:tailEnd/>
          </a:ln>
        </p:spPr>
      </p:pic>
      <p:sp>
        <p:nvSpPr>
          <p:cNvPr id="11" name="Content Placeholder 17"/>
          <p:cNvSpPr txBox="1">
            <a:spLocks/>
          </p:cNvSpPr>
          <p:nvPr/>
        </p:nvSpPr>
        <p:spPr bwMode="auto">
          <a:xfrm>
            <a:off x="442962" y="4948254"/>
            <a:ext cx="8640762" cy="1189037"/>
          </a:xfrm>
          <a:prstGeom prst="rect">
            <a:avLst/>
          </a:prstGeom>
          <a:noFill/>
          <a:ln w="9525">
            <a:noFill/>
            <a:miter lim="800000"/>
            <a:headEnd/>
            <a:tailEnd/>
          </a:ln>
        </p:spPr>
        <p:txBody>
          <a:bodyPr/>
          <a:lstStyle/>
          <a:p>
            <a:pPr marL="290513" indent="-290513" eaLnBrk="0" hangingPunct="0">
              <a:spcBef>
                <a:spcPct val="20000"/>
              </a:spcBef>
              <a:buFont typeface="Wingdings" pitchFamily="2" charset="2"/>
              <a:buChar char="ü"/>
            </a:pPr>
            <a:r>
              <a:rPr lang="en-US" sz="2200" dirty="0">
                <a:solidFill>
                  <a:srgbClr val="E36F1E"/>
                </a:solidFill>
                <a:latin typeface="Arial" charset="0"/>
              </a:rPr>
              <a:t>Monitor 10G networks with existing tools</a:t>
            </a:r>
          </a:p>
          <a:p>
            <a:pPr marL="290513" indent="-290513" eaLnBrk="0" hangingPunct="0">
              <a:spcBef>
                <a:spcPct val="20000"/>
              </a:spcBef>
              <a:buFont typeface="Wingdings" pitchFamily="2" charset="2"/>
              <a:buChar char="ü"/>
            </a:pPr>
            <a:r>
              <a:rPr lang="en-US" sz="2200" dirty="0">
                <a:solidFill>
                  <a:srgbClr val="E36F1E"/>
                </a:solidFill>
                <a:latin typeface="Arial" charset="0"/>
              </a:rPr>
              <a:t>Fully leverage Gigabit tools</a:t>
            </a:r>
          </a:p>
          <a:p>
            <a:pPr marL="290513" indent="-290513" eaLnBrk="0" hangingPunct="0">
              <a:spcBef>
                <a:spcPct val="20000"/>
              </a:spcBef>
              <a:buFont typeface="Wingdings" pitchFamily="2" charset="2"/>
              <a:buChar char="ü"/>
            </a:pPr>
            <a:r>
              <a:rPr lang="en-US" sz="2200" dirty="0">
                <a:solidFill>
                  <a:srgbClr val="E36F1E"/>
                </a:solidFill>
                <a:latin typeface="Arial" charset="0"/>
              </a:rPr>
              <a:t>Prevent oversubscription on monitor ports</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4"/>
          <p:cNvSpPr>
            <a:spLocks noGrp="1"/>
          </p:cNvSpPr>
          <p:nvPr>
            <p:ph type="title"/>
          </p:nvPr>
        </p:nvSpPr>
        <p:spPr/>
        <p:txBody>
          <a:bodyPr/>
          <a:lstStyle/>
          <a:p>
            <a:r>
              <a:rPr lang="en-US" smtClean="0"/>
              <a:t>vAssure™</a:t>
            </a:r>
          </a:p>
        </p:txBody>
      </p:sp>
      <p:sp>
        <p:nvSpPr>
          <p:cNvPr id="79875" name="Content Placeholder 17"/>
          <p:cNvSpPr>
            <a:spLocks noGrp="1"/>
          </p:cNvSpPr>
          <p:nvPr>
            <p:ph idx="1"/>
          </p:nvPr>
        </p:nvSpPr>
        <p:spPr>
          <a:xfrm>
            <a:off x="457200" y="1587479"/>
            <a:ext cx="8396334" cy="4660921"/>
          </a:xfrm>
        </p:spPr>
        <p:txBody>
          <a:bodyPr/>
          <a:lstStyle/>
          <a:p>
            <a:pPr lvl="1"/>
            <a:r>
              <a:rPr lang="en-US" sz="2000" dirty="0" smtClean="0"/>
              <a:t>Hyper-fast switchover</a:t>
            </a:r>
          </a:p>
          <a:p>
            <a:pPr lvl="1"/>
            <a:r>
              <a:rPr lang="en-US" sz="2000" dirty="0" smtClean="0"/>
              <a:t>30-60ms typical</a:t>
            </a:r>
          </a:p>
          <a:p>
            <a:pPr lvl="1"/>
            <a:r>
              <a:rPr lang="en-US" sz="2000" dirty="0" smtClean="0"/>
              <a:t>Registers as noise</a:t>
            </a:r>
          </a:p>
          <a:p>
            <a:pPr lvl="1"/>
            <a:r>
              <a:rPr lang="en-US" sz="2000" dirty="0" smtClean="0"/>
              <a:t>Won’t trigger spanning tree</a:t>
            </a:r>
          </a:p>
          <a:p>
            <a:pPr lvl="1"/>
            <a:r>
              <a:rPr lang="en-US" sz="2000" dirty="0" smtClean="0"/>
              <a:t>No configuration required</a:t>
            </a:r>
          </a:p>
          <a:p>
            <a:pPr lvl="1"/>
            <a:r>
              <a:rPr lang="en-US" sz="2000" dirty="0" smtClean="0"/>
              <a:t>Built-in to all VSS copper Gigabit taps</a:t>
            </a:r>
          </a:p>
          <a:p>
            <a:pPr lvl="1"/>
            <a:r>
              <a:rPr lang="en-US" sz="2000" dirty="0" smtClean="0"/>
              <a:t>Solves failsafe monitoring &amp; inline dilemmas</a:t>
            </a:r>
          </a:p>
        </p:txBody>
      </p:sp>
      <p:sp>
        <p:nvSpPr>
          <p:cNvPr id="7" name="Rounded Rectangle 6"/>
          <p:cNvSpPr/>
          <p:nvPr/>
        </p:nvSpPr>
        <p:spPr bwMode="auto">
          <a:xfrm>
            <a:off x="228600" y="1005840"/>
            <a:ext cx="8549640" cy="411480"/>
          </a:xfrm>
          <a:prstGeom prst="roundRect">
            <a:avLst/>
          </a:prstGeom>
          <a:solidFill>
            <a:schemeClr val="accent1"/>
          </a:solidFill>
          <a:ln w="9525" cap="flat" cmpd="sng" algn="ctr">
            <a:solidFill>
              <a:schemeClr val="accent2"/>
            </a:solidFill>
            <a:prstDash val="solid"/>
            <a:round/>
            <a:headEnd type="none" w="med" len="med"/>
            <a:tailEnd type="none" w="med" len="med"/>
          </a:ln>
          <a:effectLst/>
        </p:spPr>
        <p:txBody>
          <a:bodyPr wrap="none" anchor="ctr"/>
          <a:lstStyle/>
          <a:p>
            <a:pPr algn="ctr">
              <a:defRPr/>
            </a:pPr>
            <a:r>
              <a:rPr lang="en-US" sz="1600" b="1" dirty="0">
                <a:solidFill>
                  <a:schemeClr val="bg1"/>
                </a:solidFill>
                <a:latin typeface="+mn-lt"/>
              </a:rPr>
              <a:t>Copper Gigabit Failover </a:t>
            </a:r>
            <a:endParaRPr lang="en-US" sz="1600" b="1" dirty="0">
              <a:ln>
                <a:solidFill>
                  <a:schemeClr val="bg1"/>
                </a:solidFill>
              </a:ln>
              <a:solidFill>
                <a:schemeClr val="bg1"/>
              </a:solidFill>
              <a:latin typeface="+mn-lt"/>
            </a:endParaRPr>
          </a:p>
        </p:txBody>
      </p:sp>
      <p:sp>
        <p:nvSpPr>
          <p:cNvPr id="12" name="Content Placeholder 17"/>
          <p:cNvSpPr txBox="1">
            <a:spLocks/>
          </p:cNvSpPr>
          <p:nvPr/>
        </p:nvSpPr>
        <p:spPr bwMode="auto">
          <a:xfrm>
            <a:off x="474618" y="4303722"/>
            <a:ext cx="6126162" cy="1508125"/>
          </a:xfrm>
          <a:prstGeom prst="rect">
            <a:avLst/>
          </a:prstGeom>
          <a:noFill/>
          <a:ln w="9525">
            <a:noFill/>
            <a:miter lim="800000"/>
            <a:headEnd/>
            <a:tailEnd/>
          </a:ln>
        </p:spPr>
        <p:txBody>
          <a:bodyPr/>
          <a:lstStyle/>
          <a:p>
            <a:pPr marL="290513" indent="-290513" eaLnBrk="0" hangingPunct="0">
              <a:spcBef>
                <a:spcPct val="20000"/>
              </a:spcBef>
              <a:buFont typeface="Wingdings" pitchFamily="2" charset="2"/>
              <a:buChar char="ü"/>
              <a:defRPr/>
            </a:pPr>
            <a:r>
              <a:rPr lang="en-US" sz="2200" kern="0" dirty="0">
                <a:solidFill>
                  <a:schemeClr val="accent4"/>
                </a:solidFill>
                <a:latin typeface="+mn-lt"/>
                <a:cs typeface="ＭＳ Ｐゴシック" pitchFamily="-110" charset="-128"/>
              </a:rPr>
              <a:t>Fail-safe </a:t>
            </a:r>
          </a:p>
          <a:p>
            <a:pPr marL="290513" indent="-290513" eaLnBrk="0" hangingPunct="0">
              <a:spcBef>
                <a:spcPct val="20000"/>
              </a:spcBef>
              <a:buFont typeface="Wingdings" pitchFamily="2" charset="2"/>
              <a:buChar char="ü"/>
              <a:defRPr/>
            </a:pPr>
            <a:r>
              <a:rPr lang="en-US" sz="2200" kern="0" dirty="0">
                <a:solidFill>
                  <a:schemeClr val="accent4"/>
                </a:solidFill>
                <a:latin typeface="+mn-lt"/>
                <a:cs typeface="ＭＳ Ｐゴシック" pitchFamily="-110" charset="-128"/>
              </a:rPr>
              <a:t>Prevents network downtime </a:t>
            </a:r>
          </a:p>
          <a:p>
            <a:pPr marL="290513" indent="-290513" eaLnBrk="0" hangingPunct="0">
              <a:spcBef>
                <a:spcPct val="20000"/>
              </a:spcBef>
              <a:buFont typeface="Wingdings" pitchFamily="2" charset="2"/>
              <a:buChar char="ü"/>
              <a:defRPr/>
            </a:pPr>
            <a:r>
              <a:rPr lang="en-US" sz="2200" kern="0" dirty="0">
                <a:solidFill>
                  <a:schemeClr val="accent4"/>
                </a:solidFill>
                <a:latin typeface="+mn-lt"/>
                <a:cs typeface="ＭＳ Ｐゴシック" pitchFamily="-110" charset="-128"/>
              </a:rPr>
              <a:t>Time sensitive apps uninterrupted </a:t>
            </a:r>
          </a:p>
        </p:txBody>
      </p:sp>
      <p:pic>
        <p:nvPicPr>
          <p:cNvPr id="6" name="Picture 5" descr="vAsuure_with.png"/>
          <p:cNvPicPr>
            <a:picLocks noChangeAspect="1"/>
          </p:cNvPicPr>
          <p:nvPr/>
        </p:nvPicPr>
        <p:blipFill>
          <a:blip r:embed="rId3"/>
          <a:srcRect l="2968" r="2016"/>
          <a:stretch>
            <a:fillRect/>
          </a:stretch>
        </p:blipFill>
        <p:spPr>
          <a:xfrm>
            <a:off x="6045200" y="3581400"/>
            <a:ext cx="2671763" cy="1943100"/>
          </a:xfrm>
          <a:prstGeom prst="rect">
            <a:avLst/>
          </a:prstGeom>
          <a:ln>
            <a:solidFill>
              <a:schemeClr val="accent5"/>
            </a:solidFill>
          </a:ln>
        </p:spPr>
      </p:pic>
      <p:pic>
        <p:nvPicPr>
          <p:cNvPr id="8" name="Picture 7" descr="vAsuure_without.png"/>
          <p:cNvPicPr>
            <a:picLocks noChangeAspect="1"/>
          </p:cNvPicPr>
          <p:nvPr/>
        </p:nvPicPr>
        <p:blipFill>
          <a:blip r:embed="rId4"/>
          <a:srcRect l="4523"/>
          <a:stretch>
            <a:fillRect/>
          </a:stretch>
        </p:blipFill>
        <p:spPr>
          <a:xfrm>
            <a:off x="6045200" y="1485900"/>
            <a:ext cx="2684463" cy="1943100"/>
          </a:xfrm>
          <a:prstGeom prst="rect">
            <a:avLst/>
          </a:prstGeom>
          <a:ln>
            <a:solidFill>
              <a:schemeClr val="accent5"/>
            </a:solidFill>
          </a:ln>
        </p:spPr>
      </p:pic>
      <p:pic>
        <p:nvPicPr>
          <p:cNvPr id="9" name="Picture 2" descr="C:\Documents and Settings\Angelique Medina\Desktop\V1.4C.C-F-span.jpg"/>
          <p:cNvPicPr>
            <a:picLocks noChangeAspect="1" noChangeArrowheads="1"/>
          </p:cNvPicPr>
          <p:nvPr/>
        </p:nvPicPr>
        <p:blipFill>
          <a:blip r:embed="rId5"/>
          <a:stretch>
            <a:fillRect/>
          </a:stretch>
        </p:blipFill>
        <p:spPr bwMode="auto">
          <a:xfrm>
            <a:off x="4953000" y="5715000"/>
            <a:ext cx="1593829" cy="452877"/>
          </a:xfrm>
          <a:prstGeom prst="rect">
            <a:avLst/>
          </a:prstGeom>
          <a:noFill/>
          <a:ln w="9525">
            <a:noFill/>
            <a:miter lim="800000"/>
            <a:headEnd/>
            <a:tailEnd/>
          </a:ln>
        </p:spPr>
      </p:pic>
      <p:pic>
        <p:nvPicPr>
          <p:cNvPr id="10" name="Picture 9" descr="V1.1C.C-F.png"/>
          <p:cNvPicPr>
            <a:picLocks noChangeAspect="1"/>
          </p:cNvPicPr>
          <p:nvPr/>
        </p:nvPicPr>
        <p:blipFill>
          <a:blip r:embed="rId6"/>
          <a:stretch>
            <a:fillRect/>
          </a:stretch>
        </p:blipFill>
        <p:spPr bwMode="auto">
          <a:xfrm>
            <a:off x="215555" y="5638800"/>
            <a:ext cx="1696117" cy="530171"/>
          </a:xfrm>
          <a:prstGeom prst="rect">
            <a:avLst/>
          </a:prstGeom>
          <a:noFill/>
          <a:ln w="9525">
            <a:noFill/>
            <a:miter lim="800000"/>
            <a:headEnd/>
            <a:tailEnd/>
          </a:ln>
        </p:spPr>
      </p:pic>
      <p:pic>
        <p:nvPicPr>
          <p:cNvPr id="11" name="Picture 13" descr="V1.2C.C-F-AF.jpg"/>
          <p:cNvPicPr>
            <a:picLocks noChangeAspect="1"/>
          </p:cNvPicPr>
          <p:nvPr/>
        </p:nvPicPr>
        <p:blipFill>
          <a:blip r:embed="rId7"/>
          <a:stretch>
            <a:fillRect/>
          </a:stretch>
        </p:blipFill>
        <p:spPr bwMode="auto">
          <a:xfrm>
            <a:off x="7119683" y="5638800"/>
            <a:ext cx="1719517" cy="561989"/>
          </a:xfrm>
          <a:prstGeom prst="rect">
            <a:avLst/>
          </a:prstGeom>
          <a:noFill/>
          <a:ln w="9525">
            <a:noFill/>
            <a:miter lim="800000"/>
            <a:headEnd/>
            <a:tailEnd/>
          </a:ln>
        </p:spPr>
      </p:pic>
      <p:pic>
        <p:nvPicPr>
          <p:cNvPr id="13" name="Picture 15" descr="V1.3C.C-E-IS.png"/>
          <p:cNvPicPr>
            <a:picLocks noChangeAspect="1"/>
          </p:cNvPicPr>
          <p:nvPr/>
        </p:nvPicPr>
        <p:blipFill>
          <a:blip r:embed="rId8"/>
          <a:stretch>
            <a:fillRect/>
          </a:stretch>
        </p:blipFill>
        <p:spPr bwMode="auto">
          <a:xfrm>
            <a:off x="2514600" y="5638800"/>
            <a:ext cx="1821433" cy="59529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elective Aggregation.jpg"/>
          <p:cNvPicPr>
            <a:picLocks noChangeAspect="1"/>
          </p:cNvPicPr>
          <p:nvPr/>
        </p:nvPicPr>
        <p:blipFill>
          <a:blip r:embed="rId3"/>
          <a:srcRect r="6319"/>
          <a:stretch>
            <a:fillRect/>
          </a:stretch>
        </p:blipFill>
        <p:spPr>
          <a:xfrm>
            <a:off x="4618038" y="1497772"/>
            <a:ext cx="4095241" cy="5107850"/>
          </a:xfrm>
          <a:prstGeom prst="rect">
            <a:avLst/>
          </a:prstGeom>
        </p:spPr>
      </p:pic>
      <p:sp>
        <p:nvSpPr>
          <p:cNvPr id="83970" name="Title 4"/>
          <p:cNvSpPr>
            <a:spLocks noGrp="1"/>
          </p:cNvSpPr>
          <p:nvPr>
            <p:ph type="title"/>
          </p:nvPr>
        </p:nvSpPr>
        <p:spPr/>
        <p:txBody>
          <a:bodyPr/>
          <a:lstStyle/>
          <a:p>
            <a:r>
              <a:rPr lang="en-US" dirty="0" smtClean="0"/>
              <a:t>Aggregation / Selective Aggregation</a:t>
            </a:r>
          </a:p>
        </p:txBody>
      </p:sp>
      <p:sp>
        <p:nvSpPr>
          <p:cNvPr id="83971" name="Content Placeholder 17"/>
          <p:cNvSpPr>
            <a:spLocks noGrp="1"/>
          </p:cNvSpPr>
          <p:nvPr>
            <p:ph idx="1"/>
          </p:nvPr>
        </p:nvSpPr>
        <p:spPr>
          <a:xfrm>
            <a:off x="457200" y="1587480"/>
            <a:ext cx="4344990" cy="4660920"/>
          </a:xfrm>
        </p:spPr>
        <p:txBody>
          <a:bodyPr/>
          <a:lstStyle/>
          <a:p>
            <a:pPr lvl="1"/>
            <a:r>
              <a:rPr lang="en-US" sz="2000" dirty="0" smtClean="0"/>
              <a:t>Input traffic to monitor output control </a:t>
            </a:r>
          </a:p>
          <a:p>
            <a:pPr lvl="2"/>
            <a:r>
              <a:rPr lang="en-US" sz="1800" dirty="0" smtClean="0"/>
              <a:t>One-to-multiple network ports to one-to-multiple monitor ports</a:t>
            </a:r>
          </a:p>
          <a:p>
            <a:pPr lvl="3"/>
            <a:r>
              <a:rPr lang="en-US" sz="1800" dirty="0" smtClean="0"/>
              <a:t>1-to-1</a:t>
            </a:r>
          </a:p>
          <a:p>
            <a:pPr lvl="3"/>
            <a:r>
              <a:rPr lang="en-US" sz="1800" dirty="0" smtClean="0"/>
              <a:t>1-to-Many </a:t>
            </a:r>
          </a:p>
          <a:p>
            <a:pPr lvl="3"/>
            <a:r>
              <a:rPr lang="en-US" sz="1800" dirty="0" smtClean="0"/>
              <a:t>Many-to-1</a:t>
            </a:r>
          </a:p>
          <a:p>
            <a:pPr lvl="3"/>
            <a:r>
              <a:rPr lang="en-US" sz="1800" dirty="0" smtClean="0"/>
              <a:t>Many-to-Many</a:t>
            </a:r>
          </a:p>
          <a:p>
            <a:pPr lvl="1"/>
            <a:endParaRPr lang="en-US" dirty="0" smtClean="0"/>
          </a:p>
          <a:p>
            <a:pPr lvl="2"/>
            <a:endParaRPr lang="en-US" dirty="0" smtClean="0"/>
          </a:p>
          <a:p>
            <a:pPr lvl="2"/>
            <a:endParaRPr lang="en-US" dirty="0" smtClean="0"/>
          </a:p>
          <a:p>
            <a:endParaRPr lang="en-US" dirty="0" smtClean="0"/>
          </a:p>
        </p:txBody>
      </p:sp>
      <p:sp>
        <p:nvSpPr>
          <p:cNvPr id="8" name="Content Placeholder 17"/>
          <p:cNvSpPr txBox="1">
            <a:spLocks/>
          </p:cNvSpPr>
          <p:nvPr/>
        </p:nvSpPr>
        <p:spPr bwMode="auto">
          <a:xfrm>
            <a:off x="428580" y="4533912"/>
            <a:ext cx="3886200" cy="1508125"/>
          </a:xfrm>
          <a:prstGeom prst="rect">
            <a:avLst/>
          </a:prstGeom>
          <a:noFill/>
          <a:ln w="9525">
            <a:noFill/>
            <a:miter lim="800000"/>
            <a:headEnd/>
            <a:tailEnd/>
          </a:ln>
        </p:spPr>
        <p:txBody>
          <a:bodyPr/>
          <a:lstStyle/>
          <a:p>
            <a:pPr marL="290513" indent="-290513" eaLnBrk="0" hangingPunct="0">
              <a:spcBef>
                <a:spcPct val="20000"/>
              </a:spcBef>
              <a:buFont typeface="Wingdings" pitchFamily="2" charset="2"/>
              <a:buChar char="ü"/>
              <a:defRPr/>
            </a:pPr>
            <a:r>
              <a:rPr lang="en-US" sz="2200" kern="0" dirty="0">
                <a:solidFill>
                  <a:schemeClr val="accent4"/>
                </a:solidFill>
                <a:latin typeface="+mn-lt"/>
                <a:cs typeface="ＭＳ Ｐゴシック" pitchFamily="-110" charset="-128"/>
              </a:rPr>
              <a:t>Reduce costs </a:t>
            </a:r>
          </a:p>
          <a:p>
            <a:pPr marL="290513" indent="-290513" eaLnBrk="0" hangingPunct="0">
              <a:spcBef>
                <a:spcPct val="20000"/>
              </a:spcBef>
              <a:buFont typeface="Wingdings" pitchFamily="2" charset="2"/>
              <a:buChar char="ü"/>
              <a:defRPr/>
            </a:pPr>
            <a:r>
              <a:rPr lang="en-US" sz="2200" kern="0" dirty="0">
                <a:solidFill>
                  <a:schemeClr val="accent4"/>
                </a:solidFill>
                <a:latin typeface="+mn-lt"/>
                <a:cs typeface="ＭＳ Ｐゴシック" pitchFamily="-110" charset="-128"/>
              </a:rPr>
              <a:t>Improve efficiency of tools </a:t>
            </a:r>
          </a:p>
          <a:p>
            <a:pPr marL="290513" indent="-290513" eaLnBrk="0" hangingPunct="0">
              <a:spcBef>
                <a:spcPct val="20000"/>
              </a:spcBef>
              <a:buFont typeface="Wingdings" pitchFamily="2" charset="2"/>
              <a:buChar char="ü"/>
              <a:defRPr/>
            </a:pPr>
            <a:r>
              <a:rPr lang="en-US" sz="2200" kern="0" dirty="0">
                <a:solidFill>
                  <a:schemeClr val="accent4"/>
                </a:solidFill>
                <a:latin typeface="+mn-lt"/>
                <a:cs typeface="ＭＳ Ｐゴシック" pitchFamily="-110" charset="-128"/>
              </a:rPr>
              <a:t>Reduce number of monitor interfaces required</a:t>
            </a:r>
          </a:p>
          <a:p>
            <a:pPr marL="342900" indent="-342900" eaLnBrk="0" hangingPunct="0">
              <a:spcBef>
                <a:spcPct val="20000"/>
              </a:spcBef>
              <a:buFont typeface="Wingdings" pitchFamily="2" charset="2"/>
              <a:buChar char="ü"/>
              <a:defRPr/>
            </a:pPr>
            <a:endParaRPr lang="en-US" sz="1450" kern="0" dirty="0">
              <a:solidFill>
                <a:schemeClr val="accent4"/>
              </a:solidFill>
              <a:latin typeface="+mn-lt"/>
              <a:cs typeface="ＭＳ Ｐゴシック" pitchFamily="-110" charset="-128"/>
            </a:endParaRPr>
          </a:p>
        </p:txBody>
      </p:sp>
      <p:sp>
        <p:nvSpPr>
          <p:cNvPr id="15" name="Rounded Rectangle 14"/>
          <p:cNvSpPr/>
          <p:nvPr/>
        </p:nvSpPr>
        <p:spPr bwMode="auto">
          <a:xfrm>
            <a:off x="228600" y="1005840"/>
            <a:ext cx="8549640" cy="411480"/>
          </a:xfrm>
          <a:prstGeom prst="roundRect">
            <a:avLst/>
          </a:prstGeom>
          <a:solidFill>
            <a:schemeClr val="accent1"/>
          </a:solidFill>
          <a:ln w="9525" cap="flat" cmpd="sng" algn="ctr">
            <a:solidFill>
              <a:schemeClr val="accent2"/>
            </a:solidFill>
            <a:prstDash val="solid"/>
            <a:round/>
            <a:headEnd type="none" w="med" len="med"/>
            <a:tailEnd type="none" w="med" len="med"/>
          </a:ln>
          <a:effectLst/>
        </p:spPr>
        <p:txBody>
          <a:bodyPr wrap="none" anchor="ctr"/>
          <a:lstStyle/>
          <a:p>
            <a:pPr algn="ctr">
              <a:defRPr/>
            </a:pPr>
            <a:r>
              <a:rPr lang="en-US" sz="1600" b="1" dirty="0" smtClean="0">
                <a:solidFill>
                  <a:schemeClr val="bg1"/>
                </a:solidFill>
                <a:latin typeface="+mn-lt"/>
              </a:rPr>
              <a:t>Monitoring Tools Work Best With The Correct Traffic </a:t>
            </a:r>
            <a:endParaRPr lang="en-US" sz="1600" b="1" dirty="0">
              <a:solidFill>
                <a:schemeClr val="bg1"/>
              </a:solidFill>
              <a:latin typeface="+mn-lt"/>
            </a:endParaRP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1" name="Content Placeholder 8" descr="FilterB.jpg"/>
          <p:cNvPicPr>
            <a:picLocks noChangeAspect="1"/>
          </p:cNvPicPr>
          <p:nvPr/>
        </p:nvPicPr>
        <p:blipFill>
          <a:blip r:embed="rId3"/>
          <a:srcRect l="2765" t="3688" r="3923" b="6570"/>
          <a:stretch>
            <a:fillRect/>
          </a:stretch>
        </p:blipFill>
        <p:spPr bwMode="auto">
          <a:xfrm>
            <a:off x="3743325" y="3057550"/>
            <a:ext cx="5030788" cy="2719388"/>
          </a:xfrm>
          <a:prstGeom prst="rect">
            <a:avLst/>
          </a:prstGeom>
          <a:noFill/>
          <a:ln w="9525">
            <a:noFill/>
            <a:miter lim="800000"/>
            <a:headEnd/>
            <a:tailEnd/>
          </a:ln>
        </p:spPr>
      </p:pic>
      <p:sp>
        <p:nvSpPr>
          <p:cNvPr id="86017" name="Title 4"/>
          <p:cNvSpPr>
            <a:spLocks noGrp="1"/>
          </p:cNvSpPr>
          <p:nvPr>
            <p:ph type="title"/>
          </p:nvPr>
        </p:nvSpPr>
        <p:spPr/>
        <p:txBody>
          <a:bodyPr/>
          <a:lstStyle/>
          <a:p>
            <a:r>
              <a:rPr lang="en-US" smtClean="0"/>
              <a:t>Hardware-Based Filtering</a:t>
            </a:r>
          </a:p>
        </p:txBody>
      </p:sp>
      <p:sp>
        <p:nvSpPr>
          <p:cNvPr id="86022" name="Content Placeholder 17"/>
          <p:cNvSpPr>
            <a:spLocks noGrp="1"/>
          </p:cNvSpPr>
          <p:nvPr>
            <p:ph idx="1"/>
          </p:nvPr>
        </p:nvSpPr>
        <p:spPr>
          <a:xfrm>
            <a:off x="457200" y="1587479"/>
            <a:ext cx="3930648" cy="4660921"/>
          </a:xfrm>
        </p:spPr>
        <p:txBody>
          <a:bodyPr/>
          <a:lstStyle/>
          <a:p>
            <a:pPr lvl="1"/>
            <a:r>
              <a:rPr lang="en-US" sz="2000" dirty="0" smtClean="0"/>
              <a:t>User-defined traffic of interest </a:t>
            </a:r>
          </a:p>
          <a:p>
            <a:pPr lvl="1">
              <a:spcBef>
                <a:spcPts val="1000"/>
              </a:spcBef>
            </a:pPr>
            <a:r>
              <a:rPr lang="en-US" sz="2000" dirty="0" smtClean="0"/>
              <a:t>User-customizable </a:t>
            </a:r>
          </a:p>
          <a:p>
            <a:pPr lvl="1">
              <a:spcBef>
                <a:spcPts val="1000"/>
              </a:spcBef>
            </a:pPr>
            <a:r>
              <a:rPr lang="en-US" sz="2000" dirty="0" smtClean="0"/>
              <a:t>Custom offset filters </a:t>
            </a:r>
          </a:p>
          <a:p>
            <a:pPr lvl="2"/>
            <a:r>
              <a:rPr lang="en-US" sz="1800" dirty="0" smtClean="0"/>
              <a:t>Tunneling applications </a:t>
            </a:r>
          </a:p>
          <a:p>
            <a:pPr lvl="1">
              <a:spcBef>
                <a:spcPts val="1000"/>
              </a:spcBef>
            </a:pPr>
            <a:r>
              <a:rPr lang="en-US" sz="2000" dirty="0" smtClean="0"/>
              <a:t>Layer 2-7 filtering</a:t>
            </a:r>
          </a:p>
          <a:p>
            <a:pPr lvl="1">
              <a:spcBef>
                <a:spcPts val="1000"/>
              </a:spcBef>
            </a:pPr>
            <a:r>
              <a:rPr lang="en-US" sz="2000" dirty="0" smtClean="0"/>
              <a:t>VLAN, </a:t>
            </a:r>
            <a:r>
              <a:rPr lang="en-US" sz="2000" dirty="0" err="1" smtClean="0"/>
              <a:t>QoS</a:t>
            </a:r>
            <a:r>
              <a:rPr lang="en-US" sz="2000" dirty="0" smtClean="0"/>
              <a:t>, IP Service </a:t>
            </a:r>
            <a:br>
              <a:rPr lang="en-US" sz="2000" dirty="0" smtClean="0"/>
            </a:br>
            <a:r>
              <a:rPr lang="en-US" sz="2000" dirty="0" smtClean="0"/>
              <a:t>Type</a:t>
            </a:r>
          </a:p>
          <a:p>
            <a:pPr lvl="2"/>
            <a:r>
              <a:rPr lang="en-US" sz="1800" dirty="0" smtClean="0"/>
              <a:t>UDP/TCP/ICMP</a:t>
            </a:r>
          </a:p>
          <a:p>
            <a:pPr lvl="3"/>
            <a:r>
              <a:rPr lang="en-US" sz="1800" dirty="0" smtClean="0"/>
              <a:t>port, range</a:t>
            </a:r>
          </a:p>
          <a:p>
            <a:pPr lvl="2"/>
            <a:r>
              <a:rPr lang="en-US" sz="1800" dirty="0" smtClean="0"/>
              <a:t>MAC and IP</a:t>
            </a:r>
          </a:p>
          <a:p>
            <a:pPr lvl="3"/>
            <a:r>
              <a:rPr lang="en-US" sz="1800" dirty="0" smtClean="0"/>
              <a:t>source, destination</a:t>
            </a:r>
          </a:p>
        </p:txBody>
      </p:sp>
      <p:sp>
        <p:nvSpPr>
          <p:cNvPr id="13" name="Content Placeholder 35"/>
          <p:cNvSpPr txBox="1">
            <a:spLocks/>
          </p:cNvSpPr>
          <p:nvPr/>
        </p:nvSpPr>
        <p:spPr bwMode="auto">
          <a:xfrm>
            <a:off x="290513" y="1524000"/>
            <a:ext cx="2301875" cy="3332163"/>
          </a:xfrm>
          <a:prstGeom prst="rect">
            <a:avLst/>
          </a:prstGeom>
          <a:noFill/>
          <a:ln w="9525">
            <a:noFill/>
            <a:miter lim="800000"/>
            <a:headEnd/>
            <a:tailEnd/>
          </a:ln>
        </p:spPr>
        <p:txBody>
          <a:bodyPr/>
          <a:lstStyle/>
          <a:p>
            <a:pPr marL="284163" lvl="1" indent="-223838" eaLnBrk="0" hangingPunct="0">
              <a:spcBef>
                <a:spcPct val="20000"/>
              </a:spcBef>
              <a:buClr>
                <a:srgbClr val="569FD3"/>
              </a:buClr>
              <a:buFont typeface="Wingdings" pitchFamily="2" charset="2"/>
              <a:buChar char="§"/>
              <a:defRPr/>
            </a:pPr>
            <a:endParaRPr lang="en-US" sz="1600" kern="0" dirty="0">
              <a:solidFill>
                <a:srgbClr val="455560"/>
              </a:solidFill>
              <a:latin typeface="Arial"/>
              <a:ea typeface="ＭＳ Ｐゴシック" pitchFamily="-110" charset="-128"/>
            </a:endParaRPr>
          </a:p>
        </p:txBody>
      </p:sp>
      <p:sp>
        <p:nvSpPr>
          <p:cNvPr id="7" name="Rounded Rectangle 6"/>
          <p:cNvSpPr/>
          <p:nvPr/>
        </p:nvSpPr>
        <p:spPr bwMode="auto">
          <a:xfrm>
            <a:off x="228600" y="1006475"/>
            <a:ext cx="8550275" cy="411163"/>
          </a:xfrm>
          <a:prstGeom prst="roundRect">
            <a:avLst/>
          </a:prstGeom>
          <a:solidFill>
            <a:schemeClr val="accent1"/>
          </a:solidFill>
          <a:ln w="9525" cap="flat" cmpd="sng" algn="ctr">
            <a:solidFill>
              <a:schemeClr val="accent2"/>
            </a:solidFill>
            <a:prstDash val="solid"/>
            <a:round/>
            <a:headEnd type="none" w="med" len="med"/>
            <a:tailEnd type="none" w="med" len="med"/>
          </a:ln>
          <a:effectLst/>
        </p:spPr>
        <p:txBody>
          <a:bodyPr wrap="none" anchor="ctr"/>
          <a:lstStyle/>
          <a:p>
            <a:pPr algn="ctr">
              <a:defRPr/>
            </a:pPr>
            <a:r>
              <a:rPr lang="en-US" sz="1600" b="1" dirty="0">
                <a:solidFill>
                  <a:schemeClr val="bg1"/>
                </a:solidFill>
                <a:latin typeface="+mn-lt"/>
              </a:rPr>
              <a:t>Selectively Forward Only Traffic Of Interest To Tools</a:t>
            </a:r>
          </a:p>
        </p:txBody>
      </p:sp>
      <p:sp>
        <p:nvSpPr>
          <p:cNvPr id="8" name="Content Placeholder 17"/>
          <p:cNvSpPr txBox="1">
            <a:spLocks/>
          </p:cNvSpPr>
          <p:nvPr/>
        </p:nvSpPr>
        <p:spPr bwMode="auto">
          <a:xfrm>
            <a:off x="4710114" y="1566585"/>
            <a:ext cx="3360774" cy="1004887"/>
          </a:xfrm>
          <a:prstGeom prst="rect">
            <a:avLst/>
          </a:prstGeom>
          <a:noFill/>
          <a:ln w="9525">
            <a:noFill/>
            <a:miter lim="800000"/>
            <a:headEnd/>
            <a:tailEnd/>
          </a:ln>
        </p:spPr>
        <p:txBody>
          <a:bodyPr/>
          <a:lstStyle/>
          <a:p>
            <a:pPr marL="290513" indent="-290513" eaLnBrk="0" hangingPunct="0">
              <a:spcBef>
                <a:spcPct val="20000"/>
              </a:spcBef>
              <a:buFont typeface="Wingdings" pitchFamily="2" charset="2"/>
              <a:buChar char="ü"/>
              <a:defRPr/>
            </a:pPr>
            <a:r>
              <a:rPr lang="en-US" sz="2200" kern="0" dirty="0">
                <a:solidFill>
                  <a:schemeClr val="accent4"/>
                </a:solidFill>
                <a:latin typeface="+mn-lt"/>
                <a:cs typeface="ＭＳ Ｐゴシック" pitchFamily="-110" charset="-128"/>
              </a:rPr>
              <a:t>Reduce Costs</a:t>
            </a:r>
          </a:p>
          <a:p>
            <a:pPr marL="290513" indent="-290513" eaLnBrk="0" hangingPunct="0">
              <a:spcBef>
                <a:spcPct val="20000"/>
              </a:spcBef>
              <a:buFont typeface="Wingdings" pitchFamily="2" charset="2"/>
              <a:buChar char="ü"/>
              <a:defRPr/>
            </a:pPr>
            <a:r>
              <a:rPr lang="en-US" sz="2200" kern="0" dirty="0">
                <a:solidFill>
                  <a:schemeClr val="accent4"/>
                </a:solidFill>
                <a:latin typeface="+mn-lt"/>
                <a:cs typeface="ＭＳ Ｐゴシック" pitchFamily="-110" charset="-128"/>
              </a:rPr>
              <a:t>Ultra-Low Latency </a:t>
            </a:r>
          </a:p>
          <a:p>
            <a:pPr marL="290513" indent="-290513" eaLnBrk="0" hangingPunct="0">
              <a:spcBef>
                <a:spcPct val="20000"/>
              </a:spcBef>
              <a:buFont typeface="Wingdings" pitchFamily="2" charset="2"/>
              <a:buChar char="ü"/>
              <a:defRPr/>
            </a:pPr>
            <a:r>
              <a:rPr lang="en-US" sz="2200" kern="0" dirty="0">
                <a:solidFill>
                  <a:schemeClr val="accent4"/>
                </a:solidFill>
                <a:latin typeface="+mn-lt"/>
                <a:cs typeface="ＭＳ Ｐゴシック" pitchFamily="-110" charset="-128"/>
              </a:rPr>
              <a:t>Line-Rate Monitoring</a:t>
            </a:r>
          </a:p>
          <a:p>
            <a:pPr marL="342900" indent="-342900" eaLnBrk="0" hangingPunct="0">
              <a:spcBef>
                <a:spcPct val="20000"/>
              </a:spcBef>
              <a:buFont typeface="Arial" pitchFamily="34" charset="0"/>
              <a:buChar char="•"/>
              <a:defRPr/>
            </a:pPr>
            <a:endParaRPr lang="en-US" sz="1450" kern="0" dirty="0">
              <a:solidFill>
                <a:schemeClr val="accent4"/>
              </a:solidFill>
              <a:latin typeface="+mn-lt"/>
              <a:cs typeface="ＭＳ Ｐゴシック" pitchFamily="-110" charset="-128"/>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3"/>
          <p:cNvSpPr>
            <a:spLocks noGrp="1"/>
          </p:cNvSpPr>
          <p:nvPr>
            <p:ph type="title"/>
          </p:nvPr>
        </p:nvSpPr>
        <p:spPr/>
        <p:txBody>
          <a:bodyPr/>
          <a:lstStyle/>
          <a:p>
            <a:r>
              <a:rPr lang="en-US" dirty="0" smtClean="0">
                <a:ea typeface="ＭＳ Ｐゴシック" pitchFamily="34" charset="-128"/>
              </a:rPr>
              <a:t>VSS Corporate Profile</a:t>
            </a:r>
          </a:p>
        </p:txBody>
      </p:sp>
      <p:sp>
        <p:nvSpPr>
          <p:cNvPr id="26626" name="Content Placeholder 9"/>
          <p:cNvSpPr>
            <a:spLocks noGrp="1"/>
          </p:cNvSpPr>
          <p:nvPr>
            <p:ph idx="1"/>
          </p:nvPr>
        </p:nvSpPr>
        <p:spPr>
          <a:xfrm>
            <a:off x="457200" y="1173163"/>
            <a:ext cx="8396288" cy="5126037"/>
          </a:xfrm>
        </p:spPr>
        <p:txBody>
          <a:bodyPr/>
          <a:lstStyle/>
          <a:p>
            <a:pPr>
              <a:spcBef>
                <a:spcPts val="600"/>
              </a:spcBef>
            </a:pPr>
            <a:r>
              <a:rPr lang="en-US" sz="2000" b="1" dirty="0" smtClean="0">
                <a:ea typeface="ＭＳ Ｐゴシック" pitchFamily="34" charset="-128"/>
                <a:cs typeface="Arial" charset="0"/>
              </a:rPr>
              <a:t>VSS Monitoring, Inc. is the leading innovator of Distributed Traffic Capture Systems™ and Network Taps</a:t>
            </a:r>
          </a:p>
          <a:p>
            <a:pPr lvl="1">
              <a:spcBef>
                <a:spcPts val="800"/>
              </a:spcBef>
              <a:spcAft>
                <a:spcPts val="800"/>
              </a:spcAft>
            </a:pPr>
            <a:r>
              <a:rPr lang="en-US" sz="2000" dirty="0" smtClean="0">
                <a:ea typeface="ＭＳ Ｐゴシック" pitchFamily="34" charset="-128"/>
                <a:cs typeface="Arial" charset="0"/>
              </a:rPr>
              <a:t>Founded 2003</a:t>
            </a:r>
          </a:p>
          <a:p>
            <a:pPr lvl="1">
              <a:spcBef>
                <a:spcPts val="300"/>
              </a:spcBef>
              <a:spcAft>
                <a:spcPts val="800"/>
              </a:spcAft>
            </a:pPr>
            <a:r>
              <a:rPr lang="en-US" sz="2000" dirty="0" smtClean="0">
                <a:ea typeface="ＭＳ Ｐゴシック" pitchFamily="34" charset="-128"/>
                <a:cs typeface="Arial" charset="0"/>
              </a:rPr>
              <a:t>Headquarters San Mateo, California</a:t>
            </a:r>
          </a:p>
          <a:p>
            <a:pPr lvl="1">
              <a:spcBef>
                <a:spcPts val="300"/>
              </a:spcBef>
              <a:spcAft>
                <a:spcPts val="800"/>
              </a:spcAft>
            </a:pPr>
            <a:r>
              <a:rPr lang="en-US" sz="2000" dirty="0" smtClean="0">
                <a:ea typeface="ＭＳ Ｐゴシック" pitchFamily="34" charset="-128"/>
                <a:cs typeface="Arial" charset="0"/>
              </a:rPr>
              <a:t>90+ employees worldwide</a:t>
            </a:r>
            <a:endParaRPr lang="en-US" sz="2000" dirty="0" smtClean="0">
              <a:solidFill>
                <a:srgbClr val="FF0000"/>
              </a:solidFill>
              <a:ea typeface="ＭＳ Ｐゴシック" pitchFamily="34" charset="-128"/>
              <a:cs typeface="Arial" charset="0"/>
            </a:endParaRPr>
          </a:p>
          <a:p>
            <a:pPr lvl="1">
              <a:spcBef>
                <a:spcPts val="300"/>
              </a:spcBef>
              <a:spcAft>
                <a:spcPts val="800"/>
              </a:spcAft>
            </a:pPr>
            <a:r>
              <a:rPr lang="en-US" sz="2000" dirty="0" smtClean="0">
                <a:ea typeface="ＭＳ Ｐゴシック" pitchFamily="34" charset="-128"/>
              </a:rPr>
              <a:t>Channel focused (40+ International Resellers)</a:t>
            </a:r>
          </a:p>
          <a:p>
            <a:pPr lvl="1">
              <a:spcBef>
                <a:spcPts val="300"/>
              </a:spcBef>
              <a:spcAft>
                <a:spcPts val="800"/>
              </a:spcAft>
            </a:pPr>
            <a:r>
              <a:rPr lang="en-US" sz="2000" dirty="0" smtClean="0">
                <a:ea typeface="ＭＳ Ｐゴシック" pitchFamily="34" charset="-128"/>
                <a:cs typeface="Arial" charset="0"/>
              </a:rPr>
              <a:t>Technology alliances with major system integrators and </a:t>
            </a:r>
            <a:br>
              <a:rPr lang="en-US" sz="2000" dirty="0" smtClean="0">
                <a:ea typeface="ＭＳ Ｐゴシック" pitchFamily="34" charset="-128"/>
                <a:cs typeface="Arial" charset="0"/>
              </a:rPr>
            </a:br>
            <a:r>
              <a:rPr lang="en-US" sz="2000" dirty="0" smtClean="0">
                <a:ea typeface="ＭＳ Ｐゴシック" pitchFamily="34" charset="-128"/>
                <a:cs typeface="Arial" charset="0"/>
              </a:rPr>
              <a:t>analyzer OEMs</a:t>
            </a:r>
          </a:p>
          <a:p>
            <a:pPr lvl="1">
              <a:spcBef>
                <a:spcPts val="300"/>
              </a:spcBef>
              <a:spcAft>
                <a:spcPts val="800"/>
              </a:spcAft>
            </a:pPr>
            <a:r>
              <a:rPr lang="en-US" sz="2000" dirty="0" smtClean="0">
                <a:ea typeface="ＭＳ Ｐゴシック" pitchFamily="34" charset="-128"/>
                <a:cs typeface="Arial" charset="0"/>
              </a:rPr>
              <a:t>Japanese office opened Q3 2007</a:t>
            </a:r>
          </a:p>
          <a:p>
            <a:pPr lvl="1">
              <a:spcBef>
                <a:spcPts val="300"/>
              </a:spcBef>
              <a:spcAft>
                <a:spcPts val="800"/>
              </a:spcAft>
            </a:pPr>
            <a:r>
              <a:rPr lang="en-US" sz="2000" dirty="0" smtClean="0">
                <a:ea typeface="ＭＳ Ｐゴシック" pitchFamily="34" charset="-128"/>
                <a:cs typeface="Arial" charset="0"/>
              </a:rPr>
              <a:t>China office opened Q4 2008</a:t>
            </a:r>
          </a:p>
          <a:p>
            <a:pPr lvl="1">
              <a:spcBef>
                <a:spcPts val="300"/>
              </a:spcBef>
              <a:spcAft>
                <a:spcPts val="800"/>
              </a:spcAft>
            </a:pPr>
            <a:r>
              <a:rPr lang="en-US" sz="2000" dirty="0" smtClean="0">
                <a:ea typeface="ＭＳ Ｐゴシック" pitchFamily="34" charset="-128"/>
                <a:cs typeface="Arial" charset="0"/>
              </a:rPr>
              <a:t>UK office opened Q2 2009</a:t>
            </a:r>
          </a:p>
          <a:p>
            <a:pPr lvl="1">
              <a:spcBef>
                <a:spcPts val="300"/>
              </a:spcBef>
              <a:spcAft>
                <a:spcPts val="800"/>
              </a:spcAft>
            </a:pPr>
            <a:r>
              <a:rPr lang="en-US" sz="2000" dirty="0" smtClean="0">
                <a:ea typeface="ＭＳ Ｐゴシック" pitchFamily="34" charset="-128"/>
                <a:cs typeface="Arial" charset="0"/>
              </a:rPr>
              <a:t>Offices in New York and Washington, D.C.</a:t>
            </a:r>
          </a:p>
        </p:txBody>
      </p:sp>
      <p:sp>
        <p:nvSpPr>
          <p:cNvPr id="26627" name="Rectangle 12"/>
          <p:cNvSpPr>
            <a:spLocks noChangeArrowheads="1"/>
          </p:cNvSpPr>
          <p:nvPr/>
        </p:nvSpPr>
        <p:spPr bwMode="auto">
          <a:xfrm>
            <a:off x="5165725" y="1371600"/>
            <a:ext cx="3429000" cy="1782763"/>
          </a:xfrm>
          <a:prstGeom prst="rect">
            <a:avLst/>
          </a:prstGeom>
          <a:noFill/>
          <a:ln w="9525">
            <a:noFill/>
            <a:miter lim="800000"/>
            <a:headEnd/>
            <a:tailEnd/>
          </a:ln>
        </p:spPr>
        <p:txBody>
          <a:bodyPr/>
          <a:lstStyle/>
          <a:p>
            <a:pPr>
              <a:spcBef>
                <a:spcPct val="20000"/>
              </a:spcBef>
            </a:pPr>
            <a:endParaRPr lang="en-US" sz="1400" b="1">
              <a:latin typeface="Arial" charset="0"/>
            </a:endParaRPr>
          </a:p>
          <a:p>
            <a:pPr>
              <a:spcBef>
                <a:spcPct val="20000"/>
              </a:spcBef>
            </a:pPr>
            <a:endParaRPr lang="en-US" sz="1400" b="1">
              <a:latin typeface="Arial" charset="0"/>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17"/>
          <p:cNvSpPr>
            <a:spLocks noGrp="1"/>
          </p:cNvSpPr>
          <p:nvPr>
            <p:ph idx="1"/>
          </p:nvPr>
        </p:nvSpPr>
        <p:spPr>
          <a:xfrm>
            <a:off x="460426" y="1587480"/>
            <a:ext cx="8162918" cy="3075007"/>
          </a:xfrm>
        </p:spPr>
        <p:txBody>
          <a:bodyPr/>
          <a:lstStyle/>
          <a:p>
            <a:pPr lvl="1">
              <a:spcBef>
                <a:spcPts val="1200"/>
              </a:spcBef>
            </a:pPr>
            <a:r>
              <a:rPr lang="en-US" sz="2000" dirty="0" smtClean="0">
                <a:ea typeface="ＭＳ Ｐゴシック" pitchFamily="34" charset="-128"/>
              </a:rPr>
              <a:t>Ingress time stamp and ingress port stamp</a:t>
            </a:r>
          </a:p>
          <a:p>
            <a:pPr lvl="2">
              <a:spcBef>
                <a:spcPts val="400"/>
              </a:spcBef>
            </a:pPr>
            <a:r>
              <a:rPr lang="en-US" sz="1800" dirty="0" smtClean="0">
                <a:ea typeface="ＭＳ Ｐゴシック" pitchFamily="34" charset="-128"/>
              </a:rPr>
              <a:t>NTP, GPS and moment-of-ingress time stamp support</a:t>
            </a:r>
          </a:p>
          <a:p>
            <a:pPr lvl="1">
              <a:spcBef>
                <a:spcPts val="1200"/>
              </a:spcBef>
            </a:pPr>
            <a:r>
              <a:rPr lang="en-US" sz="2000" dirty="0" smtClean="0">
                <a:ea typeface="ＭＳ Ｐゴシック" pitchFamily="34" charset="-128"/>
              </a:rPr>
              <a:t>9 bytes added at the end of payload for time and port information</a:t>
            </a:r>
          </a:p>
          <a:p>
            <a:pPr lvl="2">
              <a:spcBef>
                <a:spcPts val="400"/>
              </a:spcBef>
            </a:pPr>
            <a:r>
              <a:rPr lang="en-US" sz="1800" dirty="0" smtClean="0">
                <a:ea typeface="ＭＳ Ｐゴシック" pitchFamily="34" charset="-128"/>
              </a:rPr>
              <a:t>Time Stamp: 8 bytes after payload</a:t>
            </a:r>
          </a:p>
          <a:p>
            <a:pPr lvl="2">
              <a:spcBef>
                <a:spcPts val="400"/>
              </a:spcBef>
            </a:pPr>
            <a:r>
              <a:rPr lang="en-US" sz="1800" dirty="0" smtClean="0">
                <a:ea typeface="ＭＳ Ｐゴシック" pitchFamily="34" charset="-128"/>
              </a:rPr>
              <a:t>Port Stamp: 1 byte after payload  </a:t>
            </a:r>
          </a:p>
          <a:p>
            <a:pPr lvl="1">
              <a:spcBef>
                <a:spcPts val="1200"/>
              </a:spcBef>
            </a:pPr>
            <a:r>
              <a:rPr lang="en-US" sz="2000" dirty="0" smtClean="0">
                <a:ea typeface="ＭＳ Ｐゴシック" pitchFamily="34" charset="-128"/>
              </a:rPr>
              <a:t>CRC recalculated </a:t>
            </a:r>
          </a:p>
          <a:p>
            <a:pPr lvl="1">
              <a:spcBef>
                <a:spcPts val="1200"/>
              </a:spcBef>
            </a:pPr>
            <a:r>
              <a:rPr lang="en-US" sz="2000" dirty="0" smtClean="0">
                <a:ea typeface="ＭＳ Ｐゴシック" pitchFamily="34" charset="-128"/>
              </a:rPr>
              <a:t>Only visible to monitor ports</a:t>
            </a:r>
          </a:p>
          <a:p>
            <a:endParaRPr lang="en-US" dirty="0" smtClean="0">
              <a:ea typeface="ＭＳ Ｐゴシック" pitchFamily="34" charset="-128"/>
            </a:endParaRPr>
          </a:p>
        </p:txBody>
      </p:sp>
      <p:sp>
        <p:nvSpPr>
          <p:cNvPr id="90113" name="Title 4"/>
          <p:cNvSpPr>
            <a:spLocks noGrp="1"/>
          </p:cNvSpPr>
          <p:nvPr>
            <p:ph type="title"/>
          </p:nvPr>
        </p:nvSpPr>
        <p:spPr/>
        <p:txBody>
          <a:bodyPr/>
          <a:lstStyle/>
          <a:p>
            <a:r>
              <a:rPr lang="en-US" smtClean="0">
                <a:ea typeface="ＭＳ Ｐゴシック" pitchFamily="34" charset="-128"/>
              </a:rPr>
              <a:t>Time and Port Stamping</a:t>
            </a:r>
          </a:p>
        </p:txBody>
      </p:sp>
      <p:sp>
        <p:nvSpPr>
          <p:cNvPr id="7" name="Rounded Rectangle 6"/>
          <p:cNvSpPr/>
          <p:nvPr/>
        </p:nvSpPr>
        <p:spPr bwMode="auto">
          <a:xfrm>
            <a:off x="228600" y="1005840"/>
            <a:ext cx="8549640" cy="411480"/>
          </a:xfrm>
          <a:prstGeom prst="roundRect">
            <a:avLst/>
          </a:prstGeom>
          <a:solidFill>
            <a:schemeClr val="accent1"/>
          </a:solidFill>
          <a:ln w="9525" cap="flat" cmpd="sng" algn="ctr">
            <a:solidFill>
              <a:schemeClr val="accent2"/>
            </a:solidFill>
            <a:prstDash val="solid"/>
            <a:round/>
            <a:headEnd type="none" w="med" len="med"/>
            <a:tailEnd type="none" w="med" len="med"/>
          </a:ln>
          <a:effectLst/>
        </p:spPr>
        <p:txBody>
          <a:bodyPr wrap="none" anchor="ctr"/>
          <a:lstStyle/>
          <a:p>
            <a:pPr algn="ctr">
              <a:defRPr/>
            </a:pPr>
            <a:r>
              <a:rPr lang="en-US" sz="1600" b="1" dirty="0">
                <a:solidFill>
                  <a:schemeClr val="bg1"/>
                </a:solidFill>
                <a:latin typeface="+mn-lt"/>
              </a:rPr>
              <a:t>Support Accurate Ingress Information At Packet Level</a:t>
            </a:r>
            <a:endParaRPr lang="en-US" sz="1600" b="1" dirty="0">
              <a:ln>
                <a:solidFill>
                  <a:schemeClr val="bg1"/>
                </a:solidFill>
              </a:ln>
              <a:solidFill>
                <a:schemeClr val="bg1"/>
              </a:solidFill>
              <a:latin typeface="+mn-lt"/>
            </a:endParaRPr>
          </a:p>
        </p:txBody>
      </p:sp>
      <p:sp>
        <p:nvSpPr>
          <p:cNvPr id="11" name="Content Placeholder 17"/>
          <p:cNvSpPr txBox="1">
            <a:spLocks/>
          </p:cNvSpPr>
          <p:nvPr/>
        </p:nvSpPr>
        <p:spPr bwMode="auto">
          <a:xfrm>
            <a:off x="455610" y="4625988"/>
            <a:ext cx="3886200" cy="1554162"/>
          </a:xfrm>
          <a:prstGeom prst="rect">
            <a:avLst/>
          </a:prstGeom>
          <a:noFill/>
          <a:ln w="9525">
            <a:noFill/>
            <a:miter lim="800000"/>
            <a:headEnd/>
            <a:tailEnd/>
          </a:ln>
        </p:spPr>
        <p:txBody>
          <a:bodyPr/>
          <a:lstStyle/>
          <a:p>
            <a:pPr marL="290513" indent="-290513" eaLnBrk="0" hangingPunct="0">
              <a:spcBef>
                <a:spcPct val="20000"/>
              </a:spcBef>
              <a:buFont typeface="Wingdings" pitchFamily="2" charset="2"/>
              <a:buChar char="ü"/>
              <a:defRPr/>
            </a:pPr>
            <a:r>
              <a:rPr lang="en-US" sz="2200" kern="0" dirty="0">
                <a:solidFill>
                  <a:schemeClr val="accent4"/>
                </a:solidFill>
                <a:latin typeface="+mn-lt"/>
                <a:cs typeface="ＭＳ Ｐゴシック" pitchFamily="-110" charset="-128"/>
              </a:rPr>
              <a:t>Scalable packet arrival information </a:t>
            </a:r>
          </a:p>
          <a:p>
            <a:pPr marL="290513" indent="-290513" eaLnBrk="0" hangingPunct="0">
              <a:spcBef>
                <a:spcPct val="20000"/>
              </a:spcBef>
              <a:buFont typeface="Wingdings" pitchFamily="2" charset="2"/>
              <a:buChar char="ü"/>
              <a:defRPr/>
            </a:pPr>
            <a:r>
              <a:rPr lang="en-US" sz="2200" kern="0" dirty="0">
                <a:solidFill>
                  <a:schemeClr val="accent4"/>
                </a:solidFill>
                <a:latin typeface="+mn-lt"/>
                <a:cs typeface="ＭＳ Ｐゴシック" pitchFamily="-110" charset="-128"/>
              </a:rPr>
              <a:t>Link-level forensics data</a:t>
            </a:r>
          </a:p>
          <a:p>
            <a:pPr marL="290513" indent="-290513" eaLnBrk="0" hangingPunct="0">
              <a:spcBef>
                <a:spcPct val="20000"/>
              </a:spcBef>
              <a:buFont typeface="Wingdings" pitchFamily="2" charset="2"/>
              <a:buChar char="ü"/>
              <a:defRPr/>
            </a:pPr>
            <a:r>
              <a:rPr lang="en-US" sz="2200" kern="0" dirty="0">
                <a:solidFill>
                  <a:schemeClr val="accent4"/>
                </a:solidFill>
                <a:latin typeface="+mn-lt"/>
                <a:cs typeface="ＭＳ Ｐゴシック" pitchFamily="-110" charset="-128"/>
              </a:rPr>
              <a:t>Track latency </a:t>
            </a:r>
            <a:r>
              <a:rPr lang="en-US" sz="2200" kern="0" dirty="0" smtClean="0">
                <a:solidFill>
                  <a:schemeClr val="accent4"/>
                </a:solidFill>
                <a:latin typeface="+mn-lt"/>
                <a:cs typeface="ＭＳ Ｐゴシック" pitchFamily="-110" charset="-128"/>
              </a:rPr>
              <a:t>propagation</a:t>
            </a:r>
            <a:endParaRPr lang="en-US" sz="2200" kern="0" dirty="0">
              <a:solidFill>
                <a:schemeClr val="accent4"/>
              </a:solidFill>
              <a:latin typeface="+mn-lt"/>
              <a:cs typeface="ＭＳ Ｐゴシック" pitchFamily="-110" charset="-128"/>
            </a:endParaRPr>
          </a:p>
        </p:txBody>
      </p:sp>
      <p:pic>
        <p:nvPicPr>
          <p:cNvPr id="90117" name="Picture 6" descr="Time stamping.JPG"/>
          <p:cNvPicPr>
            <a:picLocks noChangeAspect="1"/>
          </p:cNvPicPr>
          <p:nvPr/>
        </p:nvPicPr>
        <p:blipFill>
          <a:blip r:embed="rId3"/>
          <a:srcRect l="35506" t="40085" r="42097" b="49399"/>
          <a:stretch>
            <a:fillRect/>
          </a:stretch>
        </p:blipFill>
        <p:spPr bwMode="auto">
          <a:xfrm>
            <a:off x="4235497" y="4706934"/>
            <a:ext cx="4664075" cy="1370013"/>
          </a:xfrm>
          <a:prstGeom prst="rect">
            <a:avLst/>
          </a:prstGeom>
          <a:noFill/>
          <a:ln w="9525">
            <a:solidFill>
              <a:schemeClr val="tx2"/>
            </a:solidFill>
            <a:miter lim="800000"/>
            <a:headEnd/>
            <a:tailEnd/>
          </a:ln>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t>GTP Balancing</a:t>
            </a:r>
          </a:p>
        </p:txBody>
      </p:sp>
      <p:pic>
        <p:nvPicPr>
          <p:cNvPr id="1026" name="Picture 2" descr="C:\Documents and Settings\Angelique Medina\Desktop\iplb_rev1.jpg"/>
          <p:cNvPicPr>
            <a:picLocks noChangeAspect="1" noChangeArrowheads="1"/>
          </p:cNvPicPr>
          <p:nvPr/>
        </p:nvPicPr>
        <p:blipFill>
          <a:blip r:embed="rId3"/>
          <a:srcRect t="26667"/>
          <a:stretch>
            <a:fillRect/>
          </a:stretch>
        </p:blipFill>
        <p:spPr bwMode="auto">
          <a:xfrm>
            <a:off x="621030" y="3794760"/>
            <a:ext cx="8020050" cy="2724150"/>
          </a:xfrm>
          <a:prstGeom prst="rect">
            <a:avLst/>
          </a:prstGeom>
          <a:noFill/>
        </p:spPr>
      </p:pic>
      <p:cxnSp>
        <p:nvCxnSpPr>
          <p:cNvPr id="9" name="Straight Arrow Connector 8"/>
          <p:cNvCxnSpPr/>
          <p:nvPr/>
        </p:nvCxnSpPr>
        <p:spPr bwMode="auto">
          <a:xfrm>
            <a:off x="4102056" y="6400800"/>
            <a:ext cx="533400" cy="1588"/>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6" name="Rounded Rectangle 5"/>
          <p:cNvSpPr/>
          <p:nvPr/>
        </p:nvSpPr>
        <p:spPr bwMode="auto">
          <a:xfrm>
            <a:off x="228600" y="1005840"/>
            <a:ext cx="8549640" cy="411480"/>
          </a:xfrm>
          <a:prstGeom prst="roundRect">
            <a:avLst/>
          </a:prstGeom>
          <a:solidFill>
            <a:schemeClr val="accent1"/>
          </a:solidFill>
          <a:ln w="9525" cap="flat" cmpd="sng" algn="ctr">
            <a:solidFill>
              <a:schemeClr val="accent2"/>
            </a:solidFill>
            <a:prstDash val="solid"/>
            <a:round/>
            <a:headEnd type="none" w="med" len="med"/>
            <a:tailEnd type="none" w="med" len="med"/>
          </a:ln>
          <a:effectLst/>
        </p:spPr>
        <p:txBody>
          <a:bodyPr wrap="none" anchor="ctr"/>
          <a:lstStyle/>
          <a:p>
            <a:pPr algn="ctr">
              <a:defRPr/>
            </a:pPr>
            <a:r>
              <a:rPr lang="en-US" sz="1600" b="1" dirty="0" smtClean="0">
                <a:solidFill>
                  <a:schemeClr val="bg1"/>
                </a:solidFill>
                <a:latin typeface="+mn-lt"/>
              </a:rPr>
              <a:t>GPRS Tunneling Protocol</a:t>
            </a:r>
            <a:endParaRPr lang="en-US" sz="1600" b="1" dirty="0">
              <a:ln>
                <a:solidFill>
                  <a:schemeClr val="bg1"/>
                </a:solidFill>
              </a:ln>
              <a:solidFill>
                <a:schemeClr val="bg1"/>
              </a:solidFill>
              <a:latin typeface="+mn-lt"/>
            </a:endParaRPr>
          </a:p>
        </p:txBody>
      </p:sp>
      <p:sp>
        <p:nvSpPr>
          <p:cNvPr id="8" name="Content Placeholder 17"/>
          <p:cNvSpPr>
            <a:spLocks noGrp="1"/>
          </p:cNvSpPr>
          <p:nvPr>
            <p:ph idx="1"/>
          </p:nvPr>
        </p:nvSpPr>
        <p:spPr>
          <a:xfrm>
            <a:off x="460426" y="1587481"/>
            <a:ext cx="8162918" cy="1841520"/>
          </a:xfrm>
        </p:spPr>
        <p:txBody>
          <a:bodyPr/>
          <a:lstStyle/>
          <a:p>
            <a:pPr lvl="1">
              <a:spcBef>
                <a:spcPts val="1200"/>
              </a:spcBef>
            </a:pPr>
            <a:r>
              <a:rPr lang="en-US" sz="2000" dirty="0" smtClean="0">
                <a:ea typeface="ＭＳ Ｐゴシック" pitchFamily="34" charset="-128"/>
              </a:rPr>
              <a:t>Balance GTP traffic</a:t>
            </a:r>
          </a:p>
          <a:p>
            <a:pPr lvl="2">
              <a:spcBef>
                <a:spcPts val="1200"/>
              </a:spcBef>
            </a:pPr>
            <a:r>
              <a:rPr lang="en-US" sz="1800" dirty="0" smtClean="0">
                <a:ea typeface="ＭＳ Ｐゴシック" pitchFamily="34" charset="-128"/>
              </a:rPr>
              <a:t>Send traffic to multiple user-selected monitor ports</a:t>
            </a:r>
          </a:p>
          <a:p>
            <a:pPr lvl="2">
              <a:spcBef>
                <a:spcPts val="1200"/>
              </a:spcBef>
            </a:pPr>
            <a:r>
              <a:rPr lang="en-US" sz="1800" dirty="0" smtClean="0">
                <a:ea typeface="ＭＳ Ｐゴシック" pitchFamily="34" charset="-128"/>
              </a:rPr>
              <a:t>Based on GTP Tunnel ID (TEID)</a:t>
            </a:r>
          </a:p>
          <a:p>
            <a:pPr lvl="2">
              <a:spcBef>
                <a:spcPts val="400"/>
              </a:spcBef>
            </a:pPr>
            <a:endParaRPr lang="en-US" sz="1800" dirty="0" smtClean="0">
              <a:ea typeface="ＭＳ Ｐゴシック" pitchFamily="34" charset="-128"/>
            </a:endParaRPr>
          </a:p>
        </p:txBody>
      </p:sp>
      <p:sp>
        <p:nvSpPr>
          <p:cNvPr id="7" name="Content Placeholder 17"/>
          <p:cNvSpPr txBox="1">
            <a:spLocks/>
          </p:cNvSpPr>
          <p:nvPr/>
        </p:nvSpPr>
        <p:spPr bwMode="auto">
          <a:xfrm>
            <a:off x="454019" y="2880360"/>
            <a:ext cx="8187061" cy="1600200"/>
          </a:xfrm>
          <a:prstGeom prst="rect">
            <a:avLst/>
          </a:prstGeom>
          <a:noFill/>
          <a:ln w="9525">
            <a:noFill/>
            <a:miter lim="800000"/>
            <a:headEnd/>
            <a:tailEnd/>
          </a:ln>
        </p:spPr>
        <p:txBody>
          <a:bodyPr/>
          <a:lstStyle/>
          <a:p>
            <a:pPr marL="290513" indent="-290513" eaLnBrk="0" hangingPunct="0">
              <a:spcBef>
                <a:spcPct val="20000"/>
              </a:spcBef>
              <a:buFont typeface="Wingdings" pitchFamily="2" charset="2"/>
              <a:buChar char="ü"/>
              <a:defRPr/>
            </a:pPr>
            <a:r>
              <a:rPr lang="en-US" sz="2200" kern="0" dirty="0" smtClean="0">
                <a:solidFill>
                  <a:schemeClr val="accent4"/>
                </a:solidFill>
                <a:latin typeface="+mn-lt"/>
                <a:cs typeface="ＭＳ Ｐゴシック" pitchFamily="-110" charset="-128"/>
              </a:rPr>
              <a:t>Balance GTP traffic across multiple analysis tools</a:t>
            </a:r>
            <a:endParaRPr lang="en-US" sz="2200" kern="0" dirty="0">
              <a:solidFill>
                <a:schemeClr val="accent4"/>
              </a:solidFill>
              <a:latin typeface="+mn-lt"/>
              <a:cs typeface="ＭＳ Ｐゴシック" pitchFamily="-110" charset="-128"/>
            </a:endParaRPr>
          </a:p>
          <a:p>
            <a:pPr marL="290513" indent="-290513" eaLnBrk="0" hangingPunct="0">
              <a:spcBef>
                <a:spcPct val="20000"/>
              </a:spcBef>
              <a:buFont typeface="Wingdings" pitchFamily="2" charset="2"/>
              <a:buChar char="ü"/>
              <a:defRPr/>
            </a:pPr>
            <a:r>
              <a:rPr lang="en-US" sz="2200" kern="0" dirty="0" smtClean="0">
                <a:solidFill>
                  <a:schemeClr val="accent4"/>
                </a:solidFill>
                <a:latin typeface="+mn-lt"/>
                <a:cs typeface="ＭＳ Ｐゴシック" pitchFamily="-110" charset="-128"/>
              </a:rPr>
              <a:t>Keep GTP session / tunnel packets together for same tool</a:t>
            </a:r>
            <a:endParaRPr lang="en-US" sz="2000" kern="0" dirty="0">
              <a:solidFill>
                <a:schemeClr val="accent4"/>
              </a:solidFill>
              <a:latin typeface="+mn-lt"/>
              <a:cs typeface="ＭＳ Ｐゴシック" pitchFamily="-110" charset="-128"/>
            </a:endParaRP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t>GTP De-Encapsulation</a:t>
            </a:r>
          </a:p>
        </p:txBody>
      </p:sp>
      <p:sp>
        <p:nvSpPr>
          <p:cNvPr id="6" name="Rounded Rectangle 5"/>
          <p:cNvSpPr/>
          <p:nvPr/>
        </p:nvSpPr>
        <p:spPr bwMode="auto">
          <a:xfrm>
            <a:off x="228600" y="1005840"/>
            <a:ext cx="8549640" cy="411480"/>
          </a:xfrm>
          <a:prstGeom prst="roundRect">
            <a:avLst/>
          </a:prstGeom>
          <a:solidFill>
            <a:schemeClr val="accent1"/>
          </a:solidFill>
          <a:ln w="9525" cap="flat" cmpd="sng" algn="ctr">
            <a:solidFill>
              <a:schemeClr val="accent2"/>
            </a:solidFill>
            <a:prstDash val="solid"/>
            <a:round/>
            <a:headEnd type="none" w="med" len="med"/>
            <a:tailEnd type="none" w="med" len="med"/>
          </a:ln>
          <a:effectLst/>
        </p:spPr>
        <p:txBody>
          <a:bodyPr wrap="none" anchor="ctr"/>
          <a:lstStyle/>
          <a:p>
            <a:pPr algn="ctr">
              <a:defRPr/>
            </a:pPr>
            <a:r>
              <a:rPr lang="en-US" sz="1600" b="1" dirty="0" smtClean="0">
                <a:solidFill>
                  <a:schemeClr val="bg1"/>
                </a:solidFill>
              </a:rPr>
              <a:t>Remove GTP Encapsulation</a:t>
            </a:r>
            <a:endParaRPr lang="en-US" sz="1600" b="1" dirty="0">
              <a:ln>
                <a:solidFill>
                  <a:schemeClr val="bg1"/>
                </a:solidFill>
              </a:ln>
              <a:solidFill>
                <a:schemeClr val="bg1"/>
              </a:solidFill>
              <a:latin typeface="+mn-lt"/>
            </a:endParaRPr>
          </a:p>
        </p:txBody>
      </p:sp>
      <p:sp>
        <p:nvSpPr>
          <p:cNvPr id="14" name="Content Placeholder 17"/>
          <p:cNvSpPr>
            <a:spLocks noGrp="1"/>
          </p:cNvSpPr>
          <p:nvPr>
            <p:ph idx="1"/>
          </p:nvPr>
        </p:nvSpPr>
        <p:spPr>
          <a:xfrm>
            <a:off x="455656" y="1587480"/>
            <a:ext cx="8167688" cy="2193925"/>
          </a:xfrm>
        </p:spPr>
        <p:txBody>
          <a:bodyPr/>
          <a:lstStyle/>
          <a:p>
            <a:pPr lvl="1">
              <a:spcBef>
                <a:spcPts val="1200"/>
              </a:spcBef>
            </a:pPr>
            <a:r>
              <a:rPr lang="en-US" sz="2000" dirty="0" smtClean="0">
                <a:ea typeface="ＭＳ Ｐゴシック" pitchFamily="34" charset="-128"/>
              </a:rPr>
              <a:t>Strip GTP headers before passing packet to monitor port</a:t>
            </a:r>
          </a:p>
          <a:p>
            <a:pPr lvl="2">
              <a:spcBef>
                <a:spcPts val="1200"/>
              </a:spcBef>
            </a:pPr>
            <a:r>
              <a:rPr lang="en-US" sz="1800" dirty="0" smtClean="0">
                <a:ea typeface="ＭＳ Ｐゴシック" pitchFamily="34" charset="-128"/>
              </a:rPr>
              <a:t>Per port GTP De-Encapsulation</a:t>
            </a:r>
          </a:p>
          <a:p>
            <a:pPr lvl="2">
              <a:spcBef>
                <a:spcPts val="1200"/>
              </a:spcBef>
            </a:pPr>
            <a:r>
              <a:rPr lang="en-US" sz="1800" dirty="0" smtClean="0">
                <a:ea typeface="ＭＳ Ｐゴシック" pitchFamily="34" charset="-128"/>
              </a:rPr>
              <a:t>Enable Load Balancing &amp; easier Filtering on GTP payload content</a:t>
            </a:r>
          </a:p>
          <a:p>
            <a:pPr lvl="2">
              <a:spcBef>
                <a:spcPts val="1200"/>
              </a:spcBef>
            </a:pPr>
            <a:endParaRPr lang="en-US" sz="1800" dirty="0" smtClean="0">
              <a:ea typeface="ＭＳ Ｐゴシック" pitchFamily="34" charset="-128"/>
            </a:endParaRPr>
          </a:p>
        </p:txBody>
      </p:sp>
      <p:pic>
        <p:nvPicPr>
          <p:cNvPr id="1026" name="Picture 2"/>
          <p:cNvPicPr>
            <a:picLocks noChangeAspect="1" noChangeArrowheads="1"/>
          </p:cNvPicPr>
          <p:nvPr/>
        </p:nvPicPr>
        <p:blipFill>
          <a:blip r:embed="rId3"/>
          <a:srcRect/>
          <a:stretch>
            <a:fillRect/>
          </a:stretch>
        </p:blipFill>
        <p:spPr bwMode="auto">
          <a:xfrm>
            <a:off x="1462290" y="4480560"/>
            <a:ext cx="6813030" cy="2057400"/>
          </a:xfrm>
          <a:prstGeom prst="rect">
            <a:avLst/>
          </a:prstGeom>
          <a:noFill/>
          <a:ln w="9525">
            <a:noFill/>
            <a:miter lim="800000"/>
            <a:headEnd/>
            <a:tailEnd/>
          </a:ln>
        </p:spPr>
      </p:pic>
      <p:sp>
        <p:nvSpPr>
          <p:cNvPr id="8" name="Content Placeholder 17"/>
          <p:cNvSpPr txBox="1">
            <a:spLocks/>
          </p:cNvSpPr>
          <p:nvPr/>
        </p:nvSpPr>
        <p:spPr bwMode="auto">
          <a:xfrm>
            <a:off x="454019" y="2880360"/>
            <a:ext cx="8187061" cy="1600200"/>
          </a:xfrm>
          <a:prstGeom prst="rect">
            <a:avLst/>
          </a:prstGeom>
          <a:noFill/>
          <a:ln w="9525">
            <a:noFill/>
            <a:miter lim="800000"/>
            <a:headEnd/>
            <a:tailEnd/>
          </a:ln>
        </p:spPr>
        <p:txBody>
          <a:bodyPr/>
          <a:lstStyle/>
          <a:p>
            <a:pPr marL="290513" indent="-290513" eaLnBrk="0" hangingPunct="0">
              <a:spcBef>
                <a:spcPct val="20000"/>
              </a:spcBef>
              <a:buFont typeface="Wingdings" pitchFamily="2" charset="2"/>
              <a:buChar char="ü"/>
              <a:defRPr/>
            </a:pPr>
            <a:r>
              <a:rPr lang="en-US" sz="2200" kern="0" dirty="0" smtClean="0">
                <a:solidFill>
                  <a:schemeClr val="accent4"/>
                </a:solidFill>
                <a:latin typeface="+mn-lt"/>
                <a:cs typeface="ＭＳ Ｐゴシック" pitchFamily="-110" charset="-128"/>
              </a:rPr>
              <a:t>Allows tools without support for GTP, to analyze GTP traffic</a:t>
            </a:r>
            <a:endParaRPr lang="en-US" sz="2200" kern="0" dirty="0">
              <a:solidFill>
                <a:schemeClr val="accent4"/>
              </a:solidFill>
              <a:latin typeface="+mn-lt"/>
              <a:cs typeface="ＭＳ Ｐゴシック" pitchFamily="-110" charset="-128"/>
            </a:endParaRPr>
          </a:p>
          <a:p>
            <a:pPr marL="290513" indent="-290513" eaLnBrk="0" hangingPunct="0">
              <a:spcBef>
                <a:spcPct val="20000"/>
              </a:spcBef>
              <a:buFont typeface="Wingdings" pitchFamily="2" charset="2"/>
              <a:buChar char="ü"/>
              <a:defRPr/>
            </a:pPr>
            <a:r>
              <a:rPr lang="en-US" sz="2200" kern="0" dirty="0" smtClean="0">
                <a:solidFill>
                  <a:schemeClr val="accent4"/>
                </a:solidFill>
                <a:latin typeface="+mn-lt"/>
                <a:cs typeface="ＭＳ Ｐゴシック" pitchFamily="-110" charset="-128"/>
              </a:rPr>
              <a:t>More easily filter GTP traffic based on payload content</a:t>
            </a:r>
          </a:p>
          <a:p>
            <a:pPr marL="290513" indent="-290513" eaLnBrk="0" hangingPunct="0">
              <a:spcBef>
                <a:spcPct val="20000"/>
              </a:spcBef>
              <a:buFont typeface="Wingdings" pitchFamily="2" charset="2"/>
              <a:buChar char="ü"/>
              <a:defRPr/>
            </a:pPr>
            <a:r>
              <a:rPr lang="en-US" sz="2200" kern="0" dirty="0" smtClean="0">
                <a:solidFill>
                  <a:schemeClr val="accent4"/>
                </a:solidFill>
                <a:cs typeface="ＭＳ Ｐゴシック" pitchFamily="-110" charset="-128"/>
              </a:rPr>
              <a:t>Balance GTP traffic based on other criteria</a:t>
            </a:r>
            <a:endParaRPr lang="en-US" sz="2000" kern="0" dirty="0">
              <a:solidFill>
                <a:schemeClr val="accent4"/>
              </a:solidFill>
              <a:latin typeface="+mn-lt"/>
              <a:cs typeface="ＭＳ Ｐゴシック" pitchFamily="-110" charset="-128"/>
            </a:endParaRP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4"/>
          <p:cNvSpPr>
            <a:spLocks noGrp="1"/>
          </p:cNvSpPr>
          <p:nvPr>
            <p:ph type="title"/>
          </p:nvPr>
        </p:nvSpPr>
        <p:spPr/>
        <p:txBody>
          <a:bodyPr/>
          <a:lstStyle/>
          <a:p>
            <a:r>
              <a:rPr lang="en-US" smtClean="0"/>
              <a:t>vSlice™ - Conditional Packet Slicing</a:t>
            </a:r>
          </a:p>
        </p:txBody>
      </p:sp>
      <p:sp>
        <p:nvSpPr>
          <p:cNvPr id="92162" name="Content Placeholder 17"/>
          <p:cNvSpPr>
            <a:spLocks noGrp="1"/>
          </p:cNvSpPr>
          <p:nvPr>
            <p:ph idx="1"/>
          </p:nvPr>
        </p:nvSpPr>
        <p:spPr>
          <a:xfrm>
            <a:off x="457200" y="1587481"/>
            <a:ext cx="4897446" cy="3176622"/>
          </a:xfrm>
        </p:spPr>
        <p:txBody>
          <a:bodyPr/>
          <a:lstStyle/>
          <a:p>
            <a:pPr lvl="1"/>
            <a:r>
              <a:rPr lang="en-US" sz="2000" dirty="0" smtClean="0"/>
              <a:t>Truncate packets </a:t>
            </a:r>
          </a:p>
          <a:p>
            <a:pPr lvl="1"/>
            <a:r>
              <a:rPr lang="en-US" sz="2000" dirty="0" smtClean="0"/>
              <a:t>User-customizable offset and protocols </a:t>
            </a:r>
          </a:p>
          <a:p>
            <a:pPr lvl="1"/>
            <a:r>
              <a:rPr lang="en-US" sz="2000" dirty="0" smtClean="0"/>
              <a:t>Multiple ports </a:t>
            </a:r>
          </a:p>
          <a:p>
            <a:pPr lvl="1"/>
            <a:endParaRPr lang="en-US" sz="2000" dirty="0" smtClean="0"/>
          </a:p>
          <a:p>
            <a:pPr lvl="1"/>
            <a:endParaRPr lang="en-US" sz="2000" dirty="0" smtClean="0"/>
          </a:p>
          <a:p>
            <a:pPr lvl="1"/>
            <a:endParaRPr lang="en-US" sz="2000" dirty="0" smtClean="0"/>
          </a:p>
          <a:p>
            <a:pPr lvl="2"/>
            <a:endParaRPr lang="en-US" sz="1800" dirty="0" smtClean="0"/>
          </a:p>
          <a:p>
            <a:endParaRPr lang="en-US" sz="2000" dirty="0" smtClean="0"/>
          </a:p>
        </p:txBody>
      </p:sp>
      <p:sp>
        <p:nvSpPr>
          <p:cNvPr id="7" name="Rounded Rectangle 6"/>
          <p:cNvSpPr/>
          <p:nvPr/>
        </p:nvSpPr>
        <p:spPr bwMode="auto">
          <a:xfrm>
            <a:off x="228600" y="1005840"/>
            <a:ext cx="8549640" cy="411480"/>
          </a:xfrm>
          <a:prstGeom prst="roundRect">
            <a:avLst/>
          </a:prstGeom>
          <a:solidFill>
            <a:schemeClr val="accent1"/>
          </a:solidFill>
          <a:ln w="9525" cap="flat" cmpd="sng" algn="ctr">
            <a:solidFill>
              <a:schemeClr val="accent2"/>
            </a:solidFill>
            <a:prstDash val="solid"/>
            <a:round/>
            <a:headEnd type="none" w="med" len="med"/>
            <a:tailEnd type="none" w="med" len="med"/>
          </a:ln>
          <a:effectLst/>
        </p:spPr>
        <p:txBody>
          <a:bodyPr wrap="none" anchor="ctr"/>
          <a:lstStyle/>
          <a:p>
            <a:pPr algn="ctr">
              <a:defRPr/>
            </a:pPr>
            <a:r>
              <a:rPr lang="en-US" sz="1600" b="1" dirty="0">
                <a:solidFill>
                  <a:schemeClr val="bg1"/>
                </a:solidFill>
                <a:latin typeface="+mn-lt"/>
              </a:rPr>
              <a:t>Monitor Tool Over-Utilization And Data Privacy Regulations</a:t>
            </a:r>
            <a:endParaRPr lang="en-US" sz="1600" b="1" dirty="0">
              <a:ln>
                <a:solidFill>
                  <a:schemeClr val="bg1"/>
                </a:solidFill>
              </a:ln>
              <a:solidFill>
                <a:schemeClr val="bg1"/>
              </a:solidFill>
              <a:latin typeface="+mn-lt"/>
            </a:endParaRPr>
          </a:p>
        </p:txBody>
      </p:sp>
      <p:sp>
        <p:nvSpPr>
          <p:cNvPr id="11" name="Content Placeholder 17"/>
          <p:cNvSpPr txBox="1">
            <a:spLocks/>
          </p:cNvSpPr>
          <p:nvPr/>
        </p:nvSpPr>
        <p:spPr bwMode="auto">
          <a:xfrm>
            <a:off x="454019" y="3429000"/>
            <a:ext cx="3611563" cy="2470150"/>
          </a:xfrm>
          <a:prstGeom prst="rect">
            <a:avLst/>
          </a:prstGeom>
          <a:noFill/>
          <a:ln w="9525">
            <a:noFill/>
            <a:miter lim="800000"/>
            <a:headEnd/>
            <a:tailEnd/>
          </a:ln>
        </p:spPr>
        <p:txBody>
          <a:bodyPr/>
          <a:lstStyle/>
          <a:p>
            <a:pPr marL="290513" indent="-290513" eaLnBrk="0" hangingPunct="0">
              <a:spcBef>
                <a:spcPct val="20000"/>
              </a:spcBef>
              <a:buFont typeface="Wingdings" pitchFamily="2" charset="2"/>
              <a:buChar char="ü"/>
              <a:defRPr/>
            </a:pPr>
            <a:r>
              <a:rPr lang="en-US" sz="2200" kern="0" dirty="0">
                <a:solidFill>
                  <a:schemeClr val="accent4"/>
                </a:solidFill>
                <a:latin typeface="+mn-lt"/>
                <a:cs typeface="ＭＳ Ｐゴシック" pitchFamily="-110" charset="-128"/>
              </a:rPr>
              <a:t>Reduce traffic load to monitor tools</a:t>
            </a:r>
          </a:p>
          <a:p>
            <a:pPr marL="290513" indent="-290513" eaLnBrk="0" hangingPunct="0">
              <a:spcBef>
                <a:spcPct val="20000"/>
              </a:spcBef>
              <a:buFont typeface="Wingdings" pitchFamily="2" charset="2"/>
              <a:buChar char="ü"/>
              <a:defRPr/>
            </a:pPr>
            <a:r>
              <a:rPr lang="en-US" sz="2200" kern="0" dirty="0">
                <a:solidFill>
                  <a:schemeClr val="accent4"/>
                </a:solidFill>
                <a:latin typeface="+mn-lt"/>
                <a:cs typeface="ＭＳ Ｐゴシック" pitchFamily="-110" charset="-128"/>
              </a:rPr>
              <a:t>Remove user information before reaching monitor tools </a:t>
            </a:r>
          </a:p>
          <a:p>
            <a:pPr marL="290513" indent="-290513" eaLnBrk="0" hangingPunct="0">
              <a:spcBef>
                <a:spcPct val="20000"/>
              </a:spcBef>
              <a:buFont typeface="Wingdings" pitchFamily="2" charset="2"/>
              <a:buChar char="ü"/>
              <a:defRPr/>
            </a:pPr>
            <a:r>
              <a:rPr lang="en-US" sz="2200" kern="0" dirty="0">
                <a:solidFill>
                  <a:schemeClr val="accent4"/>
                </a:solidFill>
                <a:latin typeface="+mn-lt"/>
                <a:cs typeface="ＭＳ Ｐゴシック" pitchFamily="-110" charset="-128"/>
              </a:rPr>
              <a:t>Increase monitoring efficiency / reduce costs</a:t>
            </a:r>
          </a:p>
          <a:p>
            <a:pPr marL="342900" indent="-342900" eaLnBrk="0" hangingPunct="0">
              <a:spcBef>
                <a:spcPct val="20000"/>
              </a:spcBef>
              <a:defRPr/>
            </a:pPr>
            <a:endParaRPr lang="en-US" sz="2000" kern="0" dirty="0">
              <a:solidFill>
                <a:schemeClr val="accent4"/>
              </a:solidFill>
              <a:latin typeface="+mn-lt"/>
              <a:cs typeface="ＭＳ Ｐゴシック" pitchFamily="-110" charset="-128"/>
            </a:endParaRPr>
          </a:p>
        </p:txBody>
      </p:sp>
      <p:pic>
        <p:nvPicPr>
          <p:cNvPr id="92166" name="Picture 7" descr="Conditional Packet Slicing.jpg"/>
          <p:cNvPicPr>
            <a:picLocks noChangeAspect="1"/>
          </p:cNvPicPr>
          <p:nvPr/>
        </p:nvPicPr>
        <p:blipFill>
          <a:blip r:embed="rId3"/>
          <a:srcRect/>
          <a:stretch>
            <a:fillRect/>
          </a:stretch>
        </p:blipFill>
        <p:spPr bwMode="auto">
          <a:xfrm>
            <a:off x="5815026" y="1828800"/>
            <a:ext cx="3055938" cy="221456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1" name="Picture 7" descr="Microburst.jpg"/>
          <p:cNvPicPr>
            <a:picLocks noChangeAspect="1"/>
          </p:cNvPicPr>
          <p:nvPr/>
        </p:nvPicPr>
        <p:blipFill>
          <a:blip r:embed="rId3"/>
          <a:srcRect l="7143" t="10451" r="9831" b="11472"/>
          <a:stretch>
            <a:fillRect/>
          </a:stretch>
        </p:blipFill>
        <p:spPr bwMode="auto">
          <a:xfrm>
            <a:off x="4433932" y="2600316"/>
            <a:ext cx="4281488" cy="3452812"/>
          </a:xfrm>
          <a:prstGeom prst="rect">
            <a:avLst/>
          </a:prstGeom>
          <a:noFill/>
          <a:ln w="9525">
            <a:noFill/>
            <a:miter lim="800000"/>
            <a:headEnd/>
            <a:tailEnd/>
          </a:ln>
        </p:spPr>
      </p:pic>
      <p:sp>
        <p:nvSpPr>
          <p:cNvPr id="96262" name="Content Placeholder 17"/>
          <p:cNvSpPr>
            <a:spLocks noGrp="1"/>
          </p:cNvSpPr>
          <p:nvPr>
            <p:ph idx="1"/>
          </p:nvPr>
        </p:nvSpPr>
        <p:spPr>
          <a:xfrm>
            <a:off x="460426" y="1587480"/>
            <a:ext cx="8393108" cy="2193925"/>
          </a:xfrm>
        </p:spPr>
        <p:txBody>
          <a:bodyPr/>
          <a:lstStyle/>
          <a:p>
            <a:pPr lvl="1">
              <a:spcBef>
                <a:spcPts val="1200"/>
              </a:spcBef>
            </a:pPr>
            <a:r>
              <a:rPr lang="en-US" sz="2000" dirty="0" smtClean="0">
                <a:ea typeface="ＭＳ Ｐゴシック" pitchFamily="34" charset="-128"/>
              </a:rPr>
              <a:t>Identifies and provides bit-level metadata </a:t>
            </a:r>
          </a:p>
          <a:p>
            <a:pPr lvl="1">
              <a:spcBef>
                <a:spcPts val="1200"/>
              </a:spcBef>
            </a:pPr>
            <a:r>
              <a:rPr lang="en-US" sz="2000" dirty="0" smtClean="0">
                <a:ea typeface="ＭＳ Ｐゴシック" pitchFamily="34" charset="-128"/>
              </a:rPr>
              <a:t>Sub-millisecond network utilization statistics </a:t>
            </a:r>
          </a:p>
          <a:p>
            <a:pPr lvl="1">
              <a:spcBef>
                <a:spcPts val="1200"/>
              </a:spcBef>
            </a:pPr>
            <a:r>
              <a:rPr lang="en-US" sz="2000" dirty="0" smtClean="0">
                <a:ea typeface="ＭＳ Ｐゴシック" pitchFamily="34" charset="-128"/>
              </a:rPr>
              <a:t>Identify network </a:t>
            </a:r>
            <a:r>
              <a:rPr lang="en-US" sz="2000" dirty="0" err="1" smtClean="0">
                <a:ea typeface="ＭＳ Ｐゴシック" pitchFamily="34" charset="-128"/>
              </a:rPr>
              <a:t>microbursts</a:t>
            </a:r>
            <a:r>
              <a:rPr lang="en-US" sz="2000" dirty="0" smtClean="0">
                <a:ea typeface="ＭＳ Ｐゴシック" pitchFamily="34" charset="-128"/>
              </a:rPr>
              <a:t> / peak utilization</a:t>
            </a:r>
          </a:p>
          <a:p>
            <a:pPr lvl="1">
              <a:spcBef>
                <a:spcPts val="1200"/>
              </a:spcBef>
            </a:pPr>
            <a:r>
              <a:rPr lang="en-US" sz="2000" dirty="0" smtClean="0">
                <a:ea typeface="ＭＳ Ｐゴシック" pitchFamily="34" charset="-128"/>
              </a:rPr>
              <a:t>Minute by minute FTP reporting capability</a:t>
            </a:r>
          </a:p>
          <a:p>
            <a:pPr lvl="2">
              <a:spcBef>
                <a:spcPts val="1200"/>
              </a:spcBef>
              <a:buFont typeface="Wingdings" pitchFamily="2" charset="2"/>
              <a:buNone/>
            </a:pPr>
            <a:endParaRPr lang="en-US" sz="1600" dirty="0" smtClean="0">
              <a:ea typeface="ＭＳ Ｐゴシック" pitchFamily="34" charset="-128"/>
            </a:endParaRPr>
          </a:p>
          <a:p>
            <a:endParaRPr lang="en-US" dirty="0" smtClean="0">
              <a:ea typeface="ＭＳ Ｐゴシック" pitchFamily="34" charset="-128"/>
            </a:endParaRPr>
          </a:p>
        </p:txBody>
      </p:sp>
      <p:sp>
        <p:nvSpPr>
          <p:cNvPr id="96257" name="Title 4"/>
          <p:cNvSpPr>
            <a:spLocks noGrp="1"/>
          </p:cNvSpPr>
          <p:nvPr>
            <p:ph type="title"/>
          </p:nvPr>
        </p:nvSpPr>
        <p:spPr/>
        <p:txBody>
          <a:bodyPr/>
          <a:lstStyle/>
          <a:p>
            <a:r>
              <a:rPr lang="en-US" smtClean="0">
                <a:ea typeface="ＭＳ Ｐゴシック" pitchFamily="34" charset="-128"/>
              </a:rPr>
              <a:t>vCapacity</a:t>
            </a:r>
            <a:r>
              <a:rPr lang="en-US" smtClean="0">
                <a:ea typeface="ＭＳ Ｐゴシック" pitchFamily="34" charset="-128"/>
                <a:cs typeface="Arial" charset="0"/>
              </a:rPr>
              <a:t>™</a:t>
            </a:r>
            <a:r>
              <a:rPr lang="en-US" smtClean="0">
                <a:ea typeface="ＭＳ Ｐゴシック" pitchFamily="34" charset="-128"/>
              </a:rPr>
              <a:t> – Capacity Planning</a:t>
            </a:r>
          </a:p>
        </p:txBody>
      </p:sp>
      <p:sp>
        <p:nvSpPr>
          <p:cNvPr id="7" name="Rounded Rectangle 6"/>
          <p:cNvSpPr/>
          <p:nvPr/>
        </p:nvSpPr>
        <p:spPr bwMode="auto">
          <a:xfrm>
            <a:off x="228600" y="1005840"/>
            <a:ext cx="8549640" cy="411480"/>
          </a:xfrm>
          <a:prstGeom prst="roundRect">
            <a:avLst/>
          </a:prstGeom>
          <a:solidFill>
            <a:schemeClr val="accent1"/>
          </a:solidFill>
          <a:ln w="9525" cap="flat" cmpd="sng" algn="ctr">
            <a:solidFill>
              <a:schemeClr val="accent2"/>
            </a:solidFill>
            <a:prstDash val="solid"/>
            <a:round/>
            <a:headEnd type="none" w="med" len="med"/>
            <a:tailEnd type="none" w="med" len="med"/>
          </a:ln>
          <a:effectLst/>
        </p:spPr>
        <p:txBody>
          <a:bodyPr wrap="none" anchor="ctr"/>
          <a:lstStyle/>
          <a:p>
            <a:pPr algn="ctr">
              <a:defRPr/>
            </a:pPr>
            <a:r>
              <a:rPr lang="en-US" sz="1600" b="1" dirty="0">
                <a:solidFill>
                  <a:schemeClr val="bg1"/>
                </a:solidFill>
                <a:latin typeface="+mn-lt"/>
              </a:rPr>
              <a:t>Network Blind Spots - </a:t>
            </a:r>
            <a:r>
              <a:rPr lang="en-US" sz="1600" b="1" dirty="0" err="1">
                <a:solidFill>
                  <a:schemeClr val="bg1"/>
                </a:solidFill>
                <a:latin typeface="+mn-lt"/>
              </a:rPr>
              <a:t>Microbursts</a:t>
            </a:r>
            <a:endParaRPr lang="en-US" sz="1600" b="1" dirty="0">
              <a:ln>
                <a:solidFill>
                  <a:schemeClr val="bg1"/>
                </a:solidFill>
              </a:ln>
              <a:solidFill>
                <a:schemeClr val="bg1"/>
              </a:solidFill>
              <a:latin typeface="+mn-lt"/>
            </a:endParaRPr>
          </a:p>
        </p:txBody>
      </p:sp>
      <p:sp>
        <p:nvSpPr>
          <p:cNvPr id="11" name="Content Placeholder 17"/>
          <p:cNvSpPr txBox="1">
            <a:spLocks/>
          </p:cNvSpPr>
          <p:nvPr/>
        </p:nvSpPr>
        <p:spPr bwMode="auto">
          <a:xfrm>
            <a:off x="452431" y="3857652"/>
            <a:ext cx="3475037" cy="2057400"/>
          </a:xfrm>
          <a:prstGeom prst="rect">
            <a:avLst/>
          </a:prstGeom>
          <a:noFill/>
          <a:ln w="9525">
            <a:noFill/>
            <a:miter lim="800000"/>
            <a:headEnd/>
            <a:tailEnd/>
          </a:ln>
        </p:spPr>
        <p:txBody>
          <a:bodyPr/>
          <a:lstStyle/>
          <a:p>
            <a:pPr marL="290513" indent="-290513" eaLnBrk="0" hangingPunct="0">
              <a:spcBef>
                <a:spcPct val="20000"/>
              </a:spcBef>
              <a:buFont typeface="Wingdings" pitchFamily="2" charset="2"/>
              <a:buChar char="ü"/>
              <a:defRPr/>
            </a:pPr>
            <a:r>
              <a:rPr lang="en-US" sz="2200" kern="0" dirty="0">
                <a:solidFill>
                  <a:schemeClr val="accent4"/>
                </a:solidFill>
                <a:latin typeface="+mn-lt"/>
                <a:cs typeface="ＭＳ Ｐゴシック" pitchFamily="-110" charset="-128"/>
              </a:rPr>
              <a:t>Accurate view of network bandwidth issues / requirements</a:t>
            </a:r>
          </a:p>
          <a:p>
            <a:pPr marL="290513" indent="-290513" eaLnBrk="0" hangingPunct="0">
              <a:spcBef>
                <a:spcPts val="800"/>
              </a:spcBef>
              <a:buFont typeface="Wingdings" pitchFamily="2" charset="2"/>
              <a:buChar char="ü"/>
              <a:defRPr/>
            </a:pPr>
            <a:r>
              <a:rPr lang="en-US" sz="2200" kern="0" dirty="0">
                <a:solidFill>
                  <a:schemeClr val="accent4"/>
                </a:solidFill>
                <a:latin typeface="+mn-lt"/>
                <a:cs typeface="ＭＳ Ｐゴシック" pitchFamily="-110" charset="-128"/>
              </a:rPr>
              <a:t>Identify location of problems in real-time</a:t>
            </a: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nip and Round Single Corner Rectangle 37"/>
          <p:cNvSpPr/>
          <p:nvPr/>
        </p:nvSpPr>
        <p:spPr bwMode="auto">
          <a:xfrm flipH="1">
            <a:off x="506413" y="1081088"/>
            <a:ext cx="2578100" cy="2808287"/>
          </a:xfrm>
          <a:prstGeom prst="snipRoundRect">
            <a:avLst>
              <a:gd name="adj1" fmla="val 16667"/>
              <a:gd name="adj2" fmla="val 13360"/>
            </a:avLst>
          </a:prstGeom>
          <a:solidFill>
            <a:schemeClr val="accent5"/>
          </a:solidFill>
          <a:ln w="9525" cap="flat" cmpd="sng" algn="ctr">
            <a:noFill/>
            <a:prstDash val="solid"/>
            <a:round/>
            <a:headEnd type="none" w="med" len="med"/>
            <a:tailEnd type="none" w="med" len="med"/>
          </a:ln>
          <a:effectLst>
            <a:outerShdw blurRad="50800" dist="76200" dir="2700000" algn="tl" rotWithShape="0">
              <a:prstClr val="black">
                <a:alpha val="40000"/>
              </a:prstClr>
            </a:outerShdw>
          </a:effectLst>
        </p:spPr>
        <p:txBody>
          <a:bodyPr wrap="none" anchor="ctr"/>
          <a:lstStyle/>
          <a:p>
            <a:pPr algn="ctr">
              <a:defRPr/>
            </a:pPr>
            <a:endParaRPr lang="en-US">
              <a:latin typeface="Arial" pitchFamily="34" charset="0"/>
              <a:cs typeface="Arial" pitchFamily="34" charset="0"/>
            </a:endParaRPr>
          </a:p>
        </p:txBody>
      </p:sp>
      <p:sp>
        <p:nvSpPr>
          <p:cNvPr id="39" name="Snip and Round Single Corner Rectangle 38"/>
          <p:cNvSpPr/>
          <p:nvPr/>
        </p:nvSpPr>
        <p:spPr bwMode="auto">
          <a:xfrm flipH="1">
            <a:off x="3282950" y="1081088"/>
            <a:ext cx="2578100" cy="2808287"/>
          </a:xfrm>
          <a:prstGeom prst="snipRoundRect">
            <a:avLst>
              <a:gd name="adj1" fmla="val 16667"/>
              <a:gd name="adj2" fmla="val 13360"/>
            </a:avLst>
          </a:prstGeom>
          <a:solidFill>
            <a:schemeClr val="accent1"/>
          </a:solidFill>
          <a:ln w="9525" cap="flat" cmpd="sng" algn="ctr">
            <a:noFill/>
            <a:prstDash val="solid"/>
            <a:round/>
            <a:headEnd type="none" w="med" len="med"/>
            <a:tailEnd type="none" w="med" len="med"/>
          </a:ln>
          <a:effectLst>
            <a:outerShdw blurRad="50800" dist="76200" dir="2700000" algn="tl" rotWithShape="0">
              <a:prstClr val="black">
                <a:alpha val="40000"/>
              </a:prstClr>
            </a:outerShdw>
          </a:effectLst>
        </p:spPr>
        <p:txBody>
          <a:bodyPr wrap="none" anchor="ctr"/>
          <a:lstStyle/>
          <a:p>
            <a:pPr algn="ctr">
              <a:defRPr/>
            </a:pPr>
            <a:endParaRPr lang="en-US">
              <a:latin typeface="Arial" pitchFamily="34" charset="0"/>
              <a:cs typeface="Arial" pitchFamily="34" charset="0"/>
            </a:endParaRPr>
          </a:p>
        </p:txBody>
      </p:sp>
      <p:sp>
        <p:nvSpPr>
          <p:cNvPr id="40" name="Snip and Round Single Corner Rectangle 39"/>
          <p:cNvSpPr/>
          <p:nvPr/>
        </p:nvSpPr>
        <p:spPr bwMode="auto">
          <a:xfrm flipH="1">
            <a:off x="6045200" y="1081088"/>
            <a:ext cx="2578100" cy="2808287"/>
          </a:xfrm>
          <a:prstGeom prst="snipRoundRect">
            <a:avLst>
              <a:gd name="adj1" fmla="val 16667"/>
              <a:gd name="adj2" fmla="val 13360"/>
            </a:avLst>
          </a:prstGeom>
          <a:solidFill>
            <a:schemeClr val="accent2"/>
          </a:solidFill>
          <a:ln w="9525" cap="flat" cmpd="sng" algn="ctr">
            <a:noFill/>
            <a:prstDash val="solid"/>
            <a:round/>
            <a:headEnd type="none" w="med" len="med"/>
            <a:tailEnd type="none" w="med" len="med"/>
          </a:ln>
          <a:effectLst>
            <a:outerShdw blurRad="50800" dist="76200" dir="2700000" algn="tl" rotWithShape="0">
              <a:prstClr val="black">
                <a:alpha val="40000"/>
              </a:prstClr>
            </a:outerShdw>
          </a:effectLst>
        </p:spPr>
        <p:txBody>
          <a:bodyPr wrap="none" anchor="ctr"/>
          <a:lstStyle/>
          <a:p>
            <a:pPr algn="ctr">
              <a:defRPr/>
            </a:pPr>
            <a:endParaRPr lang="en-US">
              <a:latin typeface="Arial" pitchFamily="34" charset="0"/>
              <a:cs typeface="Arial" pitchFamily="34" charset="0"/>
            </a:endParaRPr>
          </a:p>
        </p:txBody>
      </p:sp>
      <p:sp>
        <p:nvSpPr>
          <p:cNvPr id="59396" name="Title 5"/>
          <p:cNvSpPr>
            <a:spLocks noGrp="1"/>
          </p:cNvSpPr>
          <p:nvPr>
            <p:ph type="title"/>
          </p:nvPr>
        </p:nvSpPr>
        <p:spPr/>
        <p:txBody>
          <a:bodyPr/>
          <a:lstStyle/>
          <a:p>
            <a:r>
              <a:rPr lang="en-US" smtClean="0">
                <a:ea typeface="ＭＳ Ｐゴシック" pitchFamily="34" charset="-128"/>
              </a:rPr>
              <a:t>VSS Value Proposition</a:t>
            </a:r>
          </a:p>
        </p:txBody>
      </p:sp>
      <p:sp>
        <p:nvSpPr>
          <p:cNvPr id="14" name="Content Placeholder 13"/>
          <p:cNvSpPr>
            <a:spLocks noGrp="1"/>
          </p:cNvSpPr>
          <p:nvPr>
            <p:ph idx="4294967295"/>
          </p:nvPr>
        </p:nvSpPr>
        <p:spPr>
          <a:xfrm>
            <a:off x="506413" y="4233863"/>
            <a:ext cx="7935912" cy="2109787"/>
          </a:xfrm>
        </p:spPr>
        <p:txBody>
          <a:bodyPr/>
          <a:lstStyle/>
          <a:p>
            <a:pPr>
              <a:spcBef>
                <a:spcPts val="600"/>
              </a:spcBef>
              <a:buFontTx/>
              <a:buNone/>
              <a:defRPr/>
            </a:pPr>
            <a:r>
              <a:rPr lang="en-US" sz="2000" dirty="0" smtClean="0"/>
              <a:t>Distributed Traffic Capture Systems:</a:t>
            </a:r>
          </a:p>
          <a:p>
            <a:pPr lvl="1">
              <a:spcBef>
                <a:spcPts val="600"/>
              </a:spcBef>
              <a:buClr>
                <a:schemeClr val="accent4"/>
              </a:buClr>
              <a:defRPr/>
            </a:pPr>
            <a:r>
              <a:rPr lang="en-US" sz="1600" dirty="0" smtClean="0"/>
              <a:t>Network Monitoring 2.0 is </a:t>
            </a:r>
            <a:r>
              <a:rPr lang="en-US" sz="1600" b="1" i="1" dirty="0" smtClean="0"/>
              <a:t>a Paradigm Shift </a:t>
            </a:r>
            <a:r>
              <a:rPr lang="en-US" sz="1600" i="1" dirty="0" smtClean="0"/>
              <a:t>– </a:t>
            </a:r>
            <a:r>
              <a:rPr lang="en-US" sz="1600" dirty="0" smtClean="0"/>
              <a:t>Monitoring no longer an afterthought</a:t>
            </a:r>
          </a:p>
          <a:p>
            <a:pPr lvl="1">
              <a:spcBef>
                <a:spcPts val="600"/>
              </a:spcBef>
              <a:buClr>
                <a:schemeClr val="accent4"/>
              </a:buClr>
              <a:defRPr/>
            </a:pPr>
            <a:r>
              <a:rPr lang="en-US" sz="1600" dirty="0" smtClean="0"/>
              <a:t>Strategically addresses the company’s bottom line</a:t>
            </a:r>
          </a:p>
          <a:p>
            <a:pPr lvl="1">
              <a:spcBef>
                <a:spcPts val="600"/>
              </a:spcBef>
              <a:buClr>
                <a:schemeClr val="accent4"/>
              </a:buClr>
              <a:defRPr/>
            </a:pPr>
            <a:r>
              <a:rPr lang="en-US" sz="1600" dirty="0" smtClean="0"/>
              <a:t>Best price-performance in the market</a:t>
            </a:r>
          </a:p>
          <a:p>
            <a:pPr lvl="1">
              <a:spcBef>
                <a:spcPts val="600"/>
              </a:spcBef>
              <a:buClr>
                <a:schemeClr val="accent4"/>
              </a:buClr>
              <a:defRPr/>
            </a:pPr>
            <a:r>
              <a:rPr lang="en-US" sz="1600" dirty="0" smtClean="0"/>
              <a:t>Flexibility and scalability across all IP networks</a:t>
            </a:r>
          </a:p>
          <a:p>
            <a:pPr lvl="1">
              <a:spcBef>
                <a:spcPts val="600"/>
              </a:spcBef>
              <a:buClr>
                <a:schemeClr val="accent4"/>
              </a:buClr>
              <a:defRPr/>
            </a:pPr>
            <a:r>
              <a:rPr lang="en-US" sz="1600" dirty="0" smtClean="0"/>
              <a:t>Grow solution as your need grows</a:t>
            </a:r>
          </a:p>
        </p:txBody>
      </p:sp>
      <p:sp>
        <p:nvSpPr>
          <p:cNvPr id="59398" name="Text Box 4"/>
          <p:cNvSpPr txBox="1">
            <a:spLocks noChangeArrowheads="1"/>
          </p:cNvSpPr>
          <p:nvPr/>
        </p:nvSpPr>
        <p:spPr bwMode="auto">
          <a:xfrm>
            <a:off x="6777038" y="1219200"/>
            <a:ext cx="1081087" cy="390525"/>
          </a:xfrm>
          <a:prstGeom prst="rect">
            <a:avLst/>
          </a:prstGeom>
          <a:noFill/>
          <a:ln w="9525" algn="ctr">
            <a:noFill/>
            <a:miter lim="800000"/>
            <a:headEnd/>
            <a:tailEnd/>
          </a:ln>
        </p:spPr>
        <p:txBody>
          <a:bodyPr wrap="none" lIns="82124" tIns="41061" rIns="82124" bIns="41061">
            <a:spAutoFit/>
          </a:bodyPr>
          <a:lstStyle/>
          <a:p>
            <a:pPr algn="ctr" defTabSz="814388"/>
            <a:r>
              <a:rPr lang="en-US" altLang="ja-JP" sz="2000" b="1">
                <a:solidFill>
                  <a:schemeClr val="bg1"/>
                </a:solidFill>
                <a:latin typeface="Calibri" pitchFamily="34" charset="0"/>
              </a:rPr>
              <a:t>Visibility</a:t>
            </a:r>
          </a:p>
        </p:txBody>
      </p:sp>
      <p:sp>
        <p:nvSpPr>
          <p:cNvPr id="59399" name="Text Box 6"/>
          <p:cNvSpPr txBox="1">
            <a:spLocks noChangeArrowheads="1"/>
          </p:cNvSpPr>
          <p:nvPr/>
        </p:nvSpPr>
        <p:spPr bwMode="auto">
          <a:xfrm>
            <a:off x="3444875" y="1206500"/>
            <a:ext cx="2212975" cy="390525"/>
          </a:xfrm>
          <a:prstGeom prst="rect">
            <a:avLst/>
          </a:prstGeom>
          <a:noFill/>
          <a:ln w="9525" algn="ctr">
            <a:noFill/>
            <a:miter lim="800000"/>
            <a:headEnd/>
            <a:tailEnd/>
          </a:ln>
        </p:spPr>
        <p:txBody>
          <a:bodyPr lIns="82124" tIns="41061" rIns="82124" bIns="41061">
            <a:spAutoFit/>
          </a:bodyPr>
          <a:lstStyle/>
          <a:p>
            <a:pPr algn="ctr" defTabSz="814388"/>
            <a:r>
              <a:rPr lang="en-US" altLang="ja-JP" sz="2000" b="1">
                <a:solidFill>
                  <a:schemeClr val="bg1"/>
                </a:solidFill>
                <a:latin typeface="Arial" charset="0"/>
              </a:rPr>
              <a:t>Performance</a:t>
            </a:r>
          </a:p>
        </p:txBody>
      </p:sp>
      <p:sp>
        <p:nvSpPr>
          <p:cNvPr id="59400" name="Text Box 8"/>
          <p:cNvSpPr txBox="1">
            <a:spLocks noChangeArrowheads="1"/>
          </p:cNvSpPr>
          <p:nvPr/>
        </p:nvSpPr>
        <p:spPr bwMode="auto">
          <a:xfrm>
            <a:off x="612775" y="1208088"/>
            <a:ext cx="2303463" cy="390525"/>
          </a:xfrm>
          <a:prstGeom prst="rect">
            <a:avLst/>
          </a:prstGeom>
          <a:noFill/>
          <a:ln w="9525" algn="ctr">
            <a:noFill/>
            <a:miter lim="800000"/>
            <a:headEnd/>
            <a:tailEnd/>
          </a:ln>
        </p:spPr>
        <p:txBody>
          <a:bodyPr lIns="82124" tIns="41061" rIns="82124" bIns="41061">
            <a:spAutoFit/>
          </a:bodyPr>
          <a:lstStyle/>
          <a:p>
            <a:pPr algn="ctr" defTabSz="814388"/>
            <a:r>
              <a:rPr lang="en-US" altLang="ja-JP" sz="2000" b="1">
                <a:solidFill>
                  <a:schemeClr val="bg1"/>
                </a:solidFill>
                <a:latin typeface="Arial" charset="0"/>
              </a:rPr>
              <a:t>Economics</a:t>
            </a:r>
          </a:p>
        </p:txBody>
      </p:sp>
      <p:sp>
        <p:nvSpPr>
          <p:cNvPr id="59401" name="Text Box 9"/>
          <p:cNvSpPr txBox="1">
            <a:spLocks noChangeArrowheads="1"/>
          </p:cNvSpPr>
          <p:nvPr/>
        </p:nvSpPr>
        <p:spPr bwMode="auto">
          <a:xfrm>
            <a:off x="603250" y="1757363"/>
            <a:ext cx="2495550" cy="1895475"/>
          </a:xfrm>
          <a:prstGeom prst="rect">
            <a:avLst/>
          </a:prstGeom>
          <a:noFill/>
          <a:ln w="9525" algn="ctr">
            <a:noFill/>
            <a:miter lim="800000"/>
            <a:headEnd/>
            <a:tailEnd/>
          </a:ln>
        </p:spPr>
        <p:txBody>
          <a:bodyPr lIns="82124" tIns="41061" rIns="82124" bIns="41061">
            <a:spAutoFit/>
          </a:bodyPr>
          <a:lstStyle/>
          <a:p>
            <a:pPr marL="227013" indent="-227013" defTabSz="814388">
              <a:spcBef>
                <a:spcPct val="25000"/>
              </a:spcBef>
              <a:buClr>
                <a:schemeClr val="bg1"/>
              </a:buClr>
              <a:buFont typeface="Wingdings" pitchFamily="2" charset="2"/>
              <a:buChar char="§"/>
            </a:pPr>
            <a:r>
              <a:rPr lang="en-US" altLang="ja-JP" sz="1700">
                <a:solidFill>
                  <a:schemeClr val="bg1"/>
                </a:solidFill>
                <a:latin typeface="Arial" charset="0"/>
              </a:rPr>
              <a:t>Revenue stream stability</a:t>
            </a:r>
          </a:p>
          <a:p>
            <a:pPr marL="227013" indent="-227013" defTabSz="814388">
              <a:spcBef>
                <a:spcPct val="25000"/>
              </a:spcBef>
              <a:buClr>
                <a:schemeClr val="bg1"/>
              </a:buClr>
              <a:buFont typeface="Wingdings" pitchFamily="2" charset="2"/>
              <a:buChar char="§"/>
            </a:pPr>
            <a:r>
              <a:rPr lang="en-US" altLang="ja-JP" sz="1700">
                <a:solidFill>
                  <a:schemeClr val="bg1"/>
                </a:solidFill>
                <a:latin typeface="Arial" charset="0"/>
              </a:rPr>
              <a:t>Shorter MTTR</a:t>
            </a:r>
          </a:p>
          <a:p>
            <a:pPr marL="227013" indent="-227013" defTabSz="814388">
              <a:spcBef>
                <a:spcPct val="25000"/>
              </a:spcBef>
              <a:buClr>
                <a:schemeClr val="bg1"/>
              </a:buClr>
              <a:buFont typeface="Wingdings" pitchFamily="2" charset="2"/>
              <a:buChar char="§"/>
            </a:pPr>
            <a:r>
              <a:rPr lang="en-US" altLang="ja-JP" sz="1700">
                <a:solidFill>
                  <a:schemeClr val="bg1"/>
                </a:solidFill>
                <a:latin typeface="Arial" charset="0"/>
              </a:rPr>
              <a:t>Reduced churns</a:t>
            </a:r>
          </a:p>
          <a:p>
            <a:pPr marL="227013" indent="-227013" defTabSz="814388">
              <a:spcBef>
                <a:spcPct val="25000"/>
              </a:spcBef>
              <a:buClr>
                <a:schemeClr val="bg1"/>
              </a:buClr>
              <a:buFont typeface="Wingdings" pitchFamily="2" charset="2"/>
              <a:buChar char="§"/>
            </a:pPr>
            <a:r>
              <a:rPr lang="en-US" altLang="ja-JP" sz="1700">
                <a:solidFill>
                  <a:schemeClr val="bg1"/>
                </a:solidFill>
                <a:latin typeface="Arial" charset="0"/>
              </a:rPr>
              <a:t>Reduced complexity</a:t>
            </a:r>
          </a:p>
          <a:p>
            <a:pPr marL="227013" indent="-227013" defTabSz="814388">
              <a:spcBef>
                <a:spcPct val="25000"/>
              </a:spcBef>
              <a:buClr>
                <a:schemeClr val="bg1"/>
              </a:buClr>
              <a:buFont typeface="Wingdings" pitchFamily="2" charset="2"/>
              <a:buChar char="§"/>
            </a:pPr>
            <a:r>
              <a:rPr lang="en-US" altLang="ja-JP" sz="1700">
                <a:solidFill>
                  <a:schemeClr val="bg1"/>
                </a:solidFill>
                <a:latin typeface="Arial" charset="0"/>
              </a:rPr>
              <a:t>Faster ROI</a:t>
            </a:r>
          </a:p>
        </p:txBody>
      </p:sp>
      <p:sp>
        <p:nvSpPr>
          <p:cNvPr id="59402" name="Text Box 10"/>
          <p:cNvSpPr txBox="1">
            <a:spLocks noChangeArrowheads="1"/>
          </p:cNvSpPr>
          <p:nvPr/>
        </p:nvSpPr>
        <p:spPr bwMode="auto">
          <a:xfrm>
            <a:off x="3324225" y="1727200"/>
            <a:ext cx="2582863" cy="1914525"/>
          </a:xfrm>
          <a:prstGeom prst="rect">
            <a:avLst/>
          </a:prstGeom>
          <a:noFill/>
          <a:ln w="9525" algn="ctr">
            <a:noFill/>
            <a:miter lim="800000"/>
            <a:headEnd/>
            <a:tailEnd/>
          </a:ln>
        </p:spPr>
        <p:txBody>
          <a:bodyPr lIns="82124" tIns="41061" rIns="82124" bIns="41061">
            <a:spAutoFit/>
          </a:bodyPr>
          <a:lstStyle/>
          <a:p>
            <a:pPr marL="227013" indent="-227013" defTabSz="814388">
              <a:spcBef>
                <a:spcPct val="25000"/>
              </a:spcBef>
              <a:buClr>
                <a:schemeClr val="bg1"/>
              </a:buClr>
              <a:buFont typeface="Wingdings" pitchFamily="2" charset="2"/>
              <a:buChar char="§"/>
            </a:pPr>
            <a:r>
              <a:rPr lang="en-US" altLang="ja-JP" sz="1700">
                <a:solidFill>
                  <a:schemeClr val="bg1"/>
                </a:solidFill>
                <a:latin typeface="Arial" charset="0"/>
              </a:rPr>
              <a:t>Greater application / network performance</a:t>
            </a:r>
          </a:p>
          <a:p>
            <a:pPr marL="227013" indent="-227013" defTabSz="814388">
              <a:spcBef>
                <a:spcPct val="25000"/>
              </a:spcBef>
              <a:buClr>
                <a:schemeClr val="bg1"/>
              </a:buClr>
              <a:buFont typeface="Wingdings" pitchFamily="2" charset="2"/>
              <a:buChar char="§"/>
            </a:pPr>
            <a:r>
              <a:rPr lang="en-US" altLang="ja-JP" sz="1700">
                <a:solidFill>
                  <a:schemeClr val="bg1"/>
                </a:solidFill>
                <a:latin typeface="Arial" charset="0"/>
              </a:rPr>
              <a:t>Ultra low latency</a:t>
            </a:r>
          </a:p>
          <a:p>
            <a:pPr marL="227013" indent="-227013" defTabSz="814388">
              <a:spcBef>
                <a:spcPct val="25000"/>
              </a:spcBef>
              <a:buClr>
                <a:schemeClr val="bg1"/>
              </a:buClr>
              <a:buFont typeface="Wingdings" pitchFamily="2" charset="2"/>
              <a:buChar char="§"/>
            </a:pPr>
            <a:r>
              <a:rPr lang="en-US" altLang="ja-JP" sz="1700">
                <a:solidFill>
                  <a:schemeClr val="bg1"/>
                </a:solidFill>
                <a:latin typeface="Arial" charset="0"/>
              </a:rPr>
              <a:t>Enhanced QoS/QoE</a:t>
            </a:r>
          </a:p>
          <a:p>
            <a:pPr marL="227013" indent="-227013" defTabSz="814388">
              <a:spcBef>
                <a:spcPct val="25000"/>
              </a:spcBef>
              <a:buClr>
                <a:schemeClr val="bg1"/>
              </a:buClr>
              <a:buFont typeface="Wingdings" pitchFamily="2" charset="2"/>
              <a:buChar char="§"/>
            </a:pPr>
            <a:r>
              <a:rPr lang="en-US" altLang="ja-JP" sz="1700">
                <a:solidFill>
                  <a:schemeClr val="bg1"/>
                </a:solidFill>
                <a:latin typeface="Arial" charset="0"/>
              </a:rPr>
              <a:t>Achieve SLA goals</a:t>
            </a:r>
          </a:p>
          <a:p>
            <a:pPr marL="227013" indent="-227013" defTabSz="814388">
              <a:spcBef>
                <a:spcPct val="25000"/>
              </a:spcBef>
              <a:buClr>
                <a:schemeClr val="bg1"/>
              </a:buClr>
              <a:buFont typeface="Wingdings" pitchFamily="2" charset="2"/>
              <a:buChar char="§"/>
            </a:pPr>
            <a:r>
              <a:rPr lang="en-US" altLang="ja-JP" sz="1700">
                <a:solidFill>
                  <a:schemeClr val="bg1"/>
                </a:solidFill>
                <a:latin typeface="Arial" charset="0"/>
              </a:rPr>
              <a:t>Tools optimization</a:t>
            </a:r>
          </a:p>
        </p:txBody>
      </p:sp>
      <p:sp>
        <p:nvSpPr>
          <p:cNvPr id="36" name="Text Box 11"/>
          <p:cNvSpPr txBox="1">
            <a:spLocks noChangeArrowheads="1"/>
          </p:cNvSpPr>
          <p:nvPr/>
        </p:nvSpPr>
        <p:spPr bwMode="auto">
          <a:xfrm>
            <a:off x="6051550" y="1714500"/>
            <a:ext cx="2606675" cy="2292350"/>
          </a:xfrm>
          <a:prstGeom prst="rect">
            <a:avLst/>
          </a:prstGeom>
          <a:noFill/>
          <a:ln w="9525" algn="ctr">
            <a:noFill/>
            <a:miter lim="800000"/>
            <a:headEnd/>
            <a:tailEnd/>
          </a:ln>
          <a:effectLst/>
        </p:spPr>
        <p:txBody>
          <a:bodyPr lIns="82124" tIns="41061" rIns="82124" bIns="41061"/>
          <a:lstStyle/>
          <a:p>
            <a:pPr marL="227013" indent="-227013" defTabSz="814388">
              <a:spcBef>
                <a:spcPct val="25000"/>
              </a:spcBef>
              <a:buClr>
                <a:schemeClr val="bg1"/>
              </a:buClr>
              <a:buFont typeface="Wingdings" pitchFamily="2" charset="2"/>
              <a:buChar char="§"/>
            </a:pPr>
            <a:r>
              <a:rPr lang="en-US" altLang="ja-JP" sz="1700">
                <a:solidFill>
                  <a:schemeClr val="bg1"/>
                </a:solidFill>
                <a:latin typeface="Arial" charset="0"/>
              </a:rPr>
              <a:t>Centralized monitoring</a:t>
            </a:r>
          </a:p>
          <a:p>
            <a:pPr marL="227013" indent="-227013" defTabSz="814388">
              <a:spcBef>
                <a:spcPct val="25000"/>
              </a:spcBef>
              <a:buClr>
                <a:schemeClr val="bg1"/>
              </a:buClr>
              <a:buFont typeface="Wingdings" pitchFamily="2" charset="2"/>
              <a:buChar char="§"/>
            </a:pPr>
            <a:r>
              <a:rPr lang="en-US" altLang="ja-JP" sz="1700">
                <a:solidFill>
                  <a:schemeClr val="bg1"/>
                </a:solidFill>
                <a:latin typeface="Arial" charset="0"/>
              </a:rPr>
              <a:t>Network forensics and security</a:t>
            </a:r>
          </a:p>
          <a:p>
            <a:pPr marL="227013" indent="-227013" defTabSz="814388">
              <a:spcBef>
                <a:spcPct val="25000"/>
              </a:spcBef>
              <a:buClr>
                <a:schemeClr val="bg1"/>
              </a:buClr>
              <a:buFont typeface="Wingdings" pitchFamily="2" charset="2"/>
              <a:buChar char="§"/>
            </a:pPr>
            <a:r>
              <a:rPr lang="en-US" altLang="ja-JP" sz="1700">
                <a:solidFill>
                  <a:schemeClr val="bg1"/>
                </a:solidFill>
                <a:latin typeface="Arial" charset="0"/>
              </a:rPr>
              <a:t>Lawful intercepts</a:t>
            </a:r>
          </a:p>
          <a:p>
            <a:pPr marL="227013" indent="-227013" defTabSz="814388">
              <a:spcBef>
                <a:spcPct val="25000"/>
              </a:spcBef>
              <a:buClr>
                <a:schemeClr val="bg1"/>
              </a:buClr>
              <a:buFont typeface="Wingdings" pitchFamily="2" charset="2"/>
              <a:buChar char="§"/>
            </a:pPr>
            <a:r>
              <a:rPr lang="en-US" altLang="ja-JP" sz="1700">
                <a:solidFill>
                  <a:schemeClr val="bg1"/>
                </a:solidFill>
                <a:latin typeface="Arial" charset="0"/>
              </a:rPr>
              <a:t>Deep packet inspection</a:t>
            </a:r>
          </a:p>
          <a:p>
            <a:pPr marL="227013" indent="-227013" defTabSz="814388">
              <a:spcBef>
                <a:spcPct val="25000"/>
              </a:spcBef>
              <a:buClr>
                <a:schemeClr val="bg1"/>
              </a:buClr>
              <a:buFont typeface="Wingdings" pitchFamily="2" charset="2"/>
              <a:buChar char="§"/>
            </a:pPr>
            <a:r>
              <a:rPr lang="en-US" altLang="ja-JP" sz="1700">
                <a:solidFill>
                  <a:schemeClr val="bg1"/>
                </a:solidFill>
                <a:latin typeface="Arial" charset="0"/>
              </a:rPr>
              <a:t>Find problems fast</a:t>
            </a: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smtClean="0">
                <a:ea typeface="ＭＳ Ｐゴシック" pitchFamily="34" charset="-128"/>
              </a:rPr>
              <a:t>Summary</a:t>
            </a:r>
          </a:p>
        </p:txBody>
      </p:sp>
      <p:sp>
        <p:nvSpPr>
          <p:cNvPr id="8" name="Rounded Rectangle 7"/>
          <p:cNvSpPr/>
          <p:nvPr/>
        </p:nvSpPr>
        <p:spPr bwMode="auto">
          <a:xfrm>
            <a:off x="777875" y="2096166"/>
            <a:ext cx="2244725" cy="3082278"/>
          </a:xfrm>
          <a:prstGeom prst="roundRect">
            <a:avLst>
              <a:gd name="adj" fmla="val 9878"/>
            </a:avLst>
          </a:prstGeom>
          <a:solidFill>
            <a:schemeClr val="bg1"/>
          </a:solidFill>
          <a:ln w="3175" cap="flat" cmpd="sng" algn="ctr">
            <a:solidFill>
              <a:schemeClr val="tx1"/>
            </a:solidFill>
            <a:prstDash val="sysDash"/>
            <a:round/>
            <a:headEnd type="none" w="med" len="med"/>
            <a:tailEnd type="none" w="med" len="med"/>
          </a:ln>
          <a:effectLst>
            <a:outerShdw blurRad="50800" dist="38100" dir="2700000" algn="tl" rotWithShape="0">
              <a:schemeClr val="bg1">
                <a:alpha val="40000"/>
              </a:schemeClr>
            </a:outerShdw>
          </a:effectLst>
        </p:spPr>
        <p:txBody>
          <a:bodyPr rIns="27432">
            <a:normAutofit/>
          </a:bodyPr>
          <a:lstStyle/>
          <a:p>
            <a:pPr marL="176213" indent="-176213">
              <a:lnSpc>
                <a:spcPct val="90000"/>
              </a:lnSpc>
              <a:spcBef>
                <a:spcPts val="900"/>
              </a:spcBef>
              <a:buFont typeface="Wingdings" pitchFamily="2" charset="2"/>
              <a:buChar char="§"/>
            </a:pPr>
            <a:endParaRPr lang="en-US" sz="1300" dirty="0">
              <a:solidFill>
                <a:srgbClr val="00355F"/>
              </a:solidFill>
              <a:latin typeface="Arial" charset="0"/>
            </a:endParaRPr>
          </a:p>
          <a:p>
            <a:pPr marL="176213" indent="-176213">
              <a:lnSpc>
                <a:spcPct val="90000"/>
              </a:lnSpc>
              <a:spcBef>
                <a:spcPts val="900"/>
              </a:spcBef>
              <a:buClr>
                <a:srgbClr val="E36F1E"/>
              </a:buClr>
              <a:buSzPct val="110000"/>
              <a:buFont typeface="Wingdings" pitchFamily="2" charset="2"/>
              <a:buChar char="§"/>
            </a:pPr>
            <a:r>
              <a:rPr lang="en-US" sz="1400" dirty="0">
                <a:solidFill>
                  <a:schemeClr val="tx2"/>
                </a:solidFill>
                <a:latin typeface="Arial" charset="0"/>
              </a:rPr>
              <a:t>VSS is committed </a:t>
            </a:r>
            <a:br>
              <a:rPr lang="en-US" sz="1400" dirty="0">
                <a:solidFill>
                  <a:schemeClr val="tx2"/>
                </a:solidFill>
                <a:latin typeface="Arial" charset="0"/>
              </a:rPr>
            </a:br>
            <a:r>
              <a:rPr lang="en-US" sz="1400" dirty="0">
                <a:solidFill>
                  <a:schemeClr val="tx2"/>
                </a:solidFill>
                <a:latin typeface="Arial" charset="0"/>
              </a:rPr>
              <a:t>to addressing the </a:t>
            </a:r>
            <a:br>
              <a:rPr lang="en-US" sz="1400" dirty="0">
                <a:solidFill>
                  <a:schemeClr val="tx2"/>
                </a:solidFill>
                <a:latin typeface="Arial" charset="0"/>
              </a:rPr>
            </a:br>
            <a:r>
              <a:rPr lang="en-US" sz="1400" dirty="0">
                <a:solidFill>
                  <a:schemeClr val="tx2"/>
                </a:solidFill>
                <a:latin typeface="Arial" charset="0"/>
              </a:rPr>
              <a:t>4G / LTE challenges.</a:t>
            </a:r>
          </a:p>
          <a:p>
            <a:pPr marL="176213" indent="-176213">
              <a:lnSpc>
                <a:spcPct val="90000"/>
              </a:lnSpc>
              <a:spcBef>
                <a:spcPts val="900"/>
              </a:spcBef>
              <a:buClr>
                <a:srgbClr val="E36F1E"/>
              </a:buClr>
              <a:buSzPct val="110000"/>
              <a:buFont typeface="Wingdings" pitchFamily="2" charset="2"/>
              <a:buChar char="§"/>
            </a:pPr>
            <a:r>
              <a:rPr lang="en-US" sz="1400" dirty="0">
                <a:solidFill>
                  <a:schemeClr val="tx2"/>
                </a:solidFill>
                <a:latin typeface="Arial" charset="0"/>
              </a:rPr>
              <a:t>Network Monitoring 2.0 delivers a sustainable and strategic network management strategy to LTE.</a:t>
            </a:r>
          </a:p>
          <a:p>
            <a:pPr marL="176213" indent="-176213">
              <a:lnSpc>
                <a:spcPct val="90000"/>
              </a:lnSpc>
              <a:spcBef>
                <a:spcPts val="900"/>
              </a:spcBef>
              <a:buClr>
                <a:srgbClr val="E36F1E"/>
              </a:buClr>
              <a:buSzPct val="110000"/>
              <a:buFont typeface="Wingdings" pitchFamily="2" charset="2"/>
              <a:buChar char="§"/>
            </a:pPr>
            <a:r>
              <a:rPr lang="en-US" sz="1400" dirty="0">
                <a:solidFill>
                  <a:schemeClr val="tx2"/>
                </a:solidFill>
                <a:latin typeface="Arial" charset="0"/>
              </a:rPr>
              <a:t>Best price-performance solution in the market.</a:t>
            </a:r>
          </a:p>
        </p:txBody>
      </p:sp>
      <p:sp>
        <p:nvSpPr>
          <p:cNvPr id="9" name="Rounded Rectangle 8"/>
          <p:cNvSpPr/>
          <p:nvPr/>
        </p:nvSpPr>
        <p:spPr bwMode="auto">
          <a:xfrm>
            <a:off x="3403600" y="2096166"/>
            <a:ext cx="2244725" cy="3082278"/>
          </a:xfrm>
          <a:prstGeom prst="roundRect">
            <a:avLst>
              <a:gd name="adj" fmla="val 8180"/>
            </a:avLst>
          </a:prstGeom>
          <a:solidFill>
            <a:schemeClr val="bg1"/>
          </a:solidFill>
          <a:ln w="3175" cap="flat" cmpd="sng" algn="ctr">
            <a:solidFill>
              <a:schemeClr val="tx1"/>
            </a:solidFill>
            <a:prstDash val="sysDash"/>
            <a:round/>
            <a:headEnd type="none" w="med" len="med"/>
            <a:tailEnd type="none" w="med" len="med"/>
          </a:ln>
          <a:effectLst>
            <a:outerShdw blurRad="50800" dist="38100" dir="2700000" algn="tl" rotWithShape="0">
              <a:schemeClr val="bg1">
                <a:alpha val="40000"/>
              </a:schemeClr>
            </a:outerShdw>
          </a:effectLst>
        </p:spPr>
        <p:txBody>
          <a:bodyPr>
            <a:normAutofit/>
          </a:bodyPr>
          <a:lstStyle/>
          <a:p>
            <a:pPr marL="176213" indent="-176213">
              <a:spcBef>
                <a:spcPts val="900"/>
              </a:spcBef>
              <a:defRPr/>
            </a:pPr>
            <a:endParaRPr lang="en-US" sz="1400" dirty="0">
              <a:solidFill>
                <a:schemeClr val="tx1">
                  <a:lumMod val="75000"/>
                </a:schemeClr>
              </a:solidFill>
              <a:latin typeface="+mn-lt"/>
              <a:cs typeface="+mn-cs"/>
            </a:endParaRPr>
          </a:p>
          <a:p>
            <a:pPr marL="176213" indent="-176213">
              <a:spcBef>
                <a:spcPts val="900"/>
              </a:spcBef>
              <a:buClr>
                <a:schemeClr val="accent4"/>
              </a:buClr>
              <a:buSzPct val="110000"/>
              <a:buFont typeface="Wingdings" pitchFamily="2" charset="2"/>
              <a:buChar char="§"/>
              <a:defRPr/>
            </a:pPr>
            <a:r>
              <a:rPr lang="en-US" sz="1400" dirty="0">
                <a:solidFill>
                  <a:schemeClr val="tx2"/>
                </a:solidFill>
                <a:latin typeface="+mn-lt"/>
                <a:cs typeface="+mn-cs"/>
              </a:rPr>
              <a:t>Technology leader in distributed traffic capture.</a:t>
            </a:r>
          </a:p>
          <a:p>
            <a:pPr marL="176213" indent="-176213">
              <a:spcBef>
                <a:spcPts val="900"/>
              </a:spcBef>
              <a:buClr>
                <a:schemeClr val="accent4"/>
              </a:buClr>
              <a:buSzPct val="110000"/>
              <a:buFont typeface="Wingdings" pitchFamily="2" charset="2"/>
              <a:buChar char="§"/>
              <a:defRPr/>
            </a:pPr>
            <a:r>
              <a:rPr lang="en-US" sz="1400" dirty="0">
                <a:solidFill>
                  <a:schemeClr val="tx2"/>
                </a:solidFill>
                <a:latin typeface="+mn-lt"/>
                <a:cs typeface="+mn-cs"/>
              </a:rPr>
              <a:t>180+ product portfolio</a:t>
            </a:r>
          </a:p>
          <a:p>
            <a:pPr marL="176213" indent="-176213">
              <a:spcBef>
                <a:spcPts val="900"/>
              </a:spcBef>
              <a:buClr>
                <a:schemeClr val="accent4"/>
              </a:buClr>
              <a:buSzPct val="110000"/>
              <a:buFont typeface="Wingdings" pitchFamily="2" charset="2"/>
              <a:buChar char="§"/>
              <a:defRPr/>
            </a:pPr>
            <a:r>
              <a:rPr lang="en-US" sz="1400" dirty="0">
                <a:solidFill>
                  <a:schemeClr val="tx2"/>
                </a:solidFill>
                <a:latin typeface="+mn-lt"/>
                <a:cs typeface="+mn-cs"/>
              </a:rPr>
              <a:t>Flexible, scalable and reliable solution, with no single point of failure</a:t>
            </a:r>
          </a:p>
        </p:txBody>
      </p:sp>
      <p:sp>
        <p:nvSpPr>
          <p:cNvPr id="10" name="Rounded Rectangle 9"/>
          <p:cNvSpPr/>
          <p:nvPr/>
        </p:nvSpPr>
        <p:spPr bwMode="auto">
          <a:xfrm>
            <a:off x="6076950" y="2096166"/>
            <a:ext cx="2244725" cy="3082278"/>
          </a:xfrm>
          <a:prstGeom prst="roundRect">
            <a:avLst>
              <a:gd name="adj" fmla="val 9878"/>
            </a:avLst>
          </a:prstGeom>
          <a:solidFill>
            <a:schemeClr val="bg1"/>
          </a:solidFill>
          <a:ln w="3175" cap="flat" cmpd="sng" algn="ctr">
            <a:solidFill>
              <a:schemeClr val="tx1"/>
            </a:solidFill>
            <a:prstDash val="sysDash"/>
            <a:round/>
            <a:headEnd type="none" w="med" len="med"/>
            <a:tailEnd type="none" w="med" len="med"/>
          </a:ln>
          <a:effectLst>
            <a:outerShdw blurRad="50800" dist="38100" dir="2700000" algn="tl" rotWithShape="0">
              <a:schemeClr val="bg1">
                <a:alpha val="40000"/>
              </a:schemeClr>
            </a:outerShdw>
          </a:effectLst>
        </p:spPr>
        <p:txBody>
          <a:bodyPr>
            <a:normAutofit/>
          </a:bodyPr>
          <a:lstStyle/>
          <a:p>
            <a:pPr marL="176213" lvl="1" indent="-176213">
              <a:spcBef>
                <a:spcPts val="900"/>
              </a:spcBef>
            </a:pPr>
            <a:endParaRPr lang="en-US" sz="1400">
              <a:solidFill>
                <a:srgbClr val="00355F"/>
              </a:solidFill>
              <a:latin typeface="Arial" charset="0"/>
            </a:endParaRPr>
          </a:p>
          <a:p>
            <a:pPr marL="176213" lvl="1" indent="-176213">
              <a:spcBef>
                <a:spcPts val="900"/>
              </a:spcBef>
              <a:buClr>
                <a:srgbClr val="E36F1E"/>
              </a:buClr>
              <a:buSzPct val="110000"/>
              <a:buFont typeface="Wingdings" pitchFamily="2" charset="2"/>
              <a:buChar char="§"/>
            </a:pPr>
            <a:r>
              <a:rPr lang="en-US" sz="1400">
                <a:solidFill>
                  <a:schemeClr val="tx2"/>
                </a:solidFill>
                <a:latin typeface="Arial" charset="0"/>
              </a:rPr>
              <a:t>VSS brings a breadth of experience and capabilities to help Service Providers, Enterprises and Government agencies with their mission- critical network data</a:t>
            </a:r>
          </a:p>
        </p:txBody>
      </p:sp>
      <p:sp>
        <p:nvSpPr>
          <p:cNvPr id="5" name="Round Same Side Corner Rectangle 4"/>
          <p:cNvSpPr/>
          <p:nvPr/>
        </p:nvSpPr>
        <p:spPr bwMode="auto">
          <a:xfrm>
            <a:off x="777875" y="1311252"/>
            <a:ext cx="2244725" cy="1062855"/>
          </a:xfrm>
          <a:prstGeom prst="round2SameRect">
            <a:avLst/>
          </a:prstGeom>
          <a:solidFill>
            <a:schemeClr val="accent2"/>
          </a:solidFill>
          <a:ln w="9525" cap="flat" cmpd="sng" algn="ctr">
            <a:solidFill>
              <a:schemeClr val="accent2"/>
            </a:solidFill>
            <a:prstDash val="solid"/>
            <a:round/>
            <a:headEnd type="none" w="med" len="med"/>
            <a:tailEnd type="none" w="med" len="med"/>
          </a:ln>
          <a:effectLst>
            <a:outerShdw blurRad="50800" dist="38100" dir="2700000" algn="tl" rotWithShape="0">
              <a:schemeClr val="bg1">
                <a:alpha val="40000"/>
              </a:schemeClr>
            </a:outerShdw>
          </a:effectLst>
        </p:spPr>
        <p:txBody>
          <a:bodyPr wrap="none">
            <a:normAutofit/>
          </a:bodyPr>
          <a:lstStyle/>
          <a:p>
            <a:endParaRPr lang="en-US" sz="2000" b="1" i="1" dirty="0">
              <a:solidFill>
                <a:schemeClr val="bg1"/>
              </a:solidFill>
              <a:latin typeface="Arial" charset="0"/>
            </a:endParaRPr>
          </a:p>
          <a:p>
            <a:pPr algn="ctr"/>
            <a:r>
              <a:rPr lang="en-US" sz="2000" b="1" i="1" dirty="0">
                <a:solidFill>
                  <a:schemeClr val="bg1"/>
                </a:solidFill>
                <a:latin typeface="Arial" charset="0"/>
              </a:rPr>
              <a:t>Vision</a:t>
            </a:r>
          </a:p>
        </p:txBody>
      </p:sp>
      <p:sp>
        <p:nvSpPr>
          <p:cNvPr id="6" name="Round Same Side Corner Rectangle 5"/>
          <p:cNvSpPr/>
          <p:nvPr/>
        </p:nvSpPr>
        <p:spPr bwMode="auto">
          <a:xfrm>
            <a:off x="3403600" y="1311252"/>
            <a:ext cx="2244725" cy="1062855"/>
          </a:xfrm>
          <a:prstGeom prst="round2SameRect">
            <a:avLst/>
          </a:prstGeom>
          <a:solidFill>
            <a:schemeClr val="accent2"/>
          </a:solidFill>
          <a:ln w="9525" cap="flat" cmpd="sng" algn="ctr">
            <a:solidFill>
              <a:schemeClr val="accent2"/>
            </a:solidFill>
            <a:prstDash val="solid"/>
            <a:round/>
            <a:headEnd type="none" w="med" len="med"/>
            <a:tailEnd type="none" w="med" len="med"/>
          </a:ln>
          <a:effectLst>
            <a:outerShdw blurRad="50800" dist="38100" dir="2700000" algn="tl" rotWithShape="0">
              <a:schemeClr val="bg1">
                <a:alpha val="40000"/>
              </a:schemeClr>
            </a:outerShdw>
          </a:effectLst>
        </p:spPr>
        <p:txBody>
          <a:bodyPr wrap="none">
            <a:normAutofit/>
          </a:bodyPr>
          <a:lstStyle/>
          <a:p>
            <a:endParaRPr lang="en-US" sz="2000" b="1" i="1" dirty="0">
              <a:solidFill>
                <a:schemeClr val="bg1"/>
              </a:solidFill>
              <a:latin typeface="Arial" charset="0"/>
            </a:endParaRPr>
          </a:p>
          <a:p>
            <a:pPr algn="ctr"/>
            <a:r>
              <a:rPr lang="en-US" sz="2000" b="1" i="1" dirty="0">
                <a:solidFill>
                  <a:schemeClr val="bg1"/>
                </a:solidFill>
                <a:latin typeface="Arial" charset="0"/>
              </a:rPr>
              <a:t>Innovation</a:t>
            </a:r>
          </a:p>
        </p:txBody>
      </p:sp>
      <p:sp>
        <p:nvSpPr>
          <p:cNvPr id="7" name="Round Same Side Corner Rectangle 6"/>
          <p:cNvSpPr/>
          <p:nvPr/>
        </p:nvSpPr>
        <p:spPr bwMode="auto">
          <a:xfrm>
            <a:off x="6076950" y="1311252"/>
            <a:ext cx="2244725" cy="1062855"/>
          </a:xfrm>
          <a:prstGeom prst="round2SameRect">
            <a:avLst/>
          </a:prstGeom>
          <a:solidFill>
            <a:schemeClr val="accent2"/>
          </a:solidFill>
          <a:ln w="9525" cap="flat" cmpd="sng" algn="ctr">
            <a:noFill/>
            <a:prstDash val="solid"/>
            <a:round/>
            <a:headEnd type="none" w="med" len="med"/>
            <a:tailEnd type="none" w="med" len="med"/>
          </a:ln>
          <a:effectLst>
            <a:outerShdw blurRad="50800" dist="38100" dir="2700000" algn="tl" rotWithShape="0">
              <a:schemeClr val="bg1">
                <a:alpha val="40000"/>
              </a:schemeClr>
            </a:outerShdw>
          </a:effectLst>
        </p:spPr>
        <p:txBody>
          <a:bodyPr wrap="none">
            <a:normAutofit/>
          </a:bodyPr>
          <a:lstStyle/>
          <a:p>
            <a:endParaRPr lang="en-US" sz="2000" b="1" i="1" dirty="0">
              <a:solidFill>
                <a:schemeClr val="bg1"/>
              </a:solidFill>
              <a:latin typeface="Arial" charset="0"/>
            </a:endParaRPr>
          </a:p>
          <a:p>
            <a:pPr algn="ctr"/>
            <a:r>
              <a:rPr lang="en-US" sz="2000" b="1" i="1" dirty="0">
                <a:solidFill>
                  <a:schemeClr val="bg1"/>
                </a:solidFill>
                <a:latin typeface="Arial" charset="0"/>
              </a:rPr>
              <a:t>Partnership</a:t>
            </a:r>
          </a:p>
        </p:txBody>
      </p:sp>
      <p:pic>
        <p:nvPicPr>
          <p:cNvPr id="63491" name="Picture 10" descr="Clearwire.jpg"/>
          <p:cNvPicPr>
            <a:picLocks noChangeAspect="1"/>
          </p:cNvPicPr>
          <p:nvPr/>
        </p:nvPicPr>
        <p:blipFill>
          <a:blip r:embed="rId3"/>
          <a:srcRect/>
          <a:stretch>
            <a:fillRect/>
          </a:stretch>
        </p:blipFill>
        <p:spPr bwMode="auto">
          <a:xfrm>
            <a:off x="4975225" y="5976938"/>
            <a:ext cx="744538" cy="211137"/>
          </a:xfrm>
          <a:prstGeom prst="rect">
            <a:avLst/>
          </a:prstGeom>
          <a:noFill/>
          <a:ln w="9525">
            <a:noFill/>
            <a:miter lim="800000"/>
            <a:headEnd/>
            <a:tailEnd/>
          </a:ln>
        </p:spPr>
      </p:pic>
      <p:pic>
        <p:nvPicPr>
          <p:cNvPr id="63492" name="Picture 4" descr="logo">
            <a:hlinkClick r:id="rId4"/>
          </p:cNvPr>
          <p:cNvPicPr>
            <a:picLocks noChangeAspect="1" noChangeArrowheads="1"/>
          </p:cNvPicPr>
          <p:nvPr/>
        </p:nvPicPr>
        <p:blipFill>
          <a:blip r:embed="rId5"/>
          <a:srcRect/>
          <a:stretch>
            <a:fillRect/>
          </a:stretch>
        </p:blipFill>
        <p:spPr bwMode="auto">
          <a:xfrm>
            <a:off x="4956175" y="5630863"/>
            <a:ext cx="838200" cy="323850"/>
          </a:xfrm>
          <a:prstGeom prst="rect">
            <a:avLst/>
          </a:prstGeom>
          <a:noFill/>
          <a:ln w="9525">
            <a:noFill/>
            <a:miter lim="800000"/>
            <a:headEnd/>
            <a:tailEnd/>
          </a:ln>
        </p:spPr>
      </p:pic>
      <p:pic>
        <p:nvPicPr>
          <p:cNvPr id="63493" name="Picture 5" descr="header_logo_en">
            <a:hlinkClick r:id="rId6"/>
          </p:cNvPr>
          <p:cNvPicPr>
            <a:picLocks noChangeAspect="1" noChangeArrowheads="1"/>
          </p:cNvPicPr>
          <p:nvPr/>
        </p:nvPicPr>
        <p:blipFill>
          <a:blip r:embed="rId7"/>
          <a:srcRect/>
          <a:stretch>
            <a:fillRect/>
          </a:stretch>
        </p:blipFill>
        <p:spPr bwMode="auto">
          <a:xfrm>
            <a:off x="3151188" y="5721350"/>
            <a:ext cx="901700" cy="265113"/>
          </a:xfrm>
          <a:prstGeom prst="rect">
            <a:avLst/>
          </a:prstGeom>
          <a:noFill/>
          <a:ln w="9525">
            <a:noFill/>
            <a:miter lim="800000"/>
            <a:headEnd/>
            <a:tailEnd/>
          </a:ln>
        </p:spPr>
      </p:pic>
      <p:pic>
        <p:nvPicPr>
          <p:cNvPr id="63494" name="Picture 6" descr="Sprint: Together with Nextel"/>
          <p:cNvPicPr>
            <a:picLocks noChangeAspect="1" noChangeArrowheads="1"/>
          </p:cNvPicPr>
          <p:nvPr/>
        </p:nvPicPr>
        <p:blipFill>
          <a:blip r:embed="rId8"/>
          <a:srcRect/>
          <a:stretch>
            <a:fillRect/>
          </a:stretch>
        </p:blipFill>
        <p:spPr bwMode="auto">
          <a:xfrm>
            <a:off x="528638" y="5872163"/>
            <a:ext cx="1000125" cy="336550"/>
          </a:xfrm>
          <a:prstGeom prst="rect">
            <a:avLst/>
          </a:prstGeom>
          <a:noFill/>
          <a:ln w="9525">
            <a:noFill/>
            <a:miter lim="800000"/>
            <a:headEnd/>
            <a:tailEnd/>
          </a:ln>
        </p:spPr>
      </p:pic>
      <p:pic>
        <p:nvPicPr>
          <p:cNvPr id="63495" name="Picture 14" descr="O2_logo"/>
          <p:cNvPicPr>
            <a:picLocks noChangeAspect="1" noChangeArrowheads="1"/>
          </p:cNvPicPr>
          <p:nvPr/>
        </p:nvPicPr>
        <p:blipFill>
          <a:blip r:embed="rId9"/>
          <a:srcRect/>
          <a:stretch>
            <a:fillRect/>
          </a:stretch>
        </p:blipFill>
        <p:spPr bwMode="auto">
          <a:xfrm>
            <a:off x="4295775" y="5757863"/>
            <a:ext cx="461963" cy="452437"/>
          </a:xfrm>
          <a:prstGeom prst="rect">
            <a:avLst/>
          </a:prstGeom>
          <a:noFill/>
          <a:ln w="9525">
            <a:noFill/>
            <a:miter lim="800000"/>
            <a:headEnd/>
            <a:tailEnd/>
          </a:ln>
        </p:spPr>
      </p:pic>
      <p:pic>
        <p:nvPicPr>
          <p:cNvPr id="63496" name="Picture 15" descr="NZ_telecom_logo"/>
          <p:cNvPicPr>
            <a:picLocks noChangeAspect="1" noChangeArrowheads="1"/>
          </p:cNvPicPr>
          <p:nvPr/>
        </p:nvPicPr>
        <p:blipFill>
          <a:blip r:embed="rId10"/>
          <a:srcRect t="6412" b="15215"/>
          <a:stretch>
            <a:fillRect/>
          </a:stretch>
        </p:blipFill>
        <p:spPr bwMode="auto">
          <a:xfrm>
            <a:off x="5945188" y="5722938"/>
            <a:ext cx="831850" cy="177800"/>
          </a:xfrm>
          <a:prstGeom prst="rect">
            <a:avLst/>
          </a:prstGeom>
          <a:noFill/>
          <a:ln w="9525">
            <a:noFill/>
            <a:miter lim="800000"/>
            <a:headEnd/>
            <a:tailEnd/>
          </a:ln>
        </p:spPr>
      </p:pic>
      <p:pic>
        <p:nvPicPr>
          <p:cNvPr id="63497" name="Picture 16" descr="China_mobile_logo"/>
          <p:cNvPicPr>
            <a:picLocks noChangeAspect="1" noChangeArrowheads="1"/>
          </p:cNvPicPr>
          <p:nvPr/>
        </p:nvPicPr>
        <p:blipFill>
          <a:blip r:embed="rId11"/>
          <a:srcRect/>
          <a:stretch>
            <a:fillRect/>
          </a:stretch>
        </p:blipFill>
        <p:spPr bwMode="auto">
          <a:xfrm>
            <a:off x="7027863" y="5918200"/>
            <a:ext cx="914400" cy="390525"/>
          </a:xfrm>
          <a:prstGeom prst="rect">
            <a:avLst/>
          </a:prstGeom>
          <a:noFill/>
          <a:ln w="9525">
            <a:noFill/>
            <a:miter lim="800000"/>
            <a:headEnd/>
            <a:tailEnd/>
          </a:ln>
        </p:spPr>
      </p:pic>
      <p:pic>
        <p:nvPicPr>
          <p:cNvPr id="63498" name="Picture 29" descr="vodafone"/>
          <p:cNvPicPr>
            <a:picLocks noChangeAspect="1" noChangeArrowheads="1"/>
          </p:cNvPicPr>
          <p:nvPr/>
        </p:nvPicPr>
        <p:blipFill>
          <a:blip r:embed="rId12"/>
          <a:srcRect/>
          <a:stretch>
            <a:fillRect/>
          </a:stretch>
        </p:blipFill>
        <p:spPr bwMode="auto">
          <a:xfrm>
            <a:off x="2362200" y="5722938"/>
            <a:ext cx="633413" cy="481012"/>
          </a:xfrm>
          <a:prstGeom prst="rect">
            <a:avLst/>
          </a:prstGeom>
          <a:noFill/>
          <a:ln w="9525">
            <a:noFill/>
            <a:miter lim="800000"/>
            <a:headEnd/>
            <a:tailEnd/>
          </a:ln>
        </p:spPr>
      </p:pic>
      <p:pic>
        <p:nvPicPr>
          <p:cNvPr id="63499" name="Picture 8"/>
          <p:cNvPicPr>
            <a:picLocks noChangeAspect="1" noChangeArrowheads="1"/>
          </p:cNvPicPr>
          <p:nvPr/>
        </p:nvPicPr>
        <p:blipFill>
          <a:blip r:embed="rId13"/>
          <a:srcRect/>
          <a:stretch>
            <a:fillRect/>
          </a:stretch>
        </p:blipFill>
        <p:spPr bwMode="auto">
          <a:xfrm>
            <a:off x="1746250" y="5641975"/>
            <a:ext cx="374650" cy="566738"/>
          </a:xfrm>
          <a:prstGeom prst="rect">
            <a:avLst/>
          </a:prstGeom>
          <a:noFill/>
          <a:ln w="9525">
            <a:noFill/>
            <a:miter lim="800000"/>
            <a:headEnd/>
            <a:tailEnd/>
          </a:ln>
        </p:spPr>
      </p:pic>
      <p:pic>
        <p:nvPicPr>
          <p:cNvPr id="63500" name="Picture 19" descr="EXFO.jpg"/>
          <p:cNvPicPr>
            <a:picLocks noChangeAspect="1"/>
          </p:cNvPicPr>
          <p:nvPr/>
        </p:nvPicPr>
        <p:blipFill>
          <a:blip r:embed="rId14"/>
          <a:srcRect/>
          <a:stretch>
            <a:fillRect/>
          </a:stretch>
        </p:blipFill>
        <p:spPr bwMode="auto">
          <a:xfrm>
            <a:off x="8224838" y="6024563"/>
            <a:ext cx="704850" cy="233362"/>
          </a:xfrm>
          <a:prstGeom prst="rect">
            <a:avLst/>
          </a:prstGeom>
          <a:noFill/>
          <a:ln w="9525">
            <a:noFill/>
            <a:miter lim="800000"/>
            <a:headEnd/>
            <a:tailEnd/>
          </a:ln>
        </p:spPr>
      </p:pic>
      <p:pic>
        <p:nvPicPr>
          <p:cNvPr id="63501" name="Picture 20" descr="Ericsson.gif"/>
          <p:cNvPicPr>
            <a:picLocks noChangeAspect="1"/>
          </p:cNvPicPr>
          <p:nvPr/>
        </p:nvPicPr>
        <p:blipFill>
          <a:blip r:embed="rId15"/>
          <a:srcRect/>
          <a:stretch>
            <a:fillRect/>
          </a:stretch>
        </p:blipFill>
        <p:spPr bwMode="auto">
          <a:xfrm>
            <a:off x="5922963" y="6026150"/>
            <a:ext cx="874712" cy="179388"/>
          </a:xfrm>
          <a:prstGeom prst="rect">
            <a:avLst/>
          </a:prstGeom>
          <a:noFill/>
          <a:ln w="9525">
            <a:noFill/>
            <a:miter lim="800000"/>
            <a:headEnd/>
            <a:tailEnd/>
          </a:ln>
        </p:spPr>
      </p:pic>
      <p:pic>
        <p:nvPicPr>
          <p:cNvPr id="63502" name="Picture 21" descr="ZTE.jpg"/>
          <p:cNvPicPr>
            <a:picLocks noChangeAspect="1"/>
          </p:cNvPicPr>
          <p:nvPr/>
        </p:nvPicPr>
        <p:blipFill>
          <a:blip r:embed="rId16"/>
          <a:srcRect/>
          <a:stretch>
            <a:fillRect/>
          </a:stretch>
        </p:blipFill>
        <p:spPr bwMode="auto">
          <a:xfrm>
            <a:off x="8126413" y="5680075"/>
            <a:ext cx="577850" cy="217488"/>
          </a:xfrm>
          <a:prstGeom prst="rect">
            <a:avLst/>
          </a:prstGeom>
          <a:noFill/>
          <a:ln w="9525">
            <a:noFill/>
            <a:miter lim="800000"/>
            <a:headEnd/>
            <a:tailEnd/>
          </a:ln>
        </p:spPr>
      </p:pic>
      <p:pic>
        <p:nvPicPr>
          <p:cNvPr id="63503" name="Picture 2"/>
          <p:cNvPicPr>
            <a:picLocks noChangeAspect="1" noChangeArrowheads="1"/>
          </p:cNvPicPr>
          <p:nvPr/>
        </p:nvPicPr>
        <p:blipFill>
          <a:blip r:embed="rId17"/>
          <a:srcRect/>
          <a:stretch>
            <a:fillRect/>
          </a:stretch>
        </p:blipFill>
        <p:spPr bwMode="auto">
          <a:xfrm>
            <a:off x="7065963" y="5697538"/>
            <a:ext cx="830262" cy="184150"/>
          </a:xfrm>
          <a:prstGeom prst="rect">
            <a:avLst/>
          </a:prstGeom>
          <a:noFill/>
          <a:ln w="9525">
            <a:noFill/>
            <a:miter lim="800000"/>
            <a:headEnd/>
            <a:tailEnd/>
          </a:ln>
        </p:spPr>
      </p:pic>
      <p:pic>
        <p:nvPicPr>
          <p:cNvPr id="63504" name="Picture 3"/>
          <p:cNvPicPr>
            <a:picLocks noChangeAspect="1" noChangeArrowheads="1"/>
          </p:cNvPicPr>
          <p:nvPr/>
        </p:nvPicPr>
        <p:blipFill>
          <a:blip r:embed="rId18"/>
          <a:srcRect/>
          <a:stretch>
            <a:fillRect/>
          </a:stretch>
        </p:blipFill>
        <p:spPr bwMode="auto">
          <a:xfrm>
            <a:off x="3284538" y="6034088"/>
            <a:ext cx="636587" cy="212725"/>
          </a:xfrm>
          <a:prstGeom prst="rect">
            <a:avLst/>
          </a:prstGeom>
          <a:noFill/>
          <a:ln w="9525">
            <a:noFill/>
            <a:miter lim="800000"/>
            <a:headEnd/>
            <a:tailEnd/>
          </a:ln>
        </p:spPr>
      </p:pic>
      <p:pic>
        <p:nvPicPr>
          <p:cNvPr id="63505" name="Picture 4"/>
          <p:cNvPicPr>
            <a:picLocks noChangeAspect="1" noChangeArrowheads="1"/>
          </p:cNvPicPr>
          <p:nvPr/>
        </p:nvPicPr>
        <p:blipFill>
          <a:blip r:embed="rId19"/>
          <a:srcRect/>
          <a:stretch>
            <a:fillRect/>
          </a:stretch>
        </p:blipFill>
        <p:spPr bwMode="auto">
          <a:xfrm>
            <a:off x="612775" y="5362575"/>
            <a:ext cx="833438" cy="4222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804863" y="4151947"/>
            <a:ext cx="7772400" cy="1243013"/>
          </a:xfrm>
        </p:spPr>
        <p:txBody>
          <a:bodyPr/>
          <a:lstStyle/>
          <a:p>
            <a:r>
              <a:rPr lang="en-US" dirty="0" smtClean="0">
                <a:ea typeface="ＭＳ Ｐゴシック" pitchFamily="34" charset="-128"/>
              </a:rPr>
              <a:t>Thank-you</a:t>
            </a:r>
          </a:p>
        </p:txBody>
      </p:sp>
      <p:sp>
        <p:nvSpPr>
          <p:cNvPr id="32770" name="Text Placeholder 2"/>
          <p:cNvSpPr>
            <a:spLocks noGrp="1"/>
          </p:cNvSpPr>
          <p:nvPr>
            <p:ph type="body" idx="1"/>
          </p:nvPr>
        </p:nvSpPr>
        <p:spPr>
          <a:xfrm>
            <a:off x="796925" y="5414645"/>
            <a:ext cx="7772400" cy="1031875"/>
          </a:xfrm>
        </p:spPr>
        <p:txBody>
          <a:bodyPr/>
          <a:lstStyle/>
          <a:p>
            <a:r>
              <a:rPr lang="en-US" dirty="0" smtClean="0">
                <a:ea typeface="ＭＳ Ｐゴシック" pitchFamily="34" charset="-128"/>
              </a:rPr>
              <a:t>andy.huckridge@vssmonitoring.com</a:t>
            </a:r>
          </a:p>
        </p:txBody>
      </p:sp>
      <p:sp>
        <p:nvSpPr>
          <p:cNvPr id="4" name="Title 1"/>
          <p:cNvSpPr txBox="1">
            <a:spLocks/>
          </p:cNvSpPr>
          <p:nvPr/>
        </p:nvSpPr>
        <p:spPr bwMode="auto">
          <a:xfrm>
            <a:off x="777240" y="1188720"/>
            <a:ext cx="7772400" cy="4343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lgn="just" eaLnBrk="0" hangingPunct="0"/>
            <a:r>
              <a:rPr lang="en-US" sz="2800" kern="0" dirty="0" smtClean="0">
                <a:solidFill>
                  <a:schemeClr val="accent2"/>
                </a:solidFill>
                <a:latin typeface="+mn-lt"/>
                <a:cs typeface="ＭＳ Ｐゴシック" pitchFamily="-110" charset="-128"/>
              </a:rPr>
              <a:t>Closing </a:t>
            </a:r>
            <a:r>
              <a:rPr lang="en-US" sz="2800" kern="0" dirty="0" smtClean="0">
                <a:solidFill>
                  <a:schemeClr val="accent2"/>
                </a:solidFill>
                <a:latin typeface="+mn-lt"/>
                <a:cs typeface="ＭＳ Ｐゴシック" pitchFamily="-110" charset="-128"/>
              </a:rPr>
              <a:t>thoughts…</a:t>
            </a:r>
          </a:p>
          <a:p>
            <a:pPr lvl="0" algn="just" eaLnBrk="0" hangingPunct="0"/>
            <a:endParaRPr lang="en-US" sz="2800" kern="0" dirty="0" smtClean="0">
              <a:solidFill>
                <a:schemeClr val="accent2"/>
              </a:solidFill>
              <a:latin typeface="+mn-lt"/>
              <a:cs typeface="ＭＳ Ｐゴシック" pitchFamily="-110" charset="-128"/>
            </a:endParaRPr>
          </a:p>
          <a:p>
            <a:pPr lvl="0" algn="just" eaLnBrk="0" hangingPunct="0"/>
            <a:r>
              <a:rPr lang="en-US" sz="2800" kern="0" dirty="0" smtClean="0">
                <a:solidFill>
                  <a:schemeClr val="accent2"/>
                </a:solidFill>
                <a:latin typeface="+mn-lt"/>
                <a:cs typeface="ＭＳ Ｐゴシック" pitchFamily="-110" charset="-128"/>
              </a:rPr>
              <a:t>From years of experience in this area, the industry’s best known &amp; respected NEMs / Operators continue to put the most in to testing of products / services and in to operational capability &amp; maintenance. There is a direct correlation between positive brand awareness, sales and bottom line revenue growth when this strategy is employed.</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chemeClr val="accent2"/>
              </a:solidFill>
              <a:effectLst/>
              <a:uLnTx/>
              <a:uFillTx/>
              <a:latin typeface="+mn-lt"/>
              <a:ea typeface="ＭＳ Ｐゴシック" pitchFamily="34" charset="-128"/>
              <a:cs typeface="ＭＳ Ｐゴシック" pitchFamily="-110" charset="-128"/>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Table 53"/>
          <p:cNvGraphicFramePr>
            <a:graphicFrameLocks noGrp="1"/>
          </p:cNvGraphicFramePr>
          <p:nvPr/>
        </p:nvGraphicFramePr>
        <p:xfrm>
          <a:off x="182885" y="901156"/>
          <a:ext cx="8843211" cy="5408010"/>
        </p:xfrm>
        <a:graphic>
          <a:graphicData uri="http://schemas.openxmlformats.org/drawingml/2006/table">
            <a:tbl>
              <a:tblPr bandRow="1">
                <a:tableStyleId>{2D5ABB26-0587-4C30-8999-92F81FD0307C}</a:tableStyleId>
              </a:tblPr>
              <a:tblGrid>
                <a:gridCol w="442997"/>
                <a:gridCol w="2795891"/>
                <a:gridCol w="2846043"/>
                <a:gridCol w="2758280"/>
              </a:tblGrid>
              <a:tr h="263360">
                <a:tc>
                  <a:txBody>
                    <a:bodyPr/>
                    <a:lstStyle/>
                    <a:p>
                      <a:pPr algn="ctr"/>
                      <a:endParaRPr lang="en-US" dirty="0">
                        <a:solidFill>
                          <a:schemeClr val="bg1"/>
                        </a:solidFill>
                      </a:endParaRPr>
                    </a:p>
                  </a:txBody>
                  <a:tcPr>
                    <a:noFill/>
                  </a:tcPr>
                </a:tc>
                <a:tc>
                  <a:txBody>
                    <a:bodyPr/>
                    <a:lstStyle/>
                    <a:p>
                      <a:pPr algn="ctr"/>
                      <a:r>
                        <a:rPr lang="en-US" sz="1200" b="1" dirty="0" smtClean="0">
                          <a:solidFill>
                            <a:schemeClr val="bg1"/>
                          </a:solidFill>
                        </a:rPr>
                        <a:t>Telecom</a:t>
                      </a:r>
                      <a:endParaRPr lang="en-US" sz="1200" b="1" dirty="0">
                        <a:solidFill>
                          <a:schemeClr val="bg1"/>
                        </a:solidFill>
                      </a:endParaRPr>
                    </a:p>
                  </a:txBody>
                  <a:tcPr anchor="ctr">
                    <a:solidFill>
                      <a:schemeClr val="accent2"/>
                    </a:solidFill>
                  </a:tcPr>
                </a:tc>
                <a:tc>
                  <a:txBody>
                    <a:bodyPr/>
                    <a:lstStyle/>
                    <a:p>
                      <a:pPr algn="ctr"/>
                      <a:r>
                        <a:rPr lang="en-US" sz="1200" b="1" dirty="0" smtClean="0">
                          <a:solidFill>
                            <a:schemeClr val="bg1"/>
                          </a:solidFill>
                        </a:rPr>
                        <a:t>Enterprise</a:t>
                      </a:r>
                      <a:endParaRPr lang="en-US" sz="1200" b="1" dirty="0">
                        <a:solidFill>
                          <a:schemeClr val="bg1"/>
                        </a:solidFill>
                      </a:endParaRPr>
                    </a:p>
                  </a:txBody>
                  <a:tcPr anchor="ctr">
                    <a:solidFill>
                      <a:schemeClr val="accent5"/>
                    </a:solidFill>
                  </a:tcPr>
                </a:tc>
                <a:tc>
                  <a:txBody>
                    <a:bodyPr/>
                    <a:lstStyle/>
                    <a:p>
                      <a:pPr algn="ctr"/>
                      <a:r>
                        <a:rPr lang="en-US" sz="1200" b="1" dirty="0" smtClean="0">
                          <a:solidFill>
                            <a:schemeClr val="bg1"/>
                          </a:solidFill>
                        </a:rPr>
                        <a:t>Government</a:t>
                      </a:r>
                      <a:endParaRPr lang="en-US" sz="1200" b="1" dirty="0">
                        <a:solidFill>
                          <a:schemeClr val="bg1"/>
                        </a:solidFill>
                      </a:endParaRPr>
                    </a:p>
                  </a:txBody>
                  <a:tcPr anchor="ctr">
                    <a:solidFill>
                      <a:schemeClr val="accent4"/>
                    </a:solidFill>
                  </a:tcPr>
                </a:tc>
              </a:tr>
              <a:tr h="3177143">
                <a:tc>
                  <a:txBody>
                    <a:bodyPr/>
                    <a:lstStyle/>
                    <a:p>
                      <a:pPr algn="ctr"/>
                      <a:r>
                        <a:rPr lang="en-US" sz="1600" b="1" dirty="0" smtClean="0"/>
                        <a:t>Customers</a:t>
                      </a:r>
                      <a:endParaRPr lang="en-US" sz="1600" b="1" dirty="0"/>
                    </a:p>
                  </a:txBody>
                  <a:tcPr vert="vert270">
                    <a:lnB w="12700" cap="flat" cmpd="sng" algn="ctr">
                      <a:solidFill>
                        <a:schemeClr val="tx1"/>
                      </a:solidFill>
                      <a:prstDash val="solid"/>
                      <a:round/>
                      <a:headEnd type="none" w="med" len="med"/>
                      <a:tailEnd type="none" w="med" len="med"/>
                    </a:lnB>
                    <a:noFill/>
                  </a:tcPr>
                </a:tc>
                <a:tc>
                  <a:txBody>
                    <a:bodyPr/>
                    <a:lstStyle/>
                    <a:p>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1865107">
                <a:tc>
                  <a:txBody>
                    <a:bodyPr/>
                    <a:lstStyle/>
                    <a:p>
                      <a:pPr algn="ctr"/>
                      <a:r>
                        <a:rPr lang="en-US" sz="1600" b="1" dirty="0" smtClean="0"/>
                        <a:t>Partners</a:t>
                      </a:r>
                      <a:endParaRPr lang="en-US" sz="1600" b="1" dirty="0"/>
                    </a:p>
                  </a:txBody>
                  <a:tcPr vert="vert270">
                    <a:lnT w="12700" cap="flat" cmpd="sng" algn="ctr">
                      <a:solidFill>
                        <a:schemeClr val="tx1"/>
                      </a:solidFill>
                      <a:prstDash val="solid"/>
                      <a:round/>
                      <a:headEnd type="none" w="med" len="med"/>
                      <a:tailEnd type="none" w="med" len="med"/>
                    </a:lnT>
                    <a:noFill/>
                  </a:tcPr>
                </a:tc>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pic>
        <p:nvPicPr>
          <p:cNvPr id="30722" name="Picture 33" descr="eschelon_logo"/>
          <p:cNvPicPr>
            <a:picLocks noChangeAspect="1" noChangeArrowheads="1"/>
          </p:cNvPicPr>
          <p:nvPr/>
        </p:nvPicPr>
        <p:blipFill>
          <a:blip r:embed="rId3"/>
          <a:srcRect/>
          <a:stretch>
            <a:fillRect/>
          </a:stretch>
        </p:blipFill>
        <p:spPr bwMode="auto">
          <a:xfrm>
            <a:off x="815975" y="2917825"/>
            <a:ext cx="820738" cy="379413"/>
          </a:xfrm>
          <a:prstGeom prst="rect">
            <a:avLst/>
          </a:prstGeom>
          <a:noFill/>
          <a:ln w="9525">
            <a:noFill/>
            <a:miter lim="800000"/>
            <a:headEnd/>
            <a:tailEnd/>
          </a:ln>
        </p:spPr>
      </p:pic>
      <p:sp>
        <p:nvSpPr>
          <p:cNvPr id="30723" name="Rectangle 34"/>
          <p:cNvSpPr>
            <a:spLocks noGrp="1" noChangeArrowheads="1"/>
          </p:cNvSpPr>
          <p:nvPr>
            <p:ph type="title"/>
          </p:nvPr>
        </p:nvSpPr>
        <p:spPr>
          <a:xfrm>
            <a:off x="1119188" y="165100"/>
            <a:ext cx="7834312" cy="685800"/>
          </a:xfrm>
        </p:spPr>
        <p:txBody>
          <a:bodyPr/>
          <a:lstStyle/>
          <a:p>
            <a:pPr eaLnBrk="1" hangingPunct="1"/>
            <a:r>
              <a:rPr lang="en-US" smtClean="0">
                <a:ea typeface="ＭＳ Ｐゴシック" pitchFamily="34" charset="-128"/>
              </a:rPr>
              <a:t>Customers &amp; Partners</a:t>
            </a:r>
          </a:p>
        </p:txBody>
      </p:sp>
      <p:pic>
        <p:nvPicPr>
          <p:cNvPr id="30724" name="Picture 54" descr="Clearwire.jpg"/>
          <p:cNvPicPr>
            <a:picLocks noChangeAspect="1"/>
          </p:cNvPicPr>
          <p:nvPr/>
        </p:nvPicPr>
        <p:blipFill>
          <a:blip r:embed="rId4"/>
          <a:srcRect/>
          <a:stretch>
            <a:fillRect/>
          </a:stretch>
        </p:blipFill>
        <p:spPr bwMode="auto">
          <a:xfrm>
            <a:off x="2387600" y="1911350"/>
            <a:ext cx="927100" cy="260350"/>
          </a:xfrm>
          <a:prstGeom prst="rect">
            <a:avLst/>
          </a:prstGeom>
          <a:noFill/>
          <a:ln w="9525">
            <a:noFill/>
            <a:miter lim="800000"/>
            <a:headEnd/>
            <a:tailEnd/>
          </a:ln>
        </p:spPr>
      </p:pic>
      <p:pic>
        <p:nvPicPr>
          <p:cNvPr id="30725" name="Picture 55" descr="Paetec.jpg"/>
          <p:cNvPicPr>
            <a:picLocks noChangeAspect="1"/>
          </p:cNvPicPr>
          <p:nvPr/>
        </p:nvPicPr>
        <p:blipFill>
          <a:blip r:embed="rId5"/>
          <a:srcRect/>
          <a:stretch>
            <a:fillRect/>
          </a:stretch>
        </p:blipFill>
        <p:spPr bwMode="auto">
          <a:xfrm>
            <a:off x="3729038" y="3019425"/>
            <a:ext cx="638175" cy="392113"/>
          </a:xfrm>
          <a:prstGeom prst="rect">
            <a:avLst/>
          </a:prstGeom>
          <a:noFill/>
          <a:ln w="9525">
            <a:noFill/>
            <a:miter lim="800000"/>
            <a:headEnd/>
            <a:tailEnd/>
          </a:ln>
        </p:spPr>
      </p:pic>
      <p:pic>
        <p:nvPicPr>
          <p:cNvPr id="30726" name="Picture 56" descr="Vonage.png"/>
          <p:cNvPicPr>
            <a:picLocks noChangeAspect="1"/>
          </p:cNvPicPr>
          <p:nvPr/>
        </p:nvPicPr>
        <p:blipFill>
          <a:blip r:embed="rId6"/>
          <a:srcRect/>
          <a:stretch>
            <a:fillRect/>
          </a:stretch>
        </p:blipFill>
        <p:spPr bwMode="auto">
          <a:xfrm>
            <a:off x="1268413" y="3351213"/>
            <a:ext cx="1027112" cy="238125"/>
          </a:xfrm>
          <a:prstGeom prst="rect">
            <a:avLst/>
          </a:prstGeom>
          <a:noFill/>
          <a:ln w="9525">
            <a:noFill/>
            <a:miter lim="800000"/>
            <a:headEnd/>
            <a:tailEnd/>
          </a:ln>
        </p:spPr>
      </p:pic>
      <p:pic>
        <p:nvPicPr>
          <p:cNvPr id="30727" name="Picture 59" descr="London Stock Exchange.jpeg"/>
          <p:cNvPicPr>
            <a:picLocks noChangeAspect="1"/>
          </p:cNvPicPr>
          <p:nvPr/>
        </p:nvPicPr>
        <p:blipFill>
          <a:blip r:embed="rId7"/>
          <a:srcRect/>
          <a:stretch>
            <a:fillRect/>
          </a:stretch>
        </p:blipFill>
        <p:spPr bwMode="auto">
          <a:xfrm>
            <a:off x="5326063" y="3706813"/>
            <a:ext cx="773112" cy="581025"/>
          </a:xfrm>
          <a:prstGeom prst="rect">
            <a:avLst/>
          </a:prstGeom>
          <a:noFill/>
          <a:ln w="9525">
            <a:noFill/>
            <a:miter lim="800000"/>
            <a:headEnd/>
            <a:tailEnd/>
          </a:ln>
        </p:spPr>
      </p:pic>
      <p:pic>
        <p:nvPicPr>
          <p:cNvPr id="30728" name="Picture 60" descr="Goldman Sachs.jpg"/>
          <p:cNvPicPr>
            <a:picLocks noChangeAspect="1"/>
          </p:cNvPicPr>
          <p:nvPr/>
        </p:nvPicPr>
        <p:blipFill>
          <a:blip r:embed="rId8"/>
          <a:srcRect/>
          <a:stretch>
            <a:fillRect/>
          </a:stretch>
        </p:blipFill>
        <p:spPr bwMode="auto">
          <a:xfrm>
            <a:off x="3573463" y="3829050"/>
            <a:ext cx="514350" cy="514350"/>
          </a:xfrm>
          <a:prstGeom prst="rect">
            <a:avLst/>
          </a:prstGeom>
          <a:noFill/>
          <a:ln w="9525">
            <a:noFill/>
            <a:miter lim="800000"/>
            <a:headEnd/>
            <a:tailEnd/>
          </a:ln>
        </p:spPr>
      </p:pic>
      <p:pic>
        <p:nvPicPr>
          <p:cNvPr id="30729" name="Picture 62" descr="FBI.jpg"/>
          <p:cNvPicPr>
            <a:picLocks noChangeAspect="1"/>
          </p:cNvPicPr>
          <p:nvPr/>
        </p:nvPicPr>
        <p:blipFill>
          <a:blip r:embed="rId9"/>
          <a:srcRect/>
          <a:stretch>
            <a:fillRect/>
          </a:stretch>
        </p:blipFill>
        <p:spPr bwMode="auto">
          <a:xfrm>
            <a:off x="6359525" y="2868613"/>
            <a:ext cx="541338" cy="554037"/>
          </a:xfrm>
          <a:prstGeom prst="rect">
            <a:avLst/>
          </a:prstGeom>
          <a:noFill/>
          <a:ln w="9525">
            <a:noFill/>
            <a:miter lim="800000"/>
            <a:headEnd/>
            <a:tailEnd/>
          </a:ln>
        </p:spPr>
      </p:pic>
      <p:pic>
        <p:nvPicPr>
          <p:cNvPr id="30730" name="Picture 63" descr="NSA.jpg"/>
          <p:cNvPicPr>
            <a:picLocks noChangeAspect="1"/>
          </p:cNvPicPr>
          <p:nvPr/>
        </p:nvPicPr>
        <p:blipFill>
          <a:blip r:embed="rId10"/>
          <a:srcRect/>
          <a:stretch>
            <a:fillRect/>
          </a:stretch>
        </p:blipFill>
        <p:spPr bwMode="auto">
          <a:xfrm>
            <a:off x="7751763" y="3898900"/>
            <a:ext cx="504825" cy="504825"/>
          </a:xfrm>
          <a:prstGeom prst="rect">
            <a:avLst/>
          </a:prstGeom>
          <a:noFill/>
          <a:ln w="9525">
            <a:noFill/>
            <a:miter lim="800000"/>
            <a:headEnd/>
            <a:tailEnd/>
          </a:ln>
        </p:spPr>
      </p:pic>
      <p:pic>
        <p:nvPicPr>
          <p:cNvPr id="30731" name="Picture 64" descr="DISA.jpg"/>
          <p:cNvPicPr>
            <a:picLocks noChangeAspect="1"/>
          </p:cNvPicPr>
          <p:nvPr/>
        </p:nvPicPr>
        <p:blipFill>
          <a:blip r:embed="rId11"/>
          <a:srcRect/>
          <a:stretch>
            <a:fillRect/>
          </a:stretch>
        </p:blipFill>
        <p:spPr bwMode="auto">
          <a:xfrm>
            <a:off x="7870825" y="1357313"/>
            <a:ext cx="614363" cy="614362"/>
          </a:xfrm>
          <a:prstGeom prst="rect">
            <a:avLst/>
          </a:prstGeom>
          <a:noFill/>
          <a:ln w="9525">
            <a:noFill/>
            <a:miter lim="800000"/>
            <a:headEnd/>
            <a:tailEnd/>
          </a:ln>
        </p:spPr>
      </p:pic>
      <p:pic>
        <p:nvPicPr>
          <p:cNvPr id="30732" name="Picture 65" descr="Polystar.jpg"/>
          <p:cNvPicPr>
            <a:picLocks noChangeAspect="1"/>
          </p:cNvPicPr>
          <p:nvPr/>
        </p:nvPicPr>
        <p:blipFill>
          <a:blip r:embed="rId12"/>
          <a:srcRect/>
          <a:stretch>
            <a:fillRect/>
          </a:stretch>
        </p:blipFill>
        <p:spPr bwMode="auto">
          <a:xfrm>
            <a:off x="752475" y="4892675"/>
            <a:ext cx="1017588" cy="304800"/>
          </a:xfrm>
          <a:prstGeom prst="rect">
            <a:avLst/>
          </a:prstGeom>
          <a:noFill/>
          <a:ln w="9525">
            <a:noFill/>
            <a:miter lim="800000"/>
            <a:headEnd/>
            <a:tailEnd/>
          </a:ln>
        </p:spPr>
      </p:pic>
      <p:pic>
        <p:nvPicPr>
          <p:cNvPr id="30733" name="Picture 66" descr="EXFO.jpg"/>
          <p:cNvPicPr>
            <a:picLocks noChangeAspect="1"/>
          </p:cNvPicPr>
          <p:nvPr/>
        </p:nvPicPr>
        <p:blipFill>
          <a:blip r:embed="rId13"/>
          <a:srcRect/>
          <a:stretch>
            <a:fillRect/>
          </a:stretch>
        </p:blipFill>
        <p:spPr bwMode="auto">
          <a:xfrm>
            <a:off x="844550" y="5376863"/>
            <a:ext cx="841375" cy="276225"/>
          </a:xfrm>
          <a:prstGeom prst="rect">
            <a:avLst/>
          </a:prstGeom>
          <a:noFill/>
          <a:ln w="9525">
            <a:noFill/>
            <a:miter lim="800000"/>
            <a:headEnd/>
            <a:tailEnd/>
          </a:ln>
        </p:spPr>
      </p:pic>
      <p:pic>
        <p:nvPicPr>
          <p:cNvPr id="30734" name="Picture 67" descr="Ericsson.gif"/>
          <p:cNvPicPr>
            <a:picLocks noChangeAspect="1"/>
          </p:cNvPicPr>
          <p:nvPr/>
        </p:nvPicPr>
        <p:blipFill>
          <a:blip r:embed="rId14"/>
          <a:srcRect/>
          <a:stretch>
            <a:fillRect/>
          </a:stretch>
        </p:blipFill>
        <p:spPr bwMode="auto">
          <a:xfrm>
            <a:off x="950913" y="5757863"/>
            <a:ext cx="1249362" cy="255587"/>
          </a:xfrm>
          <a:prstGeom prst="rect">
            <a:avLst/>
          </a:prstGeom>
          <a:noFill/>
          <a:ln w="9525">
            <a:noFill/>
            <a:miter lim="800000"/>
            <a:headEnd/>
            <a:tailEnd/>
          </a:ln>
        </p:spPr>
      </p:pic>
      <p:pic>
        <p:nvPicPr>
          <p:cNvPr id="30735" name="Picture 71" descr="Radcom.jpg"/>
          <p:cNvPicPr>
            <a:picLocks noChangeAspect="1"/>
          </p:cNvPicPr>
          <p:nvPr/>
        </p:nvPicPr>
        <p:blipFill>
          <a:blip r:embed="rId15"/>
          <a:srcRect/>
          <a:stretch>
            <a:fillRect/>
          </a:stretch>
        </p:blipFill>
        <p:spPr bwMode="auto">
          <a:xfrm>
            <a:off x="2266950" y="5478463"/>
            <a:ext cx="936625" cy="352425"/>
          </a:xfrm>
          <a:prstGeom prst="rect">
            <a:avLst/>
          </a:prstGeom>
          <a:noFill/>
          <a:ln w="9525">
            <a:noFill/>
            <a:miter lim="800000"/>
            <a:headEnd/>
            <a:tailEnd/>
          </a:ln>
        </p:spPr>
      </p:pic>
      <p:pic>
        <p:nvPicPr>
          <p:cNvPr id="30736" name="Picture 72" descr="ZTE.jpg"/>
          <p:cNvPicPr>
            <a:picLocks noChangeAspect="1"/>
          </p:cNvPicPr>
          <p:nvPr/>
        </p:nvPicPr>
        <p:blipFill>
          <a:blip r:embed="rId16"/>
          <a:srcRect/>
          <a:stretch>
            <a:fillRect/>
          </a:stretch>
        </p:blipFill>
        <p:spPr bwMode="auto">
          <a:xfrm>
            <a:off x="2246313" y="4559300"/>
            <a:ext cx="928687" cy="349250"/>
          </a:xfrm>
          <a:prstGeom prst="rect">
            <a:avLst/>
          </a:prstGeom>
          <a:noFill/>
          <a:ln w="9525">
            <a:noFill/>
            <a:miter lim="800000"/>
            <a:headEnd/>
            <a:tailEnd/>
          </a:ln>
        </p:spPr>
      </p:pic>
      <p:pic>
        <p:nvPicPr>
          <p:cNvPr id="30737" name="Picture 73" descr="Agilent.gif"/>
          <p:cNvPicPr>
            <a:picLocks noChangeAspect="1"/>
          </p:cNvPicPr>
          <p:nvPr/>
        </p:nvPicPr>
        <p:blipFill>
          <a:blip r:embed="rId17"/>
          <a:srcRect/>
          <a:stretch>
            <a:fillRect/>
          </a:stretch>
        </p:blipFill>
        <p:spPr bwMode="auto">
          <a:xfrm>
            <a:off x="1909763" y="6073775"/>
            <a:ext cx="1474787" cy="284163"/>
          </a:xfrm>
          <a:prstGeom prst="rect">
            <a:avLst/>
          </a:prstGeom>
          <a:noFill/>
          <a:ln w="9525">
            <a:noFill/>
            <a:miter lim="800000"/>
            <a:headEnd/>
            <a:tailEnd/>
          </a:ln>
        </p:spPr>
      </p:pic>
      <p:pic>
        <p:nvPicPr>
          <p:cNvPr id="30738" name="Picture 74" descr="Magellan.jpg"/>
          <p:cNvPicPr>
            <a:picLocks noChangeAspect="1"/>
          </p:cNvPicPr>
          <p:nvPr/>
        </p:nvPicPr>
        <p:blipFill>
          <a:blip r:embed="rId18"/>
          <a:srcRect/>
          <a:stretch>
            <a:fillRect/>
          </a:stretch>
        </p:blipFill>
        <p:spPr bwMode="auto">
          <a:xfrm>
            <a:off x="958850" y="4549775"/>
            <a:ext cx="1230313" cy="288925"/>
          </a:xfrm>
          <a:prstGeom prst="rect">
            <a:avLst/>
          </a:prstGeom>
          <a:noFill/>
          <a:ln w="9525">
            <a:noFill/>
            <a:miter lim="800000"/>
            <a:headEnd/>
            <a:tailEnd/>
          </a:ln>
        </p:spPr>
      </p:pic>
      <p:pic>
        <p:nvPicPr>
          <p:cNvPr id="30739" name="Picture 75" descr="Extreme Networks.gif"/>
          <p:cNvPicPr>
            <a:picLocks noChangeAspect="1"/>
          </p:cNvPicPr>
          <p:nvPr/>
        </p:nvPicPr>
        <p:blipFill>
          <a:blip r:embed="rId19"/>
          <a:srcRect/>
          <a:stretch>
            <a:fillRect/>
          </a:stretch>
        </p:blipFill>
        <p:spPr bwMode="auto">
          <a:xfrm>
            <a:off x="2093913" y="5035550"/>
            <a:ext cx="1238250" cy="309563"/>
          </a:xfrm>
          <a:prstGeom prst="rect">
            <a:avLst/>
          </a:prstGeom>
          <a:noFill/>
          <a:ln w="9525">
            <a:noFill/>
            <a:miter lim="800000"/>
            <a:headEnd/>
            <a:tailEnd/>
          </a:ln>
        </p:spPr>
      </p:pic>
      <p:pic>
        <p:nvPicPr>
          <p:cNvPr id="30740" name="Picture 76" descr="HP.jpg"/>
          <p:cNvPicPr>
            <a:picLocks noChangeAspect="1"/>
          </p:cNvPicPr>
          <p:nvPr/>
        </p:nvPicPr>
        <p:blipFill>
          <a:blip r:embed="rId20"/>
          <a:srcRect/>
          <a:stretch>
            <a:fillRect/>
          </a:stretch>
        </p:blipFill>
        <p:spPr bwMode="auto">
          <a:xfrm>
            <a:off x="3694113" y="4751388"/>
            <a:ext cx="806450" cy="509587"/>
          </a:xfrm>
          <a:prstGeom prst="rect">
            <a:avLst/>
          </a:prstGeom>
          <a:noFill/>
          <a:ln w="9525">
            <a:noFill/>
            <a:miter lim="800000"/>
            <a:headEnd/>
            <a:tailEnd/>
          </a:ln>
        </p:spPr>
      </p:pic>
      <p:pic>
        <p:nvPicPr>
          <p:cNvPr id="30741" name="Picture 77" descr="Opnet.jpg"/>
          <p:cNvPicPr>
            <a:picLocks noChangeAspect="1"/>
          </p:cNvPicPr>
          <p:nvPr/>
        </p:nvPicPr>
        <p:blipFill>
          <a:blip r:embed="rId21"/>
          <a:srcRect/>
          <a:stretch>
            <a:fillRect/>
          </a:stretch>
        </p:blipFill>
        <p:spPr bwMode="auto">
          <a:xfrm>
            <a:off x="3609975" y="5489575"/>
            <a:ext cx="1190625" cy="357188"/>
          </a:xfrm>
          <a:prstGeom prst="rect">
            <a:avLst/>
          </a:prstGeom>
          <a:noFill/>
          <a:ln w="9525">
            <a:noFill/>
            <a:miter lim="800000"/>
            <a:headEnd/>
            <a:tailEnd/>
          </a:ln>
        </p:spPr>
      </p:pic>
      <p:pic>
        <p:nvPicPr>
          <p:cNvPr id="30742" name="Picture 78" descr="Lancope.jpg"/>
          <p:cNvPicPr>
            <a:picLocks noChangeAspect="1"/>
          </p:cNvPicPr>
          <p:nvPr/>
        </p:nvPicPr>
        <p:blipFill>
          <a:blip r:embed="rId22"/>
          <a:srcRect/>
          <a:stretch>
            <a:fillRect/>
          </a:stretch>
        </p:blipFill>
        <p:spPr bwMode="auto">
          <a:xfrm>
            <a:off x="4813300" y="5845175"/>
            <a:ext cx="1214438" cy="541338"/>
          </a:xfrm>
          <a:prstGeom prst="rect">
            <a:avLst/>
          </a:prstGeom>
          <a:noFill/>
          <a:ln w="9525">
            <a:noFill/>
            <a:miter lim="800000"/>
            <a:headEnd/>
            <a:tailEnd/>
          </a:ln>
        </p:spPr>
      </p:pic>
      <p:pic>
        <p:nvPicPr>
          <p:cNvPr id="30743" name="Picture 79" descr="Correlix.jpg"/>
          <p:cNvPicPr>
            <a:picLocks noChangeAspect="1"/>
          </p:cNvPicPr>
          <p:nvPr/>
        </p:nvPicPr>
        <p:blipFill>
          <a:blip r:embed="rId23"/>
          <a:srcRect/>
          <a:stretch>
            <a:fillRect/>
          </a:stretch>
        </p:blipFill>
        <p:spPr bwMode="auto">
          <a:xfrm>
            <a:off x="4932363" y="5257800"/>
            <a:ext cx="1052512" cy="709613"/>
          </a:xfrm>
          <a:prstGeom prst="rect">
            <a:avLst/>
          </a:prstGeom>
          <a:noFill/>
          <a:ln w="9525">
            <a:noFill/>
            <a:miter lim="800000"/>
            <a:headEnd/>
            <a:tailEnd/>
          </a:ln>
        </p:spPr>
      </p:pic>
      <p:pic>
        <p:nvPicPr>
          <p:cNvPr id="30744" name="Picture 80" descr="Corvil.png"/>
          <p:cNvPicPr>
            <a:picLocks noChangeAspect="1"/>
          </p:cNvPicPr>
          <p:nvPr/>
        </p:nvPicPr>
        <p:blipFill>
          <a:blip r:embed="rId24"/>
          <a:srcRect/>
          <a:stretch>
            <a:fillRect/>
          </a:stretch>
        </p:blipFill>
        <p:spPr bwMode="auto">
          <a:xfrm>
            <a:off x="4729163" y="4614863"/>
            <a:ext cx="1196975" cy="511175"/>
          </a:xfrm>
          <a:prstGeom prst="rect">
            <a:avLst/>
          </a:prstGeom>
          <a:noFill/>
          <a:ln w="9525">
            <a:noFill/>
            <a:miter lim="800000"/>
            <a:headEnd/>
            <a:tailEnd/>
          </a:ln>
        </p:spPr>
      </p:pic>
      <p:pic>
        <p:nvPicPr>
          <p:cNvPr id="30745" name="Picture 81" descr="NetWitness.jpg"/>
          <p:cNvPicPr>
            <a:picLocks noChangeAspect="1"/>
          </p:cNvPicPr>
          <p:nvPr/>
        </p:nvPicPr>
        <p:blipFill>
          <a:blip r:embed="rId25"/>
          <a:srcRect/>
          <a:stretch>
            <a:fillRect/>
          </a:stretch>
        </p:blipFill>
        <p:spPr bwMode="auto">
          <a:xfrm>
            <a:off x="7666038" y="5224463"/>
            <a:ext cx="957262" cy="461962"/>
          </a:xfrm>
          <a:prstGeom prst="rect">
            <a:avLst/>
          </a:prstGeom>
          <a:noFill/>
          <a:ln w="9525">
            <a:noFill/>
            <a:miter lim="800000"/>
            <a:headEnd/>
            <a:tailEnd/>
          </a:ln>
        </p:spPr>
      </p:pic>
      <p:pic>
        <p:nvPicPr>
          <p:cNvPr id="30746" name="Picture 82" descr="Access Data.gif"/>
          <p:cNvPicPr>
            <a:picLocks noChangeAspect="1"/>
          </p:cNvPicPr>
          <p:nvPr/>
        </p:nvPicPr>
        <p:blipFill>
          <a:blip r:embed="rId26"/>
          <a:srcRect/>
          <a:stretch>
            <a:fillRect/>
          </a:stretch>
        </p:blipFill>
        <p:spPr bwMode="auto">
          <a:xfrm>
            <a:off x="6299200" y="4481513"/>
            <a:ext cx="847725" cy="530225"/>
          </a:xfrm>
          <a:prstGeom prst="rect">
            <a:avLst/>
          </a:prstGeom>
          <a:noFill/>
          <a:ln w="9525">
            <a:noFill/>
            <a:miter lim="800000"/>
            <a:headEnd/>
            <a:tailEnd/>
          </a:ln>
        </p:spPr>
      </p:pic>
      <p:pic>
        <p:nvPicPr>
          <p:cNvPr id="30747" name="Picture 83" descr="LLNL.png"/>
          <p:cNvPicPr>
            <a:picLocks noChangeAspect="1"/>
          </p:cNvPicPr>
          <p:nvPr/>
        </p:nvPicPr>
        <p:blipFill>
          <a:blip r:embed="rId27"/>
          <a:srcRect/>
          <a:stretch>
            <a:fillRect/>
          </a:stretch>
        </p:blipFill>
        <p:spPr bwMode="auto">
          <a:xfrm>
            <a:off x="6718300" y="2001838"/>
            <a:ext cx="1490663" cy="287337"/>
          </a:xfrm>
          <a:prstGeom prst="rect">
            <a:avLst/>
          </a:prstGeom>
          <a:noFill/>
          <a:ln w="9525">
            <a:noFill/>
            <a:miter lim="800000"/>
            <a:headEnd/>
            <a:tailEnd/>
          </a:ln>
        </p:spPr>
      </p:pic>
      <p:pic>
        <p:nvPicPr>
          <p:cNvPr id="30748" name="Picture 3" descr="logo_bt"/>
          <p:cNvPicPr>
            <a:picLocks noChangeAspect="1" noChangeArrowheads="1"/>
          </p:cNvPicPr>
          <p:nvPr/>
        </p:nvPicPr>
        <p:blipFill>
          <a:blip r:embed="rId28"/>
          <a:srcRect/>
          <a:stretch>
            <a:fillRect/>
          </a:stretch>
        </p:blipFill>
        <p:spPr bwMode="auto">
          <a:xfrm>
            <a:off x="849313" y="2300288"/>
            <a:ext cx="1189037" cy="614362"/>
          </a:xfrm>
          <a:prstGeom prst="rect">
            <a:avLst/>
          </a:prstGeom>
          <a:noFill/>
          <a:ln w="9525">
            <a:noFill/>
            <a:miter lim="800000"/>
            <a:headEnd/>
            <a:tailEnd/>
          </a:ln>
        </p:spPr>
      </p:pic>
      <p:pic>
        <p:nvPicPr>
          <p:cNvPr id="30749" name="Picture 4" descr="logo">
            <a:hlinkClick r:id="rId29"/>
          </p:cNvPr>
          <p:cNvPicPr>
            <a:picLocks noChangeAspect="1" noChangeArrowheads="1"/>
          </p:cNvPicPr>
          <p:nvPr/>
        </p:nvPicPr>
        <p:blipFill>
          <a:blip r:embed="rId30"/>
          <a:srcRect/>
          <a:stretch>
            <a:fillRect/>
          </a:stretch>
        </p:blipFill>
        <p:spPr bwMode="auto">
          <a:xfrm>
            <a:off x="1323975" y="1909763"/>
            <a:ext cx="982663" cy="381000"/>
          </a:xfrm>
          <a:prstGeom prst="rect">
            <a:avLst/>
          </a:prstGeom>
          <a:noFill/>
          <a:ln w="9525">
            <a:noFill/>
            <a:miter lim="800000"/>
            <a:headEnd/>
            <a:tailEnd/>
          </a:ln>
        </p:spPr>
      </p:pic>
      <p:pic>
        <p:nvPicPr>
          <p:cNvPr id="30750" name="Picture 5" descr="header_logo_en">
            <a:hlinkClick r:id="rId31"/>
          </p:cNvPr>
          <p:cNvPicPr>
            <a:picLocks noChangeAspect="1" noChangeArrowheads="1"/>
          </p:cNvPicPr>
          <p:nvPr/>
        </p:nvPicPr>
        <p:blipFill>
          <a:blip r:embed="rId32"/>
          <a:srcRect/>
          <a:stretch>
            <a:fillRect/>
          </a:stretch>
        </p:blipFill>
        <p:spPr bwMode="auto">
          <a:xfrm>
            <a:off x="2027238" y="2416175"/>
            <a:ext cx="1219200" cy="358775"/>
          </a:xfrm>
          <a:prstGeom prst="rect">
            <a:avLst/>
          </a:prstGeom>
          <a:noFill/>
          <a:ln w="9525">
            <a:noFill/>
            <a:miter lim="800000"/>
            <a:headEnd/>
            <a:tailEnd/>
          </a:ln>
        </p:spPr>
      </p:pic>
      <p:pic>
        <p:nvPicPr>
          <p:cNvPr id="30751" name="Picture 6" descr="Sprint: Together with Nextel"/>
          <p:cNvPicPr>
            <a:picLocks noChangeAspect="1" noChangeArrowheads="1"/>
          </p:cNvPicPr>
          <p:nvPr/>
        </p:nvPicPr>
        <p:blipFill>
          <a:blip r:embed="rId33"/>
          <a:srcRect/>
          <a:stretch>
            <a:fillRect/>
          </a:stretch>
        </p:blipFill>
        <p:spPr bwMode="auto">
          <a:xfrm>
            <a:off x="1411288" y="1430338"/>
            <a:ext cx="990600" cy="333375"/>
          </a:xfrm>
          <a:prstGeom prst="rect">
            <a:avLst/>
          </a:prstGeom>
          <a:noFill/>
          <a:ln w="9525">
            <a:noFill/>
            <a:miter lim="800000"/>
            <a:headEnd/>
            <a:tailEnd/>
          </a:ln>
        </p:spPr>
      </p:pic>
      <p:pic>
        <p:nvPicPr>
          <p:cNvPr id="30752" name="Picture 13" descr="O2_logo"/>
          <p:cNvPicPr>
            <a:picLocks noChangeAspect="1" noChangeArrowheads="1"/>
          </p:cNvPicPr>
          <p:nvPr/>
        </p:nvPicPr>
        <p:blipFill>
          <a:blip r:embed="rId34"/>
          <a:srcRect/>
          <a:stretch>
            <a:fillRect/>
          </a:stretch>
        </p:blipFill>
        <p:spPr bwMode="auto">
          <a:xfrm>
            <a:off x="765175" y="3595688"/>
            <a:ext cx="457200" cy="447675"/>
          </a:xfrm>
          <a:prstGeom prst="rect">
            <a:avLst/>
          </a:prstGeom>
          <a:noFill/>
          <a:ln w="9525">
            <a:noFill/>
            <a:miter lim="800000"/>
            <a:headEnd/>
            <a:tailEnd/>
          </a:ln>
        </p:spPr>
      </p:pic>
      <p:pic>
        <p:nvPicPr>
          <p:cNvPr id="30753" name="Picture 14" descr="NZ_telecom_logo"/>
          <p:cNvPicPr>
            <a:picLocks noChangeAspect="1" noChangeArrowheads="1"/>
          </p:cNvPicPr>
          <p:nvPr/>
        </p:nvPicPr>
        <p:blipFill>
          <a:blip r:embed="rId35"/>
          <a:srcRect/>
          <a:stretch>
            <a:fillRect/>
          </a:stretch>
        </p:blipFill>
        <p:spPr bwMode="auto">
          <a:xfrm>
            <a:off x="2344738" y="3981450"/>
            <a:ext cx="992187" cy="269875"/>
          </a:xfrm>
          <a:prstGeom prst="rect">
            <a:avLst/>
          </a:prstGeom>
          <a:noFill/>
          <a:ln w="9525">
            <a:noFill/>
            <a:miter lim="800000"/>
            <a:headEnd/>
            <a:tailEnd/>
          </a:ln>
        </p:spPr>
      </p:pic>
      <p:pic>
        <p:nvPicPr>
          <p:cNvPr id="30754" name="Picture 16" descr="China_mobile_logo"/>
          <p:cNvPicPr>
            <a:picLocks noChangeAspect="1" noChangeArrowheads="1"/>
          </p:cNvPicPr>
          <p:nvPr/>
        </p:nvPicPr>
        <p:blipFill>
          <a:blip r:embed="rId36"/>
          <a:srcRect/>
          <a:stretch>
            <a:fillRect/>
          </a:stretch>
        </p:blipFill>
        <p:spPr bwMode="auto">
          <a:xfrm>
            <a:off x="2447925" y="2973388"/>
            <a:ext cx="904875" cy="387350"/>
          </a:xfrm>
          <a:prstGeom prst="rect">
            <a:avLst/>
          </a:prstGeom>
          <a:noFill/>
          <a:ln w="9525">
            <a:noFill/>
            <a:miter lim="800000"/>
            <a:headEnd/>
            <a:tailEnd/>
          </a:ln>
        </p:spPr>
      </p:pic>
      <p:pic>
        <p:nvPicPr>
          <p:cNvPr id="30755" name="Picture 29" descr="vodafone"/>
          <p:cNvPicPr>
            <a:picLocks noChangeAspect="1" noChangeArrowheads="1"/>
          </p:cNvPicPr>
          <p:nvPr/>
        </p:nvPicPr>
        <p:blipFill>
          <a:blip r:embed="rId37"/>
          <a:srcRect/>
          <a:stretch>
            <a:fillRect/>
          </a:stretch>
        </p:blipFill>
        <p:spPr bwMode="auto">
          <a:xfrm>
            <a:off x="1373188" y="3689350"/>
            <a:ext cx="777875" cy="592138"/>
          </a:xfrm>
          <a:prstGeom prst="rect">
            <a:avLst/>
          </a:prstGeom>
          <a:noFill/>
          <a:ln w="9525">
            <a:noFill/>
            <a:miter lim="800000"/>
            <a:headEnd/>
            <a:tailEnd/>
          </a:ln>
        </p:spPr>
      </p:pic>
      <p:pic>
        <p:nvPicPr>
          <p:cNvPr id="30756" name="Picture 31" descr="era_logo"/>
          <p:cNvPicPr>
            <a:picLocks noChangeAspect="1" noChangeArrowheads="1"/>
          </p:cNvPicPr>
          <p:nvPr/>
        </p:nvPicPr>
        <p:blipFill>
          <a:blip r:embed="rId38"/>
          <a:srcRect/>
          <a:stretch>
            <a:fillRect/>
          </a:stretch>
        </p:blipFill>
        <p:spPr bwMode="auto">
          <a:xfrm>
            <a:off x="2779713" y="1325563"/>
            <a:ext cx="566737" cy="447675"/>
          </a:xfrm>
          <a:prstGeom prst="rect">
            <a:avLst/>
          </a:prstGeom>
          <a:noFill/>
          <a:ln w="9525">
            <a:noFill/>
            <a:miter lim="800000"/>
            <a:headEnd/>
            <a:tailEnd/>
          </a:ln>
        </p:spPr>
      </p:pic>
      <p:pic>
        <p:nvPicPr>
          <p:cNvPr id="30757" name="Picture 2" descr="logo"/>
          <p:cNvPicPr>
            <a:picLocks noChangeAspect="1" noChangeArrowheads="1"/>
          </p:cNvPicPr>
          <p:nvPr/>
        </p:nvPicPr>
        <p:blipFill>
          <a:blip r:embed="rId39"/>
          <a:srcRect/>
          <a:stretch>
            <a:fillRect/>
          </a:stretch>
        </p:blipFill>
        <p:spPr bwMode="auto">
          <a:xfrm>
            <a:off x="4292600" y="4070350"/>
            <a:ext cx="977900" cy="287338"/>
          </a:xfrm>
          <a:prstGeom prst="rect">
            <a:avLst/>
          </a:prstGeom>
          <a:noFill/>
          <a:ln w="9525">
            <a:noFill/>
            <a:miter lim="800000"/>
            <a:headEnd/>
            <a:tailEnd/>
          </a:ln>
        </p:spPr>
      </p:pic>
      <p:pic>
        <p:nvPicPr>
          <p:cNvPr id="30758" name="Picture 7" descr="Edward_Jones_logo"/>
          <p:cNvPicPr>
            <a:picLocks noChangeAspect="1" noChangeArrowheads="1"/>
          </p:cNvPicPr>
          <p:nvPr/>
        </p:nvPicPr>
        <p:blipFill>
          <a:blip r:embed="rId40"/>
          <a:srcRect/>
          <a:stretch>
            <a:fillRect/>
          </a:stretch>
        </p:blipFill>
        <p:spPr bwMode="auto">
          <a:xfrm>
            <a:off x="3579813" y="2520950"/>
            <a:ext cx="1003300" cy="390525"/>
          </a:xfrm>
          <a:prstGeom prst="rect">
            <a:avLst/>
          </a:prstGeom>
          <a:noFill/>
          <a:ln w="9525">
            <a:noFill/>
            <a:miter lim="800000"/>
            <a:headEnd/>
            <a:tailEnd/>
          </a:ln>
        </p:spPr>
      </p:pic>
      <p:pic>
        <p:nvPicPr>
          <p:cNvPr id="30759" name="Picture 8" descr="Citrix_logo"/>
          <p:cNvPicPr>
            <a:picLocks noChangeAspect="1" noChangeArrowheads="1"/>
          </p:cNvPicPr>
          <p:nvPr/>
        </p:nvPicPr>
        <p:blipFill>
          <a:blip r:embed="rId41"/>
          <a:srcRect/>
          <a:stretch>
            <a:fillRect/>
          </a:stretch>
        </p:blipFill>
        <p:spPr bwMode="auto">
          <a:xfrm>
            <a:off x="5033963" y="2065338"/>
            <a:ext cx="1020762" cy="271462"/>
          </a:xfrm>
          <a:prstGeom prst="rect">
            <a:avLst/>
          </a:prstGeom>
          <a:noFill/>
          <a:ln w="9525">
            <a:noFill/>
            <a:miter lim="800000"/>
            <a:headEnd/>
            <a:tailEnd/>
          </a:ln>
        </p:spPr>
      </p:pic>
      <p:pic>
        <p:nvPicPr>
          <p:cNvPr id="30760" name="Picture 11" descr="SEB"/>
          <p:cNvPicPr>
            <a:picLocks noChangeAspect="1" noChangeArrowheads="1"/>
          </p:cNvPicPr>
          <p:nvPr/>
        </p:nvPicPr>
        <p:blipFill>
          <a:blip r:embed="rId42"/>
          <a:srcRect/>
          <a:stretch>
            <a:fillRect/>
          </a:stretch>
        </p:blipFill>
        <p:spPr bwMode="auto">
          <a:xfrm>
            <a:off x="4538663" y="1447800"/>
            <a:ext cx="762000" cy="333375"/>
          </a:xfrm>
          <a:prstGeom prst="rect">
            <a:avLst/>
          </a:prstGeom>
          <a:noFill/>
          <a:ln w="9525">
            <a:noFill/>
            <a:miter lim="800000"/>
            <a:headEnd/>
            <a:tailEnd/>
          </a:ln>
        </p:spPr>
      </p:pic>
      <p:pic>
        <p:nvPicPr>
          <p:cNvPr id="30761" name="Picture 12" descr="APO_logo"/>
          <p:cNvPicPr>
            <a:picLocks noChangeAspect="1" noChangeArrowheads="1"/>
          </p:cNvPicPr>
          <p:nvPr/>
        </p:nvPicPr>
        <p:blipFill>
          <a:blip r:embed="rId43"/>
          <a:srcRect/>
          <a:stretch>
            <a:fillRect/>
          </a:stretch>
        </p:blipFill>
        <p:spPr bwMode="auto">
          <a:xfrm>
            <a:off x="4695825" y="2406650"/>
            <a:ext cx="1285875" cy="481013"/>
          </a:xfrm>
          <a:prstGeom prst="rect">
            <a:avLst/>
          </a:prstGeom>
          <a:noFill/>
          <a:ln w="9525">
            <a:noFill/>
            <a:miter lim="800000"/>
            <a:headEnd/>
            <a:tailEnd/>
          </a:ln>
        </p:spPr>
      </p:pic>
      <p:pic>
        <p:nvPicPr>
          <p:cNvPr id="30762" name="Picture 20" descr="logo"/>
          <p:cNvPicPr>
            <a:picLocks noChangeAspect="1" noChangeArrowheads="1"/>
          </p:cNvPicPr>
          <p:nvPr/>
        </p:nvPicPr>
        <p:blipFill>
          <a:blip r:embed="rId44"/>
          <a:srcRect r="57143" b="-6667"/>
          <a:stretch>
            <a:fillRect/>
          </a:stretch>
        </p:blipFill>
        <p:spPr bwMode="auto">
          <a:xfrm>
            <a:off x="3609975" y="2012950"/>
            <a:ext cx="1381125" cy="330200"/>
          </a:xfrm>
          <a:prstGeom prst="rect">
            <a:avLst/>
          </a:prstGeom>
          <a:noFill/>
          <a:ln w="9525">
            <a:noFill/>
            <a:miter lim="800000"/>
            <a:headEnd/>
            <a:tailEnd/>
          </a:ln>
        </p:spPr>
      </p:pic>
      <p:pic>
        <p:nvPicPr>
          <p:cNvPr id="30763" name="Picture 21" descr="infospace_top_logo"/>
          <p:cNvPicPr>
            <a:picLocks noChangeAspect="1" noChangeArrowheads="1"/>
          </p:cNvPicPr>
          <p:nvPr/>
        </p:nvPicPr>
        <p:blipFill>
          <a:blip r:embed="rId45"/>
          <a:srcRect/>
          <a:stretch>
            <a:fillRect/>
          </a:stretch>
        </p:blipFill>
        <p:spPr bwMode="auto">
          <a:xfrm>
            <a:off x="5540375" y="1363663"/>
            <a:ext cx="523875" cy="563562"/>
          </a:xfrm>
          <a:prstGeom prst="rect">
            <a:avLst/>
          </a:prstGeom>
          <a:noFill/>
          <a:ln w="9525">
            <a:noFill/>
            <a:miter lim="800000"/>
            <a:headEnd/>
            <a:tailEnd/>
          </a:ln>
        </p:spPr>
      </p:pic>
      <p:pic>
        <p:nvPicPr>
          <p:cNvPr id="30764" name="Picture 28" descr="LogoHome"/>
          <p:cNvPicPr>
            <a:picLocks noChangeAspect="1" noChangeArrowheads="1"/>
          </p:cNvPicPr>
          <p:nvPr/>
        </p:nvPicPr>
        <p:blipFill>
          <a:blip r:embed="rId46"/>
          <a:srcRect/>
          <a:stretch>
            <a:fillRect/>
          </a:stretch>
        </p:blipFill>
        <p:spPr bwMode="auto">
          <a:xfrm>
            <a:off x="4711700" y="2927350"/>
            <a:ext cx="1184275" cy="520700"/>
          </a:xfrm>
          <a:prstGeom prst="rect">
            <a:avLst/>
          </a:prstGeom>
          <a:noFill/>
          <a:ln w="9525">
            <a:noFill/>
            <a:miter lim="800000"/>
            <a:headEnd/>
            <a:tailEnd/>
          </a:ln>
        </p:spPr>
      </p:pic>
      <p:pic>
        <p:nvPicPr>
          <p:cNvPr id="30765" name="Picture 30" descr="mainLogos"/>
          <p:cNvPicPr>
            <a:picLocks noChangeAspect="1" noChangeArrowheads="1"/>
          </p:cNvPicPr>
          <p:nvPr/>
        </p:nvPicPr>
        <p:blipFill>
          <a:blip r:embed="rId47"/>
          <a:srcRect/>
          <a:stretch>
            <a:fillRect/>
          </a:stretch>
        </p:blipFill>
        <p:spPr bwMode="auto">
          <a:xfrm>
            <a:off x="3571875" y="1376363"/>
            <a:ext cx="831850" cy="381000"/>
          </a:xfrm>
          <a:prstGeom prst="rect">
            <a:avLst/>
          </a:prstGeom>
          <a:noFill/>
          <a:ln w="9525">
            <a:noFill/>
            <a:miter lim="800000"/>
            <a:headEnd/>
            <a:tailEnd/>
          </a:ln>
        </p:spPr>
      </p:pic>
      <p:pic>
        <p:nvPicPr>
          <p:cNvPr id="30766" name="Picture 18" descr="usaf"/>
          <p:cNvPicPr>
            <a:picLocks noChangeAspect="1" noChangeArrowheads="1"/>
          </p:cNvPicPr>
          <p:nvPr/>
        </p:nvPicPr>
        <p:blipFill>
          <a:blip r:embed="rId48"/>
          <a:srcRect/>
          <a:stretch>
            <a:fillRect/>
          </a:stretch>
        </p:blipFill>
        <p:spPr bwMode="auto">
          <a:xfrm>
            <a:off x="8053388" y="3244850"/>
            <a:ext cx="660400" cy="635000"/>
          </a:xfrm>
          <a:prstGeom prst="rect">
            <a:avLst/>
          </a:prstGeom>
          <a:noFill/>
          <a:ln w="9525">
            <a:noFill/>
            <a:miter lim="800000"/>
            <a:headEnd/>
            <a:tailEnd/>
          </a:ln>
        </p:spPr>
      </p:pic>
      <p:pic>
        <p:nvPicPr>
          <p:cNvPr id="30767" name="Picture 19" descr="faa"/>
          <p:cNvPicPr>
            <a:picLocks noChangeAspect="1" noChangeArrowheads="1"/>
          </p:cNvPicPr>
          <p:nvPr/>
        </p:nvPicPr>
        <p:blipFill>
          <a:blip r:embed="rId49"/>
          <a:srcRect/>
          <a:stretch>
            <a:fillRect/>
          </a:stretch>
        </p:blipFill>
        <p:spPr bwMode="auto">
          <a:xfrm>
            <a:off x="6600825" y="3975100"/>
            <a:ext cx="949325" cy="352425"/>
          </a:xfrm>
          <a:prstGeom prst="rect">
            <a:avLst/>
          </a:prstGeom>
          <a:noFill/>
          <a:ln w="9525">
            <a:noFill/>
            <a:miter lim="800000"/>
            <a:headEnd/>
            <a:tailEnd/>
          </a:ln>
        </p:spPr>
      </p:pic>
      <p:pic>
        <p:nvPicPr>
          <p:cNvPr id="30768" name="Picture 22" descr="header"/>
          <p:cNvPicPr>
            <a:picLocks noChangeAspect="1" noChangeArrowheads="1"/>
          </p:cNvPicPr>
          <p:nvPr/>
        </p:nvPicPr>
        <p:blipFill>
          <a:blip r:embed="rId50"/>
          <a:srcRect/>
          <a:stretch>
            <a:fillRect/>
          </a:stretch>
        </p:blipFill>
        <p:spPr bwMode="auto">
          <a:xfrm>
            <a:off x="7380288" y="2355850"/>
            <a:ext cx="1276350" cy="403225"/>
          </a:xfrm>
          <a:prstGeom prst="rect">
            <a:avLst/>
          </a:prstGeom>
          <a:noFill/>
          <a:ln w="9525">
            <a:noFill/>
            <a:miter lim="800000"/>
            <a:headEnd/>
            <a:tailEnd/>
          </a:ln>
        </p:spPr>
      </p:pic>
      <p:pic>
        <p:nvPicPr>
          <p:cNvPr id="30769" name="Picture 23" descr="doi_banner_02"/>
          <p:cNvPicPr>
            <a:picLocks noChangeAspect="1" noChangeArrowheads="1"/>
          </p:cNvPicPr>
          <p:nvPr/>
        </p:nvPicPr>
        <p:blipFill>
          <a:blip r:embed="rId51"/>
          <a:srcRect r="86476" b="-2856"/>
          <a:stretch>
            <a:fillRect/>
          </a:stretch>
        </p:blipFill>
        <p:spPr bwMode="auto">
          <a:xfrm>
            <a:off x="7261225" y="3295650"/>
            <a:ext cx="506413" cy="568325"/>
          </a:xfrm>
          <a:prstGeom prst="rect">
            <a:avLst/>
          </a:prstGeom>
          <a:noFill/>
          <a:ln w="9525">
            <a:noFill/>
            <a:miter lim="800000"/>
            <a:headEnd/>
            <a:tailEnd/>
          </a:ln>
        </p:spPr>
      </p:pic>
      <p:pic>
        <p:nvPicPr>
          <p:cNvPr id="30770" name="Picture 24" descr="logo3d"/>
          <p:cNvPicPr>
            <a:picLocks noChangeAspect="1" noChangeArrowheads="1"/>
          </p:cNvPicPr>
          <p:nvPr/>
        </p:nvPicPr>
        <p:blipFill>
          <a:blip r:embed="rId52"/>
          <a:srcRect l="1985" r="30521" b="3999"/>
          <a:stretch>
            <a:fillRect/>
          </a:stretch>
        </p:blipFill>
        <p:spPr bwMode="auto">
          <a:xfrm>
            <a:off x="6367463" y="5730875"/>
            <a:ext cx="1295400" cy="342900"/>
          </a:xfrm>
          <a:prstGeom prst="rect">
            <a:avLst/>
          </a:prstGeom>
          <a:noFill/>
          <a:ln w="9525">
            <a:noFill/>
            <a:miter lim="800000"/>
            <a:headEnd/>
            <a:tailEnd/>
          </a:ln>
        </p:spPr>
      </p:pic>
      <p:pic>
        <p:nvPicPr>
          <p:cNvPr id="30771" name="Picture 25" descr="bae_img_logo"/>
          <p:cNvPicPr>
            <a:picLocks noChangeAspect="1" noChangeArrowheads="1"/>
          </p:cNvPicPr>
          <p:nvPr/>
        </p:nvPicPr>
        <p:blipFill>
          <a:blip r:embed="rId53"/>
          <a:srcRect/>
          <a:stretch>
            <a:fillRect/>
          </a:stretch>
        </p:blipFill>
        <p:spPr bwMode="auto">
          <a:xfrm>
            <a:off x="7334250" y="6099175"/>
            <a:ext cx="1403350" cy="214313"/>
          </a:xfrm>
          <a:prstGeom prst="rect">
            <a:avLst/>
          </a:prstGeom>
          <a:noFill/>
          <a:ln w="9525">
            <a:noFill/>
            <a:miter lim="800000"/>
            <a:headEnd/>
            <a:tailEnd/>
          </a:ln>
        </p:spPr>
      </p:pic>
      <p:pic>
        <p:nvPicPr>
          <p:cNvPr id="30772" name="Picture 26" descr="noc_logo_tag"/>
          <p:cNvPicPr>
            <a:picLocks noChangeAspect="1" noChangeArrowheads="1"/>
          </p:cNvPicPr>
          <p:nvPr/>
        </p:nvPicPr>
        <p:blipFill>
          <a:blip r:embed="rId54"/>
          <a:srcRect/>
          <a:stretch>
            <a:fillRect/>
          </a:stretch>
        </p:blipFill>
        <p:spPr bwMode="auto">
          <a:xfrm>
            <a:off x="7380288" y="4672013"/>
            <a:ext cx="1457325" cy="319087"/>
          </a:xfrm>
          <a:prstGeom prst="rect">
            <a:avLst/>
          </a:prstGeom>
          <a:noFill/>
          <a:ln w="9525">
            <a:noFill/>
            <a:miter lim="800000"/>
            <a:headEnd/>
            <a:tailEnd/>
          </a:ln>
        </p:spPr>
      </p:pic>
      <p:pic>
        <p:nvPicPr>
          <p:cNvPr id="30773" name="Picture 27" descr="banner_new"/>
          <p:cNvPicPr>
            <a:picLocks noChangeAspect="1" noChangeArrowheads="1"/>
          </p:cNvPicPr>
          <p:nvPr/>
        </p:nvPicPr>
        <p:blipFill>
          <a:blip r:embed="rId55"/>
          <a:srcRect l="11200" r="61600" b="-1408"/>
          <a:stretch>
            <a:fillRect/>
          </a:stretch>
        </p:blipFill>
        <p:spPr bwMode="auto">
          <a:xfrm>
            <a:off x="6307138" y="3443288"/>
            <a:ext cx="765175" cy="403225"/>
          </a:xfrm>
          <a:prstGeom prst="rect">
            <a:avLst/>
          </a:prstGeom>
          <a:noFill/>
          <a:ln w="9525">
            <a:noFill/>
            <a:miter lim="800000"/>
            <a:headEnd/>
            <a:tailEnd/>
          </a:ln>
        </p:spPr>
      </p:pic>
      <p:pic>
        <p:nvPicPr>
          <p:cNvPr id="30774" name="Picture 32" descr="IDAHO"/>
          <p:cNvPicPr>
            <a:picLocks noChangeAspect="1" noChangeArrowheads="1"/>
          </p:cNvPicPr>
          <p:nvPr/>
        </p:nvPicPr>
        <p:blipFill>
          <a:blip r:embed="rId56"/>
          <a:srcRect/>
          <a:stretch>
            <a:fillRect/>
          </a:stretch>
        </p:blipFill>
        <p:spPr bwMode="auto">
          <a:xfrm>
            <a:off x="7256463" y="2827338"/>
            <a:ext cx="1597025" cy="331787"/>
          </a:xfrm>
          <a:prstGeom prst="rect">
            <a:avLst/>
          </a:prstGeom>
          <a:noFill/>
          <a:ln w="9525">
            <a:noFill/>
            <a:miter lim="800000"/>
            <a:headEnd/>
            <a:tailEnd/>
          </a:ln>
        </p:spPr>
      </p:pic>
      <p:pic>
        <p:nvPicPr>
          <p:cNvPr id="30775" name="Picture 57" descr="Paladyne.jpg"/>
          <p:cNvPicPr>
            <a:picLocks noChangeAspect="1"/>
          </p:cNvPicPr>
          <p:nvPr/>
        </p:nvPicPr>
        <p:blipFill>
          <a:blip r:embed="rId57"/>
          <a:srcRect/>
          <a:stretch>
            <a:fillRect/>
          </a:stretch>
        </p:blipFill>
        <p:spPr bwMode="auto">
          <a:xfrm>
            <a:off x="4233863" y="3525838"/>
            <a:ext cx="890587" cy="517525"/>
          </a:xfrm>
          <a:prstGeom prst="rect">
            <a:avLst/>
          </a:prstGeom>
          <a:noFill/>
          <a:ln w="9525">
            <a:noFill/>
            <a:miter lim="800000"/>
            <a:headEnd/>
            <a:tailEnd/>
          </a:ln>
        </p:spPr>
      </p:pic>
      <p:pic>
        <p:nvPicPr>
          <p:cNvPr id="30776" name="Picture 61" descr="LLBean.jpg"/>
          <p:cNvPicPr>
            <a:picLocks noChangeAspect="1"/>
          </p:cNvPicPr>
          <p:nvPr/>
        </p:nvPicPr>
        <p:blipFill>
          <a:blip r:embed="rId58"/>
          <a:srcRect/>
          <a:stretch>
            <a:fillRect/>
          </a:stretch>
        </p:blipFill>
        <p:spPr bwMode="auto">
          <a:xfrm>
            <a:off x="4733925" y="3438525"/>
            <a:ext cx="838200" cy="171450"/>
          </a:xfrm>
          <a:prstGeom prst="rect">
            <a:avLst/>
          </a:prstGeom>
          <a:noFill/>
          <a:ln w="9525">
            <a:noFill/>
            <a:miter lim="800000"/>
            <a:headEnd/>
            <a:tailEnd/>
          </a:ln>
        </p:spPr>
      </p:pic>
      <p:pic>
        <p:nvPicPr>
          <p:cNvPr id="30777" name="Picture 2"/>
          <p:cNvPicPr>
            <a:picLocks noChangeAspect="1" noChangeArrowheads="1"/>
          </p:cNvPicPr>
          <p:nvPr/>
        </p:nvPicPr>
        <p:blipFill>
          <a:blip r:embed="rId59"/>
          <a:srcRect/>
          <a:stretch>
            <a:fillRect/>
          </a:stretch>
        </p:blipFill>
        <p:spPr bwMode="auto">
          <a:xfrm>
            <a:off x="849313" y="6105525"/>
            <a:ext cx="990600" cy="219075"/>
          </a:xfrm>
          <a:prstGeom prst="rect">
            <a:avLst/>
          </a:prstGeom>
          <a:noFill/>
          <a:ln w="9525">
            <a:noFill/>
            <a:miter lim="800000"/>
            <a:headEnd/>
            <a:tailEnd/>
          </a:ln>
        </p:spPr>
      </p:pic>
      <p:pic>
        <p:nvPicPr>
          <p:cNvPr id="30778" name="Picture 3"/>
          <p:cNvPicPr>
            <a:picLocks noChangeAspect="1" noChangeArrowheads="1"/>
          </p:cNvPicPr>
          <p:nvPr/>
        </p:nvPicPr>
        <p:blipFill>
          <a:blip r:embed="rId60"/>
          <a:srcRect/>
          <a:stretch>
            <a:fillRect/>
          </a:stretch>
        </p:blipFill>
        <p:spPr bwMode="auto">
          <a:xfrm>
            <a:off x="6389688" y="5264150"/>
            <a:ext cx="1068387" cy="282575"/>
          </a:xfrm>
          <a:prstGeom prst="rect">
            <a:avLst/>
          </a:prstGeom>
          <a:noFill/>
          <a:ln w="9525">
            <a:noFill/>
            <a:miter lim="800000"/>
            <a:headEnd/>
            <a:tailEnd/>
          </a:ln>
        </p:spPr>
      </p:pic>
      <p:pic>
        <p:nvPicPr>
          <p:cNvPr id="30779" name="Picture 4"/>
          <p:cNvPicPr>
            <a:picLocks noChangeAspect="1" noChangeArrowheads="1"/>
          </p:cNvPicPr>
          <p:nvPr/>
        </p:nvPicPr>
        <p:blipFill>
          <a:blip r:embed="rId61"/>
          <a:srcRect/>
          <a:stretch>
            <a:fillRect/>
          </a:stretch>
        </p:blipFill>
        <p:spPr bwMode="auto">
          <a:xfrm>
            <a:off x="6413500" y="2324100"/>
            <a:ext cx="742950" cy="384175"/>
          </a:xfrm>
          <a:prstGeom prst="rect">
            <a:avLst/>
          </a:prstGeom>
          <a:noFill/>
          <a:ln w="9525">
            <a:noFill/>
            <a:miter lim="800000"/>
            <a:headEnd/>
            <a:tailEnd/>
          </a:ln>
        </p:spPr>
      </p:pic>
      <p:pic>
        <p:nvPicPr>
          <p:cNvPr id="30780" name="Picture 5"/>
          <p:cNvPicPr>
            <a:picLocks noChangeAspect="1" noChangeArrowheads="1"/>
          </p:cNvPicPr>
          <p:nvPr/>
        </p:nvPicPr>
        <p:blipFill>
          <a:blip r:embed="rId62"/>
          <a:srcRect/>
          <a:stretch>
            <a:fillRect/>
          </a:stretch>
        </p:blipFill>
        <p:spPr bwMode="auto">
          <a:xfrm>
            <a:off x="3711575" y="5989638"/>
            <a:ext cx="873125" cy="312737"/>
          </a:xfrm>
          <a:prstGeom prst="rect">
            <a:avLst/>
          </a:prstGeom>
          <a:noFill/>
          <a:ln w="9525">
            <a:noFill/>
            <a:miter lim="800000"/>
            <a:headEnd/>
            <a:tailEnd/>
          </a:ln>
        </p:spPr>
      </p:pic>
      <p:pic>
        <p:nvPicPr>
          <p:cNvPr id="30781" name="Picture 7"/>
          <p:cNvPicPr>
            <a:picLocks noChangeAspect="1" noChangeArrowheads="1"/>
          </p:cNvPicPr>
          <p:nvPr/>
        </p:nvPicPr>
        <p:blipFill>
          <a:blip r:embed="rId63"/>
          <a:srcRect/>
          <a:stretch>
            <a:fillRect/>
          </a:stretch>
        </p:blipFill>
        <p:spPr bwMode="auto">
          <a:xfrm>
            <a:off x="6519863" y="1357313"/>
            <a:ext cx="676275" cy="579437"/>
          </a:xfrm>
          <a:prstGeom prst="rect">
            <a:avLst/>
          </a:prstGeom>
          <a:noFill/>
          <a:ln w="9525">
            <a:noFill/>
            <a:miter lim="800000"/>
            <a:headEnd/>
            <a:tailEnd/>
          </a:ln>
        </p:spPr>
      </p:pic>
      <p:pic>
        <p:nvPicPr>
          <p:cNvPr id="30782" name="Picture 8"/>
          <p:cNvPicPr>
            <a:picLocks noChangeAspect="1" noChangeArrowheads="1"/>
          </p:cNvPicPr>
          <p:nvPr/>
        </p:nvPicPr>
        <p:blipFill>
          <a:blip r:embed="rId64"/>
          <a:srcRect/>
          <a:stretch>
            <a:fillRect/>
          </a:stretch>
        </p:blipFill>
        <p:spPr bwMode="auto">
          <a:xfrm>
            <a:off x="688975" y="1358900"/>
            <a:ext cx="500063" cy="760413"/>
          </a:xfrm>
          <a:prstGeom prst="rect">
            <a:avLst/>
          </a:prstGeom>
          <a:noFill/>
          <a:ln w="9525">
            <a:noFill/>
            <a:miter lim="800000"/>
            <a:headEnd/>
            <a:tailEnd/>
          </a:ln>
        </p:spPr>
      </p:pic>
      <p:pic>
        <p:nvPicPr>
          <p:cNvPr id="30783" name="Picture 10" descr="ePlus_logo"/>
          <p:cNvPicPr>
            <a:picLocks noChangeAspect="1" noChangeArrowheads="1"/>
          </p:cNvPicPr>
          <p:nvPr/>
        </p:nvPicPr>
        <p:blipFill>
          <a:blip r:embed="rId65"/>
          <a:srcRect/>
          <a:stretch>
            <a:fillRect/>
          </a:stretch>
        </p:blipFill>
        <p:spPr bwMode="auto">
          <a:xfrm>
            <a:off x="1668463" y="2879725"/>
            <a:ext cx="825500" cy="368300"/>
          </a:xfrm>
          <a:prstGeom prst="rect">
            <a:avLst/>
          </a:prstGeom>
          <a:noFill/>
          <a:ln w="9525">
            <a:noFill/>
            <a:miter lim="800000"/>
            <a:headEnd/>
            <a:tailEnd/>
          </a:ln>
        </p:spPr>
      </p:pic>
      <p:pic>
        <p:nvPicPr>
          <p:cNvPr id="30784" name="Picture 17" descr="ZCTT_logo"/>
          <p:cNvPicPr>
            <a:picLocks noChangeAspect="1" noChangeArrowheads="1"/>
          </p:cNvPicPr>
          <p:nvPr/>
        </p:nvPicPr>
        <p:blipFill>
          <a:blip r:embed="rId66"/>
          <a:srcRect/>
          <a:stretch>
            <a:fillRect/>
          </a:stretch>
        </p:blipFill>
        <p:spPr bwMode="auto">
          <a:xfrm>
            <a:off x="2312988" y="3524250"/>
            <a:ext cx="1027112" cy="3270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dirty="0" smtClean="0">
                <a:ea typeface="ＭＳ Ｐゴシック" pitchFamily="34" charset="-128"/>
              </a:rPr>
              <a:t>Agenda</a:t>
            </a:r>
          </a:p>
        </p:txBody>
      </p:sp>
      <p:sp>
        <p:nvSpPr>
          <p:cNvPr id="24578" name="Content Placeholder 2"/>
          <p:cNvSpPr>
            <a:spLocks noGrp="1"/>
          </p:cNvSpPr>
          <p:nvPr>
            <p:ph idx="1"/>
          </p:nvPr>
        </p:nvSpPr>
        <p:spPr>
          <a:xfrm>
            <a:off x="457200" y="960120"/>
            <a:ext cx="8396288" cy="5288280"/>
          </a:xfrm>
        </p:spPr>
        <p:txBody>
          <a:bodyPr/>
          <a:lstStyle/>
          <a:p>
            <a:pPr>
              <a:spcBef>
                <a:spcPts val="3000"/>
              </a:spcBef>
            </a:pPr>
            <a:r>
              <a:rPr lang="en-US" sz="2000" b="1" dirty="0" smtClean="0">
                <a:ea typeface="ＭＳ Ｐゴシック" pitchFamily="34" charset="-128"/>
              </a:rPr>
              <a:t>Session premise</a:t>
            </a:r>
          </a:p>
          <a:p>
            <a:pPr algn="just">
              <a:spcBef>
                <a:spcPts val="3000"/>
              </a:spcBef>
            </a:pPr>
            <a:r>
              <a:rPr lang="en-US" sz="1600" dirty="0" smtClean="0"/>
              <a:t>Surmounting the 3G carryovers, incorrectly dimensioned backhauls, loss of critical debugging packets, issues with SPAN ports, the expense of 10G tools, aggregation of traffic between 1G/10G networks, detecting </a:t>
            </a:r>
            <a:r>
              <a:rPr lang="en-US" sz="1600" dirty="0" err="1" smtClean="0"/>
              <a:t>microbursts</a:t>
            </a:r>
            <a:r>
              <a:rPr lang="en-US" sz="1600" dirty="0" smtClean="0"/>
              <a:t> – just some of the operational experiences coming to light from the recent rash of 4G deployments across the country. In this talk, Andy Huckridge will take you through many of the initial deployment issues and shed light as well as methods to maintain a good carrier reputation in a confusing 4G world.</a:t>
            </a:r>
          </a:p>
          <a:p>
            <a:pPr algn="just">
              <a:spcBef>
                <a:spcPts val="3000"/>
              </a:spcBef>
            </a:pPr>
            <a:r>
              <a:rPr lang="en-US" sz="2000" b="1" dirty="0" smtClean="0">
                <a:ea typeface="ＭＳ Ｐゴシック" pitchFamily="34" charset="-128"/>
              </a:rPr>
              <a:t>Discussion </a:t>
            </a:r>
          </a:p>
          <a:p>
            <a:pPr algn="just">
              <a:spcBef>
                <a:spcPts val="3000"/>
              </a:spcBef>
            </a:pPr>
            <a:r>
              <a:rPr lang="en-US" sz="2000" b="1" dirty="0" smtClean="0">
                <a:ea typeface="ＭＳ Ｐゴシック" pitchFamily="34" charset="-128"/>
              </a:rPr>
              <a:t>Q&amp;A</a:t>
            </a: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sz="2000" dirty="0" smtClean="0">
                <a:ea typeface="ＭＳ Ｐゴシック" pitchFamily="34" charset="-128"/>
              </a:rPr>
              <a:t>What are the challenges along the road ahead?</a:t>
            </a:r>
            <a:endParaRPr lang="en-US" sz="2000" dirty="0" smtClean="0">
              <a:solidFill>
                <a:srgbClr val="FF0000"/>
              </a:solidFill>
              <a:ea typeface="ＭＳ Ｐゴシック" pitchFamily="34" charset="-128"/>
            </a:endParaRPr>
          </a:p>
        </p:txBody>
      </p:sp>
      <p:graphicFrame>
        <p:nvGraphicFramePr>
          <p:cNvPr id="5" name="Diagram 4"/>
          <p:cNvGraphicFramePr/>
          <p:nvPr/>
        </p:nvGraphicFramePr>
        <p:xfrm>
          <a:off x="611822" y="1162050"/>
          <a:ext cx="7924801" cy="5166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3474719" y="2508250"/>
            <a:ext cx="5102543" cy="1243013"/>
          </a:xfrm>
        </p:spPr>
        <p:txBody>
          <a:bodyPr/>
          <a:lstStyle/>
          <a:p>
            <a:r>
              <a:rPr lang="en-US" dirty="0" smtClean="0">
                <a:ea typeface="ＭＳ Ｐゴシック" pitchFamily="34" charset="-128"/>
              </a:rPr>
              <a:t>Learning the lessons from the past. Real life 3G deployments</a:t>
            </a:r>
          </a:p>
        </p:txBody>
      </p:sp>
      <p:sp>
        <p:nvSpPr>
          <p:cNvPr id="102402" name="Text Placeholder 2"/>
          <p:cNvSpPr>
            <a:spLocks noGrp="1"/>
          </p:cNvSpPr>
          <p:nvPr>
            <p:ph type="body" idx="1"/>
          </p:nvPr>
        </p:nvSpPr>
        <p:spPr>
          <a:xfrm>
            <a:off x="796925" y="3732213"/>
            <a:ext cx="7772400" cy="1031875"/>
          </a:xfrm>
        </p:spPr>
        <p:txBody>
          <a:bodyPr/>
          <a:lstStyle/>
          <a:p>
            <a:r>
              <a:rPr lang="en-US" smtClean="0">
                <a:ea typeface="ＭＳ Ｐゴシック" pitchFamily="34" charset="-128"/>
              </a:rPr>
              <a:t>Case Studies</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12" descr="3G GPRS Network.jpg"/>
          <p:cNvPicPr>
            <a:picLocks noChangeAspect="1"/>
          </p:cNvPicPr>
          <p:nvPr/>
        </p:nvPicPr>
        <p:blipFill>
          <a:blip r:embed="rId3"/>
          <a:srcRect t="5115" r="5145" b="6244"/>
          <a:stretch>
            <a:fillRect/>
          </a:stretch>
        </p:blipFill>
        <p:spPr bwMode="auto">
          <a:xfrm>
            <a:off x="2057400" y="1863725"/>
            <a:ext cx="6980238" cy="4324350"/>
          </a:xfrm>
          <a:prstGeom prst="rect">
            <a:avLst/>
          </a:prstGeom>
          <a:noFill/>
          <a:ln w="9525">
            <a:noFill/>
            <a:miter lim="800000"/>
            <a:headEnd/>
            <a:tailEnd/>
          </a:ln>
        </p:spPr>
      </p:pic>
      <p:sp>
        <p:nvSpPr>
          <p:cNvPr id="61442" name="Title 1"/>
          <p:cNvSpPr>
            <a:spLocks noGrp="1"/>
          </p:cNvSpPr>
          <p:nvPr>
            <p:ph type="title"/>
          </p:nvPr>
        </p:nvSpPr>
        <p:spPr>
          <a:xfrm>
            <a:off x="2424113" y="136525"/>
            <a:ext cx="6537325" cy="685800"/>
          </a:xfrm>
        </p:spPr>
        <p:txBody>
          <a:bodyPr/>
          <a:lstStyle/>
          <a:p>
            <a:r>
              <a:rPr lang="en-US" sz="2000" smtClean="0">
                <a:ea typeface="ＭＳ Ｐゴシック" pitchFamily="34" charset="-128"/>
              </a:rPr>
              <a:t>Case Study: 3G/UMTS Network</a:t>
            </a:r>
            <a:endParaRPr lang="en-US" sz="2000" smtClean="0">
              <a:solidFill>
                <a:srgbClr val="FF0000"/>
              </a:solidFill>
              <a:ea typeface="ＭＳ Ｐゴシック" pitchFamily="34" charset="-128"/>
            </a:endParaRPr>
          </a:p>
        </p:txBody>
      </p:sp>
      <p:sp>
        <p:nvSpPr>
          <p:cNvPr id="7" name="TextBox 14"/>
          <p:cNvSpPr txBox="1">
            <a:spLocks noChangeArrowheads="1"/>
          </p:cNvSpPr>
          <p:nvPr/>
        </p:nvSpPr>
        <p:spPr bwMode="auto">
          <a:xfrm>
            <a:off x="3489325" y="1603375"/>
            <a:ext cx="782638" cy="365125"/>
          </a:xfrm>
          <a:prstGeom prst="rect">
            <a:avLst/>
          </a:prstGeom>
          <a:noFill/>
          <a:ln w="9525">
            <a:noFill/>
            <a:miter lim="800000"/>
            <a:headEnd/>
            <a:tailEnd/>
          </a:ln>
        </p:spPr>
        <p:txBody>
          <a:bodyPr>
            <a:spAutoFit/>
          </a:bodyPr>
          <a:lstStyle/>
          <a:p>
            <a:pPr algn="ctr"/>
            <a:r>
              <a:rPr lang="en-US" sz="900" b="1">
                <a:solidFill>
                  <a:schemeClr val="accent1"/>
                </a:solidFill>
                <a:latin typeface="Arial" charset="0"/>
              </a:rPr>
              <a:t>Protocol Analyzer</a:t>
            </a:r>
          </a:p>
        </p:txBody>
      </p:sp>
      <p:sp>
        <p:nvSpPr>
          <p:cNvPr id="8" name="TextBox 15"/>
          <p:cNvSpPr txBox="1">
            <a:spLocks noChangeArrowheads="1"/>
          </p:cNvSpPr>
          <p:nvPr/>
        </p:nvSpPr>
        <p:spPr bwMode="auto">
          <a:xfrm>
            <a:off x="4222750" y="1466850"/>
            <a:ext cx="920750" cy="508000"/>
          </a:xfrm>
          <a:prstGeom prst="rect">
            <a:avLst/>
          </a:prstGeom>
          <a:noFill/>
          <a:ln w="9525">
            <a:noFill/>
            <a:miter lim="800000"/>
            <a:headEnd/>
            <a:tailEnd/>
          </a:ln>
        </p:spPr>
        <p:txBody>
          <a:bodyPr>
            <a:spAutoFit/>
          </a:bodyPr>
          <a:lstStyle/>
          <a:p>
            <a:pPr algn="ctr">
              <a:defRPr/>
            </a:pPr>
            <a:r>
              <a:rPr lang="en-US" sz="900" b="1" dirty="0" err="1">
                <a:solidFill>
                  <a:schemeClr val="accent1"/>
                </a:solidFill>
                <a:latin typeface="+mn-lt"/>
                <a:cs typeface="+mn-cs"/>
              </a:rPr>
              <a:t>Gn</a:t>
            </a:r>
            <a:r>
              <a:rPr lang="en-US" sz="900" b="1" dirty="0">
                <a:solidFill>
                  <a:schemeClr val="accent1"/>
                </a:solidFill>
                <a:latin typeface="+mn-lt"/>
                <a:cs typeface="+mn-cs"/>
              </a:rPr>
              <a:t>/</a:t>
            </a:r>
            <a:r>
              <a:rPr lang="en-US" sz="900" b="1" dirty="0" err="1">
                <a:solidFill>
                  <a:schemeClr val="accent1"/>
                </a:solidFill>
                <a:latin typeface="+mn-lt"/>
                <a:cs typeface="+mn-cs"/>
              </a:rPr>
              <a:t>Gi</a:t>
            </a:r>
            <a:endParaRPr lang="en-US" sz="900" b="1" dirty="0">
              <a:solidFill>
                <a:schemeClr val="accent1"/>
              </a:solidFill>
              <a:latin typeface="+mn-lt"/>
              <a:cs typeface="+mn-cs"/>
            </a:endParaRPr>
          </a:p>
          <a:p>
            <a:pPr algn="ctr">
              <a:defRPr/>
            </a:pPr>
            <a:r>
              <a:rPr lang="en-US" sz="900" b="1" dirty="0">
                <a:solidFill>
                  <a:schemeClr val="accent1"/>
                </a:solidFill>
                <a:latin typeface="+mn-lt"/>
                <a:cs typeface="+mn-cs"/>
              </a:rPr>
              <a:t>SMS/MMS Probes</a:t>
            </a:r>
          </a:p>
        </p:txBody>
      </p:sp>
      <p:sp>
        <p:nvSpPr>
          <p:cNvPr id="9" name="TextBox 16"/>
          <p:cNvSpPr txBox="1">
            <a:spLocks noChangeArrowheads="1"/>
          </p:cNvSpPr>
          <p:nvPr/>
        </p:nvSpPr>
        <p:spPr bwMode="auto">
          <a:xfrm>
            <a:off x="5005388" y="1558925"/>
            <a:ext cx="966787" cy="369888"/>
          </a:xfrm>
          <a:prstGeom prst="rect">
            <a:avLst/>
          </a:prstGeom>
          <a:noFill/>
          <a:ln w="9525">
            <a:noFill/>
            <a:miter lim="800000"/>
            <a:headEnd/>
            <a:tailEnd/>
          </a:ln>
        </p:spPr>
        <p:txBody>
          <a:bodyPr>
            <a:spAutoFit/>
          </a:bodyPr>
          <a:lstStyle/>
          <a:p>
            <a:pPr algn="ctr">
              <a:defRPr/>
            </a:pPr>
            <a:r>
              <a:rPr lang="en-US" sz="900" b="1" dirty="0">
                <a:solidFill>
                  <a:schemeClr val="accent1"/>
                </a:solidFill>
                <a:latin typeface="+mn-lt"/>
                <a:cs typeface="+mn-cs"/>
              </a:rPr>
              <a:t>Forensics / Recorder</a:t>
            </a:r>
          </a:p>
        </p:txBody>
      </p:sp>
      <p:sp>
        <p:nvSpPr>
          <p:cNvPr id="10" name="TextBox 17"/>
          <p:cNvSpPr txBox="1">
            <a:spLocks noChangeArrowheads="1"/>
          </p:cNvSpPr>
          <p:nvPr/>
        </p:nvSpPr>
        <p:spPr bwMode="auto">
          <a:xfrm>
            <a:off x="5837238" y="1558925"/>
            <a:ext cx="782637" cy="369888"/>
          </a:xfrm>
          <a:prstGeom prst="rect">
            <a:avLst/>
          </a:prstGeom>
          <a:noFill/>
          <a:ln w="9525">
            <a:noFill/>
            <a:miter lim="800000"/>
            <a:headEnd/>
            <a:tailEnd/>
          </a:ln>
        </p:spPr>
        <p:txBody>
          <a:bodyPr>
            <a:spAutoFit/>
          </a:bodyPr>
          <a:lstStyle/>
          <a:p>
            <a:pPr algn="ctr">
              <a:defRPr/>
            </a:pPr>
            <a:r>
              <a:rPr lang="en-US" sz="900" b="1" dirty="0">
                <a:solidFill>
                  <a:schemeClr val="accent1"/>
                </a:solidFill>
                <a:latin typeface="+mn-lt"/>
                <a:cs typeface="+mn-cs"/>
              </a:rPr>
              <a:t>VoIP (media)</a:t>
            </a:r>
          </a:p>
        </p:txBody>
      </p:sp>
      <p:sp>
        <p:nvSpPr>
          <p:cNvPr id="11" name="TextBox 18"/>
          <p:cNvSpPr txBox="1">
            <a:spLocks noChangeArrowheads="1"/>
          </p:cNvSpPr>
          <p:nvPr/>
        </p:nvSpPr>
        <p:spPr bwMode="auto">
          <a:xfrm>
            <a:off x="6556375" y="1558925"/>
            <a:ext cx="966788" cy="369888"/>
          </a:xfrm>
          <a:prstGeom prst="rect">
            <a:avLst/>
          </a:prstGeom>
          <a:noFill/>
          <a:ln w="9525">
            <a:noFill/>
            <a:miter lim="800000"/>
            <a:headEnd/>
            <a:tailEnd/>
          </a:ln>
        </p:spPr>
        <p:txBody>
          <a:bodyPr>
            <a:spAutoFit/>
          </a:bodyPr>
          <a:lstStyle/>
          <a:p>
            <a:pPr algn="ctr">
              <a:defRPr/>
            </a:pPr>
            <a:r>
              <a:rPr lang="en-US" sz="900" b="1" dirty="0">
                <a:solidFill>
                  <a:schemeClr val="accent1"/>
                </a:solidFill>
                <a:latin typeface="+mn-lt"/>
                <a:cs typeface="+mn-cs"/>
              </a:rPr>
              <a:t>VoIP (Signaling)</a:t>
            </a:r>
          </a:p>
        </p:txBody>
      </p:sp>
      <p:sp>
        <p:nvSpPr>
          <p:cNvPr id="4" name="Rectangle 8"/>
          <p:cNvSpPr>
            <a:spLocks noChangeArrowheads="1"/>
          </p:cNvSpPr>
          <p:nvPr/>
        </p:nvSpPr>
        <p:spPr bwMode="auto">
          <a:xfrm>
            <a:off x="92075" y="1216025"/>
            <a:ext cx="1993900" cy="5183188"/>
          </a:xfrm>
          <a:prstGeom prst="rect">
            <a:avLst/>
          </a:prstGeom>
          <a:solidFill>
            <a:schemeClr val="bg1">
              <a:lumMod val="95000"/>
            </a:schemeClr>
          </a:solidFill>
          <a:ln w="9525">
            <a:solidFill>
              <a:schemeClr val="accent1"/>
            </a:solidFill>
            <a:miter lim="800000"/>
            <a:headEnd/>
            <a:tailEnd/>
          </a:ln>
          <a:effectLst>
            <a:outerShdw blurRad="50800" dist="76200" dir="2700000" algn="tl" rotWithShape="0">
              <a:prstClr val="black">
                <a:alpha val="40000"/>
              </a:prstClr>
            </a:outerShdw>
          </a:effectLst>
        </p:spPr>
        <p:txBody>
          <a:bodyPr>
            <a:spAutoFit/>
          </a:bodyPr>
          <a:lstStyle/>
          <a:p>
            <a:pPr marL="114300" indent="-114300">
              <a:spcBef>
                <a:spcPts val="100"/>
              </a:spcBef>
            </a:pPr>
            <a:r>
              <a:rPr lang="en-US" sz="1200" b="1">
                <a:solidFill>
                  <a:schemeClr val="accent2"/>
                </a:solidFill>
                <a:latin typeface="Arial" charset="0"/>
              </a:rPr>
              <a:t>Challenges:</a:t>
            </a:r>
          </a:p>
          <a:p>
            <a:pPr marL="114300" indent="-114300">
              <a:spcBef>
                <a:spcPts val="100"/>
              </a:spcBef>
              <a:buClr>
                <a:srgbClr val="E36F1E"/>
              </a:buClr>
              <a:buFont typeface="Wingdings" pitchFamily="2" charset="2"/>
              <a:buChar char="§"/>
            </a:pPr>
            <a:r>
              <a:rPr lang="en-US" sz="1200">
                <a:solidFill>
                  <a:schemeClr val="accent1"/>
                </a:solidFill>
                <a:latin typeface="Arial" charset="0"/>
              </a:rPr>
              <a:t>IMS/Triple/Quad Play.</a:t>
            </a:r>
          </a:p>
          <a:p>
            <a:pPr marL="114300" indent="-114300">
              <a:spcBef>
                <a:spcPts val="100"/>
              </a:spcBef>
              <a:buClr>
                <a:srgbClr val="E36F1E"/>
              </a:buClr>
              <a:buFont typeface="Wingdings" pitchFamily="2" charset="2"/>
              <a:buChar char="§"/>
            </a:pPr>
            <a:r>
              <a:rPr lang="en-US" sz="1200">
                <a:solidFill>
                  <a:schemeClr val="accent1"/>
                </a:solidFill>
                <a:latin typeface="Arial" charset="0"/>
              </a:rPr>
              <a:t>Capture traffic from multiple locations for </a:t>
            </a:r>
            <a:r>
              <a:rPr lang="en-US" sz="1200" i="1">
                <a:solidFill>
                  <a:schemeClr val="accent1"/>
                </a:solidFill>
                <a:latin typeface="Arial" charset="0"/>
              </a:rPr>
              <a:t>proactive QoE monitoring and signaling analysis</a:t>
            </a:r>
          </a:p>
          <a:p>
            <a:pPr marL="114300" indent="-114300">
              <a:spcBef>
                <a:spcPts val="100"/>
              </a:spcBef>
            </a:pPr>
            <a:endParaRPr lang="en-US" sz="1200">
              <a:latin typeface="Arial" charset="0"/>
            </a:endParaRPr>
          </a:p>
          <a:p>
            <a:pPr marL="114300" indent="-114300">
              <a:spcBef>
                <a:spcPts val="100"/>
              </a:spcBef>
            </a:pPr>
            <a:r>
              <a:rPr lang="en-US" sz="1200" b="1">
                <a:solidFill>
                  <a:schemeClr val="accent2"/>
                </a:solidFill>
                <a:latin typeface="Arial" charset="0"/>
              </a:rPr>
              <a:t>VSS Solution:</a:t>
            </a:r>
          </a:p>
          <a:p>
            <a:pPr marL="114300" indent="-114300">
              <a:spcBef>
                <a:spcPts val="100"/>
              </a:spcBef>
              <a:buClr>
                <a:srgbClr val="E36F1E"/>
              </a:buClr>
              <a:buFont typeface="Wingdings" pitchFamily="2" charset="2"/>
              <a:buChar char="§"/>
            </a:pPr>
            <a:r>
              <a:rPr lang="en-US" sz="1200" b="1" i="1">
                <a:solidFill>
                  <a:schemeClr val="accent1"/>
                </a:solidFill>
                <a:latin typeface="Arial" charset="0"/>
              </a:rPr>
              <a:t>Centralized Monitoring </a:t>
            </a:r>
            <a:r>
              <a:rPr lang="en-US" sz="1200">
                <a:solidFill>
                  <a:schemeClr val="accent1"/>
                </a:solidFill>
                <a:latin typeface="Arial" charset="0"/>
              </a:rPr>
              <a:t>via </a:t>
            </a:r>
            <a:r>
              <a:rPr lang="en-US" sz="1200" i="1">
                <a:solidFill>
                  <a:schemeClr val="accent1"/>
                </a:solidFill>
                <a:latin typeface="Arial" charset="0"/>
              </a:rPr>
              <a:t>selective aggregation and session-aware load balancing.</a:t>
            </a:r>
          </a:p>
          <a:p>
            <a:pPr marL="114300" indent="-114300">
              <a:spcBef>
                <a:spcPts val="100"/>
              </a:spcBef>
              <a:buClr>
                <a:srgbClr val="E36F1E"/>
              </a:buClr>
              <a:buFont typeface="Wingdings" pitchFamily="2" charset="2"/>
              <a:buChar char="§"/>
            </a:pPr>
            <a:r>
              <a:rPr lang="en-US" sz="1200" b="1">
                <a:solidFill>
                  <a:schemeClr val="accent1"/>
                </a:solidFill>
                <a:latin typeface="Arial" charset="0"/>
              </a:rPr>
              <a:t>Custom filtering </a:t>
            </a:r>
            <a:r>
              <a:rPr lang="en-US" sz="1200">
                <a:solidFill>
                  <a:schemeClr val="accent1"/>
                </a:solidFill>
                <a:latin typeface="Arial" charset="0"/>
              </a:rPr>
              <a:t>for each monitoring system to receive only the traffic of interest</a:t>
            </a:r>
          </a:p>
          <a:p>
            <a:pPr marL="114300" indent="-114300">
              <a:spcBef>
                <a:spcPts val="100"/>
              </a:spcBef>
              <a:buFont typeface="Wingdings" pitchFamily="2" charset="2"/>
              <a:buChar char="§"/>
            </a:pPr>
            <a:endParaRPr lang="en-US" sz="1200" b="1">
              <a:latin typeface="Arial" charset="0"/>
            </a:endParaRPr>
          </a:p>
          <a:p>
            <a:pPr marL="114300" indent="-114300">
              <a:spcBef>
                <a:spcPts val="100"/>
              </a:spcBef>
            </a:pPr>
            <a:r>
              <a:rPr lang="en-US" sz="1200" b="1">
                <a:solidFill>
                  <a:schemeClr val="accent2"/>
                </a:solidFill>
                <a:latin typeface="Arial" charset="0"/>
              </a:rPr>
              <a:t>Results:</a:t>
            </a:r>
          </a:p>
          <a:p>
            <a:pPr marL="114300" indent="-114300">
              <a:spcBef>
                <a:spcPts val="100"/>
              </a:spcBef>
              <a:buClr>
                <a:srgbClr val="E36F1E"/>
              </a:buClr>
              <a:buFont typeface="Wingdings" pitchFamily="2" charset="2"/>
              <a:buChar char="§"/>
            </a:pPr>
            <a:r>
              <a:rPr lang="en-US" sz="1200">
                <a:solidFill>
                  <a:schemeClr val="accent1"/>
                </a:solidFill>
                <a:latin typeface="Arial" charset="0"/>
              </a:rPr>
              <a:t>Reduced total monitoring CAPEX / OPEX by 70%</a:t>
            </a:r>
          </a:p>
          <a:p>
            <a:pPr marL="114300" indent="-114300">
              <a:spcBef>
                <a:spcPts val="100"/>
              </a:spcBef>
              <a:buClr>
                <a:srgbClr val="E36F1E"/>
              </a:buClr>
              <a:buFont typeface="Wingdings" pitchFamily="2" charset="2"/>
              <a:buChar char="§"/>
            </a:pPr>
            <a:r>
              <a:rPr lang="en-US" sz="1200">
                <a:solidFill>
                  <a:schemeClr val="accent1"/>
                </a:solidFill>
                <a:latin typeface="Arial" charset="0"/>
              </a:rPr>
              <a:t>Reduced number of analyzer from 100 to 14</a:t>
            </a:r>
          </a:p>
          <a:p>
            <a:pPr marL="114300" indent="-114300">
              <a:spcBef>
                <a:spcPts val="100"/>
              </a:spcBef>
              <a:buClr>
                <a:srgbClr val="E36F1E"/>
              </a:buClr>
              <a:buFont typeface="Wingdings" pitchFamily="2" charset="2"/>
              <a:buChar char="§"/>
            </a:pPr>
            <a:r>
              <a:rPr lang="en-US" sz="1200">
                <a:solidFill>
                  <a:schemeClr val="accent1"/>
                </a:solidFill>
                <a:latin typeface="Arial" charset="0"/>
              </a:rPr>
              <a:t>Improved visibility to voice quality and error</a:t>
            </a:r>
          </a:p>
          <a:p>
            <a:pPr marL="114300" indent="-114300">
              <a:spcBef>
                <a:spcPts val="100"/>
              </a:spcBef>
              <a:buClr>
                <a:srgbClr val="E36F1E"/>
              </a:buClr>
              <a:buFont typeface="Wingdings" pitchFamily="2" charset="2"/>
              <a:buChar char="§"/>
            </a:pPr>
            <a:r>
              <a:rPr lang="en-US" sz="1200">
                <a:solidFill>
                  <a:schemeClr val="accent1"/>
                </a:solidFill>
                <a:latin typeface="Arial" charset="0"/>
              </a:rPr>
              <a:t>Simplified architecture</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2"/>
          <p:cNvPicPr>
            <a:picLocks noChangeAspect="1" noChangeArrowheads="1"/>
          </p:cNvPicPr>
          <p:nvPr/>
        </p:nvPicPr>
        <p:blipFill>
          <a:blip r:embed="rId3"/>
          <a:srcRect l="5498" t="12003" r="5190" b="5875"/>
          <a:stretch>
            <a:fillRect/>
          </a:stretch>
        </p:blipFill>
        <p:spPr bwMode="auto">
          <a:xfrm>
            <a:off x="120650" y="1081095"/>
            <a:ext cx="8732838" cy="3038475"/>
          </a:xfrm>
          <a:prstGeom prst="rect">
            <a:avLst/>
          </a:prstGeom>
          <a:noFill/>
          <a:ln w="9525">
            <a:noFill/>
            <a:miter lim="800000"/>
            <a:headEnd/>
            <a:tailEnd/>
          </a:ln>
        </p:spPr>
      </p:pic>
      <p:sp>
        <p:nvSpPr>
          <p:cNvPr id="108546" name="Title 1"/>
          <p:cNvSpPr>
            <a:spLocks noGrp="1"/>
          </p:cNvSpPr>
          <p:nvPr>
            <p:ph type="title"/>
          </p:nvPr>
        </p:nvSpPr>
        <p:spPr/>
        <p:txBody>
          <a:bodyPr/>
          <a:lstStyle/>
          <a:p>
            <a:r>
              <a:rPr lang="en-US" sz="2200" dirty="0" smtClean="0">
                <a:ea typeface="ＭＳ Ｐゴシック" pitchFamily="34" charset="-128"/>
              </a:rPr>
              <a:t>Case Study: Chinese Mobile Operator / GPRS</a:t>
            </a:r>
          </a:p>
        </p:txBody>
      </p:sp>
      <p:sp>
        <p:nvSpPr>
          <p:cNvPr id="13" name="Rectangle 12"/>
          <p:cNvSpPr/>
          <p:nvPr/>
        </p:nvSpPr>
        <p:spPr bwMode="auto">
          <a:xfrm>
            <a:off x="658813" y="4165632"/>
            <a:ext cx="7872412" cy="2209800"/>
          </a:xfrm>
          <a:prstGeom prst="rect">
            <a:avLst/>
          </a:prstGeom>
          <a:solidFill>
            <a:schemeClr val="bg1">
              <a:lumMod val="95000"/>
            </a:schemeClr>
          </a:solidFill>
          <a:ln w="9525" cap="flat" cmpd="sng" algn="ctr">
            <a:solidFill>
              <a:schemeClr val="accent1"/>
            </a:solidFill>
            <a:prstDash val="solid"/>
            <a:round/>
            <a:headEnd type="none" w="med" len="med"/>
            <a:tailEnd type="none" w="med" len="med"/>
          </a:ln>
          <a:effectLst>
            <a:outerShdw blurRad="50800" dist="76200" dir="2700000" algn="tl" rotWithShape="0">
              <a:prstClr val="black">
                <a:alpha val="40000"/>
              </a:prstClr>
            </a:outerShdw>
          </a:effectLst>
        </p:spPr>
        <p:txBody>
          <a:bodyPr wrap="none" anchor="ctr"/>
          <a:lstStyle/>
          <a:p>
            <a:pPr algn="ctr">
              <a:defRPr/>
            </a:pPr>
            <a:endParaRPr lang="en-US" dirty="0">
              <a:latin typeface="Verdana" pitchFamily="-110" charset="0"/>
              <a:cs typeface="+mn-cs"/>
            </a:endParaRPr>
          </a:p>
        </p:txBody>
      </p:sp>
      <p:grpSp>
        <p:nvGrpSpPr>
          <p:cNvPr id="2" name="Group 8"/>
          <p:cNvGrpSpPr>
            <a:grpSpLocks/>
          </p:cNvGrpSpPr>
          <p:nvPr/>
        </p:nvGrpSpPr>
        <p:grpSpPr bwMode="auto">
          <a:xfrm>
            <a:off x="704850" y="4211669"/>
            <a:ext cx="7642225" cy="1954213"/>
            <a:chOff x="704766" y="4257695"/>
            <a:chExt cx="7642410" cy="1954403"/>
          </a:xfrm>
        </p:grpSpPr>
        <p:sp>
          <p:nvSpPr>
            <p:cNvPr id="15" name="TextBox 14"/>
            <p:cNvSpPr txBox="1"/>
            <p:nvPr/>
          </p:nvSpPr>
          <p:spPr>
            <a:xfrm>
              <a:off x="704766" y="4257695"/>
              <a:ext cx="2900433" cy="1824215"/>
            </a:xfrm>
            <a:prstGeom prst="rect">
              <a:avLst/>
            </a:prstGeom>
            <a:noFill/>
          </p:spPr>
          <p:txBody>
            <a:bodyPr>
              <a:spAutoFit/>
            </a:bodyPr>
            <a:lstStyle/>
            <a:p>
              <a:pPr marL="114300" indent="-114300">
                <a:spcBef>
                  <a:spcPts val="100"/>
                </a:spcBef>
                <a:defRPr/>
              </a:pPr>
              <a:r>
                <a:rPr lang="en-US" sz="1200" b="1" dirty="0">
                  <a:solidFill>
                    <a:schemeClr val="accent2"/>
                  </a:solidFill>
                  <a:latin typeface="Arial" charset="0"/>
                </a:rPr>
                <a:t>Challenges:</a:t>
              </a:r>
            </a:p>
            <a:p>
              <a:pPr marL="111125" indent="-111125">
                <a:spcBef>
                  <a:spcPts val="300"/>
                </a:spcBef>
                <a:buClr>
                  <a:schemeClr val="accent4"/>
                </a:buClr>
                <a:buFont typeface="Wingdings" pitchFamily="2" charset="2"/>
                <a:buChar char="§"/>
                <a:defRPr/>
              </a:pPr>
              <a:r>
                <a:rPr lang="en-US" sz="1100" dirty="0">
                  <a:latin typeface="+mn-lt"/>
                  <a:cs typeface="Raavi" pitchFamily="2"/>
                </a:rPr>
                <a:t>Solution to monitor SS7, WAP, MMS, SMS and other IP data</a:t>
              </a:r>
            </a:p>
            <a:p>
              <a:pPr marL="111125" indent="-111125">
                <a:spcBef>
                  <a:spcPts val="300"/>
                </a:spcBef>
                <a:buClr>
                  <a:schemeClr val="accent4"/>
                </a:buClr>
                <a:buFont typeface="Wingdings" pitchFamily="2" charset="2"/>
                <a:buChar char="§"/>
                <a:defRPr/>
              </a:pPr>
              <a:r>
                <a:rPr lang="en-US" sz="1100" dirty="0">
                  <a:latin typeface="+mn-lt"/>
                  <a:cs typeface="Raavi" pitchFamily="2"/>
                </a:rPr>
                <a:t>Previously installed competitors low end low density taps, unable to scale as services expand</a:t>
              </a:r>
            </a:p>
            <a:p>
              <a:pPr marL="111125" indent="-111125">
                <a:spcBef>
                  <a:spcPts val="300"/>
                </a:spcBef>
                <a:buClr>
                  <a:schemeClr val="accent4"/>
                </a:buClr>
                <a:buFont typeface="Wingdings" pitchFamily="2" charset="2"/>
                <a:buChar char="§"/>
                <a:defRPr/>
              </a:pPr>
              <a:r>
                <a:rPr lang="en-US" sz="1100" dirty="0">
                  <a:latin typeface="+mn-lt"/>
                  <a:cs typeface="Raavi" pitchFamily="2"/>
                </a:rPr>
                <a:t>Customer behavior analysis</a:t>
              </a:r>
            </a:p>
            <a:p>
              <a:pPr marL="111125" indent="-111125">
                <a:spcBef>
                  <a:spcPts val="300"/>
                </a:spcBef>
                <a:buClr>
                  <a:schemeClr val="accent4"/>
                </a:buClr>
                <a:buFont typeface="Wingdings" pitchFamily="2" charset="2"/>
                <a:buChar char="§"/>
                <a:defRPr/>
              </a:pPr>
              <a:r>
                <a:rPr lang="en-US" sz="1100" dirty="0">
                  <a:latin typeface="+mn-lt"/>
                  <a:cs typeface="Raavi" pitchFamily="2"/>
                </a:rPr>
                <a:t>Monitoring cost out of control</a:t>
              </a:r>
            </a:p>
            <a:p>
              <a:pPr marL="111125" indent="-111125">
                <a:spcBef>
                  <a:spcPts val="300"/>
                </a:spcBef>
                <a:buClr>
                  <a:schemeClr val="accent4"/>
                </a:buClr>
                <a:buFont typeface="Wingdings" pitchFamily="2" charset="2"/>
                <a:buChar char="§"/>
                <a:defRPr/>
              </a:pPr>
              <a:r>
                <a:rPr lang="en-US" sz="1100" dirty="0">
                  <a:latin typeface="+mn-lt"/>
                  <a:cs typeface="Raavi" pitchFamily="2"/>
                </a:rPr>
                <a:t>Capacity planning of SS7 and data links</a:t>
              </a:r>
            </a:p>
          </p:txBody>
        </p:sp>
        <p:sp>
          <p:nvSpPr>
            <p:cNvPr id="16" name="TextBox 15"/>
            <p:cNvSpPr txBox="1"/>
            <p:nvPr/>
          </p:nvSpPr>
          <p:spPr>
            <a:xfrm>
              <a:off x="3605199" y="4257695"/>
              <a:ext cx="2532123" cy="1524148"/>
            </a:xfrm>
            <a:prstGeom prst="rect">
              <a:avLst/>
            </a:prstGeom>
            <a:noFill/>
          </p:spPr>
          <p:txBody>
            <a:bodyPr>
              <a:spAutoFit/>
            </a:bodyPr>
            <a:lstStyle/>
            <a:p>
              <a:pPr marL="114300" indent="-114300">
                <a:spcBef>
                  <a:spcPts val="100"/>
                </a:spcBef>
                <a:defRPr/>
              </a:pPr>
              <a:r>
                <a:rPr lang="en-US" sz="1200" b="1" dirty="0">
                  <a:solidFill>
                    <a:schemeClr val="accent2"/>
                  </a:solidFill>
                  <a:latin typeface="Arial" charset="0"/>
                </a:rPr>
                <a:t>VSS Solution:</a:t>
              </a:r>
            </a:p>
            <a:p>
              <a:pPr marL="111125" indent="-111125">
                <a:spcBef>
                  <a:spcPts val="600"/>
                </a:spcBef>
                <a:buClr>
                  <a:schemeClr val="accent4"/>
                </a:buClr>
                <a:buFont typeface="Wingdings" pitchFamily="2" charset="2"/>
                <a:buChar char="§"/>
                <a:defRPr/>
              </a:pPr>
              <a:r>
                <a:rPr lang="en-US" sz="1100" b="1" dirty="0">
                  <a:latin typeface="+mn-lt"/>
                  <a:cs typeface="Raavi" pitchFamily="2"/>
                </a:rPr>
                <a:t>High density </a:t>
              </a:r>
              <a:r>
                <a:rPr lang="en-US" sz="1100" dirty="0">
                  <a:latin typeface="+mn-lt"/>
                  <a:cs typeface="Raavi" pitchFamily="2"/>
                </a:rPr>
                <a:t>intelligent 10/100 taps</a:t>
              </a:r>
            </a:p>
            <a:p>
              <a:pPr marL="111125" indent="-111125">
                <a:spcBef>
                  <a:spcPts val="600"/>
                </a:spcBef>
                <a:buClr>
                  <a:schemeClr val="accent4"/>
                </a:buClr>
                <a:buFont typeface="Wingdings" pitchFamily="2" charset="2"/>
                <a:buChar char="§"/>
                <a:defRPr/>
              </a:pPr>
              <a:r>
                <a:rPr lang="en-US" sz="1100" dirty="0">
                  <a:latin typeface="+mn-lt"/>
                  <a:cs typeface="Raavi" pitchFamily="2"/>
                </a:rPr>
                <a:t>Aggregation taps from multiple locations to </a:t>
              </a:r>
              <a:r>
                <a:rPr lang="en-US" sz="1100" b="1" dirty="0">
                  <a:latin typeface="+mn-lt"/>
                  <a:cs typeface="Raavi" pitchFamily="2"/>
                </a:rPr>
                <a:t>consolidate and centralize signaling analysis</a:t>
              </a:r>
            </a:p>
            <a:p>
              <a:pPr marL="111125" indent="-111125">
                <a:spcBef>
                  <a:spcPts val="600"/>
                </a:spcBef>
                <a:buClr>
                  <a:schemeClr val="accent4"/>
                </a:buClr>
                <a:buFont typeface="Wingdings" pitchFamily="2" charset="2"/>
                <a:buChar char="§"/>
                <a:defRPr/>
              </a:pPr>
              <a:r>
                <a:rPr lang="en-US" sz="1100" b="1" dirty="0">
                  <a:latin typeface="+mn-lt"/>
                  <a:cs typeface="Raavi" pitchFamily="2"/>
                </a:rPr>
                <a:t>Custom filtering </a:t>
              </a:r>
              <a:r>
                <a:rPr lang="en-US" sz="1100" dirty="0">
                  <a:latin typeface="+mn-lt"/>
                  <a:cs typeface="Raavi" pitchFamily="2"/>
                </a:rPr>
                <a:t>to MMS, SMS and </a:t>
              </a:r>
              <a:r>
                <a:rPr lang="en-US" sz="1100" dirty="0" err="1">
                  <a:latin typeface="+mn-lt"/>
                  <a:cs typeface="Raavi" pitchFamily="2"/>
                </a:rPr>
                <a:t>Sigtran</a:t>
              </a:r>
              <a:r>
                <a:rPr lang="en-US" sz="1100" dirty="0">
                  <a:latin typeface="+mn-lt"/>
                  <a:cs typeface="Raavi" pitchFamily="2"/>
                </a:rPr>
                <a:t>/SS7 monitoring</a:t>
              </a:r>
            </a:p>
          </p:txBody>
        </p:sp>
        <p:sp>
          <p:nvSpPr>
            <p:cNvPr id="17" name="TextBox 16"/>
            <p:cNvSpPr txBox="1"/>
            <p:nvPr/>
          </p:nvSpPr>
          <p:spPr>
            <a:xfrm>
              <a:off x="6229400" y="4257695"/>
              <a:ext cx="2117776" cy="1954403"/>
            </a:xfrm>
            <a:prstGeom prst="rect">
              <a:avLst/>
            </a:prstGeom>
            <a:noFill/>
          </p:spPr>
          <p:txBody>
            <a:bodyPr>
              <a:spAutoFit/>
            </a:bodyPr>
            <a:lstStyle/>
            <a:p>
              <a:pPr marL="114300" indent="-114300">
                <a:spcBef>
                  <a:spcPts val="100"/>
                </a:spcBef>
                <a:defRPr/>
              </a:pPr>
              <a:r>
                <a:rPr lang="en-US" sz="1200" b="1" dirty="0">
                  <a:solidFill>
                    <a:schemeClr val="accent2"/>
                  </a:solidFill>
                  <a:latin typeface="Arial" charset="0"/>
                </a:rPr>
                <a:t>Results:</a:t>
              </a:r>
            </a:p>
            <a:p>
              <a:pPr marL="111125" indent="-111125">
                <a:spcBef>
                  <a:spcPts val="300"/>
                </a:spcBef>
                <a:buClr>
                  <a:schemeClr val="accent4"/>
                </a:buClr>
                <a:buFont typeface="Wingdings" pitchFamily="2" charset="2"/>
                <a:buChar char="§"/>
                <a:defRPr/>
              </a:pPr>
              <a:r>
                <a:rPr lang="en-US" sz="1100" dirty="0">
                  <a:latin typeface="+mn-lt"/>
                  <a:cs typeface="Raavi" pitchFamily="2"/>
                </a:rPr>
                <a:t>Reduced capture cards ratio by 600%</a:t>
              </a:r>
            </a:p>
            <a:p>
              <a:pPr marL="111125" indent="-111125">
                <a:spcBef>
                  <a:spcPts val="300"/>
                </a:spcBef>
                <a:buClr>
                  <a:schemeClr val="accent4"/>
                </a:buClr>
                <a:buFont typeface="Wingdings" pitchFamily="2" charset="2"/>
                <a:buChar char="§"/>
                <a:defRPr/>
              </a:pPr>
              <a:r>
                <a:rPr lang="en-US" sz="1100" dirty="0">
                  <a:latin typeface="+mn-lt"/>
                  <a:cs typeface="Raavi" pitchFamily="2"/>
                </a:rPr>
                <a:t>Reduced MMS failure rate down to 1%</a:t>
              </a:r>
            </a:p>
            <a:p>
              <a:pPr marL="111125" indent="-111125">
                <a:spcBef>
                  <a:spcPts val="300"/>
                </a:spcBef>
                <a:buClr>
                  <a:schemeClr val="accent4"/>
                </a:buClr>
                <a:buFont typeface="Wingdings" pitchFamily="2" charset="2"/>
                <a:buChar char="§"/>
                <a:defRPr/>
              </a:pPr>
              <a:r>
                <a:rPr lang="en-US" sz="1100" dirty="0">
                  <a:latin typeface="+mn-lt"/>
                  <a:cs typeface="Raavi" pitchFamily="2"/>
                </a:rPr>
                <a:t>Provided additional port </a:t>
              </a:r>
              <a:r>
                <a:rPr lang="en-US" sz="1100" i="1" dirty="0">
                  <a:latin typeface="+mn-lt"/>
                  <a:cs typeface="Raavi" pitchFamily="2"/>
                </a:rPr>
                <a:t>capacity to scale </a:t>
              </a:r>
              <a:r>
                <a:rPr lang="en-US" sz="1100" dirty="0">
                  <a:latin typeface="+mn-lt"/>
                  <a:cs typeface="Raavi" pitchFamily="2"/>
                </a:rPr>
                <a:t>future tools and across provinces</a:t>
              </a:r>
            </a:p>
            <a:p>
              <a:pPr marL="111125" indent="-111125">
                <a:spcBef>
                  <a:spcPts val="300"/>
                </a:spcBef>
                <a:buClr>
                  <a:schemeClr val="accent4"/>
                </a:buClr>
                <a:buFont typeface="Wingdings" pitchFamily="2" charset="2"/>
                <a:buChar char="§"/>
                <a:defRPr/>
              </a:pPr>
              <a:r>
                <a:rPr lang="en-US" sz="1100" dirty="0">
                  <a:latin typeface="+mn-lt"/>
                  <a:cs typeface="Raavi" pitchFamily="2"/>
                </a:rPr>
                <a:t>Eliminated use of SPAN ports</a:t>
              </a:r>
            </a:p>
          </p:txBody>
        </p:sp>
      </p:gr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804863" y="2508250"/>
            <a:ext cx="7772400" cy="1243013"/>
          </a:xfrm>
        </p:spPr>
        <p:txBody>
          <a:bodyPr/>
          <a:lstStyle/>
          <a:p>
            <a:r>
              <a:rPr lang="en-US" smtClean="0">
                <a:ea typeface="ＭＳ Ｐゴシック" pitchFamily="34" charset="-128"/>
              </a:rPr>
              <a:t>The Visibility Problem</a:t>
            </a:r>
          </a:p>
        </p:txBody>
      </p:sp>
      <p:sp>
        <p:nvSpPr>
          <p:cNvPr id="32770" name="Text Placeholder 2"/>
          <p:cNvSpPr>
            <a:spLocks noGrp="1"/>
          </p:cNvSpPr>
          <p:nvPr>
            <p:ph type="body" idx="1"/>
          </p:nvPr>
        </p:nvSpPr>
        <p:spPr>
          <a:xfrm>
            <a:off x="796925" y="3732213"/>
            <a:ext cx="7772400" cy="1031875"/>
          </a:xfrm>
        </p:spPr>
        <p:txBody>
          <a:bodyPr/>
          <a:lstStyle/>
          <a:p>
            <a:r>
              <a:rPr lang="en-US" smtClean="0">
                <a:ea typeface="ＭＳ Ｐゴシック" pitchFamily="34" charset="-128"/>
              </a:rPr>
              <a:t>Network Monitoring 2.0</a:t>
            </a: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VSS Temp PPT Template_1-28-09">
  <a:themeElements>
    <a:clrScheme name="Custom 1">
      <a:dk1>
        <a:srgbClr val="00467F"/>
      </a:dk1>
      <a:lt1>
        <a:srgbClr val="FFFFFF"/>
      </a:lt1>
      <a:dk2>
        <a:srgbClr val="455560"/>
      </a:dk2>
      <a:lt2>
        <a:srgbClr val="D8D8D8"/>
      </a:lt2>
      <a:accent1>
        <a:srgbClr val="00467F"/>
      </a:accent1>
      <a:accent2>
        <a:srgbClr val="569FD3"/>
      </a:accent2>
      <a:accent3>
        <a:srgbClr val="FDB913"/>
      </a:accent3>
      <a:accent4>
        <a:srgbClr val="E36F1E"/>
      </a:accent4>
      <a:accent5>
        <a:srgbClr val="455560"/>
      </a:accent5>
      <a:accent6>
        <a:srgbClr val="2D2D8A"/>
      </a:accent6>
      <a:hlink>
        <a:srgbClr val="569FD3"/>
      </a:hlink>
      <a:folHlink>
        <a:srgbClr val="00467F"/>
      </a:folHlink>
    </a:clrScheme>
    <a:fontScheme name="Default Design">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110"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VSS Temp PPT Template_1-28-09.potx</Template>
  <TotalTime>36595</TotalTime>
  <Words>1782</Words>
  <Application>Microsoft Office PowerPoint</Application>
  <PresentationFormat>On-screen Show (4:3)</PresentationFormat>
  <Paragraphs>336</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VSS Temp PPT Template_1-28-09</vt:lpstr>
      <vt:lpstr>4G Operator experiences: Methods to maintain a good reputation</vt:lpstr>
      <vt:lpstr>VSS Corporate Profile</vt:lpstr>
      <vt:lpstr>Customers &amp; Partners</vt:lpstr>
      <vt:lpstr>Agenda</vt:lpstr>
      <vt:lpstr>What are the challenges along the road ahead?</vt:lpstr>
      <vt:lpstr>Learning the lessons from the past. Real life 3G deployments</vt:lpstr>
      <vt:lpstr>Case Study: 3G/UMTS Network</vt:lpstr>
      <vt:lpstr>Case Study: Chinese Mobile Operator / GPRS</vt:lpstr>
      <vt:lpstr>The Visibility Problem</vt:lpstr>
      <vt:lpstr>Network not fully visible: Network Monitoring 1.0</vt:lpstr>
      <vt:lpstr>What is the visibility problem?</vt:lpstr>
      <vt:lpstr>The new paradigm: Network Monitoring 2.0</vt:lpstr>
      <vt:lpstr>Solving many of the 4G deployment issues</vt:lpstr>
      <vt:lpstr>What are the 4G issues we see today?</vt:lpstr>
      <vt:lpstr>vStack+™ Intelligent Stacking</vt:lpstr>
      <vt:lpstr>Session-Aware Load Balancing</vt:lpstr>
      <vt:lpstr>vAssure™</vt:lpstr>
      <vt:lpstr>Aggregation / Selective Aggregation</vt:lpstr>
      <vt:lpstr>Hardware-Based Filtering</vt:lpstr>
      <vt:lpstr>Time and Port Stamping</vt:lpstr>
      <vt:lpstr>GTP Balancing</vt:lpstr>
      <vt:lpstr>GTP De-Encapsulation</vt:lpstr>
      <vt:lpstr>vSlice™ - Conditional Packet Slicing</vt:lpstr>
      <vt:lpstr>vCapacity™ – Capacity Planning</vt:lpstr>
      <vt:lpstr>VSS Value Proposition</vt:lpstr>
      <vt:lpstr>Summary</vt:lpstr>
      <vt:lpstr>Thank-you</vt:lpstr>
    </vt:vector>
  </TitlesOfParts>
  <Company>VSS Monitoring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Bringing Strategic Visibility  to Network Monitoring</dc:title>
  <dc:creator>andy.huckridge</dc:creator>
  <cp:lastModifiedBy>andy.huckridge</cp:lastModifiedBy>
  <cp:revision>668</cp:revision>
  <cp:lastPrinted>2008-07-15T16:59:09Z</cp:lastPrinted>
  <dcterms:created xsi:type="dcterms:W3CDTF">2009-02-05T21:26:11Z</dcterms:created>
  <dcterms:modified xsi:type="dcterms:W3CDTF">2011-02-08T19:46:30Z</dcterms:modified>
</cp:coreProperties>
</file>