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  <p:sldId id="264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7" autoAdjust="0"/>
    <p:restoredTop sz="94632" autoAdjust="0"/>
  </p:normalViewPr>
  <p:slideViewPr>
    <p:cSldViewPr>
      <p:cViewPr varScale="1">
        <p:scale>
          <a:sx n="166" d="100"/>
          <a:sy n="166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0945-562F-8B49-9A53-0C2AF62F3B90}" type="datetimeFigureOut">
              <a:rPr lang="en-US" smtClean="0"/>
              <a:t>2/1/11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D843D-BBFC-4142-BC33-E59F6C8286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smtClean="0"/>
              <a:t>7x increase in 12 months</a:t>
            </a:r>
          </a:p>
          <a:p>
            <a:r>
              <a:rPr lang="en-US" dirty="0" smtClean="0"/>
              <a:t>Up 40% in two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D843D-BBFC-4142-BC33-E59F6C8286B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smtClean="0"/>
              <a:t>7x increase in 12 months</a:t>
            </a:r>
          </a:p>
          <a:p>
            <a:r>
              <a:rPr lang="en-US" smtClean="0"/>
              <a:t>Up 40% in two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D843D-BBFC-4142-BC33-E59F6C8286B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smtClean="0"/>
              <a:t>7x increase in 12 months</a:t>
            </a:r>
          </a:p>
          <a:p>
            <a:r>
              <a:rPr lang="en-US" smtClean="0"/>
              <a:t>Up 40% in two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D843D-BBFC-4142-BC33-E59F6C8286B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6DFF-18F4-4ACF-BF85-5DF77D6BDA4C}" type="datetimeFigureOut">
              <a:rPr lang="en-US" smtClean="0"/>
              <a:pPr/>
              <a:t>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Wall Street on 4G Investment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676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Jim Baker, Managing </a:t>
            </a:r>
            <a:r>
              <a:rPr lang="en-US" sz="2000" dirty="0" smtClean="0"/>
              <a:t>Partner</a:t>
            </a:r>
          </a:p>
          <a:p>
            <a:r>
              <a:rPr lang="en-US" sz="2000" i="1" dirty="0" err="1" smtClean="0"/>
              <a:t>Xenventure</a:t>
            </a:r>
            <a:endParaRPr lang="en-US" sz="2000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00200"/>
            <a:ext cx="737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Wall Street Outlook – Clearwire (NASDAQ:CLWR)</a:t>
            </a:r>
            <a:endParaRPr lang="en-US" sz="24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515894" y="2932906"/>
            <a:ext cx="532606" cy="794"/>
          </a:xfrm>
          <a:prstGeom prst="straightConnector1">
            <a:avLst/>
          </a:prstGeom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65861" y="2949714"/>
            <a:ext cx="12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62%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35814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12 months</a:t>
            </a:r>
            <a:endParaRPr lang="en-US" dirty="0"/>
          </a:p>
        </p:txBody>
      </p:sp>
      <p:sp>
        <p:nvSpPr>
          <p:cNvPr id="20" name="Rectangle 6"/>
          <p:cNvSpPr>
            <a:spLocks/>
          </p:cNvSpPr>
          <p:nvPr/>
        </p:nvSpPr>
        <p:spPr bwMode="auto">
          <a:xfrm>
            <a:off x="457200" y="49530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err="1" smtClean="0"/>
              <a:t>Clearwire’s</a:t>
            </a:r>
            <a:r>
              <a:rPr lang="en-US" sz="1600" dirty="0" smtClean="0"/>
              <a:t> outlook is looking extremely poor, hobbled by a bad 4G retail strategy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i="1" dirty="0" smtClean="0">
                <a:ea typeface="Helvetica Neue" charset="0"/>
                <a:cs typeface="Helvetica Neue" charset="0"/>
                <a:sym typeface="Helvetica Neue" charset="0"/>
              </a:rPr>
              <a:t>“The </a:t>
            </a:r>
            <a:r>
              <a:rPr lang="en-US" sz="1600" i="1" dirty="0" smtClean="0">
                <a:ea typeface="Helvetica Neue" charset="0"/>
                <a:cs typeface="Helvetica Neue" charset="0"/>
                <a:sym typeface="Helvetica Neue" charset="0"/>
              </a:rPr>
              <a:t>hope that 4G wireless networks would help the industry is </a:t>
            </a:r>
            <a:r>
              <a:rPr lang="en-US" sz="1600" i="1" dirty="0" smtClean="0">
                <a:ea typeface="Helvetica Neue" charset="0"/>
                <a:cs typeface="Helvetica Neue" charset="0"/>
                <a:sym typeface="Helvetica Neue" charset="0"/>
              </a:rPr>
              <a:t>fading”</a:t>
            </a: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 [Barron’s]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Questions remain over </a:t>
            </a:r>
            <a:r>
              <a:rPr lang="en-US" sz="1600" dirty="0" err="1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Clearwire’s</a:t>
            </a: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 ability to raise finance for network build</a:t>
            </a:r>
            <a:endParaRPr lang="en-US" sz="1600" dirty="0">
              <a:solidFill>
                <a:schemeClr val="tx1"/>
              </a:solidFill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546538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00200"/>
            <a:ext cx="698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 #2 – Apps will drive 4G subscriber uptake</a:t>
            </a:r>
            <a:endParaRPr lang="en-US" sz="2400" dirty="0" smtClean="0"/>
          </a:p>
        </p:txBody>
      </p:sp>
      <p:pic>
        <p:nvPicPr>
          <p:cNvPr id="9" name="Picture 8" descr="nfc_iphon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255329"/>
            <a:ext cx="3124200" cy="4069271"/>
          </a:xfrm>
          <a:prstGeom prst="rect">
            <a:avLst/>
          </a:prstGeom>
        </p:spPr>
      </p:pic>
      <p:sp>
        <p:nvSpPr>
          <p:cNvPr id="12" name="Rectangle 6"/>
          <p:cNvSpPr>
            <a:spLocks/>
          </p:cNvSpPr>
          <p:nvPr/>
        </p:nvSpPr>
        <p:spPr bwMode="auto">
          <a:xfrm>
            <a:off x="762000" y="2514600"/>
            <a:ext cx="495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Devices get smarter – GPS, video &amp; still cameras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/>
              <a:t>Media-heavy apps need faster </a:t>
            </a:r>
            <a:r>
              <a:rPr lang="en-US" sz="1600" dirty="0" smtClean="0"/>
              <a:t>networks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Consumer desire for media will drive 4G </a:t>
            </a: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adoption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4G delivers bandwidth, </a:t>
            </a:r>
            <a:r>
              <a:rPr lang="en-US" sz="1600" dirty="0" err="1" smtClean="0">
                <a:ea typeface="Helvetica Neue" charset="0"/>
                <a:cs typeface="Helvetica Neue" charset="0"/>
                <a:sym typeface="Helvetica Neue" charset="0"/>
              </a:rPr>
              <a:t>QoS</a:t>
            </a: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, improved architecture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endParaRPr lang="en-US" sz="16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endParaRPr lang="en-US" sz="1600" dirty="0" smtClean="0"/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endParaRPr lang="en-US" sz="1600" dirty="0">
              <a:solidFill>
                <a:schemeClr val="tx1"/>
              </a:solidFill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">
            <a:off x="4015120" y="1195585"/>
            <a:ext cx="3983693" cy="4939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600200"/>
            <a:ext cx="698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 #2 – Apps will drive 4G subscriber uptake</a:t>
            </a:r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953000" y="2895600"/>
            <a:ext cx="1524000" cy="1371600"/>
          </a:xfrm>
          <a:prstGeom prst="straightConnector1">
            <a:avLst/>
          </a:prstGeom>
          <a:ln w="10160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3200400"/>
            <a:ext cx="457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4G bandwidth demand over next five years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00200"/>
            <a:ext cx="698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 #2 – Apps will drive 4G subscriber uptake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" y="2286000"/>
            <a:ext cx="7714750" cy="143116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smtClean="0"/>
              <a:t>“Google's </a:t>
            </a:r>
            <a:r>
              <a:rPr lang="en-US" i="1" dirty="0" smtClean="0"/>
              <a:t>strategic initiatives in </a:t>
            </a:r>
            <a:r>
              <a:rPr lang="en-US" i="1" dirty="0" smtClean="0"/>
              <a:t>2011[are] all </a:t>
            </a:r>
            <a:r>
              <a:rPr lang="en-US" i="1" dirty="0" smtClean="0"/>
              <a:t>about </a:t>
            </a:r>
            <a:r>
              <a:rPr lang="en-US" i="1" dirty="0" smtClean="0"/>
              <a:t>mobile.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First</a:t>
            </a:r>
            <a:r>
              <a:rPr lang="en-US" i="1" dirty="0" smtClean="0"/>
              <a:t>, we must focus </a:t>
            </a:r>
            <a:r>
              <a:rPr lang="en-US" i="1" dirty="0" smtClean="0"/>
              <a:t>on developing </a:t>
            </a:r>
            <a:r>
              <a:rPr lang="en-US" i="1" dirty="0" smtClean="0"/>
              <a:t>the </a:t>
            </a:r>
            <a:r>
              <a:rPr lang="en-US" i="1" dirty="0" smtClean="0"/>
              <a:t>underlying </a:t>
            </a:r>
            <a:r>
              <a:rPr lang="en-US" i="1" dirty="0" smtClean="0"/>
              <a:t>fast </a:t>
            </a:r>
            <a:r>
              <a:rPr lang="en-US" i="1" dirty="0" smtClean="0"/>
              <a:t>networks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(</a:t>
            </a:r>
            <a:r>
              <a:rPr lang="en-US" i="1" dirty="0" smtClean="0"/>
              <a:t>generally called LTE</a:t>
            </a:r>
            <a:r>
              <a:rPr lang="en-US" i="1" dirty="0" smtClean="0"/>
              <a:t>)…which </a:t>
            </a:r>
            <a:r>
              <a:rPr lang="en-US" i="1" dirty="0" smtClean="0"/>
              <a:t>will usher in new and creative applications</a:t>
            </a:r>
            <a:r>
              <a:rPr lang="en-US" i="1" dirty="0" smtClean="0"/>
              <a:t>,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mostly </a:t>
            </a:r>
            <a:r>
              <a:rPr lang="en-US" i="1" dirty="0" smtClean="0"/>
              <a:t>entertainment and social, for these phone platforms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88620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Schmidt</a:t>
            </a:r>
          </a:p>
          <a:p>
            <a:r>
              <a:rPr lang="en-US" dirty="0" smtClean="0"/>
              <a:t>Chairman &amp; CEO, Google</a:t>
            </a:r>
          </a:p>
          <a:p>
            <a:r>
              <a:rPr lang="en-US" dirty="0" smtClean="0"/>
              <a:t>Harvard Business Review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994"/>
            <a:ext cx="4216400" cy="24376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00200"/>
            <a:ext cx="547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 #3 – Investment is a crapshoot</a:t>
            </a:r>
            <a:endParaRPr lang="en-US" sz="2400" dirty="0" smtClean="0"/>
          </a:p>
        </p:txBody>
      </p:sp>
      <p:sp>
        <p:nvSpPr>
          <p:cNvPr id="14" name="Rectangle 6"/>
          <p:cNvSpPr>
            <a:spLocks/>
          </p:cNvSpPr>
          <p:nvPr/>
        </p:nvSpPr>
        <p:spPr bwMode="auto">
          <a:xfrm>
            <a:off x="762000" y="2286000"/>
            <a:ext cx="723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Carriers having 4G does not mean they’re a good investment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New 4G entrants are private, and relying on non-Wall Street funds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App sector is dominated by small, agile, private companies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Funding comes from small groups of super-angels and Silicon Valley VCs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Very hard to get in on early rounds in hot start-ups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Many are acquired way before a public offering and Wall Street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endParaRPr lang="en-US" sz="16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endParaRPr lang="en-US" sz="1600" dirty="0" smtClean="0"/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endParaRPr lang="en-US" sz="1600" dirty="0">
              <a:solidFill>
                <a:schemeClr val="tx1"/>
              </a:solidFill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5334000"/>
            <a:ext cx="685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“Does ‘4G’ mean it’s four times gooder ?” </a:t>
            </a:r>
            <a:r>
              <a:rPr lang="en-US" sz="1600" i="1" dirty="0" smtClean="0"/>
              <a:t>My seven year old son</a:t>
            </a:r>
            <a:endParaRPr lang="en-US" sz="16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002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Take Away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2743200" cy="737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124200"/>
            <a:ext cx="232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dirty="0" smtClean="0"/>
              <a:t>alued at $3.7 billion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514600"/>
            <a:ext cx="1600200" cy="602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4372" y="3124200"/>
            <a:ext cx="22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Valued at $87 billion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810000"/>
            <a:ext cx="2057400" cy="1014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4876800"/>
            <a:ext cx="22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dirty="0" smtClean="0"/>
              <a:t>alued at $15 billion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002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Take Away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2743200" cy="737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124200"/>
            <a:ext cx="232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dirty="0" smtClean="0"/>
              <a:t>alued at $3.7 billion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514600"/>
            <a:ext cx="1600200" cy="602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4372" y="3124200"/>
            <a:ext cx="22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Valued at $87 billion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810000"/>
            <a:ext cx="2057400" cy="1014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4876800"/>
            <a:ext cx="22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dirty="0" smtClean="0"/>
              <a:t>alued at $15 billion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 l="12766" r="29787" b="10638"/>
          <a:stretch>
            <a:fillRect/>
          </a:stretch>
        </p:blipFill>
        <p:spPr>
          <a:xfrm>
            <a:off x="4724400" y="3581400"/>
            <a:ext cx="13716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5105400"/>
            <a:ext cx="324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dirty="0" smtClean="0"/>
              <a:t>alued at the price of a house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/>
          </p:cNvSpPr>
          <p:nvPr/>
        </p:nvSpPr>
        <p:spPr bwMode="auto">
          <a:xfrm>
            <a:off x="2971800" y="4191000"/>
            <a:ext cx="586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400" dirty="0" smtClean="0"/>
              <a:t>Unbiased</a:t>
            </a:r>
            <a:r>
              <a:rPr lang="en-US" sz="1400" dirty="0" smtClean="0"/>
              <a:t>, vendor-independent</a:t>
            </a:r>
            <a:r>
              <a:rPr lang="en-US" sz="1400" dirty="0" smtClean="0"/>
              <a:t> wireless consulting 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400" dirty="0" smtClean="0"/>
              <a:t>M</a:t>
            </a:r>
            <a:r>
              <a:rPr lang="en-US" sz="1400" dirty="0" smtClean="0"/>
              <a:t>arket </a:t>
            </a:r>
            <a:r>
              <a:rPr lang="en-US" sz="1400" dirty="0" smtClean="0"/>
              <a:t>analysis, technical design, and systems </a:t>
            </a:r>
            <a:r>
              <a:rPr lang="en-US" sz="1400" dirty="0" smtClean="0"/>
              <a:t>implementation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400" dirty="0" smtClean="0"/>
              <a:t>S</a:t>
            </a:r>
            <a:r>
              <a:rPr lang="en-US" sz="1400" dirty="0" smtClean="0"/>
              <a:t>trategic </a:t>
            </a:r>
            <a:r>
              <a:rPr lang="en-US" sz="1400" dirty="0" smtClean="0"/>
              <a:t>seed capital financing for small, fast-growth </a:t>
            </a:r>
            <a:r>
              <a:rPr lang="en-US" sz="1400" dirty="0" smtClean="0"/>
              <a:t>companies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Currently project managing Wi-Fi/4G pilot on Silicon Valley </a:t>
            </a: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light rail</a:t>
            </a:r>
            <a:endParaRPr lang="en-US" sz="1400" dirty="0">
              <a:solidFill>
                <a:schemeClr val="tx1"/>
              </a:solidFill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7" name="Picture 6" descr="jb_photo_crop_fl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2522062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2514600"/>
            <a:ext cx="236976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Jim Baker</a:t>
            </a:r>
          </a:p>
          <a:p>
            <a:r>
              <a:rPr lang="en-US" sz="2000" i="1" dirty="0" smtClean="0"/>
              <a:t>Managing Partner</a:t>
            </a:r>
          </a:p>
          <a:p>
            <a:endParaRPr lang="en-US" i="1" dirty="0" smtClean="0"/>
          </a:p>
          <a:p>
            <a:r>
              <a:rPr lang="en-US" dirty="0" err="1" smtClean="0"/>
              <a:t>jim@xenventure.com</a:t>
            </a:r>
            <a:endParaRPr lang="en-US" dirty="0" smtClean="0"/>
          </a:p>
        </p:txBody>
      </p:sp>
      <p:pic>
        <p:nvPicPr>
          <p:cNvPr id="10" name="Picture 9" descr="xen_logo_colo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91150" y="1981200"/>
            <a:ext cx="3048000" cy="609600"/>
          </a:xfrm>
          <a:prstGeom prst="rect">
            <a:avLst/>
          </a:prstGeom>
        </p:spPr>
      </p:pic>
      <p:pic>
        <p:nvPicPr>
          <p:cNvPr id="6" name="Picture 5" descr="qrcode.14778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886200"/>
            <a:ext cx="254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/>
          </p:cNvSpPr>
          <p:nvPr/>
        </p:nvSpPr>
        <p:spPr bwMode="auto">
          <a:xfrm>
            <a:off x="762000" y="2514600"/>
            <a:ext cx="701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/>
              <a:t>Verizon launched 4G LTE in 38+ markets in December</a:t>
            </a:r>
            <a:endParaRPr lang="en-US" sz="1600" dirty="0">
              <a:solidFill>
                <a:schemeClr val="tx1"/>
              </a:solidFill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692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 #1 – 2011 will be the breakout year for 4G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62780"/>
            <a:ext cx="3670300" cy="1318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/>
          </p:cNvSpPr>
          <p:nvPr/>
        </p:nvSpPr>
        <p:spPr bwMode="auto">
          <a:xfrm>
            <a:off x="762000" y="2514600"/>
            <a:ext cx="701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/>
              <a:t>Verizon launched 4G LTE in 38+ markets in December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Sprint/Clearwire </a:t>
            </a: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expands 4G WiMAX</a:t>
            </a: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 in LA, San Francisco, NYC</a:t>
            </a:r>
            <a:endParaRPr lang="en-US" sz="1600" dirty="0">
              <a:solidFill>
                <a:schemeClr val="tx1"/>
              </a:solidFill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692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 #1 – 2011 will be the breakout year for 4G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6977" t="13343" r="6977" b="11043"/>
          <a:stretch>
            <a:fillRect/>
          </a:stretch>
        </p:blipFill>
        <p:spPr>
          <a:xfrm>
            <a:off x="1524000" y="4114800"/>
            <a:ext cx="28194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22785" r="10132" b="16456"/>
          <a:stretch>
            <a:fillRect/>
          </a:stretch>
        </p:blipFill>
        <p:spPr>
          <a:xfrm>
            <a:off x="4724400" y="4572000"/>
            <a:ext cx="25908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/>
          </p:cNvSpPr>
          <p:nvPr/>
        </p:nvSpPr>
        <p:spPr bwMode="auto">
          <a:xfrm>
            <a:off x="762000" y="2514600"/>
            <a:ext cx="701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/>
              <a:t>Verizon launched 4G LTE in 38+ markets in December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Sprint/Clearwire </a:t>
            </a: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expands 4G WiMAX</a:t>
            </a: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 in LA, San Francisco, NYC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AT&amp;T and T-Mobile pressured into ‘creative’ HSPA marketing campaigns</a:t>
            </a:r>
            <a:endParaRPr lang="en-US" sz="1600" dirty="0">
              <a:solidFill>
                <a:schemeClr val="tx1"/>
              </a:solidFill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692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 #1 – 2011 will be the breakout year for 4G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435687"/>
            <a:ext cx="2514600" cy="112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664287"/>
            <a:ext cx="3429000" cy="6806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/>
          </p:cNvSpPr>
          <p:nvPr/>
        </p:nvSpPr>
        <p:spPr bwMode="auto">
          <a:xfrm>
            <a:off x="762000" y="2514600"/>
            <a:ext cx="701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/>
              <a:t>Verizon launched 4G LTE in 38+ markets in December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Sprint/Clearwire </a:t>
            </a: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expands 4G WiMAX</a:t>
            </a: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 in LA, San Francisco, NYC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AT&amp;T and T-Mobile pressured into ‘creative’ HSPA marketing campaigns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err="1" smtClean="0">
                <a:ea typeface="Helvetica Neue" charset="0"/>
                <a:cs typeface="Helvetica Neue" charset="0"/>
                <a:sym typeface="Helvetica Neue" charset="0"/>
              </a:rPr>
              <a:t>LightSquared</a:t>
            </a: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 plans hybrid LTE/satellite network by year end</a:t>
            </a:r>
            <a:endParaRPr lang="en-US" sz="1600" dirty="0">
              <a:solidFill>
                <a:schemeClr val="tx1"/>
              </a:solidFill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692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 #1 – 2011 will be the breakout year for 4G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724400"/>
            <a:ext cx="43307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00200"/>
            <a:ext cx="692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 #1 – 2011 will be the breakout year for 4G</a:t>
            </a:r>
            <a:endParaRPr lang="en-US" sz="2400" dirty="0" smtClean="0"/>
          </a:p>
        </p:txBody>
      </p:sp>
      <p:pic>
        <p:nvPicPr>
          <p:cNvPr id="6" name="Picture 5" descr="4G_surv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7624"/>
            <a:ext cx="9144000" cy="2474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2743200"/>
            <a:ext cx="536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Jose, California – 7.5Mbps down, 900Kbps up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581400" y="3352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3048000"/>
            <a:ext cx="348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Clear 4G WiMAX, consumer subscription</a:t>
            </a:r>
            <a:endParaRPr lang="en-US" sz="1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743200"/>
            <a:ext cx="1176283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00200"/>
            <a:ext cx="3394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Tale of Two Carriers</a:t>
            </a: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8001000" cy="35155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2057400"/>
            <a:ext cx="2209800" cy="3733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00200"/>
            <a:ext cx="607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Wall Street Outlook – Verizon (NYSE:VZ)</a:t>
            </a:r>
            <a:endParaRPr lang="en-US" sz="24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515894" y="2932906"/>
            <a:ext cx="532606" cy="794"/>
          </a:xfrm>
          <a:prstGeom prst="straightConnector1">
            <a:avLst/>
          </a:prstGeom>
          <a:ln w="793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65861" y="2949714"/>
            <a:ext cx="12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31%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35814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12 months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5465379" cy="2438400"/>
          </a:xfrm>
          <a:prstGeom prst="rect">
            <a:avLst/>
          </a:prstGeom>
        </p:spPr>
      </p:pic>
      <p:sp>
        <p:nvSpPr>
          <p:cNvPr id="20" name="Rectangle 6"/>
          <p:cNvSpPr>
            <a:spLocks/>
          </p:cNvSpPr>
          <p:nvPr/>
        </p:nvSpPr>
        <p:spPr bwMode="auto">
          <a:xfrm>
            <a:off x="457200" y="49530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/>
              <a:t>Verizon </a:t>
            </a:r>
            <a:r>
              <a:rPr lang="en-US" sz="1600" i="1" dirty="0" smtClean="0"/>
              <a:t>had</a:t>
            </a:r>
            <a:r>
              <a:rPr lang="en-US" sz="1600" dirty="0" smtClean="0"/>
              <a:t> to upgrade its network to 4G as 3G EV-DO was so dated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Success (or not) of CDMA </a:t>
            </a:r>
            <a:r>
              <a:rPr lang="en-US" sz="1600" dirty="0" err="1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iPhone</a:t>
            </a: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 will be </a:t>
            </a:r>
            <a:r>
              <a:rPr lang="en-US" sz="1600" dirty="0" smtClean="0">
                <a:ea typeface="Helvetica Neue" charset="0"/>
                <a:cs typeface="Helvetica Neue" charset="0"/>
                <a:sym typeface="Helvetica Neue" charset="0"/>
              </a:rPr>
              <a:t>of greatest concern to investors</a:t>
            </a:r>
          </a:p>
          <a:p>
            <a:pPr marL="342900" indent="-342900">
              <a:lnSpc>
                <a:spcPct val="145000"/>
              </a:lnSpc>
              <a:spcBef>
                <a:spcPts val="738"/>
              </a:spcBef>
              <a:buClr>
                <a:srgbClr val="A8B400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ea typeface="Helvetica Neue" charset="0"/>
                <a:cs typeface="Helvetica Neue" charset="0"/>
                <a:sym typeface="Helvetica Neue" charset="0"/>
              </a:rPr>
              <a:t>CEO Seidenberg says 4G may replace DSL</a:t>
            </a:r>
            <a:endParaRPr lang="en-US" sz="1600" dirty="0">
              <a:solidFill>
                <a:schemeClr val="tx1"/>
              </a:solidFill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672</Words>
  <Application>Microsoft Office PowerPoint</Application>
  <PresentationFormat>On-screen Show (4:3)</PresentationFormat>
  <Paragraphs>84</Paragraphs>
  <Slides>16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Jim Baker</cp:lastModifiedBy>
  <cp:revision>20</cp:revision>
  <dcterms:created xsi:type="dcterms:W3CDTF">2011-02-01T18:15:23Z</dcterms:created>
  <dcterms:modified xsi:type="dcterms:W3CDTF">2011-02-01T21:34:40Z</dcterms:modified>
</cp:coreProperties>
</file>