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0" r:id="rId3"/>
    <p:sldId id="265" r:id="rId4"/>
    <p:sldId id="287" r:id="rId5"/>
    <p:sldId id="266" r:id="rId6"/>
    <p:sldId id="267" r:id="rId7"/>
    <p:sldId id="268" r:id="rId8"/>
    <p:sldId id="269" r:id="rId9"/>
    <p:sldId id="270" r:id="rId10"/>
    <p:sldId id="271" r:id="rId11"/>
    <p:sldId id="273" r:id="rId12"/>
    <p:sldId id="274" r:id="rId13"/>
    <p:sldId id="275" r:id="rId14"/>
    <p:sldId id="276" r:id="rId15"/>
    <p:sldId id="277" r:id="rId16"/>
    <p:sldId id="278" r:id="rId17"/>
    <p:sldId id="281" r:id="rId18"/>
    <p:sldId id="290" r:id="rId19"/>
    <p:sldId id="28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72" y="11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073813-7446-4633-9D9F-883CAF183EAF}" type="datetimeFigureOut">
              <a:rPr lang="en-CA" smtClean="0"/>
              <a:t>01/02/2011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F3F773-1FA7-4B73-BEB6-E644BA113327}" type="slidenum">
              <a:rPr lang="en-CA" smtClean="0"/>
              <a:t>‹#›</a:t>
            </a:fld>
            <a:endParaRPr lang="en-CA"/>
          </a:p>
        </p:txBody>
      </p:sp>
    </p:spTree>
    <p:extLst>
      <p:ext uri="{BB962C8B-B14F-4D97-AF65-F5344CB8AC3E}">
        <p14:creationId xmlns:p14="http://schemas.microsoft.com/office/powerpoint/2010/main" val="1773720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CF3F773-1FA7-4B73-BEB6-E644BA113327}" type="slidenum">
              <a:rPr lang="en-CA" smtClean="0"/>
              <a:t>1</a:t>
            </a:fld>
            <a:endParaRPr lang="en-CA"/>
          </a:p>
        </p:txBody>
      </p:sp>
    </p:spTree>
    <p:extLst>
      <p:ext uri="{BB962C8B-B14F-4D97-AF65-F5344CB8AC3E}">
        <p14:creationId xmlns:p14="http://schemas.microsoft.com/office/powerpoint/2010/main" val="245444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4325" indent="-224325">
              <a:buFont typeface="+mj-lt"/>
              <a:buAutoNum type="arabicPeriod"/>
            </a:pPr>
            <a:endParaRPr lang="en-US" dirty="0" smtClean="0"/>
          </a:p>
        </p:txBody>
      </p:sp>
      <p:sp>
        <p:nvSpPr>
          <p:cNvPr id="27652" name="Slide Number Placeholder 3"/>
          <p:cNvSpPr txBox="1">
            <a:spLocks noGrp="1"/>
          </p:cNvSpPr>
          <p:nvPr/>
        </p:nvSpPr>
        <p:spPr bwMode="auto">
          <a:xfrm>
            <a:off x="3884028"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nchor="b"/>
          <a:lstStyle>
            <a:lvl1pPr defTabSz="906463" eaLnBrk="0" hangingPunct="0">
              <a:defRPr sz="2800" b="1">
                <a:solidFill>
                  <a:schemeClr val="bg1"/>
                </a:solidFill>
                <a:latin typeface="Arial" charset="0"/>
                <a:cs typeface="Arial" charset="0"/>
              </a:defRPr>
            </a:lvl1pPr>
            <a:lvl2pPr marL="742950" indent="-285750" defTabSz="906463" eaLnBrk="0" hangingPunct="0">
              <a:defRPr sz="2800" b="1">
                <a:solidFill>
                  <a:schemeClr val="bg1"/>
                </a:solidFill>
                <a:latin typeface="Arial" charset="0"/>
                <a:cs typeface="Arial" charset="0"/>
              </a:defRPr>
            </a:lvl2pPr>
            <a:lvl3pPr marL="1143000" indent="-228600" defTabSz="906463" eaLnBrk="0" hangingPunct="0">
              <a:defRPr sz="2800" b="1">
                <a:solidFill>
                  <a:schemeClr val="bg1"/>
                </a:solidFill>
                <a:latin typeface="Arial" charset="0"/>
                <a:cs typeface="Arial" charset="0"/>
              </a:defRPr>
            </a:lvl3pPr>
            <a:lvl4pPr marL="1600200" indent="-228600" defTabSz="906463" eaLnBrk="0" hangingPunct="0">
              <a:defRPr sz="2800" b="1">
                <a:solidFill>
                  <a:schemeClr val="bg1"/>
                </a:solidFill>
                <a:latin typeface="Arial" charset="0"/>
                <a:cs typeface="Arial" charset="0"/>
              </a:defRPr>
            </a:lvl4pPr>
            <a:lvl5pPr marL="2057400" indent="-228600" defTabSz="906463" eaLnBrk="0" hangingPunct="0">
              <a:defRPr sz="2800" b="1">
                <a:solidFill>
                  <a:schemeClr val="bg1"/>
                </a:solidFill>
                <a:latin typeface="Arial" charset="0"/>
                <a:cs typeface="Arial" charset="0"/>
              </a:defRPr>
            </a:lvl5pPr>
            <a:lvl6pPr marL="2514600" indent="-228600" defTabSz="906463" eaLnBrk="0" fontAlgn="base" hangingPunct="0">
              <a:spcBef>
                <a:spcPct val="0"/>
              </a:spcBef>
              <a:spcAft>
                <a:spcPct val="0"/>
              </a:spcAft>
              <a:defRPr sz="2800" b="1">
                <a:solidFill>
                  <a:schemeClr val="bg1"/>
                </a:solidFill>
                <a:latin typeface="Arial" charset="0"/>
                <a:cs typeface="Arial" charset="0"/>
              </a:defRPr>
            </a:lvl6pPr>
            <a:lvl7pPr marL="2971800" indent="-228600" defTabSz="906463" eaLnBrk="0" fontAlgn="base" hangingPunct="0">
              <a:spcBef>
                <a:spcPct val="0"/>
              </a:spcBef>
              <a:spcAft>
                <a:spcPct val="0"/>
              </a:spcAft>
              <a:defRPr sz="2800" b="1">
                <a:solidFill>
                  <a:schemeClr val="bg1"/>
                </a:solidFill>
                <a:latin typeface="Arial" charset="0"/>
                <a:cs typeface="Arial" charset="0"/>
              </a:defRPr>
            </a:lvl7pPr>
            <a:lvl8pPr marL="3429000" indent="-228600" defTabSz="906463" eaLnBrk="0" fontAlgn="base" hangingPunct="0">
              <a:spcBef>
                <a:spcPct val="0"/>
              </a:spcBef>
              <a:spcAft>
                <a:spcPct val="0"/>
              </a:spcAft>
              <a:defRPr sz="2800" b="1">
                <a:solidFill>
                  <a:schemeClr val="bg1"/>
                </a:solidFill>
                <a:latin typeface="Arial" charset="0"/>
                <a:cs typeface="Arial" charset="0"/>
              </a:defRPr>
            </a:lvl8pPr>
            <a:lvl9pPr marL="3886200" indent="-228600" defTabSz="906463" eaLnBrk="0" fontAlgn="base" hangingPunct="0">
              <a:spcBef>
                <a:spcPct val="0"/>
              </a:spcBef>
              <a:spcAft>
                <a:spcPct val="0"/>
              </a:spcAft>
              <a:defRPr sz="2800" b="1">
                <a:solidFill>
                  <a:schemeClr val="bg1"/>
                </a:solidFill>
                <a:latin typeface="Arial" charset="0"/>
                <a:cs typeface="Arial" charset="0"/>
              </a:defRPr>
            </a:lvl9pPr>
          </a:lstStyle>
          <a:p>
            <a:pPr algn="r" eaLnBrk="1" hangingPunct="1"/>
            <a:fld id="{44146B96-DD25-43E7-A5EF-A0C013269544}" type="slidenum">
              <a:rPr lang="en-US" sz="1200" b="0">
                <a:solidFill>
                  <a:schemeClr val="tx1"/>
                </a:solidFill>
              </a:rPr>
              <a:pPr algn="r" eaLnBrk="1" hangingPunct="1"/>
              <a:t>10</a:t>
            </a:fld>
            <a:endParaRPr lang="en-US" sz="1200" b="0">
              <a:solidFill>
                <a:schemeClr val="tx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ED6129-99C3-4AF8-A40B-6A4A15B9993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4325" indent="-224325">
              <a:buFont typeface="+mj-lt"/>
              <a:buAutoNum type="arabicPeriod"/>
            </a:pPr>
            <a:endParaRPr lang="en-CA" dirty="0"/>
          </a:p>
        </p:txBody>
      </p:sp>
      <p:sp>
        <p:nvSpPr>
          <p:cNvPr id="4" name="Slide Number Placeholder 3"/>
          <p:cNvSpPr>
            <a:spLocks noGrp="1"/>
          </p:cNvSpPr>
          <p:nvPr>
            <p:ph type="sldNum" sz="quarter" idx="10"/>
          </p:nvPr>
        </p:nvSpPr>
        <p:spPr/>
        <p:txBody>
          <a:bodyPr/>
          <a:lstStyle/>
          <a:p>
            <a:fld id="{11ED6129-99C3-4AF8-A40B-6A4A15B99930}" type="slidenum">
              <a:rPr lang="en-US" smtClean="0"/>
              <a:pPr/>
              <a:t>12</a:t>
            </a:fld>
            <a:endParaRPr lang="en-US"/>
          </a:p>
        </p:txBody>
      </p:sp>
    </p:spTree>
    <p:extLst>
      <p:ext uri="{BB962C8B-B14F-4D97-AF65-F5344CB8AC3E}">
        <p14:creationId xmlns:p14="http://schemas.microsoft.com/office/powerpoint/2010/main" val="349830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4B4247F7-E198-4F8B-BC4A-7CB33DEB75B5}" type="slidenum">
              <a:rPr lang="en-US" smtClean="0"/>
              <a:pPr>
                <a:defRPr/>
              </a:pPr>
              <a:t>13</a:t>
            </a:fld>
            <a:endParaRPr lang="en-US"/>
          </a:p>
        </p:txBody>
      </p:sp>
    </p:spTree>
    <p:extLst>
      <p:ext uri="{BB962C8B-B14F-4D97-AF65-F5344CB8AC3E}">
        <p14:creationId xmlns:p14="http://schemas.microsoft.com/office/powerpoint/2010/main" val="3443157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4325" indent="-224325">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35A6F39C-A5B9-45F0-A735-6DFF897237C2}"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1ED6129-99C3-4AF8-A40B-6A4A15B99930}" type="slidenum">
              <a:rPr lang="en-US" smtClean="0"/>
              <a:pPr/>
              <a:t>15</a:t>
            </a:fld>
            <a:endParaRPr lang="en-US"/>
          </a:p>
        </p:txBody>
      </p:sp>
    </p:spTree>
    <p:extLst>
      <p:ext uri="{BB962C8B-B14F-4D97-AF65-F5344CB8AC3E}">
        <p14:creationId xmlns:p14="http://schemas.microsoft.com/office/powerpoint/2010/main" val="886060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5A6F39C-A5B9-45F0-A735-6DFF897237C2}"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8145B30C-99B3-4B41-A737-B463F68AE9A8}" type="slidenum">
              <a:rPr lang="en-US" smtClean="0"/>
              <a:pPr>
                <a:defRPr/>
              </a:pPr>
              <a:t>17</a:t>
            </a:fld>
            <a:endParaRPr lang="en-US"/>
          </a:p>
        </p:txBody>
      </p:sp>
    </p:spTree>
    <p:extLst>
      <p:ext uri="{BB962C8B-B14F-4D97-AF65-F5344CB8AC3E}">
        <p14:creationId xmlns:p14="http://schemas.microsoft.com/office/powerpoint/2010/main" val="3065122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endParaRPr lang="en-US" smtClean="0"/>
          </a:p>
        </p:txBody>
      </p:sp>
      <p:sp>
        <p:nvSpPr>
          <p:cNvPr id="38915" name="Slide Number Placeholder 3"/>
          <p:cNvSpPr>
            <a:spLocks noGrp="1"/>
          </p:cNvSpPr>
          <p:nvPr>
            <p:ph type="sldNum" sz="quarter" idx="5"/>
          </p:nvPr>
        </p:nvSpPr>
        <p:spPr>
          <a:noFill/>
        </p:spPr>
        <p:txBody>
          <a:bodyPr/>
          <a:lstStyle/>
          <a:p>
            <a:fld id="{E884E056-3E98-467A-956F-4441827F2124}"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5A6F39C-A5B9-45F0-A735-6DFF897237C2}"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037219-6669-4EC5-AD53-2CDFA4E0C99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72976" lvl="1" indent="-224325">
              <a:buFont typeface="+mj-lt"/>
              <a:buAutoNum type="arabicPeriod"/>
            </a:pPr>
            <a:endParaRPr lang="en-CA" dirty="0"/>
          </a:p>
        </p:txBody>
      </p:sp>
      <p:sp>
        <p:nvSpPr>
          <p:cNvPr id="4" name="Slide Number Placeholder 3"/>
          <p:cNvSpPr>
            <a:spLocks noGrp="1"/>
          </p:cNvSpPr>
          <p:nvPr>
            <p:ph type="sldNum" sz="quarter" idx="10"/>
          </p:nvPr>
        </p:nvSpPr>
        <p:spPr/>
        <p:txBody>
          <a:bodyPr/>
          <a:lstStyle/>
          <a:p>
            <a:pPr>
              <a:defRPr/>
            </a:pPr>
            <a:fld id="{8145B30C-99B3-4B41-A737-B463F68AE9A8}" type="slidenum">
              <a:rPr lang="en-US" smtClean="0"/>
              <a:pPr>
                <a:defRPr/>
              </a:pPr>
              <a:t>3</a:t>
            </a:fld>
            <a:endParaRPr lang="en-US"/>
          </a:p>
        </p:txBody>
      </p:sp>
    </p:spTree>
    <p:extLst>
      <p:ext uri="{BB962C8B-B14F-4D97-AF65-F5344CB8AC3E}">
        <p14:creationId xmlns:p14="http://schemas.microsoft.com/office/powerpoint/2010/main" val="2970123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CF3F773-1FA7-4B73-BEB6-E644BA113327}" type="slidenum">
              <a:rPr lang="en-CA" smtClean="0"/>
              <a:t>4</a:t>
            </a:fld>
            <a:endParaRPr lang="en-CA"/>
          </a:p>
        </p:txBody>
      </p:sp>
    </p:spTree>
    <p:extLst>
      <p:ext uri="{BB962C8B-B14F-4D97-AF65-F5344CB8AC3E}">
        <p14:creationId xmlns:p14="http://schemas.microsoft.com/office/powerpoint/2010/main" val="1495093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4325" indent="-224325">
              <a:buFont typeface="+mj-lt"/>
              <a:buAutoNum type="arabicPeriod"/>
            </a:pPr>
            <a:endParaRPr lang="en-CA" dirty="0"/>
          </a:p>
        </p:txBody>
      </p:sp>
      <p:sp>
        <p:nvSpPr>
          <p:cNvPr id="4" name="Slide Number Placeholder 3"/>
          <p:cNvSpPr>
            <a:spLocks noGrp="1"/>
          </p:cNvSpPr>
          <p:nvPr>
            <p:ph type="sldNum" sz="quarter" idx="10"/>
          </p:nvPr>
        </p:nvSpPr>
        <p:spPr/>
        <p:txBody>
          <a:bodyPr/>
          <a:lstStyle/>
          <a:p>
            <a:fld id="{11ED6129-99C3-4AF8-A40B-6A4A15B99930}" type="slidenum">
              <a:rPr lang="en-US" smtClean="0"/>
              <a:pPr/>
              <a:t>5</a:t>
            </a:fld>
            <a:endParaRPr lang="en-US"/>
          </a:p>
        </p:txBody>
      </p:sp>
    </p:spTree>
    <p:extLst>
      <p:ext uri="{BB962C8B-B14F-4D97-AF65-F5344CB8AC3E}">
        <p14:creationId xmlns:p14="http://schemas.microsoft.com/office/powerpoint/2010/main" val="833981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4325" indent="-224325">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35A6F39C-A5B9-45F0-A735-6DFF897237C2}"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4325" indent="-224325">
              <a:buFont typeface="+mj-lt"/>
              <a:buAutoNum type="arabicPeriod"/>
            </a:pPr>
            <a:endParaRPr lang="en-CA" dirty="0"/>
          </a:p>
        </p:txBody>
      </p:sp>
      <p:sp>
        <p:nvSpPr>
          <p:cNvPr id="4" name="Slide Number Placeholder 3"/>
          <p:cNvSpPr>
            <a:spLocks noGrp="1"/>
          </p:cNvSpPr>
          <p:nvPr>
            <p:ph type="sldNum" sz="quarter" idx="10"/>
          </p:nvPr>
        </p:nvSpPr>
        <p:spPr/>
        <p:txBody>
          <a:bodyPr/>
          <a:lstStyle/>
          <a:p>
            <a:fld id="{11ED6129-99C3-4AF8-A40B-6A4A15B99930}" type="slidenum">
              <a:rPr lang="en-US" smtClean="0"/>
              <a:pPr/>
              <a:t>7</a:t>
            </a:fld>
            <a:endParaRPr lang="en-US"/>
          </a:p>
        </p:txBody>
      </p:sp>
    </p:spTree>
    <p:extLst>
      <p:ext uri="{BB962C8B-B14F-4D97-AF65-F5344CB8AC3E}">
        <p14:creationId xmlns:p14="http://schemas.microsoft.com/office/powerpoint/2010/main" val="4238745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4325" indent="-224325">
              <a:buFont typeface="+mj-lt"/>
              <a:buAutoNum type="arabicPeriod"/>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686421" y="4344025"/>
            <a:ext cx="5485158"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4325" indent="-224325">
              <a:buFont typeface="+mj-lt"/>
              <a:buAutoNum type="arabicPeriod"/>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616DFF-18F4-4ACF-BF85-5DF77D6BDA4C}" type="datetimeFigureOut">
              <a:rPr lang="en-US" smtClean="0"/>
              <a:t>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5748A-FAE1-4E3E-91D9-758FE9294B9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16DFF-18F4-4ACF-BF85-5DF77D6BDA4C}" type="datetimeFigureOut">
              <a:rPr lang="en-US" smtClean="0"/>
              <a:t>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5748A-FAE1-4E3E-91D9-758FE9294B9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16DFF-18F4-4ACF-BF85-5DF77D6BDA4C}" type="datetimeFigureOut">
              <a:rPr lang="en-US" smtClean="0"/>
              <a:t>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5748A-FAE1-4E3E-91D9-758FE9294B9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16DFF-18F4-4ACF-BF85-5DF77D6BDA4C}" type="datetimeFigureOut">
              <a:rPr lang="en-US" smtClean="0"/>
              <a:t>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5748A-FAE1-4E3E-91D9-758FE9294B9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616DFF-18F4-4ACF-BF85-5DF77D6BDA4C}" type="datetimeFigureOut">
              <a:rPr lang="en-US" smtClean="0"/>
              <a:t>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5748A-FAE1-4E3E-91D9-758FE9294B9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616DFF-18F4-4ACF-BF85-5DF77D6BDA4C}" type="datetimeFigureOut">
              <a:rPr lang="en-US" smtClean="0"/>
              <a:t>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5748A-FAE1-4E3E-91D9-758FE9294B9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616DFF-18F4-4ACF-BF85-5DF77D6BDA4C}" type="datetimeFigureOut">
              <a:rPr lang="en-US" smtClean="0"/>
              <a:t>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55748A-FAE1-4E3E-91D9-758FE9294B9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616DFF-18F4-4ACF-BF85-5DF77D6BDA4C}" type="datetimeFigureOut">
              <a:rPr lang="en-US" smtClean="0"/>
              <a:t>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55748A-FAE1-4E3E-91D9-758FE9294B9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16DFF-18F4-4ACF-BF85-5DF77D6BDA4C}" type="datetimeFigureOut">
              <a:rPr lang="en-US" smtClean="0"/>
              <a:t>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55748A-FAE1-4E3E-91D9-758FE9294B9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16DFF-18F4-4ACF-BF85-5DF77D6BDA4C}" type="datetimeFigureOut">
              <a:rPr lang="en-US" smtClean="0"/>
              <a:t>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5748A-FAE1-4E3E-91D9-758FE9294B9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16DFF-18F4-4ACF-BF85-5DF77D6BDA4C}" type="datetimeFigureOut">
              <a:rPr lang="en-US" smtClean="0"/>
              <a:t>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5748A-FAE1-4E3E-91D9-758FE9294B9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16DFF-18F4-4ACF-BF85-5DF77D6BDA4C}" type="datetimeFigureOut">
              <a:rPr lang="en-US" smtClean="0"/>
              <a:t>2/1/2011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5748A-FAE1-4E3E-91D9-758FE9294B9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685800"/>
            <a:ext cx="4114800" cy="1313656"/>
          </a:xfrm>
        </p:spPr>
        <p:txBody>
          <a:bodyPr>
            <a:noAutofit/>
          </a:bodyPr>
          <a:lstStyle/>
          <a:p>
            <a:r>
              <a:rPr lang="en-US" sz="2800" dirty="0"/>
              <a:t>The Key to Successful Backhaul</a:t>
            </a:r>
            <a:endParaRPr lang="en-US" sz="3200" b="1" dirty="0">
              <a:solidFill>
                <a:schemeClr val="bg1">
                  <a:lumMod val="50000"/>
                </a:schemeClr>
              </a:solidFill>
            </a:endParaRPr>
          </a:p>
        </p:txBody>
      </p:sp>
      <p:sp>
        <p:nvSpPr>
          <p:cNvPr id="3" name="Rectangle 2"/>
          <p:cNvSpPr/>
          <p:nvPr/>
        </p:nvSpPr>
        <p:spPr>
          <a:xfrm>
            <a:off x="3352800" y="1752600"/>
            <a:ext cx="2032095" cy="584775"/>
          </a:xfrm>
          <a:prstGeom prst="rect">
            <a:avLst/>
          </a:prstGeom>
        </p:spPr>
        <p:txBody>
          <a:bodyPr wrap="none">
            <a:spAutoFit/>
          </a:bodyPr>
          <a:lstStyle/>
          <a:p>
            <a:pPr algn="ctr">
              <a:spcBef>
                <a:spcPct val="0"/>
              </a:spcBef>
            </a:pPr>
            <a:r>
              <a:rPr lang="en-US" sz="1600" b="1" dirty="0" smtClean="0">
                <a:solidFill>
                  <a:srgbClr val="C00000"/>
                </a:solidFill>
                <a:latin typeface="+mj-lt"/>
                <a:ea typeface="+mj-ea"/>
                <a:cs typeface="+mj-cs"/>
              </a:rPr>
              <a:t>Greg Friesen, VP, PLM</a:t>
            </a:r>
            <a:endParaRPr lang="en-US" sz="1600" b="1" dirty="0">
              <a:solidFill>
                <a:srgbClr val="C00000"/>
              </a:solidFill>
              <a:latin typeface="+mj-lt"/>
              <a:ea typeface="+mj-ea"/>
              <a:cs typeface="+mj-cs"/>
            </a:endParaRPr>
          </a:p>
          <a:p>
            <a:pPr algn="ctr">
              <a:spcBef>
                <a:spcPct val="0"/>
              </a:spcBef>
            </a:pPr>
            <a:r>
              <a:rPr lang="en-US" sz="1600" b="1" dirty="0">
                <a:solidFill>
                  <a:srgbClr val="C00000"/>
                </a:solidFill>
                <a:latin typeface="+mj-lt"/>
                <a:ea typeface="+mj-ea"/>
                <a:cs typeface="+mj-cs"/>
              </a:rPr>
              <a:t>DragonWave Inc.</a:t>
            </a:r>
            <a:endParaRPr lang="en-CA" sz="1600" b="1" dirty="0">
              <a:solidFill>
                <a:srgbClr val="C00000"/>
              </a:solidFill>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28600" y="1628800"/>
            <a:ext cx="5740400" cy="473853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lang="en-US" sz="2400" b="1" kern="1200" dirty="0" smtClean="0">
                <a:solidFill>
                  <a:srgbClr val="000000"/>
                </a:solidFill>
                <a:latin typeface="Arial (body)"/>
                <a:ea typeface="+mn-ea"/>
                <a:cs typeface="+mn-cs"/>
              </a:defRPr>
            </a:lvl1pPr>
            <a:lvl2pPr marL="742950" indent="-285750" algn="l" defTabSz="914400" rtl="0" eaLnBrk="1" latinLnBrk="0" hangingPunct="1">
              <a:spcBef>
                <a:spcPct val="20000"/>
              </a:spcBef>
              <a:buFont typeface="Arial" pitchFamily="34" charset="0"/>
              <a:buChar char="–"/>
              <a:defRPr lang="en-US" sz="2100" kern="1200" dirty="0" smtClean="0">
                <a:solidFill>
                  <a:srgbClr val="000000"/>
                </a:solidFill>
                <a:latin typeface="Arial (body)"/>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body)"/>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body)"/>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body)"/>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900"/>
              </a:spcBef>
              <a:buSzPct val="100000"/>
              <a:defRPr/>
            </a:pPr>
            <a:r>
              <a:rPr lang="en-US" sz="1800" dirty="0" smtClean="0">
                <a:latin typeface="Arial" pitchFamily="34" charset="0"/>
                <a:cs typeface="Arial" pitchFamily="34" charset="0"/>
              </a:rPr>
              <a:t>The only way to deliver the level of performance required by future applications and services is to move </a:t>
            </a:r>
            <a:r>
              <a:rPr lang="en-US" sz="1800" dirty="0">
                <a:latin typeface="Arial" pitchFamily="34" charset="0"/>
                <a:cs typeface="Arial" pitchFamily="34" charset="0"/>
              </a:rPr>
              <a:t>to IP</a:t>
            </a:r>
          </a:p>
          <a:p>
            <a:pPr marL="742950" lvl="2" indent="-342900">
              <a:lnSpc>
                <a:spcPct val="90000"/>
              </a:lnSpc>
              <a:spcBef>
                <a:spcPts val="900"/>
              </a:spcBef>
              <a:buSzPct val="100000"/>
              <a:buFont typeface="Wingdings" pitchFamily="2" charset="2"/>
              <a:buChar char="§"/>
              <a:defRPr/>
            </a:pPr>
            <a:r>
              <a:rPr lang="en-US" sz="1600" dirty="0">
                <a:latin typeface="Arial" pitchFamily="34" charset="0"/>
                <a:cs typeface="Arial" pitchFamily="34" charset="0"/>
              </a:rPr>
              <a:t>Traditional </a:t>
            </a:r>
            <a:r>
              <a:rPr lang="en-US" sz="1600" dirty="0" smtClean="0">
                <a:latin typeface="Arial" pitchFamily="34" charset="0"/>
                <a:cs typeface="Arial" pitchFamily="34" charset="0"/>
              </a:rPr>
              <a:t>SONET/SDH </a:t>
            </a:r>
            <a:r>
              <a:rPr lang="en-US" sz="1600" dirty="0">
                <a:latin typeface="Arial" pitchFamily="34" charset="0"/>
                <a:cs typeface="Arial" pitchFamily="34" charset="0"/>
              </a:rPr>
              <a:t>backhaul systems introduce  protocol conversion inefficiencies and </a:t>
            </a:r>
            <a:r>
              <a:rPr lang="en-US" sz="1600" dirty="0" smtClean="0">
                <a:latin typeface="Arial" pitchFamily="34" charset="0"/>
                <a:cs typeface="Arial" pitchFamily="34" charset="0"/>
              </a:rPr>
              <a:t>latency</a:t>
            </a:r>
            <a:endParaRPr lang="en-US" sz="1600" dirty="0">
              <a:latin typeface="Arial" pitchFamily="34" charset="0"/>
              <a:cs typeface="Arial" pitchFamily="34" charset="0"/>
            </a:endParaRPr>
          </a:p>
          <a:p>
            <a:pPr>
              <a:lnSpc>
                <a:spcPct val="90000"/>
              </a:lnSpc>
              <a:spcBef>
                <a:spcPts val="900"/>
              </a:spcBef>
              <a:buSzPct val="100000"/>
              <a:defRPr/>
            </a:pPr>
            <a:r>
              <a:rPr lang="en-US" sz="1800" dirty="0">
                <a:latin typeface="Arial" pitchFamily="34" charset="0"/>
                <a:cs typeface="Arial" pitchFamily="34" charset="0"/>
              </a:rPr>
              <a:t>Packet-based microwave systems transport IP natively:</a:t>
            </a:r>
          </a:p>
          <a:p>
            <a:pPr marL="742950" lvl="2" indent="-342900">
              <a:lnSpc>
                <a:spcPct val="90000"/>
              </a:lnSpc>
              <a:spcBef>
                <a:spcPts val="900"/>
              </a:spcBef>
              <a:buSzPct val="100000"/>
              <a:buFont typeface="Wingdings" pitchFamily="2" charset="2"/>
              <a:buChar char="§"/>
              <a:defRPr/>
            </a:pPr>
            <a:r>
              <a:rPr lang="en-US" sz="1600" dirty="0">
                <a:latin typeface="Arial" pitchFamily="34" charset="0"/>
                <a:cs typeface="Arial" pitchFamily="34" charset="0"/>
              </a:rPr>
              <a:t>Eliminates conversion overhead</a:t>
            </a:r>
          </a:p>
          <a:p>
            <a:pPr marL="742950" lvl="2" indent="-342900">
              <a:lnSpc>
                <a:spcPct val="90000"/>
              </a:lnSpc>
              <a:spcBef>
                <a:spcPts val="900"/>
              </a:spcBef>
              <a:buSzPct val="100000"/>
              <a:buFont typeface="Wingdings" pitchFamily="2" charset="2"/>
              <a:buChar char="§"/>
              <a:defRPr/>
            </a:pPr>
            <a:r>
              <a:rPr lang="en-US" sz="1600" dirty="0">
                <a:latin typeface="Arial" pitchFamily="34" charset="0"/>
                <a:cs typeface="Arial" pitchFamily="34" charset="0"/>
              </a:rPr>
              <a:t>Deliver IP-based services much more efficiently and at lower cost</a:t>
            </a:r>
          </a:p>
          <a:p>
            <a:pPr marL="742950" lvl="2" indent="-342900">
              <a:lnSpc>
                <a:spcPct val="90000"/>
              </a:lnSpc>
              <a:spcBef>
                <a:spcPts val="900"/>
              </a:spcBef>
              <a:buSzPct val="100000"/>
              <a:buFont typeface="Wingdings" pitchFamily="2" charset="2"/>
              <a:buChar char="§"/>
              <a:defRPr/>
            </a:pPr>
            <a:r>
              <a:rPr lang="en-US" sz="1600" dirty="0">
                <a:latin typeface="Arial" pitchFamily="34" charset="0"/>
                <a:cs typeface="Arial" pitchFamily="34" charset="0"/>
              </a:rPr>
              <a:t>Full support for critical Ethernet data transport </a:t>
            </a:r>
            <a:r>
              <a:rPr lang="en-US" sz="1600" dirty="0" smtClean="0">
                <a:latin typeface="Arial" pitchFamily="34" charset="0"/>
                <a:cs typeface="Arial" pitchFamily="34" charset="0"/>
              </a:rPr>
              <a:t>features</a:t>
            </a:r>
          </a:p>
          <a:p>
            <a:pPr marL="742950" lvl="2" indent="-342900">
              <a:lnSpc>
                <a:spcPct val="90000"/>
              </a:lnSpc>
              <a:spcBef>
                <a:spcPts val="900"/>
              </a:spcBef>
              <a:buSzPct val="100000"/>
              <a:buFont typeface="Wingdings" pitchFamily="2" charset="2"/>
              <a:buChar char="§"/>
              <a:defRPr/>
            </a:pPr>
            <a:r>
              <a:rPr lang="en-US" sz="1600" dirty="0" smtClean="0">
                <a:latin typeface="Arial" pitchFamily="34" charset="0"/>
                <a:cs typeface="Arial" pitchFamily="34" charset="0"/>
              </a:rPr>
              <a:t>TDM interfaces for full support and convergence of legacy traffic</a:t>
            </a:r>
            <a:endParaRPr lang="en-US" sz="1600" dirty="0">
              <a:latin typeface="Arial" pitchFamily="34" charset="0"/>
              <a:cs typeface="Arial" pitchFamily="34" charset="0"/>
            </a:endParaRPr>
          </a:p>
          <a:p>
            <a:pPr marL="742950" lvl="2" indent="-342900">
              <a:lnSpc>
                <a:spcPct val="90000"/>
              </a:lnSpc>
              <a:spcBef>
                <a:spcPts val="900"/>
              </a:spcBef>
              <a:buSzPct val="100000"/>
              <a:buFont typeface="Wingdings" pitchFamily="2" charset="2"/>
              <a:buChar char="§"/>
              <a:defRPr/>
            </a:pPr>
            <a:r>
              <a:rPr lang="en-US" sz="1600" dirty="0">
                <a:latin typeface="Arial" pitchFamily="34" charset="0"/>
                <a:cs typeface="Arial" pitchFamily="34" charset="0"/>
              </a:rPr>
              <a:t>Simplicity of a single traffic plane and one element management system (EMS</a:t>
            </a:r>
            <a:r>
              <a:rPr lang="en-US" sz="1600" dirty="0" smtClean="0">
                <a:latin typeface="Arial" pitchFamily="34" charset="0"/>
                <a:cs typeface="Arial" pitchFamily="34" charset="0"/>
              </a:rPr>
              <a:t>)</a:t>
            </a:r>
          </a:p>
        </p:txBody>
      </p:sp>
      <p:sp>
        <p:nvSpPr>
          <p:cNvPr id="8" name="Title 1"/>
          <p:cNvSpPr txBox="1">
            <a:spLocks/>
          </p:cNvSpPr>
          <p:nvPr/>
        </p:nvSpPr>
        <p:spPr>
          <a:xfrm>
            <a:off x="285720" y="876296"/>
            <a:ext cx="8572560" cy="571504"/>
          </a:xfrm>
          <a:prstGeom prst="rect">
            <a:avLst/>
          </a:prstGeom>
        </p:spPr>
        <p:txBody>
          <a:bodyPr vert="horz" lIns="91440" tIns="45720" rIns="91440" bIns="45720" rtlCol="0" anchor="ctr">
            <a:noAutofit/>
          </a:bodyPr>
          <a:lstStyle>
            <a:lvl1pPr algn="ctr">
              <a:spcBef>
                <a:spcPct val="0"/>
              </a:spcBef>
              <a:buNone/>
              <a:defRPr sz="3200" b="1">
                <a:latin typeface="+mj-lt"/>
                <a:ea typeface="+mj-ea"/>
                <a:cs typeface="+mj-cs"/>
              </a:defRPr>
            </a:lvl1pPr>
          </a:lstStyle>
          <a:p>
            <a:r>
              <a:rPr lang="en-US" sz="4000" b="0" dirty="0"/>
              <a:t>Packet Based Architecture</a:t>
            </a:r>
          </a:p>
        </p:txBody>
      </p:sp>
      <p:pic>
        <p:nvPicPr>
          <p:cNvPr id="10" name="Picture 3" descr="C:\Documents and Settings\gfriesen\Local Settings\Temporary Internet Files\Content.IE5\V3R2HQHE\MP90042663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209800"/>
            <a:ext cx="2886076" cy="288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202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03238"/>
          </a:xfrm>
        </p:spPr>
        <p:txBody>
          <a:bodyPr>
            <a:normAutofit fontScale="90000"/>
          </a:bodyPr>
          <a:lstStyle/>
          <a:p>
            <a:r>
              <a:rPr lang="en-CA" dirty="0" smtClean="0"/>
              <a:t>Ring and Mesh Capability</a:t>
            </a:r>
            <a:endParaRPr lang="en-US" dirty="0"/>
          </a:p>
        </p:txBody>
      </p:sp>
      <p:sp>
        <p:nvSpPr>
          <p:cNvPr id="9" name="Content Placeholder 2"/>
          <p:cNvSpPr txBox="1">
            <a:spLocks/>
          </p:cNvSpPr>
          <p:nvPr/>
        </p:nvSpPr>
        <p:spPr>
          <a:xfrm>
            <a:off x="285720" y="1851011"/>
            <a:ext cx="2846120" cy="4625989"/>
          </a:xfrm>
          <a:prstGeom prst="rect">
            <a:avLst/>
          </a:prstGeom>
        </p:spPr>
        <p:txBody>
          <a:bodyPr vert="horz" lIns="91440" tIns="45720" rIns="91440" bIns="45720" rtlCol="0">
            <a:normAutofit fontScale="92500" lnSpcReduction="20000"/>
          </a:bodyPr>
          <a:lstStyle/>
          <a:p>
            <a:pPr marL="342900" marR="0" lvl="0" indent="-342900" algn="l" defTabSz="914400" rtl="0" eaLnBrk="0" fontAlgn="base" latinLnBrk="0" hangingPunct="0">
              <a:lnSpc>
                <a:spcPct val="100000"/>
              </a:lnSpc>
              <a:spcBef>
                <a:spcPct val="20000"/>
              </a:spcBef>
              <a:spcAft>
                <a:spcPct val="0"/>
              </a:spcAft>
              <a:buSzPct val="100000"/>
              <a:buFont typeface="Arial" pitchFamily="34" charset="0"/>
              <a:buChar char="•"/>
              <a:tabLst/>
              <a:defRPr/>
            </a:pPr>
            <a:r>
              <a:rPr kumimoji="0" lang="en-US" sz="1900" b="1" i="0" u="none" strike="noStrike" kern="1200" cap="none" spc="0" normalizeH="0" baseline="0" noProof="0" dirty="0" smtClean="0">
                <a:ln>
                  <a:noFill/>
                </a:ln>
                <a:solidFill>
                  <a:srgbClr val="000000"/>
                </a:solidFill>
                <a:effectLst/>
                <a:uLnTx/>
                <a:uFillTx/>
                <a:latin typeface="Arial (body)"/>
                <a:ea typeface="+mn-ea"/>
                <a:cs typeface="+mn-cs"/>
              </a:rPr>
              <a:t>Requirements:</a:t>
            </a:r>
          </a:p>
          <a:p>
            <a:pPr marL="742950" marR="0" lvl="1" indent="-285750" algn="l" defTabSz="914400" rtl="0" eaLnBrk="0" fontAlgn="base" latinLnBrk="0" hangingPunct="0">
              <a:lnSpc>
                <a:spcPct val="100000"/>
              </a:lnSpc>
              <a:spcBef>
                <a:spcPct val="20000"/>
              </a:spcBef>
              <a:spcAft>
                <a:spcPct val="0"/>
              </a:spcAft>
              <a:buClr>
                <a:srgbClr val="AD1620"/>
              </a:buClr>
              <a:buSzPct val="75000"/>
              <a:buFont typeface="Wingdings" pitchFamily="2" charset="2"/>
              <a:buChar char="§"/>
              <a:tabLst/>
              <a:defRPr/>
            </a:pPr>
            <a:r>
              <a:rPr kumimoji="0" lang="en-US" sz="1700" b="0" i="0" u="none" strike="noStrike" kern="1200" cap="none" spc="0" normalizeH="0" baseline="0" noProof="0" dirty="0" smtClean="0">
                <a:ln>
                  <a:noFill/>
                </a:ln>
                <a:solidFill>
                  <a:srgbClr val="000000"/>
                </a:solidFill>
                <a:effectLst/>
                <a:uLnTx/>
                <a:uFillTx/>
                <a:latin typeface="Arial (body)"/>
                <a:ea typeface="+mn-ea"/>
                <a:cs typeface="+mn-cs"/>
              </a:rPr>
              <a:t>Native Packet</a:t>
            </a:r>
          </a:p>
          <a:p>
            <a:pPr marL="742950" marR="0" lvl="1" indent="-285750" algn="l" defTabSz="914400" rtl="0" eaLnBrk="0" fontAlgn="base" latinLnBrk="0" hangingPunct="0">
              <a:lnSpc>
                <a:spcPct val="100000"/>
              </a:lnSpc>
              <a:spcBef>
                <a:spcPct val="20000"/>
              </a:spcBef>
              <a:spcAft>
                <a:spcPct val="0"/>
              </a:spcAft>
              <a:buClr>
                <a:srgbClr val="AD1620"/>
              </a:buClr>
              <a:buSzPct val="75000"/>
              <a:buFont typeface="Wingdings" pitchFamily="2" charset="2"/>
              <a:buChar char="§"/>
              <a:tabLst/>
              <a:defRPr/>
            </a:pPr>
            <a:r>
              <a:rPr kumimoji="0" lang="en-US" sz="1700" b="0" i="0" u="none" strike="noStrike" kern="1200" cap="none" spc="0" normalizeH="0" baseline="0" noProof="0" dirty="0" smtClean="0">
                <a:ln>
                  <a:noFill/>
                </a:ln>
                <a:solidFill>
                  <a:srgbClr val="000000"/>
                </a:solidFill>
                <a:effectLst/>
                <a:uLnTx/>
                <a:uFillTx/>
                <a:latin typeface="Arial (body)"/>
                <a:ea typeface="+mn-ea"/>
                <a:cs typeface="+mn-cs"/>
              </a:rPr>
              <a:t>Capacity</a:t>
            </a:r>
          </a:p>
          <a:p>
            <a:pPr marL="742950" marR="0" lvl="1" indent="-285750" algn="l" defTabSz="914400" rtl="0" eaLnBrk="0" fontAlgn="base" latinLnBrk="0" hangingPunct="0">
              <a:lnSpc>
                <a:spcPct val="100000"/>
              </a:lnSpc>
              <a:spcBef>
                <a:spcPct val="20000"/>
              </a:spcBef>
              <a:spcAft>
                <a:spcPct val="0"/>
              </a:spcAft>
              <a:buClr>
                <a:srgbClr val="AD1620"/>
              </a:buClr>
              <a:buSzPct val="75000"/>
              <a:buFont typeface="Wingdings" pitchFamily="2" charset="2"/>
              <a:buChar char="§"/>
              <a:tabLst/>
              <a:defRPr/>
            </a:pPr>
            <a:r>
              <a:rPr kumimoji="0" lang="en-US" sz="1700" b="0" i="0" u="none" strike="noStrike" kern="1200" cap="none" spc="0" normalizeH="0" baseline="0" noProof="0" dirty="0" smtClean="0">
                <a:ln>
                  <a:noFill/>
                </a:ln>
                <a:solidFill>
                  <a:srgbClr val="000000"/>
                </a:solidFill>
                <a:effectLst/>
                <a:uLnTx/>
                <a:uFillTx/>
                <a:latin typeface="Arial (body)"/>
                <a:ea typeface="+mn-ea"/>
                <a:cs typeface="+mn-cs"/>
              </a:rPr>
              <a:t>Scalability</a:t>
            </a:r>
          </a:p>
          <a:p>
            <a:pPr marL="742950" marR="0" lvl="1" indent="-285750" algn="l" defTabSz="914400" rtl="0" eaLnBrk="0" fontAlgn="base" latinLnBrk="0" hangingPunct="0">
              <a:lnSpc>
                <a:spcPct val="100000"/>
              </a:lnSpc>
              <a:spcBef>
                <a:spcPct val="20000"/>
              </a:spcBef>
              <a:spcAft>
                <a:spcPct val="0"/>
              </a:spcAft>
              <a:buClr>
                <a:srgbClr val="AD1620"/>
              </a:buClr>
              <a:buSzPct val="75000"/>
              <a:buFont typeface="Wingdings" pitchFamily="2" charset="2"/>
              <a:buChar char="§"/>
              <a:tabLst/>
              <a:defRPr/>
            </a:pPr>
            <a:r>
              <a:rPr kumimoji="0" lang="en-US" sz="1700" b="0" i="0" u="none" strike="noStrike" kern="1200" cap="none" spc="0" normalizeH="0" baseline="0" noProof="0" dirty="0" smtClean="0">
                <a:ln>
                  <a:noFill/>
                </a:ln>
                <a:solidFill>
                  <a:srgbClr val="000000"/>
                </a:solidFill>
                <a:effectLst/>
                <a:uLnTx/>
                <a:uFillTx/>
                <a:latin typeface="Arial (body)"/>
                <a:ea typeface="+mn-ea"/>
                <a:cs typeface="+mn-cs"/>
              </a:rPr>
              <a:t>Fast Switchover</a:t>
            </a:r>
          </a:p>
          <a:p>
            <a:pPr marL="742950" marR="0" lvl="1" indent="-285750" algn="l" defTabSz="914400" rtl="0" eaLnBrk="0" fontAlgn="base" latinLnBrk="0" hangingPunct="0">
              <a:lnSpc>
                <a:spcPct val="100000"/>
              </a:lnSpc>
              <a:spcBef>
                <a:spcPct val="20000"/>
              </a:spcBef>
              <a:spcAft>
                <a:spcPct val="0"/>
              </a:spcAft>
              <a:buClr>
                <a:srgbClr val="AD1620"/>
              </a:buClr>
              <a:buSzPct val="75000"/>
              <a:buFont typeface="Wingdings" pitchFamily="2" charset="2"/>
              <a:buChar char="§"/>
              <a:tabLst/>
              <a:defRPr/>
            </a:pPr>
            <a:r>
              <a:rPr kumimoji="0" lang="en-US" sz="1700" b="0" i="0" u="none" strike="noStrike" kern="1200" cap="none" spc="0" normalizeH="0" baseline="0" noProof="0" dirty="0" smtClean="0">
                <a:ln>
                  <a:noFill/>
                </a:ln>
                <a:solidFill>
                  <a:srgbClr val="000000"/>
                </a:solidFill>
                <a:effectLst/>
                <a:uLnTx/>
                <a:uFillTx/>
                <a:latin typeface="Arial (body)"/>
                <a:ea typeface="+mn-ea"/>
                <a:cs typeface="+mn-cs"/>
              </a:rPr>
              <a:t>Adaptive Modulation</a:t>
            </a:r>
          </a:p>
          <a:p>
            <a:pPr marL="742950" marR="0" lvl="1" indent="-285750" algn="l" defTabSz="914400" rtl="0" eaLnBrk="0" fontAlgn="base" latinLnBrk="0" hangingPunct="0">
              <a:lnSpc>
                <a:spcPct val="100000"/>
              </a:lnSpc>
              <a:spcBef>
                <a:spcPct val="20000"/>
              </a:spcBef>
              <a:spcAft>
                <a:spcPct val="0"/>
              </a:spcAft>
              <a:buClr>
                <a:srgbClr val="AD1620"/>
              </a:buClr>
              <a:buSzPct val="75000"/>
              <a:buFont typeface="Wingdings" pitchFamily="2" charset="2"/>
              <a:buChar char="§"/>
              <a:tabLst/>
              <a:defRPr/>
            </a:pPr>
            <a:r>
              <a:rPr kumimoji="0" lang="en-US" sz="1700" b="0" i="0" u="none" strike="noStrike" kern="1200" cap="none" spc="0" normalizeH="0" baseline="0" noProof="0" dirty="0" smtClean="0">
                <a:ln>
                  <a:noFill/>
                </a:ln>
                <a:solidFill>
                  <a:srgbClr val="000000"/>
                </a:solidFill>
                <a:effectLst/>
                <a:uLnTx/>
                <a:uFillTx/>
                <a:latin typeface="Arial (body)"/>
                <a:ea typeface="+mn-ea"/>
                <a:cs typeface="+mn-cs"/>
              </a:rPr>
              <a:t>Ethernet QOS</a:t>
            </a:r>
          </a:p>
          <a:p>
            <a:pPr marL="742950" marR="0" lvl="1" indent="-285750" algn="l" defTabSz="914400" rtl="0" eaLnBrk="0" fontAlgn="base" latinLnBrk="0" hangingPunct="0">
              <a:lnSpc>
                <a:spcPct val="100000"/>
              </a:lnSpc>
              <a:spcBef>
                <a:spcPct val="20000"/>
              </a:spcBef>
              <a:spcAft>
                <a:spcPct val="0"/>
              </a:spcAft>
              <a:buClr>
                <a:srgbClr val="AD1620"/>
              </a:buClr>
              <a:buSzPct val="75000"/>
              <a:buFont typeface="Wingdings" pitchFamily="2" charset="2"/>
              <a:buChar char="§"/>
              <a:tabLst/>
              <a:defRPr/>
            </a:pPr>
            <a:r>
              <a:rPr lang="en-US" sz="1700" noProof="0" dirty="0" smtClean="0">
                <a:solidFill>
                  <a:srgbClr val="000000"/>
                </a:solidFill>
                <a:latin typeface="Arial (body)"/>
              </a:rPr>
              <a:t>Nodal intelligence</a:t>
            </a:r>
            <a:endParaRPr kumimoji="0" lang="en-US" sz="1700" b="0" i="0" u="none" strike="noStrike" kern="1200" cap="none" spc="0" normalizeH="0" baseline="0" noProof="0" dirty="0" smtClean="0">
              <a:ln>
                <a:noFill/>
              </a:ln>
              <a:solidFill>
                <a:srgbClr val="000000"/>
              </a:solidFill>
              <a:effectLst/>
              <a:uLnTx/>
              <a:uFillTx/>
              <a:latin typeface="Arial (body)"/>
              <a:ea typeface="+mn-ea"/>
              <a:cs typeface="+mn-cs"/>
            </a:endParaRPr>
          </a:p>
          <a:p>
            <a:pPr marL="742950" marR="0" lvl="1" indent="-285750" algn="l" defTabSz="914400" rtl="0" eaLnBrk="0" fontAlgn="base" latinLnBrk="0" hangingPunct="0">
              <a:lnSpc>
                <a:spcPct val="100000"/>
              </a:lnSpc>
              <a:spcBef>
                <a:spcPct val="20000"/>
              </a:spcBef>
              <a:spcAft>
                <a:spcPct val="0"/>
              </a:spcAft>
              <a:buClr>
                <a:srgbClr val="AD1620"/>
              </a:buClr>
              <a:buSzPct val="75000"/>
              <a:buFont typeface="Wingdings" pitchFamily="2" charset="2"/>
              <a:buChar char="§"/>
              <a:tabLst/>
              <a:defRPr/>
            </a:pPr>
            <a:endParaRPr lang="en-US" dirty="0" smtClean="0">
              <a:solidFill>
                <a:srgbClr val="000000"/>
              </a:solidFill>
              <a:latin typeface="Arial (body)"/>
            </a:endParaRPr>
          </a:p>
          <a:p>
            <a:pPr marL="742950" marR="0" lvl="1" indent="-285750" algn="l" defTabSz="914400" rtl="0" eaLnBrk="0" fontAlgn="base" latinLnBrk="0" hangingPunct="0">
              <a:lnSpc>
                <a:spcPct val="100000"/>
              </a:lnSpc>
              <a:spcBef>
                <a:spcPct val="20000"/>
              </a:spcBef>
              <a:spcAft>
                <a:spcPct val="0"/>
              </a:spcAft>
              <a:buClr>
                <a:srgbClr val="AD1620"/>
              </a:buClr>
              <a:buSzPct val="75000"/>
              <a:buFont typeface="Wingdings" pitchFamily="2" charset="2"/>
              <a:buChar char="§"/>
              <a:tabLst/>
              <a:defRPr/>
            </a:pPr>
            <a:endParaRPr lang="en-US" dirty="0" smtClean="0">
              <a:solidFill>
                <a:srgbClr val="000000"/>
              </a:solidFill>
              <a:latin typeface="Arial (body)"/>
            </a:endParaRPr>
          </a:p>
          <a:p>
            <a:pPr marL="342900" indent="-342900" eaLnBrk="0" fontAlgn="base" hangingPunct="0">
              <a:spcBef>
                <a:spcPct val="20000"/>
              </a:spcBef>
              <a:spcAft>
                <a:spcPct val="0"/>
              </a:spcAft>
              <a:buSzPct val="100000"/>
              <a:buFont typeface="Arial" pitchFamily="34" charset="0"/>
              <a:buChar char="•"/>
              <a:defRPr/>
            </a:pPr>
            <a:r>
              <a:rPr lang="en-US" sz="1900" b="1" dirty="0">
                <a:solidFill>
                  <a:srgbClr val="000000"/>
                </a:solidFill>
                <a:latin typeface="Arial (body)"/>
              </a:rPr>
              <a:t>Improves:</a:t>
            </a:r>
          </a:p>
          <a:p>
            <a:pPr marL="742950" lvl="1" indent="-285750" eaLnBrk="0" fontAlgn="base" hangingPunct="0">
              <a:spcBef>
                <a:spcPct val="20000"/>
              </a:spcBef>
              <a:spcAft>
                <a:spcPct val="0"/>
              </a:spcAft>
              <a:buClr>
                <a:srgbClr val="AD1620"/>
              </a:buClr>
              <a:buSzPct val="75000"/>
              <a:buFont typeface="Wingdings" pitchFamily="2" charset="2"/>
              <a:buChar char="§"/>
            </a:pPr>
            <a:r>
              <a:rPr lang="en-US" sz="1700" dirty="0" smtClean="0">
                <a:solidFill>
                  <a:srgbClr val="000000"/>
                </a:solidFill>
                <a:latin typeface="Arial (body)"/>
              </a:rPr>
              <a:t>Coverage</a:t>
            </a:r>
          </a:p>
          <a:p>
            <a:pPr marL="742950" lvl="1" indent="-285750" eaLnBrk="0" fontAlgn="base" hangingPunct="0">
              <a:spcBef>
                <a:spcPct val="20000"/>
              </a:spcBef>
              <a:spcAft>
                <a:spcPct val="0"/>
              </a:spcAft>
              <a:buClr>
                <a:srgbClr val="AD1620"/>
              </a:buClr>
              <a:buSzPct val="75000"/>
              <a:buFont typeface="Wingdings" pitchFamily="2" charset="2"/>
              <a:buChar char="§"/>
            </a:pPr>
            <a:r>
              <a:rPr lang="en-US" sz="1700" dirty="0" smtClean="0">
                <a:solidFill>
                  <a:srgbClr val="000000"/>
                </a:solidFill>
                <a:latin typeface="Arial (body)"/>
              </a:rPr>
              <a:t>Network Availability</a:t>
            </a:r>
          </a:p>
          <a:p>
            <a:pPr marL="742950" lvl="1" indent="-285750" eaLnBrk="0" fontAlgn="base" hangingPunct="0">
              <a:spcBef>
                <a:spcPct val="20000"/>
              </a:spcBef>
              <a:spcAft>
                <a:spcPct val="0"/>
              </a:spcAft>
              <a:buClr>
                <a:srgbClr val="AD1620"/>
              </a:buClr>
              <a:buSzPct val="75000"/>
              <a:buFont typeface="Wingdings" pitchFamily="2" charset="2"/>
              <a:buChar char="§"/>
            </a:pPr>
            <a:r>
              <a:rPr lang="en-US" sz="1700" dirty="0" smtClean="0">
                <a:solidFill>
                  <a:srgbClr val="000000"/>
                </a:solidFill>
                <a:latin typeface="Arial (body)"/>
              </a:rPr>
              <a:t>Resource Usage</a:t>
            </a:r>
          </a:p>
          <a:p>
            <a:pPr marL="742950" lvl="1" indent="-285750" eaLnBrk="0" fontAlgn="base" hangingPunct="0">
              <a:spcBef>
                <a:spcPct val="20000"/>
              </a:spcBef>
              <a:spcAft>
                <a:spcPct val="0"/>
              </a:spcAft>
              <a:buClr>
                <a:srgbClr val="AD1620"/>
              </a:buClr>
              <a:buSzPct val="75000"/>
              <a:buFont typeface="Wingdings" pitchFamily="2" charset="2"/>
              <a:buChar char="§"/>
            </a:pPr>
            <a:r>
              <a:rPr lang="en-US" sz="1700" dirty="0" smtClean="0">
                <a:solidFill>
                  <a:srgbClr val="000000"/>
                </a:solidFill>
                <a:latin typeface="Arial (body)"/>
              </a:rPr>
              <a:t>Spectrum</a:t>
            </a:r>
          </a:p>
          <a:p>
            <a:pPr marL="742950" lvl="1" indent="-285750" eaLnBrk="0" fontAlgn="base" hangingPunct="0">
              <a:spcBef>
                <a:spcPct val="20000"/>
              </a:spcBef>
              <a:spcAft>
                <a:spcPct val="0"/>
              </a:spcAft>
              <a:buClr>
                <a:srgbClr val="AD1620"/>
              </a:buClr>
              <a:buSzPct val="75000"/>
              <a:buFont typeface="Wingdings" pitchFamily="2" charset="2"/>
              <a:buChar char="§"/>
            </a:pPr>
            <a:r>
              <a:rPr lang="en-US" sz="1700" dirty="0" smtClean="0">
                <a:solidFill>
                  <a:srgbClr val="000000"/>
                </a:solidFill>
                <a:latin typeface="Arial (body)"/>
              </a:rPr>
              <a:t>Tower Space</a:t>
            </a:r>
          </a:p>
          <a:p>
            <a:pPr marL="742950" lvl="1" indent="-285750" eaLnBrk="0" fontAlgn="base" hangingPunct="0">
              <a:spcBef>
                <a:spcPct val="20000"/>
              </a:spcBef>
              <a:spcAft>
                <a:spcPct val="0"/>
              </a:spcAft>
              <a:buClr>
                <a:srgbClr val="AD1620"/>
              </a:buClr>
              <a:buSzPct val="75000"/>
              <a:buFont typeface="Wingdings" pitchFamily="2" charset="2"/>
              <a:buChar char="§"/>
            </a:pPr>
            <a:r>
              <a:rPr lang="en-US" sz="1700" dirty="0" smtClean="0">
                <a:solidFill>
                  <a:srgbClr val="000000"/>
                </a:solidFill>
                <a:latin typeface="Arial (body)"/>
              </a:rPr>
              <a:t>Fiber POPs</a:t>
            </a:r>
          </a:p>
          <a:p>
            <a:pPr marL="742950" lvl="1" indent="-285750" eaLnBrk="0" fontAlgn="base" hangingPunct="0">
              <a:spcBef>
                <a:spcPct val="20000"/>
              </a:spcBef>
              <a:spcAft>
                <a:spcPct val="0"/>
              </a:spcAft>
              <a:buClr>
                <a:srgbClr val="AD1620"/>
              </a:buClr>
              <a:buSzPct val="75000"/>
              <a:buFont typeface="Wingdings" pitchFamily="2" charset="2"/>
              <a:buChar char="§"/>
            </a:pPr>
            <a:r>
              <a:rPr lang="en-US" sz="1700" dirty="0" smtClean="0">
                <a:solidFill>
                  <a:srgbClr val="000000"/>
                </a:solidFill>
                <a:latin typeface="Arial (body)"/>
              </a:rPr>
              <a:t>Capacity Utilization</a:t>
            </a:r>
          </a:p>
          <a:p>
            <a:pPr marL="285750" indent="-285750" eaLnBrk="0" fontAlgn="base" hangingPunct="0">
              <a:spcBef>
                <a:spcPct val="20000"/>
              </a:spcBef>
              <a:spcAft>
                <a:spcPct val="0"/>
              </a:spcAft>
              <a:buClr>
                <a:srgbClr val="AD1620"/>
              </a:buClr>
              <a:buSzPct val="75000"/>
              <a:buFont typeface="Wingdings" pitchFamily="2" charset="2"/>
              <a:buChar char="§"/>
            </a:pPr>
            <a:endParaRPr kumimoji="0" lang="en-US" b="0" i="0" u="none" strike="noStrike" kern="1200" cap="none" spc="0" normalizeH="0" baseline="0" noProof="0" dirty="0" smtClean="0">
              <a:ln>
                <a:noFill/>
              </a:ln>
              <a:solidFill>
                <a:srgbClr val="000000"/>
              </a:solidFill>
              <a:effectLst/>
              <a:uLnTx/>
              <a:uFillTx/>
              <a:latin typeface="Arial (body)"/>
              <a:ea typeface="+mn-ea"/>
              <a:cs typeface="+mn-cs"/>
            </a:endParaRPr>
          </a:p>
          <a:p>
            <a:pPr marL="742950" marR="0" lvl="1" indent="-285750" algn="l" defTabSz="914400" rtl="0" eaLnBrk="0" fontAlgn="base" latinLnBrk="0" hangingPunct="0">
              <a:lnSpc>
                <a:spcPct val="100000"/>
              </a:lnSpc>
              <a:spcBef>
                <a:spcPct val="20000"/>
              </a:spcBef>
              <a:spcAft>
                <a:spcPct val="0"/>
              </a:spcAft>
              <a:buClr>
                <a:srgbClr val="AD1620"/>
              </a:buClr>
              <a:buSzPct val="75000"/>
              <a:buFont typeface="Wingdings" pitchFamily="2" charset="2"/>
              <a:buChar char="§"/>
              <a:tabLst/>
              <a:defRPr/>
            </a:pPr>
            <a:endParaRPr lang="en-US" dirty="0" smtClean="0">
              <a:solidFill>
                <a:srgbClr val="000000"/>
              </a:solidFill>
              <a:latin typeface="Arial (body)"/>
            </a:endParaRPr>
          </a:p>
          <a:p>
            <a:pPr marL="742950" marR="0" lvl="1" indent="-285750" algn="l" defTabSz="914400" rtl="0" eaLnBrk="0" fontAlgn="base" latinLnBrk="0" hangingPunct="0">
              <a:lnSpc>
                <a:spcPct val="100000"/>
              </a:lnSpc>
              <a:spcBef>
                <a:spcPct val="20000"/>
              </a:spcBef>
              <a:spcAft>
                <a:spcPct val="0"/>
              </a:spcAft>
              <a:buClr>
                <a:srgbClr val="AD1620"/>
              </a:buClr>
              <a:buSzPct val="75000"/>
              <a:buFont typeface="Wingdings" pitchFamily="2" charset="2"/>
              <a:buChar char="§"/>
              <a:tabLst/>
              <a:defRPr/>
            </a:pPr>
            <a:endParaRPr kumimoji="0" lang="en-US" b="0" i="0" u="none" strike="noStrike" kern="1200" cap="none" spc="0" normalizeH="0" baseline="0" noProof="0" dirty="0" smtClean="0">
              <a:ln>
                <a:noFill/>
              </a:ln>
              <a:solidFill>
                <a:srgbClr val="000000"/>
              </a:solidFill>
              <a:effectLst/>
              <a:uLnTx/>
              <a:uFillTx/>
              <a:latin typeface="Arial (body)"/>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A61B2A"/>
              </a:buClr>
              <a:buSzPct val="75000"/>
              <a:buFont typeface="Wingdings" pitchFamily="2" charset="2"/>
              <a:buChar char="u"/>
              <a:tabLst/>
              <a:defRPr/>
            </a:pPr>
            <a:endParaRPr kumimoji="0" lang="en-US" sz="2000" b="1" i="0" u="none" strike="noStrike" kern="1200" cap="none" spc="0" normalizeH="0" baseline="0" noProof="0" dirty="0">
              <a:ln>
                <a:noFill/>
              </a:ln>
              <a:solidFill>
                <a:srgbClr val="000000"/>
              </a:solidFill>
              <a:effectLst/>
              <a:uLnTx/>
              <a:uFillTx/>
              <a:latin typeface="Arial (body)"/>
              <a:ea typeface="+mn-ea"/>
              <a:cs typeface="+mn-cs"/>
            </a:endParaRP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6148" y="1746671"/>
            <a:ext cx="5332416" cy="440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7912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8910"/>
            <a:ext cx="8229600" cy="1143000"/>
          </a:xfrm>
        </p:spPr>
        <p:txBody>
          <a:bodyPr/>
          <a:lstStyle/>
          <a:p>
            <a:r>
              <a:rPr lang="en-US" dirty="0" smtClean="0"/>
              <a:t>Capacity and Scalability</a:t>
            </a:r>
            <a:endParaRPr lang="en-CA" dirty="0"/>
          </a:p>
        </p:txBody>
      </p:sp>
      <p:sp>
        <p:nvSpPr>
          <p:cNvPr id="3" name="Content Placeholder 2"/>
          <p:cNvSpPr>
            <a:spLocks noGrp="1"/>
          </p:cNvSpPr>
          <p:nvPr>
            <p:ph idx="1"/>
          </p:nvPr>
        </p:nvSpPr>
        <p:spPr>
          <a:xfrm>
            <a:off x="285720" y="1953072"/>
            <a:ext cx="5006360" cy="4752528"/>
          </a:xfrm>
        </p:spPr>
        <p:txBody>
          <a:bodyPr>
            <a:normAutofit/>
          </a:bodyPr>
          <a:lstStyle/>
          <a:p>
            <a:pPr>
              <a:lnSpc>
                <a:spcPct val="80000"/>
              </a:lnSpc>
              <a:defRPr/>
            </a:pPr>
            <a:r>
              <a:rPr lang="en-US" sz="2000" dirty="0"/>
              <a:t>High capacity microwave is suitable for access and aggregation networks:</a:t>
            </a:r>
          </a:p>
          <a:p>
            <a:pPr marL="800100" lvl="1" indent="-342900" eaLnBrk="1" fontAlgn="auto" hangingPunct="1">
              <a:lnSpc>
                <a:spcPct val="90000"/>
              </a:lnSpc>
              <a:spcAft>
                <a:spcPts val="0"/>
              </a:spcAft>
              <a:buSzPct val="100000"/>
              <a:buFont typeface="Arial" pitchFamily="34" charset="0"/>
              <a:buChar char="–"/>
              <a:defRPr/>
            </a:pPr>
            <a:r>
              <a:rPr lang="en-US" sz="1600" kern="0" dirty="0">
                <a:latin typeface="Arial"/>
              </a:rPr>
              <a:t>Current packet microwave systems are capable of multi-Gbps speeds per link</a:t>
            </a:r>
          </a:p>
          <a:p>
            <a:pPr marL="800100" lvl="1" indent="-342900" eaLnBrk="1" fontAlgn="auto" hangingPunct="1">
              <a:lnSpc>
                <a:spcPct val="90000"/>
              </a:lnSpc>
              <a:spcAft>
                <a:spcPts val="0"/>
              </a:spcAft>
              <a:buSzPct val="100000"/>
              <a:buFont typeface="Arial" pitchFamily="34" charset="0"/>
              <a:buChar char="–"/>
              <a:defRPr/>
            </a:pPr>
            <a:r>
              <a:rPr lang="en-US" sz="1600" kern="0" dirty="0">
                <a:latin typeface="Arial"/>
              </a:rPr>
              <a:t>Bandwidth </a:t>
            </a:r>
            <a:r>
              <a:rPr lang="en-US" sz="1600" kern="0" dirty="0" smtClean="0">
                <a:latin typeface="Arial"/>
              </a:rPr>
              <a:t>acceleration, XPIC and higher order modulations are driving higher capacity and spectral efficiency</a:t>
            </a:r>
          </a:p>
          <a:p>
            <a:pPr>
              <a:lnSpc>
                <a:spcPct val="80000"/>
              </a:lnSpc>
              <a:defRPr/>
            </a:pPr>
            <a:endParaRPr lang="en-US" sz="1800" dirty="0"/>
          </a:p>
          <a:p>
            <a:pPr>
              <a:lnSpc>
                <a:spcPct val="80000"/>
              </a:lnSpc>
              <a:defRPr/>
            </a:pPr>
            <a:r>
              <a:rPr lang="en-US" sz="2000" dirty="0"/>
              <a:t>Remote scalability to increase capacity on demand: </a:t>
            </a:r>
          </a:p>
          <a:p>
            <a:pPr marL="800100" lvl="1" indent="-342900">
              <a:lnSpc>
                <a:spcPct val="90000"/>
              </a:lnSpc>
              <a:buSzPct val="100000"/>
              <a:buFont typeface="Arial" pitchFamily="34" charset="0"/>
              <a:buChar char="–"/>
              <a:defRPr/>
            </a:pPr>
            <a:r>
              <a:rPr lang="en-US" sz="1600" kern="0" dirty="0">
                <a:latin typeface="Arial"/>
              </a:rPr>
              <a:t>No Hardware changes required</a:t>
            </a:r>
          </a:p>
          <a:p>
            <a:pPr marL="800100" lvl="1" indent="-342900">
              <a:lnSpc>
                <a:spcPct val="90000"/>
              </a:lnSpc>
              <a:buSzPct val="100000"/>
              <a:buFont typeface="Arial" pitchFamily="34" charset="0"/>
              <a:buChar char="–"/>
              <a:defRPr/>
            </a:pPr>
            <a:r>
              <a:rPr lang="en-US" sz="1600" kern="0" dirty="0" smtClean="0">
                <a:latin typeface="Arial"/>
              </a:rPr>
              <a:t>Pay-as-you-grow</a:t>
            </a:r>
            <a:endParaRPr lang="en-US" sz="1600" kern="0" dirty="0">
              <a:latin typeface="Arial"/>
            </a:endParaRPr>
          </a:p>
          <a:p>
            <a:pPr marL="800100" lvl="1" indent="-342900">
              <a:lnSpc>
                <a:spcPct val="90000"/>
              </a:lnSpc>
              <a:buSzPct val="100000"/>
              <a:buFont typeface="Arial" pitchFamily="34" charset="0"/>
              <a:buChar char="–"/>
              <a:defRPr/>
            </a:pPr>
            <a:r>
              <a:rPr lang="en-US" sz="1600" kern="0" dirty="0" smtClean="0">
                <a:latin typeface="Arial"/>
              </a:rPr>
              <a:t>Automatic upgrades options </a:t>
            </a:r>
            <a:r>
              <a:rPr lang="en-US" sz="1600" kern="0" dirty="0">
                <a:latin typeface="Arial"/>
              </a:rPr>
              <a:t>for added </a:t>
            </a:r>
            <a:r>
              <a:rPr lang="en-US" sz="1600" kern="0" dirty="0" smtClean="0">
                <a:latin typeface="Arial"/>
              </a:rPr>
              <a:t>simplicity</a:t>
            </a:r>
            <a:endParaRPr lang="en-US" sz="1600" kern="0" dirty="0">
              <a:latin typeface="Arial"/>
            </a:endParaRPr>
          </a:p>
        </p:txBody>
      </p:sp>
      <p:pic>
        <p:nvPicPr>
          <p:cNvPr id="2050" name="Picture 2" descr="C:\Documents and Settings\gfriesen\Local Settings\Temporary Internet Files\Content.IE5\HG37RPTZ\MP90040722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143125"/>
            <a:ext cx="3702844" cy="296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715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838200"/>
            <a:ext cx="8229600" cy="838200"/>
          </a:xfrm>
        </p:spPr>
        <p:txBody>
          <a:bodyPr>
            <a:normAutofit/>
          </a:bodyPr>
          <a:lstStyle/>
          <a:p>
            <a:r>
              <a:rPr lang="en-US" dirty="0" smtClean="0"/>
              <a:t>Low Latency</a:t>
            </a:r>
          </a:p>
        </p:txBody>
      </p:sp>
      <p:sp>
        <p:nvSpPr>
          <p:cNvPr id="6" name="Rectangle 4"/>
          <p:cNvSpPr txBox="1">
            <a:spLocks noChangeArrowheads="1"/>
          </p:cNvSpPr>
          <p:nvPr/>
        </p:nvSpPr>
        <p:spPr bwMode="auto">
          <a:xfrm>
            <a:off x="252413" y="1841500"/>
            <a:ext cx="8231187" cy="1841500"/>
          </a:xfrm>
          <a:prstGeom prst="rect">
            <a:avLst/>
          </a:prstGeom>
          <a:noFill/>
          <a:ln w="9525">
            <a:noFill/>
            <a:miter lim="800000"/>
            <a:headEnd/>
            <a:tailEnd/>
          </a:ln>
        </p:spPr>
        <p:txBody>
          <a:bodyPr/>
          <a:lstStyle/>
          <a:p>
            <a:pPr marL="342900" indent="-342900">
              <a:spcBef>
                <a:spcPts val="600"/>
              </a:spcBef>
              <a:buSzPct val="100000"/>
              <a:buFont typeface="Arial" pitchFamily="34" charset="0"/>
              <a:buChar char="•"/>
              <a:defRPr/>
            </a:pPr>
            <a:r>
              <a:rPr lang="en-US" sz="2000" dirty="0">
                <a:solidFill>
                  <a:srgbClr val="000000"/>
                </a:solidFill>
                <a:latin typeface="Arial" pitchFamily="34" charset="0"/>
                <a:cs typeface="Arial" pitchFamily="34" charset="0"/>
              </a:rPr>
              <a:t>Native IP packet microwave systems enable ultra-low latency of under 0.1 ms over the link</a:t>
            </a:r>
          </a:p>
          <a:p>
            <a:pPr marL="342900" indent="-342900">
              <a:spcBef>
                <a:spcPts val="600"/>
              </a:spcBef>
              <a:buSzPct val="100000"/>
              <a:buFont typeface="Arial" pitchFamily="34" charset="0"/>
              <a:buChar char="•"/>
              <a:defRPr/>
            </a:pPr>
            <a:r>
              <a:rPr lang="en-US" sz="2000" dirty="0">
                <a:solidFill>
                  <a:srgbClr val="000000"/>
                </a:solidFill>
                <a:latin typeface="Arial" pitchFamily="34" charset="0"/>
                <a:cs typeface="Arial" pitchFamily="34" charset="0"/>
              </a:rPr>
              <a:t>This 4G-optimized capability allows business critical applications such as voice-over-IP, video-over-IP and all future time-sensitive applications to perform at high levels </a:t>
            </a:r>
          </a:p>
          <a:p>
            <a:pPr marL="342900" indent="-342900">
              <a:spcBef>
                <a:spcPts val="600"/>
              </a:spcBef>
              <a:buClr>
                <a:srgbClr val="A61B2A"/>
              </a:buClr>
              <a:buSzPct val="75000"/>
              <a:buFont typeface="Wingdings" pitchFamily="2" charset="2"/>
              <a:buChar char="u"/>
              <a:defRPr/>
            </a:pPr>
            <a:endParaRPr lang="en-US" sz="2000" kern="0" dirty="0">
              <a:solidFill>
                <a:srgbClr val="000000"/>
              </a:solidFill>
              <a:latin typeface="Arial" pitchFamily="34" charset="0"/>
              <a:cs typeface="Arial" pitchFamily="34" charset="0"/>
            </a:endParaRPr>
          </a:p>
        </p:txBody>
      </p:sp>
      <p:pic>
        <p:nvPicPr>
          <p:cNvPr id="9222" name="Picture 6"/>
          <p:cNvPicPr>
            <a:picLocks noChangeAspect="1" noChangeArrowheads="1"/>
          </p:cNvPicPr>
          <p:nvPr/>
        </p:nvPicPr>
        <p:blipFill>
          <a:blip r:embed="rId3">
            <a:extLst>
              <a:ext uri="{28A0092B-C50C-407E-A947-70E740481C1C}">
                <a14:useLocalDpi xmlns:a14="http://schemas.microsoft.com/office/drawing/2010/main" val="0"/>
              </a:ext>
            </a:extLst>
          </a:blip>
          <a:srcRect t="2542" r="26695" b="659"/>
          <a:stretch>
            <a:fillRect/>
          </a:stretch>
        </p:blipFill>
        <p:spPr bwMode="auto">
          <a:xfrm>
            <a:off x="4991100" y="3619500"/>
            <a:ext cx="32639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txBox="1">
            <a:spLocks noChangeArrowheads="1"/>
          </p:cNvSpPr>
          <p:nvPr/>
        </p:nvSpPr>
        <p:spPr bwMode="auto">
          <a:xfrm>
            <a:off x="265113" y="3556000"/>
            <a:ext cx="4471987" cy="1943100"/>
          </a:xfrm>
          <a:prstGeom prst="rect">
            <a:avLst/>
          </a:prstGeom>
          <a:noFill/>
          <a:ln w="9525">
            <a:noFill/>
            <a:miter lim="800000"/>
            <a:headEnd/>
            <a:tailEnd/>
          </a:ln>
        </p:spPr>
        <p:txBody>
          <a:bodyPr/>
          <a:lstStyle/>
          <a:p>
            <a:pPr marL="342900" indent="-342900">
              <a:spcBef>
                <a:spcPts val="600"/>
              </a:spcBef>
              <a:buSzPct val="100000"/>
              <a:buFont typeface="Arial" pitchFamily="34" charset="0"/>
              <a:buChar char="•"/>
              <a:defRPr/>
            </a:pPr>
            <a:r>
              <a:rPr lang="en-US" sz="2000" dirty="0">
                <a:solidFill>
                  <a:srgbClr val="000000"/>
                </a:solidFill>
                <a:latin typeface="Arial" pitchFamily="34" charset="0"/>
                <a:cs typeface="Arial" pitchFamily="34" charset="0"/>
              </a:rPr>
              <a:t>Keeping this priority traffic on the native Ethernet transport layer greatly reduces the risk of incurring delays associated with segmentation and re-assembly, or frame adaptation.</a:t>
            </a:r>
          </a:p>
          <a:p>
            <a:pPr marL="342900" indent="-342900">
              <a:lnSpc>
                <a:spcPct val="90000"/>
              </a:lnSpc>
              <a:spcBef>
                <a:spcPct val="20000"/>
              </a:spcBef>
              <a:buClr>
                <a:srgbClr val="AD1620"/>
              </a:buClr>
              <a:buSzPct val="75000"/>
              <a:buFont typeface="Wingdings" pitchFamily="2" charset="2"/>
              <a:buChar char="Ø"/>
              <a:defRPr/>
            </a:pPr>
            <a:endParaRPr lang="en-US" sz="2000" kern="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43113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399"/>
            <a:ext cx="8229600" cy="746125"/>
          </a:xfrm>
        </p:spPr>
        <p:txBody>
          <a:bodyPr>
            <a:normAutofit fontScale="90000"/>
          </a:bodyPr>
          <a:lstStyle/>
          <a:p>
            <a:r>
              <a:rPr lang="en-US" b="0" dirty="0" smtClean="0"/>
              <a:t>All Outdoor Deployment Option</a:t>
            </a:r>
            <a:endParaRPr lang="en-US" b="0" dirty="0"/>
          </a:p>
        </p:txBody>
      </p:sp>
      <p:sp>
        <p:nvSpPr>
          <p:cNvPr id="5" name="Content Placeholder 2"/>
          <p:cNvSpPr txBox="1">
            <a:spLocks/>
          </p:cNvSpPr>
          <p:nvPr/>
        </p:nvSpPr>
        <p:spPr bwMode="auto">
          <a:xfrm>
            <a:off x="228600" y="1828800"/>
            <a:ext cx="4427538" cy="4465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ts val="1200"/>
              </a:spcBef>
              <a:spcAft>
                <a:spcPct val="0"/>
              </a:spcAft>
              <a:buSzPct val="100000"/>
              <a:buFont typeface="Arial" pitchFamily="34" charset="0"/>
              <a:buChar char="•"/>
              <a:tabLst/>
              <a:defRPr/>
            </a:pPr>
            <a:r>
              <a:rPr kumimoji="0" lang="en-US" sz="2000" b="1" i="0" u="none" strike="noStrike" kern="1200" cap="none" spc="0" normalizeH="0" baseline="0" noProof="0" dirty="0" smtClean="0">
                <a:ln>
                  <a:noFill/>
                </a:ln>
                <a:solidFill>
                  <a:srgbClr val="000000"/>
                </a:solidFill>
                <a:effectLst/>
                <a:uLnTx/>
                <a:uFillTx/>
                <a:latin typeface="Arial"/>
                <a:ea typeface="+mn-ea"/>
                <a:cs typeface="+mn-cs"/>
              </a:rPr>
              <a:t>All Outdoor deployments provide many significant cost and operations benefits including:</a:t>
            </a:r>
          </a:p>
          <a:p>
            <a:pPr marL="742950" marR="0" lvl="1" indent="-285750" algn="l" defTabSz="914400" rtl="0" eaLnBrk="0" fontAlgn="base" latinLnBrk="0" hangingPunct="0">
              <a:lnSpc>
                <a:spcPct val="90000"/>
              </a:lnSpc>
              <a:spcBef>
                <a:spcPct val="20000"/>
              </a:spcBef>
              <a:spcAft>
                <a:spcPct val="0"/>
              </a:spcAft>
              <a:buClr>
                <a:srgbClr val="A61B2A"/>
              </a:buClr>
              <a:buSzPct val="75000"/>
              <a:buFont typeface="Wingdings" pitchFamily="2" charset="2"/>
              <a:buChar char="§"/>
              <a:tabLst/>
              <a:defRPr/>
            </a:pPr>
            <a:r>
              <a:rPr kumimoji="0" lang="en-US" sz="1700" b="0" i="0" u="none" strike="noStrike" kern="1200" cap="none" spc="0" normalizeH="0" baseline="0" noProof="0" dirty="0" smtClean="0">
                <a:ln>
                  <a:noFill/>
                </a:ln>
                <a:solidFill>
                  <a:srgbClr val="000000"/>
                </a:solidFill>
                <a:effectLst/>
                <a:uLnTx/>
                <a:uFillTx/>
                <a:latin typeface="Arial"/>
              </a:rPr>
              <a:t>Lower site leasing costs</a:t>
            </a:r>
          </a:p>
          <a:p>
            <a:pPr marL="742950" marR="0" lvl="1" indent="-285750" algn="l" defTabSz="914400" rtl="0" eaLnBrk="0" fontAlgn="base" latinLnBrk="0" hangingPunct="0">
              <a:lnSpc>
                <a:spcPct val="90000"/>
              </a:lnSpc>
              <a:spcBef>
                <a:spcPct val="20000"/>
              </a:spcBef>
              <a:spcAft>
                <a:spcPct val="0"/>
              </a:spcAft>
              <a:buClr>
                <a:srgbClr val="A61B2A"/>
              </a:buClr>
              <a:buSzPct val="75000"/>
              <a:buFont typeface="Wingdings" pitchFamily="2" charset="2"/>
              <a:buChar char="§"/>
              <a:tabLst/>
              <a:defRPr/>
            </a:pPr>
            <a:r>
              <a:rPr kumimoji="0" lang="en-US" sz="1700" b="0" i="0" u="none" strike="noStrike" kern="1200" cap="none" spc="0" normalizeH="0" baseline="0" noProof="0" dirty="0" smtClean="0">
                <a:ln>
                  <a:noFill/>
                </a:ln>
                <a:solidFill>
                  <a:srgbClr val="000000"/>
                </a:solidFill>
                <a:effectLst/>
                <a:uLnTx/>
                <a:uFillTx/>
                <a:latin typeface="Arial"/>
              </a:rPr>
              <a:t>Reduced cabling requirements</a:t>
            </a:r>
          </a:p>
          <a:p>
            <a:pPr marL="742950" marR="0" lvl="1" indent="-285750" algn="l" defTabSz="914400" rtl="0" eaLnBrk="0" fontAlgn="base" latinLnBrk="0" hangingPunct="0">
              <a:lnSpc>
                <a:spcPct val="90000"/>
              </a:lnSpc>
              <a:spcBef>
                <a:spcPct val="20000"/>
              </a:spcBef>
              <a:spcAft>
                <a:spcPct val="0"/>
              </a:spcAft>
              <a:buClr>
                <a:srgbClr val="A61B2A"/>
              </a:buClr>
              <a:buSzPct val="75000"/>
              <a:buFont typeface="Wingdings" pitchFamily="2" charset="2"/>
              <a:buChar char="§"/>
              <a:tabLst/>
              <a:defRPr/>
            </a:pPr>
            <a:r>
              <a:rPr kumimoji="0" lang="en-US" sz="1700" b="0" i="0" u="none" strike="noStrike" kern="1200" cap="none" spc="0" normalizeH="0" baseline="0" noProof="0" dirty="0" smtClean="0">
                <a:ln>
                  <a:noFill/>
                </a:ln>
                <a:solidFill>
                  <a:srgbClr val="000000"/>
                </a:solidFill>
                <a:effectLst/>
                <a:uLnTx/>
                <a:uFillTx/>
                <a:latin typeface="Arial"/>
              </a:rPr>
              <a:t>Minimized installation and configuration costs</a:t>
            </a:r>
          </a:p>
          <a:p>
            <a:pPr marL="742950" marR="0" lvl="1" indent="-285750" algn="l" defTabSz="914400" rtl="0" eaLnBrk="0" fontAlgn="base" latinLnBrk="0" hangingPunct="0">
              <a:lnSpc>
                <a:spcPct val="90000"/>
              </a:lnSpc>
              <a:spcBef>
                <a:spcPct val="20000"/>
              </a:spcBef>
              <a:spcAft>
                <a:spcPct val="0"/>
              </a:spcAft>
              <a:buClr>
                <a:srgbClr val="A61B2A"/>
              </a:buClr>
              <a:buSzPct val="75000"/>
              <a:buFont typeface="Wingdings" pitchFamily="2" charset="2"/>
              <a:buChar char="§"/>
              <a:tabLst/>
              <a:defRPr/>
            </a:pPr>
            <a:r>
              <a:rPr kumimoji="0" lang="en-US" sz="1700" b="0" i="0" u="none" strike="noStrike" kern="1200" cap="none" spc="0" normalizeH="0" baseline="0" noProof="0" dirty="0" smtClean="0">
                <a:ln>
                  <a:noFill/>
                </a:ln>
                <a:solidFill>
                  <a:srgbClr val="000000"/>
                </a:solidFill>
                <a:effectLst/>
                <a:uLnTx/>
                <a:uFillTx/>
                <a:latin typeface="Arial"/>
              </a:rPr>
              <a:t>Reduced power consumption</a:t>
            </a:r>
          </a:p>
          <a:p>
            <a:pPr marL="342900" indent="-342900" eaLnBrk="0" fontAlgn="base" hangingPunct="0">
              <a:lnSpc>
                <a:spcPct val="90000"/>
              </a:lnSpc>
              <a:spcBef>
                <a:spcPts val="1200"/>
              </a:spcBef>
              <a:spcAft>
                <a:spcPct val="0"/>
              </a:spcAft>
              <a:buSzPct val="100000"/>
              <a:buFont typeface="Arial" pitchFamily="34" charset="0"/>
              <a:buChar char="•"/>
              <a:defRPr/>
            </a:pPr>
            <a:r>
              <a:rPr lang="en-US" sz="2000" b="1" dirty="0">
                <a:solidFill>
                  <a:srgbClr val="000000"/>
                </a:solidFill>
                <a:latin typeface="Arial"/>
              </a:rPr>
              <a:t>The Result?</a:t>
            </a:r>
          </a:p>
          <a:p>
            <a:pPr marL="742950" marR="0" lvl="1" indent="-285750" algn="l" defTabSz="914400" rtl="0" eaLnBrk="0" fontAlgn="base" latinLnBrk="0" hangingPunct="0">
              <a:lnSpc>
                <a:spcPct val="90000"/>
              </a:lnSpc>
              <a:spcBef>
                <a:spcPct val="20000"/>
              </a:spcBef>
              <a:spcAft>
                <a:spcPct val="0"/>
              </a:spcAft>
              <a:buClr>
                <a:srgbClr val="A61B2A"/>
              </a:buClr>
              <a:buSzPct val="75000"/>
              <a:buFont typeface="Wingdings" pitchFamily="2" charset="2"/>
              <a:buChar char="§"/>
              <a:tabLst/>
              <a:defRPr/>
            </a:pPr>
            <a:r>
              <a:rPr kumimoji="0" lang="en-US" sz="1700" b="0" i="0" u="none" strike="noStrike" kern="1200" cap="none" spc="0" normalizeH="0" baseline="0" noProof="0" dirty="0" smtClean="0">
                <a:ln>
                  <a:noFill/>
                </a:ln>
                <a:solidFill>
                  <a:srgbClr val="000000"/>
                </a:solidFill>
                <a:effectLst/>
                <a:uLnTx/>
                <a:uFillTx/>
                <a:latin typeface="Arial"/>
              </a:rPr>
              <a:t>Up to a 40% savings relative to split mount deployments </a:t>
            </a:r>
          </a:p>
          <a:p>
            <a:pPr marL="742950" marR="0" lvl="1" indent="-285750" algn="l" defTabSz="914400" rtl="0" eaLnBrk="0" fontAlgn="base" latinLnBrk="0" hangingPunct="0">
              <a:lnSpc>
                <a:spcPct val="90000"/>
              </a:lnSpc>
              <a:spcBef>
                <a:spcPct val="20000"/>
              </a:spcBef>
              <a:spcAft>
                <a:spcPct val="0"/>
              </a:spcAft>
              <a:buClr>
                <a:srgbClr val="A61B2A"/>
              </a:buClr>
              <a:buSzPct val="75000"/>
              <a:buFont typeface="Wingdings" pitchFamily="2" charset="2"/>
              <a:buChar char="§"/>
              <a:tabLst/>
              <a:defRPr/>
            </a:pPr>
            <a:r>
              <a:rPr kumimoji="0" lang="en-US" sz="1700" b="0" i="0" u="none" strike="noStrike" kern="1200" cap="none" spc="0" normalizeH="0" baseline="0" noProof="0" dirty="0" smtClean="0">
                <a:ln>
                  <a:noFill/>
                </a:ln>
                <a:solidFill>
                  <a:srgbClr val="000000"/>
                </a:solidFill>
                <a:effectLst/>
                <a:uLnTx/>
                <a:uFillTx/>
                <a:latin typeface="Arial"/>
              </a:rPr>
              <a:t>Up to 70% savings relative to all-indoor deployments</a:t>
            </a:r>
          </a:p>
        </p:txBody>
      </p:sp>
      <p:pic>
        <p:nvPicPr>
          <p:cNvPr id="6" name="Picture 1" descr="\\Francis\marketing\Product Photos\Horizon\SWS_0168---Horizon-on-Pole-.gif"/>
          <p:cNvPicPr>
            <a:picLocks noChangeAspect="1" noChangeArrowheads="1"/>
          </p:cNvPicPr>
          <p:nvPr/>
        </p:nvPicPr>
        <p:blipFill>
          <a:blip r:embed="rId3" cstate="print"/>
          <a:srcRect l="2377" r="4697"/>
          <a:stretch>
            <a:fillRect/>
          </a:stretch>
        </p:blipFill>
        <p:spPr bwMode="auto">
          <a:xfrm>
            <a:off x="4716016" y="2445147"/>
            <a:ext cx="4100959" cy="2949331"/>
          </a:xfrm>
          <a:prstGeom prst="rect">
            <a:avLst/>
          </a:prstGeom>
          <a:noFill/>
          <a:ln w="9525">
            <a:noFill/>
            <a:miter lim="800000"/>
            <a:headEnd/>
            <a:tailEnd/>
          </a:ln>
        </p:spPr>
      </p:pic>
    </p:spTree>
    <p:extLst>
      <p:ext uri="{BB962C8B-B14F-4D97-AF65-F5344CB8AC3E}">
        <p14:creationId xmlns:p14="http://schemas.microsoft.com/office/powerpoint/2010/main" val="15810750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Spectral Efficiency</a:t>
            </a:r>
            <a:endParaRPr lang="en-CA" dirty="0"/>
          </a:p>
        </p:txBody>
      </p:sp>
      <p:sp>
        <p:nvSpPr>
          <p:cNvPr id="4" name="Content Placeholder 3"/>
          <p:cNvSpPr>
            <a:spLocks noGrp="1"/>
          </p:cNvSpPr>
          <p:nvPr>
            <p:ph idx="1"/>
          </p:nvPr>
        </p:nvSpPr>
        <p:spPr>
          <a:xfrm>
            <a:off x="323528" y="1981200"/>
            <a:ext cx="3024336" cy="4353346"/>
          </a:xfrm>
        </p:spPr>
        <p:txBody>
          <a:bodyPr>
            <a:normAutofit/>
          </a:bodyPr>
          <a:lstStyle/>
          <a:p>
            <a:pPr lvl="0">
              <a:lnSpc>
                <a:spcPct val="90000"/>
              </a:lnSpc>
              <a:spcAft>
                <a:spcPts val="300"/>
              </a:spcAft>
              <a:buSzPct val="100000"/>
              <a:buFont typeface="Arial" pitchFamily="34" charset="0"/>
              <a:buChar char="•"/>
              <a:defRPr/>
            </a:pPr>
            <a:r>
              <a:rPr lang="en-US" sz="2000" dirty="0"/>
              <a:t>All packet</a:t>
            </a:r>
          </a:p>
          <a:p>
            <a:pPr lvl="0">
              <a:lnSpc>
                <a:spcPct val="90000"/>
              </a:lnSpc>
              <a:spcAft>
                <a:spcPts val="300"/>
              </a:spcAft>
              <a:buSzPct val="100000"/>
              <a:buFont typeface="Arial" pitchFamily="34" charset="0"/>
              <a:buChar char="•"/>
              <a:defRPr/>
            </a:pPr>
            <a:r>
              <a:rPr lang="en-US" sz="2000" dirty="0"/>
              <a:t>XPIC</a:t>
            </a:r>
          </a:p>
          <a:p>
            <a:pPr lvl="0">
              <a:lnSpc>
                <a:spcPct val="90000"/>
              </a:lnSpc>
              <a:spcAft>
                <a:spcPts val="300"/>
              </a:spcAft>
              <a:buSzPct val="100000"/>
              <a:buFont typeface="Arial" pitchFamily="34" charset="0"/>
              <a:buChar char="•"/>
              <a:defRPr/>
            </a:pPr>
            <a:r>
              <a:rPr lang="en-US" sz="2000" dirty="0"/>
              <a:t>Advanced compression technology</a:t>
            </a:r>
          </a:p>
          <a:p>
            <a:pPr marL="800100" lvl="1" indent="-342900">
              <a:lnSpc>
                <a:spcPct val="90000"/>
              </a:lnSpc>
              <a:spcAft>
                <a:spcPts val="300"/>
              </a:spcAft>
              <a:buSzPct val="100000"/>
              <a:buFont typeface="Arial" pitchFamily="34" charset="0"/>
              <a:buChar char="–"/>
              <a:defRPr/>
            </a:pPr>
            <a:r>
              <a:rPr lang="en-US" sz="1600" kern="0" dirty="0">
                <a:latin typeface="Arial"/>
              </a:rPr>
              <a:t>Bulk compression</a:t>
            </a:r>
          </a:p>
          <a:p>
            <a:pPr marL="800100" lvl="1" indent="-342900">
              <a:lnSpc>
                <a:spcPct val="90000"/>
              </a:lnSpc>
              <a:spcAft>
                <a:spcPts val="300"/>
              </a:spcAft>
              <a:buSzPct val="100000"/>
              <a:buFont typeface="Arial" pitchFamily="34" charset="0"/>
              <a:buChar char="–"/>
              <a:defRPr/>
            </a:pPr>
            <a:r>
              <a:rPr lang="en-US" sz="1600" kern="0" dirty="0">
                <a:latin typeface="Arial"/>
              </a:rPr>
              <a:t>Header optimization</a:t>
            </a:r>
          </a:p>
          <a:p>
            <a:pPr marL="800100" lvl="1" indent="-342900">
              <a:lnSpc>
                <a:spcPct val="90000"/>
              </a:lnSpc>
              <a:spcAft>
                <a:spcPts val="300"/>
              </a:spcAft>
              <a:buSzPct val="100000"/>
              <a:buFont typeface="Arial" pitchFamily="34" charset="0"/>
              <a:buChar char="–"/>
              <a:defRPr/>
            </a:pPr>
            <a:r>
              <a:rPr lang="en-US" sz="1600" kern="0" dirty="0">
                <a:latin typeface="Arial"/>
              </a:rPr>
              <a:t>Compression per individual queues</a:t>
            </a:r>
          </a:p>
        </p:txBody>
      </p:sp>
      <p:sp>
        <p:nvSpPr>
          <p:cNvPr id="19" name="Rounded Rectangle 18"/>
          <p:cNvSpPr/>
          <p:nvPr/>
        </p:nvSpPr>
        <p:spPr bwMode="auto">
          <a:xfrm>
            <a:off x="467544" y="5642198"/>
            <a:ext cx="8136904" cy="704850"/>
          </a:xfrm>
          <a:prstGeom prst="roundRect">
            <a:avLst/>
          </a:prstGeo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0" scaled="1"/>
            <a:tileRect/>
          </a:gra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eaLnBrk="0" hangingPunct="0">
              <a:defRPr/>
            </a:pPr>
            <a:endParaRPr lang="en-US" sz="1800" b="0" dirty="0">
              <a:solidFill>
                <a:schemeClr val="tx1"/>
              </a:solidFill>
            </a:endParaRPr>
          </a:p>
        </p:txBody>
      </p:sp>
      <p:sp>
        <p:nvSpPr>
          <p:cNvPr id="20" name="Text Box 8"/>
          <p:cNvSpPr txBox="1">
            <a:spLocks noChangeArrowheads="1"/>
          </p:cNvSpPr>
          <p:nvPr/>
        </p:nvSpPr>
        <p:spPr bwMode="auto">
          <a:xfrm>
            <a:off x="1120701" y="5632673"/>
            <a:ext cx="69675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bg1"/>
                </a:solidFill>
                <a:latin typeface="Arial" charset="0"/>
                <a:cs typeface="Arial" charset="0"/>
              </a:defRPr>
            </a:lvl1pPr>
            <a:lvl2pPr marL="742950" indent="-285750" eaLnBrk="0" hangingPunct="0">
              <a:defRPr sz="2800" b="1">
                <a:solidFill>
                  <a:schemeClr val="bg1"/>
                </a:solidFill>
                <a:latin typeface="Arial" charset="0"/>
                <a:cs typeface="Arial" charset="0"/>
              </a:defRPr>
            </a:lvl2pPr>
            <a:lvl3pPr marL="1143000" indent="-228600" eaLnBrk="0" hangingPunct="0">
              <a:defRPr sz="2800" b="1">
                <a:solidFill>
                  <a:schemeClr val="bg1"/>
                </a:solidFill>
                <a:latin typeface="Arial" charset="0"/>
                <a:cs typeface="Arial" charset="0"/>
              </a:defRPr>
            </a:lvl3pPr>
            <a:lvl4pPr marL="1600200" indent="-228600" eaLnBrk="0" hangingPunct="0">
              <a:defRPr sz="2800" b="1">
                <a:solidFill>
                  <a:schemeClr val="bg1"/>
                </a:solidFill>
                <a:latin typeface="Arial" charset="0"/>
                <a:cs typeface="Arial" charset="0"/>
              </a:defRPr>
            </a:lvl4pPr>
            <a:lvl5pPr marL="2057400" indent="-228600" eaLnBrk="0" hangingPunct="0">
              <a:defRPr sz="2800" b="1">
                <a:solidFill>
                  <a:schemeClr val="bg1"/>
                </a:solidFill>
                <a:latin typeface="Arial" charset="0"/>
                <a:cs typeface="Arial" charset="0"/>
              </a:defRPr>
            </a:lvl5pPr>
            <a:lvl6pPr marL="2514600" indent="-228600" eaLnBrk="0" fontAlgn="base" hangingPunct="0">
              <a:spcBef>
                <a:spcPct val="0"/>
              </a:spcBef>
              <a:spcAft>
                <a:spcPct val="0"/>
              </a:spcAft>
              <a:defRPr sz="2800" b="1">
                <a:solidFill>
                  <a:schemeClr val="bg1"/>
                </a:solidFill>
                <a:latin typeface="Arial" charset="0"/>
                <a:cs typeface="Arial" charset="0"/>
              </a:defRPr>
            </a:lvl6pPr>
            <a:lvl7pPr marL="2971800" indent="-228600" eaLnBrk="0" fontAlgn="base" hangingPunct="0">
              <a:spcBef>
                <a:spcPct val="0"/>
              </a:spcBef>
              <a:spcAft>
                <a:spcPct val="0"/>
              </a:spcAft>
              <a:defRPr sz="2800" b="1">
                <a:solidFill>
                  <a:schemeClr val="bg1"/>
                </a:solidFill>
                <a:latin typeface="Arial" charset="0"/>
                <a:cs typeface="Arial" charset="0"/>
              </a:defRPr>
            </a:lvl7pPr>
            <a:lvl8pPr marL="3429000" indent="-228600" eaLnBrk="0" fontAlgn="base" hangingPunct="0">
              <a:spcBef>
                <a:spcPct val="0"/>
              </a:spcBef>
              <a:spcAft>
                <a:spcPct val="0"/>
              </a:spcAft>
              <a:defRPr sz="2800" b="1">
                <a:solidFill>
                  <a:schemeClr val="bg1"/>
                </a:solidFill>
                <a:latin typeface="Arial" charset="0"/>
                <a:cs typeface="Arial" charset="0"/>
              </a:defRPr>
            </a:lvl8pPr>
            <a:lvl9pPr marL="3886200" indent="-228600" eaLnBrk="0" fontAlgn="base" hangingPunct="0">
              <a:spcBef>
                <a:spcPct val="0"/>
              </a:spcBef>
              <a:spcAft>
                <a:spcPct val="0"/>
              </a:spcAft>
              <a:defRPr sz="2800" b="1">
                <a:solidFill>
                  <a:schemeClr val="bg1"/>
                </a:solidFill>
                <a:latin typeface="Arial" charset="0"/>
                <a:cs typeface="Arial" charset="0"/>
              </a:defRPr>
            </a:lvl9pPr>
          </a:lstStyle>
          <a:p>
            <a:pPr algn="ctr" eaLnBrk="1" hangingPunct="1"/>
            <a:r>
              <a:rPr lang="en-US" sz="2000" b="0" i="1" dirty="0" smtClean="0">
                <a:solidFill>
                  <a:srgbClr val="AD1620"/>
                </a:solidFill>
              </a:rPr>
              <a:t>Up to 10-fold improvement in spectral efficiency with Horizon microwave systems.</a:t>
            </a:r>
            <a:endParaRPr lang="en-US" sz="2000" b="0" i="1" dirty="0">
              <a:solidFill>
                <a:srgbClr val="AD1620"/>
              </a:solidFill>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1676400"/>
            <a:ext cx="4947339" cy="357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540428" y="2177432"/>
            <a:ext cx="1524000" cy="366575"/>
          </a:xfrm>
          <a:prstGeom prst="rect">
            <a:avLst/>
          </a:prstGeom>
          <a:noFill/>
        </p:spPr>
        <p:txBody>
          <a:bodyPr wrap="square" rtlCol="0">
            <a:spAutoFit/>
          </a:bodyPr>
          <a:lstStyle/>
          <a:p>
            <a:pPr>
              <a:lnSpc>
                <a:spcPct val="80000"/>
              </a:lnSpc>
            </a:pPr>
            <a:r>
              <a:rPr lang="en-US" sz="1100" b="1" dirty="0" smtClean="0">
                <a:solidFill>
                  <a:schemeClr val="accent4"/>
                </a:solidFill>
              </a:rPr>
              <a:t>Horizon 4</a:t>
            </a:r>
            <a:r>
              <a:rPr lang="en-US" sz="1100" b="1" baseline="30000" dirty="0" smtClean="0">
                <a:solidFill>
                  <a:schemeClr val="accent4"/>
                </a:solidFill>
              </a:rPr>
              <a:t>th</a:t>
            </a:r>
            <a:r>
              <a:rPr lang="en-US" sz="1100" b="1" dirty="0" smtClean="0">
                <a:solidFill>
                  <a:schemeClr val="accent4"/>
                </a:solidFill>
              </a:rPr>
              <a:t> Gen Microwave Solutions</a:t>
            </a:r>
            <a:endParaRPr lang="en-CA" sz="1100" b="1" dirty="0">
              <a:solidFill>
                <a:schemeClr val="accent4"/>
              </a:solidFill>
            </a:endParaRPr>
          </a:p>
        </p:txBody>
      </p:sp>
      <p:sp>
        <p:nvSpPr>
          <p:cNvPr id="9" name="TextBox 8"/>
          <p:cNvSpPr txBox="1"/>
          <p:nvPr/>
        </p:nvSpPr>
        <p:spPr>
          <a:xfrm>
            <a:off x="7394188" y="3336324"/>
            <a:ext cx="1329378" cy="363176"/>
          </a:xfrm>
          <a:prstGeom prst="rect">
            <a:avLst/>
          </a:prstGeom>
          <a:noFill/>
        </p:spPr>
        <p:txBody>
          <a:bodyPr wrap="square" rtlCol="0">
            <a:spAutoFit/>
          </a:bodyPr>
          <a:lstStyle/>
          <a:p>
            <a:pPr>
              <a:lnSpc>
                <a:spcPct val="80000"/>
              </a:lnSpc>
            </a:pPr>
            <a:r>
              <a:rPr lang="en-US" sz="1100" b="1" dirty="0" smtClean="0">
                <a:solidFill>
                  <a:schemeClr val="accent3"/>
                </a:solidFill>
              </a:rPr>
              <a:t>3</a:t>
            </a:r>
            <a:r>
              <a:rPr lang="en-US" sz="1100" b="1" baseline="30000" dirty="0" smtClean="0">
                <a:solidFill>
                  <a:schemeClr val="accent3"/>
                </a:solidFill>
              </a:rPr>
              <a:t>rd</a:t>
            </a:r>
            <a:r>
              <a:rPr lang="en-US" sz="1100" b="1" dirty="0" smtClean="0">
                <a:solidFill>
                  <a:schemeClr val="accent3"/>
                </a:solidFill>
              </a:rPr>
              <a:t> Gen Microwave with XPIC</a:t>
            </a:r>
            <a:endParaRPr lang="en-CA" sz="1100" b="1" dirty="0">
              <a:solidFill>
                <a:schemeClr val="accent3"/>
              </a:solidFill>
            </a:endParaRPr>
          </a:p>
        </p:txBody>
      </p:sp>
      <p:sp>
        <p:nvSpPr>
          <p:cNvPr id="10" name="TextBox 9"/>
          <p:cNvSpPr txBox="1"/>
          <p:nvPr/>
        </p:nvSpPr>
        <p:spPr>
          <a:xfrm>
            <a:off x="7330650" y="4016076"/>
            <a:ext cx="1329378" cy="231154"/>
          </a:xfrm>
          <a:prstGeom prst="rect">
            <a:avLst/>
          </a:prstGeom>
          <a:noFill/>
        </p:spPr>
        <p:txBody>
          <a:bodyPr wrap="square" rtlCol="0">
            <a:spAutoFit/>
          </a:bodyPr>
          <a:lstStyle/>
          <a:p>
            <a:pPr>
              <a:lnSpc>
                <a:spcPct val="80000"/>
              </a:lnSpc>
            </a:pPr>
            <a:r>
              <a:rPr lang="en-US" sz="1100" b="1" dirty="0" smtClean="0">
                <a:solidFill>
                  <a:schemeClr val="accent2"/>
                </a:solidFill>
              </a:rPr>
              <a:t>2</a:t>
            </a:r>
            <a:r>
              <a:rPr lang="en-US" sz="1100" b="1" baseline="30000" dirty="0" smtClean="0">
                <a:solidFill>
                  <a:schemeClr val="accent2"/>
                </a:solidFill>
              </a:rPr>
              <a:t>nd</a:t>
            </a:r>
            <a:r>
              <a:rPr lang="en-US" sz="1100" b="1" dirty="0" smtClean="0">
                <a:solidFill>
                  <a:schemeClr val="accent2"/>
                </a:solidFill>
              </a:rPr>
              <a:t> Gen Microwave</a:t>
            </a:r>
            <a:endParaRPr lang="en-CA" sz="1100" b="1" dirty="0">
              <a:solidFill>
                <a:schemeClr val="accent2"/>
              </a:solidFill>
            </a:endParaRPr>
          </a:p>
        </p:txBody>
      </p:sp>
      <p:sp>
        <p:nvSpPr>
          <p:cNvPr id="11" name="TextBox 10"/>
          <p:cNvSpPr txBox="1"/>
          <p:nvPr/>
        </p:nvSpPr>
        <p:spPr>
          <a:xfrm>
            <a:off x="7347568" y="4339498"/>
            <a:ext cx="1329378" cy="231154"/>
          </a:xfrm>
          <a:prstGeom prst="rect">
            <a:avLst/>
          </a:prstGeom>
          <a:noFill/>
        </p:spPr>
        <p:txBody>
          <a:bodyPr wrap="square" rtlCol="0">
            <a:spAutoFit/>
          </a:bodyPr>
          <a:lstStyle/>
          <a:p>
            <a:pPr>
              <a:lnSpc>
                <a:spcPct val="80000"/>
              </a:lnSpc>
            </a:pPr>
            <a:r>
              <a:rPr lang="en-US" sz="1100" b="1" dirty="0" smtClean="0">
                <a:solidFill>
                  <a:schemeClr val="accent1"/>
                </a:solidFill>
              </a:rPr>
              <a:t>1</a:t>
            </a:r>
            <a:r>
              <a:rPr lang="en-US" sz="1100" b="1" baseline="30000" dirty="0" smtClean="0">
                <a:solidFill>
                  <a:schemeClr val="accent1"/>
                </a:solidFill>
              </a:rPr>
              <a:t>st</a:t>
            </a:r>
            <a:r>
              <a:rPr lang="en-US" sz="1100" b="1" dirty="0" smtClean="0">
                <a:solidFill>
                  <a:schemeClr val="accent1"/>
                </a:solidFill>
              </a:rPr>
              <a:t> Gen Microwave</a:t>
            </a:r>
            <a:endParaRPr lang="en-CA" sz="1100" b="1" dirty="0">
              <a:solidFill>
                <a:schemeClr val="accent1"/>
              </a:solidFill>
            </a:endParaRPr>
          </a:p>
        </p:txBody>
      </p:sp>
      <p:sp>
        <p:nvSpPr>
          <p:cNvPr id="12" name="Right Brace 11"/>
          <p:cNvSpPr/>
          <p:nvPr/>
        </p:nvSpPr>
        <p:spPr>
          <a:xfrm>
            <a:off x="7362404" y="1937368"/>
            <a:ext cx="228600" cy="1102540"/>
          </a:xfrm>
          <a:prstGeom prst="rightBrace">
            <a:avLst>
              <a:gd name="adj1" fmla="val 8333"/>
              <a:gd name="adj2" fmla="val 45752"/>
            </a:avLst>
          </a:pr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4056912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143000"/>
          </a:xfrm>
        </p:spPr>
        <p:txBody>
          <a:bodyPr>
            <a:normAutofit/>
          </a:bodyPr>
          <a:lstStyle/>
          <a:p>
            <a:r>
              <a:rPr lang="en-US" dirty="0" smtClean="0"/>
              <a:t>Network Evolution Strategy</a:t>
            </a:r>
            <a:endParaRPr lang="en-US"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2488" y="1820562"/>
            <a:ext cx="5522912" cy="450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 name="Content Placeholder 2"/>
          <p:cNvSpPr>
            <a:spLocks noGrp="1"/>
          </p:cNvSpPr>
          <p:nvPr>
            <p:ph idx="1"/>
          </p:nvPr>
        </p:nvSpPr>
        <p:spPr>
          <a:xfrm>
            <a:off x="457200" y="1800225"/>
            <a:ext cx="2819400" cy="4572000"/>
          </a:xfrm>
        </p:spPr>
        <p:txBody>
          <a:bodyPr>
            <a:normAutofit lnSpcReduction="10000"/>
          </a:bodyPr>
          <a:lstStyle/>
          <a:p>
            <a:r>
              <a:rPr lang="en-US" sz="2200" dirty="0" smtClean="0"/>
              <a:t>Hybrid microwave solutions support TDM and IP natively but require more boxes, increasing  complexity and cost</a:t>
            </a:r>
          </a:p>
          <a:p>
            <a:endParaRPr lang="en-US" sz="1100" dirty="0"/>
          </a:p>
          <a:p>
            <a:endParaRPr lang="en-US" sz="1100" dirty="0" smtClean="0"/>
          </a:p>
          <a:p>
            <a:r>
              <a:rPr lang="en-US" sz="2200" dirty="0" smtClean="0"/>
              <a:t>Converged packet microwave solutions simplify the transition to all-IP without compromising future performance</a:t>
            </a:r>
            <a:endParaRPr lang="en-CA" sz="2200" dirty="0"/>
          </a:p>
        </p:txBody>
      </p:sp>
    </p:spTree>
    <p:extLst>
      <p:ext uri="{BB962C8B-B14F-4D97-AF65-F5344CB8AC3E}">
        <p14:creationId xmlns:p14="http://schemas.microsoft.com/office/powerpoint/2010/main" val="30074428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43000"/>
          </a:xfrm>
        </p:spPr>
        <p:txBody>
          <a:bodyPr>
            <a:normAutofit/>
          </a:bodyPr>
          <a:lstStyle/>
          <a:p>
            <a:r>
              <a:rPr lang="en-US" b="0" dirty="0"/>
              <a:t>Microcellular Network </a:t>
            </a:r>
            <a:r>
              <a:rPr lang="en-US" b="0" dirty="0" smtClean="0"/>
              <a:t>Backhaul</a:t>
            </a:r>
            <a:endParaRPr lang="en-CA" b="0" dirty="0"/>
          </a:p>
        </p:txBody>
      </p:sp>
      <p:pic>
        <p:nvPicPr>
          <p:cNvPr id="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0" y="1818319"/>
            <a:ext cx="3468960" cy="269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4"/>
          <p:cNvSpPr txBox="1">
            <a:spLocks noChangeArrowheads="1"/>
          </p:cNvSpPr>
          <p:nvPr/>
        </p:nvSpPr>
        <p:spPr bwMode="auto">
          <a:xfrm>
            <a:off x="281112" y="1752600"/>
            <a:ext cx="4976688" cy="2895600"/>
          </a:xfrm>
          <a:prstGeom prst="rect">
            <a:avLst/>
          </a:prstGeom>
          <a:noFill/>
          <a:ln w="9525">
            <a:noFill/>
            <a:miter lim="800000"/>
            <a:headEnd/>
            <a:tailEnd/>
          </a:ln>
        </p:spPr>
        <p:txBody>
          <a:bodyPr/>
          <a:lstStyle/>
          <a:p>
            <a:pPr marL="342900" marR="0" lvl="0" indent="-342900">
              <a:lnSpc>
                <a:spcPct val="90000"/>
              </a:lnSpc>
              <a:spcBef>
                <a:spcPts val="388"/>
              </a:spcBef>
              <a:spcAft>
                <a:spcPts val="300"/>
              </a:spcAft>
              <a:buSzPct val="100000"/>
              <a:buFont typeface="Arial" pitchFamily="34" charset="0"/>
              <a:buChar char="•"/>
              <a:tabLst/>
              <a:defRPr/>
            </a:pPr>
            <a:r>
              <a:rPr lang="en-US" sz="2000" dirty="0">
                <a:solidFill>
                  <a:srgbClr val="000000"/>
                </a:solidFill>
                <a:latin typeface="Arial" pitchFamily="34" charset="0"/>
                <a:ea typeface="ＭＳ Ｐゴシック" pitchFamily="34" charset="-128"/>
                <a:cs typeface="Arial" pitchFamily="34" charset="0"/>
              </a:rPr>
              <a:t>Shift to microcellular architectures, driven by:</a:t>
            </a:r>
          </a:p>
          <a:p>
            <a:pPr marL="800100" marR="0" lvl="1" indent="-342900" fontAlgn="base">
              <a:spcBef>
                <a:spcPts val="600"/>
              </a:spcBef>
              <a:buClr>
                <a:srgbClr val="A61B2A"/>
              </a:buClr>
              <a:buSzPct val="100000"/>
              <a:buFont typeface="Wingdings" pitchFamily="2" charset="2"/>
              <a:buChar char="§"/>
              <a:tabLst/>
              <a:defRPr/>
            </a:pPr>
            <a:r>
              <a:rPr lang="en-US" sz="1600" kern="0" dirty="0">
                <a:solidFill>
                  <a:srgbClr val="000000"/>
                </a:solidFill>
                <a:latin typeface="Arial"/>
              </a:rPr>
              <a:t>Higher access spectral efficiency and re-use</a:t>
            </a:r>
          </a:p>
          <a:p>
            <a:pPr marL="800100" marR="0" lvl="1" indent="-342900" fontAlgn="base">
              <a:spcBef>
                <a:spcPts val="600"/>
              </a:spcBef>
              <a:buClr>
                <a:srgbClr val="A61B2A"/>
              </a:buClr>
              <a:buSzPct val="100000"/>
              <a:buFont typeface="Wingdings" pitchFamily="2" charset="2"/>
              <a:buChar char="§"/>
              <a:tabLst/>
              <a:defRPr/>
            </a:pPr>
            <a:r>
              <a:rPr lang="en-US" sz="1600" kern="0" dirty="0">
                <a:solidFill>
                  <a:srgbClr val="000000"/>
                </a:solidFill>
                <a:latin typeface="Arial"/>
              </a:rPr>
              <a:t>Higher network capacity</a:t>
            </a:r>
          </a:p>
          <a:p>
            <a:pPr marL="800100" marR="0" lvl="1" indent="-342900" fontAlgn="base">
              <a:spcBef>
                <a:spcPts val="600"/>
              </a:spcBef>
              <a:buClr>
                <a:srgbClr val="A61B2A"/>
              </a:buClr>
              <a:buSzPct val="100000"/>
              <a:buFont typeface="Wingdings" pitchFamily="2" charset="2"/>
              <a:buChar char="§"/>
              <a:tabLst/>
              <a:defRPr/>
            </a:pPr>
            <a:r>
              <a:rPr lang="en-US" sz="1600" kern="0" dirty="0">
                <a:solidFill>
                  <a:srgbClr val="000000"/>
                </a:solidFill>
                <a:latin typeface="Arial"/>
              </a:rPr>
              <a:t>Improved indoor coverage</a:t>
            </a:r>
          </a:p>
          <a:p>
            <a:pPr marL="342900" indent="-342900">
              <a:lnSpc>
                <a:spcPct val="90000"/>
              </a:lnSpc>
              <a:spcBef>
                <a:spcPts val="1200"/>
              </a:spcBef>
              <a:spcAft>
                <a:spcPts val="300"/>
              </a:spcAft>
              <a:buSzPct val="100000"/>
              <a:buFont typeface="Arial" pitchFamily="34" charset="0"/>
              <a:buChar char="•"/>
              <a:defRPr/>
            </a:pPr>
            <a:r>
              <a:rPr lang="en-US" sz="2000" dirty="0">
                <a:solidFill>
                  <a:srgbClr val="000000"/>
                </a:solidFill>
                <a:latin typeface="Arial" pitchFamily="34" charset="0"/>
                <a:ea typeface="ＭＳ Ｐゴシック" pitchFamily="34" charset="-128"/>
                <a:cs typeface="Arial" pitchFamily="34" charset="0"/>
              </a:rPr>
              <a:t>Deployment on non-traditional structures; fiber rarely present</a:t>
            </a:r>
          </a:p>
          <a:p>
            <a:pPr marL="342900" indent="-342900">
              <a:lnSpc>
                <a:spcPct val="90000"/>
              </a:lnSpc>
              <a:spcBef>
                <a:spcPts val="1200"/>
              </a:spcBef>
              <a:spcAft>
                <a:spcPts val="300"/>
              </a:spcAft>
              <a:buSzPct val="100000"/>
              <a:buFont typeface="Arial" pitchFamily="34" charset="0"/>
              <a:buChar char="•"/>
              <a:defRPr/>
            </a:pPr>
            <a:r>
              <a:rPr lang="en-US" sz="2000" dirty="0">
                <a:solidFill>
                  <a:srgbClr val="000000"/>
                </a:solidFill>
                <a:latin typeface="Arial" pitchFamily="34" charset="0"/>
                <a:ea typeface="ＭＳ Ｐゴシック" pitchFamily="34" charset="-128"/>
                <a:cs typeface="Arial" pitchFamily="34" charset="0"/>
              </a:rPr>
              <a:t>Unique backhaul requirements:</a:t>
            </a:r>
          </a:p>
          <a:p>
            <a:pPr marL="800100" lvl="1" indent="-342900">
              <a:spcBef>
                <a:spcPts val="600"/>
              </a:spcBef>
              <a:buClr>
                <a:srgbClr val="A61B2A"/>
              </a:buClr>
              <a:buSzPct val="100000"/>
              <a:buFont typeface="Wingdings" pitchFamily="2" charset="2"/>
              <a:buChar char="§"/>
              <a:defRPr/>
            </a:pPr>
            <a:r>
              <a:rPr lang="en-US" sz="1600" kern="0" dirty="0">
                <a:solidFill>
                  <a:srgbClr val="000000"/>
                </a:solidFill>
                <a:latin typeface="Arial"/>
              </a:rPr>
              <a:t>Hardened, all outdoor microwave systems</a:t>
            </a:r>
          </a:p>
          <a:p>
            <a:pPr marL="800100" lvl="1" indent="-342900">
              <a:spcBef>
                <a:spcPts val="600"/>
              </a:spcBef>
              <a:buClr>
                <a:srgbClr val="A61B2A"/>
              </a:buClr>
              <a:buSzPct val="100000"/>
              <a:buFont typeface="Wingdings" pitchFamily="2" charset="2"/>
              <a:buChar char="§"/>
              <a:defRPr/>
            </a:pPr>
            <a:r>
              <a:rPr lang="en-US" sz="1600" kern="0" dirty="0">
                <a:solidFill>
                  <a:srgbClr val="000000"/>
                </a:solidFill>
                <a:latin typeface="Arial"/>
              </a:rPr>
              <a:t>Simple install, management, scalability</a:t>
            </a:r>
          </a:p>
          <a:p>
            <a:pPr marL="800100" lvl="1" indent="-342900">
              <a:spcBef>
                <a:spcPts val="600"/>
              </a:spcBef>
              <a:buClr>
                <a:srgbClr val="A61B2A"/>
              </a:buClr>
              <a:buSzPct val="100000"/>
              <a:buFont typeface="Wingdings" pitchFamily="2" charset="2"/>
              <a:buChar char="§"/>
              <a:defRPr/>
            </a:pPr>
            <a:r>
              <a:rPr lang="en-US" sz="1600" kern="0" dirty="0">
                <a:solidFill>
                  <a:srgbClr val="000000"/>
                </a:solidFill>
                <a:latin typeface="Arial"/>
              </a:rPr>
              <a:t>Ability to blend into the urban </a:t>
            </a:r>
            <a:r>
              <a:rPr lang="en-US" sz="1600" kern="0" dirty="0" smtClean="0">
                <a:solidFill>
                  <a:srgbClr val="000000"/>
                </a:solidFill>
                <a:latin typeface="Arial"/>
              </a:rPr>
              <a:t>environment</a:t>
            </a:r>
          </a:p>
          <a:p>
            <a:pPr marL="800100" lvl="1" indent="-342900">
              <a:spcBef>
                <a:spcPts val="600"/>
              </a:spcBef>
              <a:buClr>
                <a:srgbClr val="A61B2A"/>
              </a:buClr>
              <a:buSzPct val="100000"/>
              <a:buFont typeface="Wingdings" pitchFamily="2" charset="2"/>
              <a:buChar char="§"/>
              <a:defRPr/>
            </a:pPr>
            <a:r>
              <a:rPr lang="en-US" sz="1600" kern="0" dirty="0" smtClean="0">
                <a:solidFill>
                  <a:srgbClr val="000000"/>
                </a:solidFill>
                <a:latin typeface="Arial"/>
              </a:rPr>
              <a:t>Aggregation of traffic in microcellular layer to hand off to macro layer and/or metro fiber</a:t>
            </a:r>
            <a:endParaRPr lang="en-US" sz="1600" kern="0" dirty="0">
              <a:solidFill>
                <a:srgbClr val="000000"/>
              </a:solidFill>
              <a:latin typeface="Arial"/>
            </a:endParaRPr>
          </a:p>
        </p:txBody>
      </p:sp>
      <p:pic>
        <p:nvPicPr>
          <p:cNvPr id="11"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2072" y="4552846"/>
            <a:ext cx="2719293" cy="1619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16557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609600"/>
            <a:ext cx="8229600" cy="1143000"/>
          </a:xfrm>
        </p:spPr>
        <p:txBody>
          <a:bodyPr>
            <a:noAutofit/>
          </a:bodyPr>
          <a:lstStyle/>
          <a:p>
            <a:r>
              <a:rPr lang="en-CA" sz="3200" dirty="0" smtClean="0"/>
              <a:t>Microcell Unit Design Considerations</a:t>
            </a:r>
            <a:endParaRPr lang="en-US" sz="3200" dirty="0" smtClean="0"/>
          </a:p>
        </p:txBody>
      </p:sp>
      <p:sp>
        <p:nvSpPr>
          <p:cNvPr id="37890" name="Content Placeholder 2"/>
          <p:cNvSpPr>
            <a:spLocks noGrp="1"/>
          </p:cNvSpPr>
          <p:nvPr>
            <p:ph idx="1"/>
          </p:nvPr>
        </p:nvSpPr>
        <p:spPr>
          <a:xfrm>
            <a:off x="323850" y="1600200"/>
            <a:ext cx="8567738" cy="4800600"/>
          </a:xfrm>
        </p:spPr>
        <p:txBody>
          <a:bodyPr>
            <a:noAutofit/>
          </a:bodyPr>
          <a:lstStyle/>
          <a:p>
            <a:pPr eaLnBrk="1" hangingPunct="1"/>
            <a:r>
              <a:rPr lang="en-CA" sz="2400" u="sng" dirty="0" smtClean="0"/>
              <a:t>Single</a:t>
            </a:r>
            <a:r>
              <a:rPr lang="en-CA" sz="2400" dirty="0" smtClean="0"/>
              <a:t> box solutions (Backhaul, Access Point &amp; Switch integrated)</a:t>
            </a:r>
          </a:p>
          <a:p>
            <a:pPr lvl="1" eaLnBrk="1" hangingPunct="1">
              <a:buFont typeface="Wingdings" pitchFamily="2" charset="2"/>
              <a:buChar char="§"/>
            </a:pPr>
            <a:r>
              <a:rPr lang="en-CA" sz="2000" dirty="0" smtClean="0"/>
              <a:t>Planning regulation “friendliness” is crucial</a:t>
            </a:r>
          </a:p>
          <a:p>
            <a:pPr lvl="1" eaLnBrk="1" hangingPunct="1">
              <a:buFont typeface="Wingdings" pitchFamily="2" charset="2"/>
              <a:buChar char="§"/>
            </a:pPr>
            <a:r>
              <a:rPr lang="en-CA" sz="2000" dirty="0" smtClean="0"/>
              <a:t>Compact &amp; modular with multiple mounting options</a:t>
            </a:r>
          </a:p>
          <a:p>
            <a:pPr lvl="1" eaLnBrk="1" hangingPunct="1">
              <a:buFont typeface="Wingdings" pitchFamily="2" charset="2"/>
              <a:buChar char="§"/>
            </a:pPr>
            <a:r>
              <a:rPr lang="en-CA" sz="2000" dirty="0" smtClean="0"/>
              <a:t>Reduced cost of installation</a:t>
            </a:r>
          </a:p>
          <a:p>
            <a:pPr lvl="2" eaLnBrk="1" hangingPunct="1">
              <a:buFont typeface="Courier New" pitchFamily="49" charset="0"/>
              <a:buChar char="o"/>
            </a:pPr>
            <a:r>
              <a:rPr lang="en-CA" sz="1400" dirty="0" smtClean="0"/>
              <a:t>Simple, lightweight, low parts count</a:t>
            </a:r>
          </a:p>
          <a:p>
            <a:pPr lvl="2" eaLnBrk="1" hangingPunct="1">
              <a:buFont typeface="Courier New" pitchFamily="49" charset="0"/>
              <a:buChar char="o"/>
            </a:pPr>
            <a:r>
              <a:rPr lang="en-CA" sz="1400" dirty="0" smtClean="0"/>
              <a:t>Easy alignment, auto-self test</a:t>
            </a:r>
          </a:p>
          <a:p>
            <a:pPr lvl="1" eaLnBrk="1" hangingPunct="1">
              <a:buFont typeface="Wingdings" pitchFamily="2" charset="2"/>
              <a:buChar char="§"/>
            </a:pPr>
            <a:r>
              <a:rPr lang="en-CA" sz="2000" dirty="0" smtClean="0"/>
              <a:t>Need to be able to weave back-and-forth up the streets</a:t>
            </a:r>
          </a:p>
          <a:p>
            <a:pPr lvl="1" eaLnBrk="1" hangingPunct="1">
              <a:buFont typeface="Wingdings" pitchFamily="2" charset="2"/>
              <a:buChar char="§"/>
            </a:pPr>
            <a:r>
              <a:rPr lang="en-CA" sz="2000" dirty="0" smtClean="0"/>
              <a:t>Typically 5-8m above ground level</a:t>
            </a:r>
          </a:p>
          <a:p>
            <a:pPr lvl="1" eaLnBrk="1" hangingPunct="1">
              <a:buFont typeface="Wingdings" pitchFamily="2" charset="2"/>
              <a:buChar char="§"/>
            </a:pPr>
            <a:r>
              <a:rPr lang="en-CA" sz="2000" dirty="0" smtClean="0"/>
              <a:t>Mains powered</a:t>
            </a:r>
          </a:p>
          <a:p>
            <a:pPr eaLnBrk="1" hangingPunct="1"/>
            <a:r>
              <a:rPr lang="en-CA" sz="2400" dirty="0" smtClean="0"/>
              <a:t>Sites do not typically need “</a:t>
            </a:r>
            <a:r>
              <a:rPr lang="en-CA" sz="2400" dirty="0" err="1" smtClean="0"/>
              <a:t>omni</a:t>
            </a:r>
            <a:r>
              <a:rPr lang="en-CA" sz="2400" dirty="0" smtClean="0"/>
              <a:t>” visibility, need to see up and down [gridded] streets</a:t>
            </a:r>
          </a:p>
          <a:p>
            <a:pPr eaLnBrk="1" hangingPunct="1"/>
            <a:r>
              <a:rPr lang="en-CA" sz="2400" dirty="0" smtClean="0"/>
              <a:t>Compatibility with municipal zoning requirements</a:t>
            </a:r>
          </a:p>
        </p:txBody>
      </p:sp>
    </p:spTree>
    <p:extLst>
      <p:ext uri="{BB962C8B-B14F-4D97-AF65-F5344CB8AC3E}">
        <p14:creationId xmlns:p14="http://schemas.microsoft.com/office/powerpoint/2010/main" val="2646704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812800"/>
          </a:xfrm>
        </p:spPr>
        <p:txBody>
          <a:bodyPr>
            <a:normAutofit/>
          </a:bodyPr>
          <a:lstStyle/>
          <a:p>
            <a:r>
              <a:rPr lang="en-US" dirty="0" smtClean="0"/>
              <a:t>Summary</a:t>
            </a:r>
            <a:endParaRPr lang="en-US" dirty="0"/>
          </a:p>
        </p:txBody>
      </p:sp>
      <p:sp>
        <p:nvSpPr>
          <p:cNvPr id="5" name="Rectangle 3"/>
          <p:cNvSpPr txBox="1">
            <a:spLocks noChangeArrowheads="1"/>
          </p:cNvSpPr>
          <p:nvPr/>
        </p:nvSpPr>
        <p:spPr bwMode="auto">
          <a:xfrm>
            <a:off x="375097" y="1676400"/>
            <a:ext cx="3968303" cy="2463800"/>
          </a:xfrm>
          <a:prstGeom prst="rect">
            <a:avLst/>
          </a:prstGeom>
          <a:noFill/>
          <a:ln w="9525">
            <a:noFill/>
            <a:miter lim="800000"/>
            <a:headEnd/>
            <a:tailEnd/>
          </a:ln>
        </p:spPr>
        <p:txBody>
          <a:bodyPr/>
          <a:lstStyle/>
          <a:p>
            <a:pPr marL="342900" indent="-342900">
              <a:spcBef>
                <a:spcPts val="600"/>
              </a:spcBef>
              <a:spcAft>
                <a:spcPts val="600"/>
              </a:spcAft>
              <a:buSzPct val="100000"/>
              <a:buFont typeface="Arial" pitchFamily="34" charset="0"/>
              <a:buChar char="•"/>
            </a:pPr>
            <a:r>
              <a:rPr lang="en-US" dirty="0" smtClean="0">
                <a:solidFill>
                  <a:srgbClr val="000000"/>
                </a:solidFill>
                <a:latin typeface="Arial" pitchFamily="34" charset="0"/>
                <a:ea typeface="ＭＳ Ｐゴシック" pitchFamily="34" charset="-128"/>
                <a:cs typeface="Arial" pitchFamily="34" charset="0"/>
              </a:rPr>
              <a:t>Goal should be to chart the safest course, which will meet a wide range of future </a:t>
            </a:r>
            <a:r>
              <a:rPr lang="en-US" dirty="0" smtClean="0">
                <a:solidFill>
                  <a:srgbClr val="000000"/>
                </a:solidFill>
                <a:latin typeface="Arial" pitchFamily="34" charset="0"/>
                <a:ea typeface="ＭＳ Ｐゴシック" pitchFamily="34" charset="-128"/>
                <a:cs typeface="Arial" pitchFamily="34" charset="0"/>
              </a:rPr>
              <a:t>requirements</a:t>
            </a:r>
          </a:p>
          <a:p>
            <a:pPr marL="800100" lvl="1" indent="-342900">
              <a:spcBef>
                <a:spcPts val="600"/>
              </a:spcBef>
              <a:spcAft>
                <a:spcPts val="600"/>
              </a:spcAft>
              <a:buSzPct val="100000"/>
              <a:buFont typeface="Arial" pitchFamily="34" charset="0"/>
              <a:buChar char="•"/>
            </a:pPr>
            <a:r>
              <a:rPr lang="en-US" dirty="0" smtClean="0">
                <a:solidFill>
                  <a:srgbClr val="000000"/>
                </a:solidFill>
                <a:latin typeface="Arial" pitchFamily="34" charset="0"/>
                <a:ea typeface="ＭＳ Ｐゴシック" pitchFamily="34" charset="-128"/>
                <a:cs typeface="Arial" pitchFamily="34" charset="0"/>
              </a:rPr>
              <a:t>Capacity Requirement are unclear</a:t>
            </a:r>
          </a:p>
          <a:p>
            <a:pPr marL="800100" lvl="1" indent="-342900">
              <a:spcBef>
                <a:spcPts val="600"/>
              </a:spcBef>
              <a:spcAft>
                <a:spcPts val="600"/>
              </a:spcAft>
              <a:buSzPct val="100000"/>
              <a:buFont typeface="Arial" pitchFamily="34" charset="0"/>
              <a:buChar char="•"/>
            </a:pPr>
            <a:r>
              <a:rPr lang="en-US" dirty="0" smtClean="0">
                <a:solidFill>
                  <a:srgbClr val="000000"/>
                </a:solidFill>
                <a:latin typeface="Arial" pitchFamily="34" charset="0"/>
                <a:ea typeface="ＭＳ Ｐゴシック" pitchFamily="34" charset="-128"/>
                <a:cs typeface="Arial" pitchFamily="34" charset="0"/>
              </a:rPr>
              <a:t>Price is eroding, making backhaul costs vital</a:t>
            </a:r>
            <a:endParaRPr lang="en-US" dirty="0" smtClean="0">
              <a:solidFill>
                <a:srgbClr val="000000"/>
              </a:solidFill>
              <a:latin typeface="Arial" pitchFamily="34" charset="0"/>
              <a:ea typeface="ＭＳ Ｐゴシック" pitchFamily="34" charset="-128"/>
              <a:cs typeface="Arial" pitchFamily="34" charset="0"/>
            </a:endParaRPr>
          </a:p>
          <a:p>
            <a:pPr marL="342900" indent="-342900">
              <a:spcBef>
                <a:spcPts val="600"/>
              </a:spcBef>
              <a:spcAft>
                <a:spcPts val="600"/>
              </a:spcAft>
              <a:buSzPct val="100000"/>
              <a:buFont typeface="Arial" pitchFamily="34" charset="0"/>
              <a:buChar char="•"/>
            </a:pPr>
            <a:r>
              <a:rPr lang="en-US" dirty="0" smtClean="0">
                <a:solidFill>
                  <a:srgbClr val="000000"/>
                </a:solidFill>
                <a:latin typeface="Arial" pitchFamily="34" charset="0"/>
                <a:ea typeface="ＭＳ Ｐゴシック" pitchFamily="34" charset="-128"/>
                <a:cs typeface="Arial" pitchFamily="34" charset="0"/>
              </a:rPr>
              <a:t>The current backhaul model is unsustainable</a:t>
            </a:r>
          </a:p>
          <a:p>
            <a:pPr marL="342900" indent="-342900">
              <a:spcBef>
                <a:spcPts val="600"/>
              </a:spcBef>
              <a:spcAft>
                <a:spcPts val="600"/>
              </a:spcAft>
              <a:buSzPct val="100000"/>
              <a:buFont typeface="Arial" pitchFamily="34" charset="0"/>
              <a:buChar char="•"/>
            </a:pPr>
            <a:r>
              <a:rPr lang="en-US" dirty="0" smtClean="0">
                <a:solidFill>
                  <a:srgbClr val="000000"/>
                </a:solidFill>
                <a:latin typeface="Arial" pitchFamily="34" charset="0"/>
                <a:ea typeface="ＭＳ Ｐゴシック" pitchFamily="34" charset="-128"/>
                <a:cs typeface="Arial" pitchFamily="34" charset="0"/>
              </a:rPr>
              <a:t>High capacity packet microwave is a key part of the solution</a:t>
            </a:r>
          </a:p>
          <a:p>
            <a:pPr marL="342900" indent="-342900">
              <a:spcBef>
                <a:spcPts val="600"/>
              </a:spcBef>
              <a:spcAft>
                <a:spcPts val="600"/>
              </a:spcAft>
              <a:buSzPct val="100000"/>
              <a:buFont typeface="Arial" pitchFamily="34" charset="0"/>
              <a:buChar char="•"/>
            </a:pPr>
            <a:r>
              <a:rPr lang="en-US" dirty="0" smtClean="0">
                <a:solidFill>
                  <a:srgbClr val="000000"/>
                </a:solidFill>
                <a:latin typeface="Arial" pitchFamily="34" charset="0"/>
                <a:ea typeface="ＭＳ Ｐゴシック" pitchFamily="34" charset="-128"/>
                <a:cs typeface="Arial" pitchFamily="34" charset="0"/>
              </a:rPr>
              <a:t>Microcellular architectures will play an important role in high-density regions</a:t>
            </a:r>
            <a:endParaRPr lang="en-US" dirty="0">
              <a:solidFill>
                <a:srgbClr val="000000"/>
              </a:solidFill>
              <a:latin typeface="Arial" pitchFamily="34" charset="0"/>
              <a:ea typeface="ＭＳ Ｐゴシック" pitchFamily="34" charset="-128"/>
              <a:cs typeface="Arial" pitchFamily="34" charset="0"/>
            </a:endParaRPr>
          </a:p>
          <a:p>
            <a:pPr marL="342900" indent="-342900">
              <a:spcAft>
                <a:spcPts val="600"/>
              </a:spcAft>
              <a:buSzPct val="100000"/>
              <a:buFont typeface="Wingdings" pitchFamily="2" charset="2"/>
              <a:buChar char="§"/>
            </a:pPr>
            <a:endParaRPr lang="en-US" sz="1400" b="0" dirty="0" smtClean="0">
              <a:solidFill>
                <a:srgbClr val="000000"/>
              </a:solidFill>
              <a:latin typeface="Arial" pitchFamily="34" charset="0"/>
              <a:ea typeface="ＭＳ Ｐゴシック" pitchFamily="34" charset="-128"/>
              <a:cs typeface="Arial" pitchFamily="34" charset="0"/>
            </a:endParaRPr>
          </a:p>
        </p:txBody>
      </p:sp>
      <p:pic>
        <p:nvPicPr>
          <p:cNvPr id="7" name="Picture 2" descr="C:\Documents and Settings\cyork\My Documents\My Pictures\Dreamstime\dreamstime_17825057.JPG"/>
          <p:cNvPicPr>
            <a:picLocks noChangeAspect="1" noChangeArrowheads="1"/>
          </p:cNvPicPr>
          <p:nvPr/>
        </p:nvPicPr>
        <p:blipFill rotWithShape="1">
          <a:blip r:embed="rId3">
            <a:extLst>
              <a:ext uri="{28A0092B-C50C-407E-A947-70E740481C1C}">
                <a14:useLocalDpi xmlns:a14="http://schemas.microsoft.com/office/drawing/2010/main" val="0"/>
              </a:ext>
            </a:extLst>
          </a:blip>
          <a:srcRect l="12624" r="27349"/>
          <a:stretch/>
        </p:blipFill>
        <p:spPr bwMode="auto">
          <a:xfrm>
            <a:off x="4705350" y="1812925"/>
            <a:ext cx="4244587" cy="379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506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92162"/>
            <a:ext cx="7620000" cy="808038"/>
          </a:xfrm>
        </p:spPr>
        <p:txBody>
          <a:bodyPr>
            <a:normAutofit/>
          </a:bodyPr>
          <a:lstStyle/>
          <a:p>
            <a:r>
              <a:rPr lang="en-US" sz="3600" dirty="0"/>
              <a:t>Legal Disclaimer</a:t>
            </a:r>
          </a:p>
        </p:txBody>
      </p:sp>
      <p:sp>
        <p:nvSpPr>
          <p:cNvPr id="3" name="Content Placeholder 2"/>
          <p:cNvSpPr>
            <a:spLocks noGrp="1"/>
          </p:cNvSpPr>
          <p:nvPr>
            <p:ph idx="1"/>
          </p:nvPr>
        </p:nvSpPr>
        <p:spPr>
          <a:xfrm>
            <a:off x="381000" y="1600200"/>
            <a:ext cx="8305800" cy="4525963"/>
          </a:xfrm>
        </p:spPr>
        <p:txBody>
          <a:bodyPr/>
          <a:lstStyle/>
          <a:p>
            <a:pPr>
              <a:lnSpc>
                <a:spcPct val="80000"/>
              </a:lnSpc>
            </a:pPr>
            <a:r>
              <a:rPr lang="en-GB" sz="800" dirty="0"/>
              <a:t>The information contained in this presentation (“Presentation”) has been prepared by DragonWave Inc. (the “Company”) for informational purposes only as a business update for existing investors in the Company.  The Presentation has not been independently verified and the information contained in it is subject to updating, completion, revision, verification and further amendment.  While the information contained in it has been prepared in good faith, neither the Company nor its shareholders, directors, officers, agents, employees, or advisors give, has given or has authority to give, any representations or warranties (express or implied) as to, or in relation to, the accuracy, reliability or completeness of the information in this Presentation, or any revision thereof, or of any other written or oral information made or to be made available to any interested party or its advisers (all such information being referred to as “information”) and liability therefore is expressly disclaimed.  Accordingly, neither the Company nor any of its shareholders, directors, officers, agents, employees or advisers take any responsibility for, or will accept any liability whether direct, express or implied, contractual, tortious, statutory or otherwise, in respect of the accuracy or completeness of the information or for any of the opinions contained in, or for any errors, omissions or misstatements or for any loss, howsoever arising from the use of this Presentation. </a:t>
            </a:r>
          </a:p>
          <a:p>
            <a:pPr>
              <a:lnSpc>
                <a:spcPct val="80000"/>
              </a:lnSpc>
            </a:pPr>
            <a:r>
              <a:rPr lang="en-GB" sz="800" dirty="0"/>
              <a:t>In furnishing this Presentation, the Company does not undertake or agree to any obligation to provide the recipient with access to any additional information or to update this Presentation or to correct any inaccuracies in, or omissions from, this Presentation which may become apparent. Interested parties are encouraged to obtain separate and independent verification of information and opinions contained in this Presentation as part of their own due diligence. Information contained in this Presentation is the property of the Company.  It is made available strictly for the purposes referred to above.  This Presentation must not be disclosed, copied, published, reproduced, distributed, used or disclosed in whole or in part at any time without the prior written consent of the Company and by accepting the delivery or making to it of this Presentation, the recipient agrees not to do so and to return any written copy of this Presentation to the Company at the request of the Company. This Presentation should not be considered as the giving of investment advice by the Company or any of its shareholders, directors, officers, agents, employees or advisors.  Each party to whom this Presentation is delivered or made must make its own independent assessment of the Company after making such investigations and taking such advice as may be deemed necessary.  In particular, any estimates or projections or opinions contained in this Presentation necessarily involve significant elements of subjective judgement, analysis and assumption and each recipient should satisfy itself in relation to such matters.  In no circumstances will the Company be responsible for any costs, losses or expenses incurred in connection with any appraisal or investigation of the Company.</a:t>
            </a:r>
          </a:p>
          <a:p>
            <a:pPr>
              <a:lnSpc>
                <a:spcPct val="80000"/>
              </a:lnSpc>
            </a:pPr>
            <a:r>
              <a:rPr lang="en-GB" sz="800" dirty="0"/>
              <a:t>This release contains certain forward-looking statements.  Forward-looking statements are not promises or guarantees of future performance and readers are cautioned not to place undue reliance upon any such forward-looking statements.  Forward-looking statements are based on the Company’s current expectations and assumptions that are subject to a variety of risks and uncertainties that are difficult to predict and that may be beyond the Company’s control. Actual results could differ materially from those expressed in any forward-looking statements due to factors including the following:</a:t>
            </a:r>
          </a:p>
          <a:p>
            <a:pPr lvl="1">
              <a:lnSpc>
                <a:spcPct val="80000"/>
              </a:lnSpc>
            </a:pPr>
            <a:r>
              <a:rPr lang="en-GB" sz="800" b="1" dirty="0"/>
              <a:t>The Company’s growth is dependent on the development and growth of the market for broadband wireless access.</a:t>
            </a:r>
          </a:p>
          <a:p>
            <a:pPr lvl="1">
              <a:lnSpc>
                <a:spcPct val="80000"/>
              </a:lnSpc>
            </a:pPr>
            <a:r>
              <a:rPr lang="en-GB" sz="800" b="1" dirty="0"/>
              <a:t>The Company faces intense competition from several competitors and if it does not compete effectively with these competitors, its revenues may not 	grow and could decline.  The Company also faces competition from indirect competitors.</a:t>
            </a:r>
          </a:p>
          <a:p>
            <a:pPr lvl="1">
              <a:lnSpc>
                <a:spcPct val="80000"/>
              </a:lnSpc>
            </a:pPr>
            <a:r>
              <a:rPr lang="en-GB" sz="800" b="1" dirty="0"/>
              <a:t>The Company’s success depends on its ability to develop new products and enhance existing products.</a:t>
            </a:r>
          </a:p>
          <a:p>
            <a:pPr lvl="1">
              <a:lnSpc>
                <a:spcPct val="80000"/>
              </a:lnSpc>
            </a:pPr>
            <a:r>
              <a:rPr lang="en-GB" sz="800" b="1" dirty="0"/>
              <a:t>The Company has a history of losses and cannot provide assurance that it will attain profitability.</a:t>
            </a:r>
          </a:p>
          <a:p>
            <a:pPr lvl="1">
              <a:lnSpc>
                <a:spcPct val="80000"/>
              </a:lnSpc>
            </a:pPr>
            <a:r>
              <a:rPr lang="en-GB" sz="800" b="1" dirty="0"/>
              <a:t>If the Company is required to change its pricing models to compete successfully, its margins and operating results may be adversely affected.</a:t>
            </a:r>
          </a:p>
          <a:p>
            <a:pPr lvl="1">
              <a:lnSpc>
                <a:spcPct val="80000"/>
              </a:lnSpc>
            </a:pPr>
            <a:r>
              <a:rPr lang="en-GB" sz="800" b="1" dirty="0"/>
              <a:t>The Company relies on a small number of customers for a large percentage of its revenue.</a:t>
            </a:r>
          </a:p>
          <a:p>
            <a:pPr lvl="1">
              <a:lnSpc>
                <a:spcPct val="80000"/>
              </a:lnSpc>
            </a:pPr>
            <a:r>
              <a:rPr lang="en-GB" sz="800" b="1" dirty="0"/>
              <a:t>The Company’s ability to sell products and services is dependent upon it establishing and maintaining relationships with channel partners.</a:t>
            </a:r>
          </a:p>
          <a:p>
            <a:pPr lvl="1">
              <a:lnSpc>
                <a:spcPct val="80000"/>
              </a:lnSpc>
            </a:pPr>
            <a:r>
              <a:rPr lang="en-GB" sz="800" b="1" dirty="0"/>
              <a:t>The Company’s quarterly revenue and operating results can be difficult to predict and can fluctuate substantially.</a:t>
            </a:r>
          </a:p>
          <a:p>
            <a:pPr lvl="1">
              <a:lnSpc>
                <a:spcPct val="80000"/>
              </a:lnSpc>
            </a:pPr>
            <a:r>
              <a:rPr lang="en-GB" sz="800" b="1" dirty="0"/>
              <a:t>The Company has a lengthy and variable sales cycle.</a:t>
            </a:r>
          </a:p>
          <a:p>
            <a:pPr lvl="1">
              <a:lnSpc>
                <a:spcPct val="80000"/>
              </a:lnSpc>
            </a:pPr>
            <a:r>
              <a:rPr lang="en-GB" sz="800" b="1" dirty="0"/>
              <a:t>Additional risks which can also impact upon forward looking statements are identified in DragonWave’s Annual Information Form which is available online at www.sedar.com. DragonWave assumes no obligation to update these forward-looking statements as a result of new information or future events.</a:t>
            </a:r>
          </a:p>
          <a:p>
            <a:pPr>
              <a:lnSpc>
                <a:spcPct val="80000"/>
              </a:lnSpc>
            </a:pPr>
            <a:r>
              <a:rPr lang="en-GB" sz="800" dirty="0"/>
              <a:t>This Presentation does not constitute, or form part of, any offer or invitation to sell or issue, or any solicitation of any offer to subscribe for or purchase any securities in the Company, nor shall it, or the fact of its delivery, making or distribution, form the basis of, or be relied upon in connection with, or act as any inducement to enter into any contract or commitment whatsoever with respect to such securities. Any failure to comply with these restrictions may constitute a violation of applicable securities laws. By accepting this Presentation, the recipient  represents and warrants that it is a person to whom this Presentation may be delivered or distributed without a violation of the laws of any relevant jurisdiction. </a:t>
            </a:r>
            <a:endParaRPr lang="en-US" sz="800" dirty="0"/>
          </a:p>
          <a:p>
            <a:endParaRPr lang="en-US" dirty="0"/>
          </a:p>
        </p:txBody>
      </p:sp>
    </p:spTree>
    <p:extLst>
      <p:ext uri="{BB962C8B-B14F-4D97-AF65-F5344CB8AC3E}">
        <p14:creationId xmlns:p14="http://schemas.microsoft.com/office/powerpoint/2010/main" val="3210681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Demand Driven Hyper-Growth</a:t>
            </a:r>
            <a:endParaRPr lang="en-CA" dirty="0"/>
          </a:p>
        </p:txBody>
      </p:sp>
      <p:sp>
        <p:nvSpPr>
          <p:cNvPr id="4" name="Content Placeholder 2"/>
          <p:cNvSpPr>
            <a:spLocks noGrp="1"/>
          </p:cNvSpPr>
          <p:nvPr>
            <p:ph idx="1"/>
          </p:nvPr>
        </p:nvSpPr>
        <p:spPr>
          <a:xfrm>
            <a:off x="323850" y="1524000"/>
            <a:ext cx="8496622" cy="1963963"/>
          </a:xfrm>
        </p:spPr>
        <p:txBody>
          <a:bodyPr>
            <a:normAutofit/>
          </a:bodyPr>
          <a:lstStyle/>
          <a:p>
            <a:pPr>
              <a:spcBef>
                <a:spcPts val="1200"/>
              </a:spcBef>
              <a:spcAft>
                <a:spcPts val="600"/>
              </a:spcAft>
              <a:buSzPct val="80000"/>
            </a:pPr>
            <a:r>
              <a:rPr lang="en-US" sz="2400" dirty="0">
                <a:latin typeface="+mj-lt"/>
              </a:rPr>
              <a:t>Rapidly increasing smartphone penetration:</a:t>
            </a:r>
          </a:p>
          <a:p>
            <a:pPr lvl="1">
              <a:lnSpc>
                <a:spcPct val="90000"/>
              </a:lnSpc>
              <a:spcBef>
                <a:spcPts val="600"/>
              </a:spcBef>
              <a:buFont typeface="Wingdings" pitchFamily="2" charset="2"/>
              <a:buChar char="§"/>
            </a:pPr>
            <a:r>
              <a:rPr lang="en-US" sz="1400" dirty="0">
                <a:solidFill>
                  <a:srgbClr val="AD1620"/>
                </a:solidFill>
                <a:latin typeface="+mj-lt"/>
                <a:cs typeface="Arial" pitchFamily="34" charset="0"/>
              </a:rPr>
              <a:t>270 million</a:t>
            </a:r>
            <a:r>
              <a:rPr lang="en-US" sz="1400" dirty="0">
                <a:latin typeface="+mj-lt"/>
                <a:cs typeface="Arial" pitchFamily="34" charset="0"/>
              </a:rPr>
              <a:t> smartphones sold in </a:t>
            </a:r>
            <a:r>
              <a:rPr lang="en-US" sz="1400" dirty="0" smtClean="0">
                <a:latin typeface="+mj-lt"/>
                <a:cs typeface="Arial" pitchFamily="34" charset="0"/>
              </a:rPr>
              <a:t>2010</a:t>
            </a:r>
          </a:p>
          <a:p>
            <a:pPr lvl="1">
              <a:lnSpc>
                <a:spcPct val="90000"/>
              </a:lnSpc>
              <a:spcBef>
                <a:spcPts val="600"/>
              </a:spcBef>
              <a:buFont typeface="Wingdings" pitchFamily="2" charset="2"/>
              <a:buChar char="§"/>
            </a:pPr>
            <a:r>
              <a:rPr lang="en-US" sz="1400" dirty="0" smtClean="0">
                <a:solidFill>
                  <a:srgbClr val="AD1620"/>
                </a:solidFill>
                <a:latin typeface="+mj-lt"/>
                <a:cs typeface="Arial" pitchFamily="34" charset="0"/>
              </a:rPr>
              <a:t>2.3 billion</a:t>
            </a:r>
            <a:r>
              <a:rPr lang="en-US" sz="1400" dirty="0" smtClean="0">
                <a:latin typeface="+mj-lt"/>
                <a:cs typeface="Arial" pitchFamily="34" charset="0"/>
              </a:rPr>
              <a:t> smartphone sales from 2010–2015</a:t>
            </a:r>
            <a:endParaRPr lang="en-US" sz="1400" dirty="0">
              <a:latin typeface="+mj-lt"/>
              <a:cs typeface="Arial" pitchFamily="34" charset="0"/>
            </a:endParaRPr>
          </a:p>
          <a:p>
            <a:pPr lvl="1">
              <a:lnSpc>
                <a:spcPct val="90000"/>
              </a:lnSpc>
              <a:spcBef>
                <a:spcPts val="600"/>
              </a:spcBef>
              <a:buFont typeface="Wingdings" pitchFamily="2" charset="2"/>
              <a:buChar char="§"/>
            </a:pPr>
            <a:r>
              <a:rPr lang="en-US" sz="1400" dirty="0">
                <a:latin typeface="+mj-lt"/>
                <a:cs typeface="Arial" pitchFamily="34" charset="0"/>
              </a:rPr>
              <a:t>Only 5% of mobile phones sold in Asia in 2009 were “smart”</a:t>
            </a:r>
          </a:p>
          <a:p>
            <a:pPr lvl="1">
              <a:lnSpc>
                <a:spcPct val="90000"/>
              </a:lnSpc>
              <a:spcBef>
                <a:spcPts val="600"/>
              </a:spcBef>
              <a:buFont typeface="Wingdings" pitchFamily="2" charset="2"/>
              <a:buChar char="§"/>
            </a:pPr>
            <a:r>
              <a:rPr lang="en-US" sz="1400" dirty="0">
                <a:latin typeface="+mj-lt"/>
                <a:cs typeface="Arial" pitchFamily="34" charset="0"/>
              </a:rPr>
              <a:t>iPhone user generates </a:t>
            </a:r>
            <a:r>
              <a:rPr lang="en-US" sz="1400" dirty="0">
                <a:solidFill>
                  <a:srgbClr val="AD1620"/>
                </a:solidFill>
                <a:latin typeface="+mj-lt"/>
                <a:cs typeface="Arial" pitchFamily="34" charset="0"/>
              </a:rPr>
              <a:t>50X more traffic</a:t>
            </a:r>
            <a:r>
              <a:rPr lang="en-US" sz="1400" dirty="0">
                <a:latin typeface="+mj-lt"/>
                <a:cs typeface="Arial" pitchFamily="34" charset="0"/>
              </a:rPr>
              <a:t> than </a:t>
            </a:r>
            <a:r>
              <a:rPr lang="en-US" sz="1400" dirty="0" smtClean="0">
                <a:latin typeface="+mj-lt"/>
                <a:cs typeface="Arial" pitchFamily="34" charset="0"/>
              </a:rPr>
              <a:t>average mobile user</a:t>
            </a:r>
          </a:p>
          <a:p>
            <a:endParaRPr lang="en-CA" sz="2000" dirty="0">
              <a:latin typeface="+mj-lt"/>
            </a:endParaRPr>
          </a:p>
        </p:txBody>
      </p:sp>
      <p:sp>
        <p:nvSpPr>
          <p:cNvPr id="7" name="TextBox 6"/>
          <p:cNvSpPr txBox="1"/>
          <p:nvPr/>
        </p:nvSpPr>
        <p:spPr>
          <a:xfrm rot="16200000">
            <a:off x="4423887" y="4292544"/>
            <a:ext cx="768350" cy="254000"/>
          </a:xfrm>
          <a:prstGeom prst="rect">
            <a:avLst/>
          </a:prstGeom>
          <a:noFill/>
        </p:spPr>
        <p:txBody>
          <a:bodyPr wrap="none">
            <a:spAutoFit/>
          </a:bodyPr>
          <a:lstStyle/>
          <a:p>
            <a:pPr>
              <a:defRPr/>
            </a:pPr>
            <a:r>
              <a:rPr lang="en-US" sz="1050" dirty="0">
                <a:solidFill>
                  <a:srgbClr val="000000"/>
                </a:solidFill>
                <a:ea typeface="ＭＳ Ｐゴシック" pitchFamily="-65" charset="-128"/>
              </a:rPr>
              <a:t>TB/Month</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1861"/>
          <a:stretch/>
        </p:blipFill>
        <p:spPr bwMode="auto">
          <a:xfrm>
            <a:off x="4791046" y="3560453"/>
            <a:ext cx="4050632" cy="2557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txBox="1">
            <a:spLocks/>
          </p:cNvSpPr>
          <p:nvPr/>
        </p:nvSpPr>
        <p:spPr>
          <a:xfrm>
            <a:off x="323850" y="3212756"/>
            <a:ext cx="4781550" cy="3833986"/>
          </a:xfrm>
          <a:prstGeom prst="rect">
            <a:avLst/>
          </a:prstGeom>
        </p:spPr>
        <p:txBody>
          <a:bodyPr vert="horz" lIns="91440" tIns="45720" rIns="91440" bIns="45720" rtlCol="0">
            <a:normAutofit/>
          </a:bodyPr>
          <a:lstStyle>
            <a:lvl1pPr marL="342900" indent="-342900" algn="l" defTabSz="914400" rtl="0" eaLnBrk="0" fontAlgn="base" latinLnBrk="0" hangingPunct="0">
              <a:spcBef>
                <a:spcPct val="20000"/>
              </a:spcBef>
              <a:spcAft>
                <a:spcPct val="0"/>
              </a:spcAft>
              <a:buClr>
                <a:srgbClr val="A61B2A"/>
              </a:buClr>
              <a:buSzPct val="75000"/>
              <a:buFont typeface="Wingdings" pitchFamily="2" charset="2"/>
              <a:buChar char="u"/>
              <a:defRPr lang="en-US" sz="2400" b="1" kern="1200">
                <a:solidFill>
                  <a:srgbClr val="000000"/>
                </a:solidFill>
                <a:latin typeface="Arial (body)"/>
                <a:ea typeface="+mn-ea"/>
                <a:cs typeface="+mn-cs"/>
              </a:defRPr>
            </a:lvl1pPr>
            <a:lvl2pPr marL="742950" indent="-285750" algn="l" defTabSz="914400" rtl="0" eaLnBrk="0" fontAlgn="base" latinLnBrk="0" hangingPunct="0">
              <a:spcBef>
                <a:spcPct val="20000"/>
              </a:spcBef>
              <a:spcAft>
                <a:spcPct val="0"/>
              </a:spcAft>
              <a:buClr>
                <a:srgbClr val="AD1620"/>
              </a:buClr>
              <a:buSzPct val="75000"/>
              <a:buFont typeface="Wingdings" pitchFamily="2" charset="2"/>
              <a:buChar char="§"/>
              <a:defRPr lang="en-US" sz="2100" kern="1200">
                <a:solidFill>
                  <a:srgbClr val="000000"/>
                </a:solidFill>
                <a:latin typeface="Arial (body)"/>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body)"/>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body)"/>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body)"/>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spcBef>
                <a:spcPts val="1200"/>
              </a:spcBef>
              <a:spcAft>
                <a:spcPts val="600"/>
              </a:spcAft>
              <a:buClrTx/>
              <a:buSzPct val="80000"/>
              <a:buFont typeface="Arial" pitchFamily="34" charset="0"/>
              <a:buChar char="•"/>
            </a:pPr>
            <a:r>
              <a:rPr lang="en-US" b="0" dirty="0">
                <a:solidFill>
                  <a:schemeClr val="tx1"/>
                </a:solidFill>
                <a:latin typeface="+mj-lt"/>
              </a:rPr>
              <a:t>Rise of the Internet appliances:</a:t>
            </a:r>
          </a:p>
          <a:p>
            <a:pPr lvl="1">
              <a:lnSpc>
                <a:spcPct val="90000"/>
              </a:lnSpc>
              <a:spcBef>
                <a:spcPts val="600"/>
              </a:spcBef>
              <a:buClr>
                <a:srgbClr val="C00000"/>
              </a:buClr>
              <a:buSzPct val="100000"/>
            </a:pPr>
            <a:r>
              <a:rPr lang="en-US" sz="1400" dirty="0" smtClean="0">
                <a:latin typeface="+mj-lt"/>
              </a:rPr>
              <a:t>3G/4G chipsets in various electronics, vehicles, notebooks, and household devices</a:t>
            </a:r>
          </a:p>
          <a:p>
            <a:pPr lvl="1">
              <a:lnSpc>
                <a:spcPct val="90000"/>
              </a:lnSpc>
              <a:spcBef>
                <a:spcPts val="600"/>
              </a:spcBef>
              <a:buClr>
                <a:srgbClr val="C00000"/>
              </a:buClr>
              <a:buSzPct val="100000"/>
            </a:pPr>
            <a:r>
              <a:rPr lang="en-US" sz="1400" dirty="0" smtClean="0">
                <a:solidFill>
                  <a:srgbClr val="AD1620"/>
                </a:solidFill>
                <a:latin typeface="+mj-lt"/>
              </a:rPr>
              <a:t>28 million </a:t>
            </a:r>
            <a:r>
              <a:rPr lang="en-US" sz="1400" dirty="0" err="1" smtClean="0">
                <a:solidFill>
                  <a:srgbClr val="AD1620"/>
                </a:solidFill>
                <a:latin typeface="+mj-lt"/>
              </a:rPr>
              <a:t>iPads</a:t>
            </a:r>
            <a:r>
              <a:rPr lang="en-US" sz="1400" dirty="0" smtClean="0">
                <a:latin typeface="+mj-lt"/>
              </a:rPr>
              <a:t> to be sold in 2011</a:t>
            </a:r>
          </a:p>
          <a:p>
            <a:pPr lvl="1">
              <a:lnSpc>
                <a:spcPct val="90000"/>
              </a:lnSpc>
              <a:spcBef>
                <a:spcPts val="600"/>
              </a:spcBef>
              <a:buClr>
                <a:srgbClr val="C00000"/>
              </a:buClr>
              <a:buSzPct val="100000"/>
            </a:pPr>
            <a:r>
              <a:rPr lang="en-US" sz="1400" dirty="0" smtClean="0">
                <a:latin typeface="+mj-lt"/>
              </a:rPr>
              <a:t>Multi-device data plans</a:t>
            </a:r>
          </a:p>
          <a:p>
            <a:pPr lvl="1">
              <a:lnSpc>
                <a:spcPct val="90000"/>
              </a:lnSpc>
              <a:spcBef>
                <a:spcPts val="600"/>
              </a:spcBef>
              <a:buClr>
                <a:srgbClr val="C00000"/>
              </a:buClr>
              <a:buSzPct val="100000"/>
            </a:pPr>
            <a:r>
              <a:rPr lang="en-US" sz="1400" dirty="0" smtClean="0">
                <a:latin typeface="+mj-lt"/>
              </a:rPr>
              <a:t>Potential for billions of new connected devices</a:t>
            </a:r>
          </a:p>
          <a:p>
            <a:pPr eaLnBrk="1" hangingPunct="1">
              <a:spcBef>
                <a:spcPts val="1200"/>
              </a:spcBef>
              <a:spcAft>
                <a:spcPts val="600"/>
              </a:spcAft>
              <a:buClrTx/>
              <a:buSzPct val="80000"/>
              <a:buFont typeface="Arial" pitchFamily="34" charset="0"/>
              <a:buChar char="•"/>
            </a:pPr>
            <a:r>
              <a:rPr lang="en-US" b="0" dirty="0">
                <a:solidFill>
                  <a:schemeClr val="tx1"/>
                </a:solidFill>
                <a:latin typeface="+mj-lt"/>
              </a:rPr>
              <a:t>Within 5 years:</a:t>
            </a:r>
          </a:p>
          <a:p>
            <a:pPr lvl="1">
              <a:lnSpc>
                <a:spcPct val="90000"/>
              </a:lnSpc>
              <a:spcBef>
                <a:spcPts val="600"/>
              </a:spcBef>
              <a:buClrTx/>
              <a:buSzPct val="100000"/>
            </a:pPr>
            <a:r>
              <a:rPr lang="en-US" sz="1400" dirty="0" smtClean="0">
                <a:solidFill>
                  <a:srgbClr val="AD1620"/>
                </a:solidFill>
                <a:latin typeface="+mj-lt"/>
              </a:rPr>
              <a:t>1.5 billion</a:t>
            </a:r>
            <a:r>
              <a:rPr lang="en-US" sz="1400" dirty="0" smtClean="0">
                <a:latin typeface="+mj-lt"/>
              </a:rPr>
              <a:t> mobile broadband subscribers</a:t>
            </a:r>
          </a:p>
          <a:p>
            <a:pPr lvl="1">
              <a:lnSpc>
                <a:spcPct val="90000"/>
              </a:lnSpc>
              <a:spcBef>
                <a:spcPts val="600"/>
              </a:spcBef>
              <a:buClrTx/>
              <a:buSzPct val="100000"/>
            </a:pPr>
            <a:r>
              <a:rPr lang="en-US" sz="1400" dirty="0" smtClean="0">
                <a:solidFill>
                  <a:srgbClr val="AD1620"/>
                </a:solidFill>
                <a:latin typeface="+mj-lt"/>
              </a:rPr>
              <a:t>50–100X</a:t>
            </a:r>
            <a:r>
              <a:rPr lang="en-US" sz="1400" dirty="0" smtClean="0">
                <a:latin typeface="+mj-lt"/>
              </a:rPr>
              <a:t> increase in mobile </a:t>
            </a:r>
            <a:r>
              <a:rPr lang="en-US" sz="1400" dirty="0" smtClean="0">
                <a:solidFill>
                  <a:srgbClr val="AD1620"/>
                </a:solidFill>
                <a:latin typeface="+mj-lt"/>
              </a:rPr>
              <a:t>data usage</a:t>
            </a:r>
          </a:p>
          <a:p>
            <a:pPr lvl="1">
              <a:lnSpc>
                <a:spcPct val="90000"/>
              </a:lnSpc>
              <a:spcBef>
                <a:spcPts val="600"/>
              </a:spcBef>
              <a:buClrTx/>
              <a:buSzPct val="100000"/>
            </a:pPr>
            <a:r>
              <a:rPr lang="en-US" sz="1400" dirty="0" smtClean="0">
                <a:solidFill>
                  <a:srgbClr val="AD1620"/>
                </a:solidFill>
                <a:latin typeface="+mj-lt"/>
              </a:rPr>
              <a:t>30X</a:t>
            </a:r>
            <a:r>
              <a:rPr lang="en-US" sz="1400" dirty="0" smtClean="0">
                <a:latin typeface="+mj-lt"/>
              </a:rPr>
              <a:t> more data than voice</a:t>
            </a:r>
          </a:p>
          <a:p>
            <a:endParaRPr lang="en-US" sz="2000" dirty="0">
              <a:latin typeface="+mj-lt"/>
            </a:endParaRPr>
          </a:p>
        </p:txBody>
      </p:sp>
      <p:sp>
        <p:nvSpPr>
          <p:cNvPr id="11" name="TextBox 49"/>
          <p:cNvSpPr txBox="1">
            <a:spLocks noChangeArrowheads="1"/>
          </p:cNvSpPr>
          <p:nvPr/>
        </p:nvSpPr>
        <p:spPr bwMode="auto">
          <a:xfrm>
            <a:off x="5346068" y="3352800"/>
            <a:ext cx="3512544" cy="258532"/>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CA" sz="1200" b="1" u="none" strike="noStrike" kern="0" cap="none" spc="0" normalizeH="0" baseline="0" noProof="0" dirty="0" smtClean="0">
                <a:ln>
                  <a:noFill/>
                </a:ln>
                <a:solidFill>
                  <a:srgbClr val="000000"/>
                </a:solidFill>
                <a:effectLst/>
                <a:uLnTx/>
                <a:uFillTx/>
                <a:latin typeface="Arial" pitchFamily="34" charset="0"/>
                <a:cs typeface="Arial" pitchFamily="34" charset="0"/>
              </a:rPr>
              <a:t>Mobile Network Traffic Growth</a:t>
            </a:r>
          </a:p>
        </p:txBody>
      </p:sp>
      <p:sp>
        <p:nvSpPr>
          <p:cNvPr id="12" name="TextBox 44"/>
          <p:cNvSpPr txBox="1">
            <a:spLocks noChangeArrowheads="1"/>
          </p:cNvSpPr>
          <p:nvPr/>
        </p:nvSpPr>
        <p:spPr bwMode="auto">
          <a:xfrm>
            <a:off x="5364088" y="6096887"/>
            <a:ext cx="2880320" cy="200055"/>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srgbClr val="000000"/>
                </a:solidFill>
                <a:effectLst/>
                <a:uLnTx/>
                <a:uFillTx/>
              </a:rPr>
              <a:t>Source:  Cisco Global Mobile Data Traffic Forecast, 2010</a:t>
            </a:r>
          </a:p>
        </p:txBody>
      </p:sp>
    </p:spTree>
    <p:extLst>
      <p:ext uri="{BB962C8B-B14F-4D97-AF65-F5344CB8AC3E}">
        <p14:creationId xmlns:p14="http://schemas.microsoft.com/office/powerpoint/2010/main" val="833056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normAutofit fontScale="90000"/>
          </a:bodyPr>
          <a:lstStyle/>
          <a:p>
            <a:r>
              <a:rPr lang="en-US" dirty="0" smtClean="0"/>
              <a:t>Charting a Course in Unclear Waters</a:t>
            </a:r>
            <a:endParaRPr lang="en-CA" dirty="0"/>
          </a:p>
        </p:txBody>
      </p:sp>
      <p:sp>
        <p:nvSpPr>
          <p:cNvPr id="3" name="Content Placeholder 2"/>
          <p:cNvSpPr>
            <a:spLocks noGrp="1"/>
          </p:cNvSpPr>
          <p:nvPr>
            <p:ph idx="1"/>
          </p:nvPr>
        </p:nvSpPr>
        <p:spPr>
          <a:xfrm>
            <a:off x="457200" y="1828800"/>
            <a:ext cx="4191000" cy="4297363"/>
          </a:xfrm>
        </p:spPr>
        <p:txBody>
          <a:bodyPr>
            <a:normAutofit/>
          </a:bodyPr>
          <a:lstStyle/>
          <a:p>
            <a:r>
              <a:rPr lang="en-US" sz="2600" dirty="0" smtClean="0"/>
              <a:t>Many opinions on future bandwidth requirements and traffic mix</a:t>
            </a:r>
          </a:p>
          <a:p>
            <a:r>
              <a:rPr lang="en-US" sz="2600" dirty="0" smtClean="0"/>
              <a:t>If the last few years are any indication, industry prognosticators often get it wrong</a:t>
            </a:r>
          </a:p>
          <a:p>
            <a:r>
              <a:rPr lang="en-US" sz="2600" dirty="0" smtClean="0"/>
              <a:t>Need to develop a “future-proof” backhaul strategy</a:t>
            </a:r>
          </a:p>
          <a:p>
            <a:endParaRPr lang="en-CA" sz="2600" dirty="0"/>
          </a:p>
        </p:txBody>
      </p:sp>
      <p:pic>
        <p:nvPicPr>
          <p:cNvPr id="4" name="Picture 4" descr="http://farm4.static.flickr.com/3342/3230796196_e84e8558fb.jpg"/>
          <p:cNvPicPr>
            <a:picLocks noChangeAspect="1" noChangeArrowheads="1"/>
          </p:cNvPicPr>
          <p:nvPr/>
        </p:nvPicPr>
        <p:blipFill rotWithShape="1">
          <a:blip r:embed="rId3">
            <a:extLst>
              <a:ext uri="{28A0092B-C50C-407E-A947-70E740481C1C}">
                <a14:useLocalDpi xmlns:a14="http://schemas.microsoft.com/office/drawing/2010/main" val="0"/>
              </a:ext>
            </a:extLst>
          </a:blip>
          <a:srcRect l="7755" r="22614"/>
          <a:stretch/>
        </p:blipFill>
        <p:spPr bwMode="auto">
          <a:xfrm>
            <a:off x="5086349" y="1905000"/>
            <a:ext cx="3829051" cy="3662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885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15962"/>
            <a:ext cx="8229600" cy="960438"/>
          </a:xfrm>
        </p:spPr>
        <p:txBody>
          <a:bodyPr/>
          <a:lstStyle/>
          <a:p>
            <a:r>
              <a:rPr lang="en-US" dirty="0"/>
              <a:t>Backhaul Innovation is Vital</a:t>
            </a:r>
            <a:endParaRPr lang="en-CA" dirty="0"/>
          </a:p>
        </p:txBody>
      </p:sp>
      <p:sp>
        <p:nvSpPr>
          <p:cNvPr id="3" name="Content Placeholder 2"/>
          <p:cNvSpPr>
            <a:spLocks noGrp="1"/>
          </p:cNvSpPr>
          <p:nvPr>
            <p:ph idx="1"/>
          </p:nvPr>
        </p:nvSpPr>
        <p:spPr>
          <a:xfrm>
            <a:off x="323528" y="1600200"/>
            <a:ext cx="7829872" cy="3872573"/>
          </a:xfrm>
        </p:spPr>
        <p:txBody>
          <a:bodyPr>
            <a:normAutofit/>
          </a:bodyPr>
          <a:lstStyle/>
          <a:p>
            <a:pPr>
              <a:spcBef>
                <a:spcPts val="1200"/>
              </a:spcBef>
              <a:spcAft>
                <a:spcPts val="600"/>
              </a:spcAft>
            </a:pPr>
            <a:r>
              <a:rPr lang="en-US" sz="2000" dirty="0" smtClean="0"/>
              <a:t>On Average, backhaul accounts for 30% of OPEX</a:t>
            </a:r>
          </a:p>
          <a:p>
            <a:pPr>
              <a:spcBef>
                <a:spcPts val="1200"/>
              </a:spcBef>
            </a:pPr>
            <a:r>
              <a:rPr lang="en-US" sz="2000" dirty="0" smtClean="0"/>
              <a:t>Short term backhaul requirements are well understood</a:t>
            </a:r>
          </a:p>
          <a:p>
            <a:pPr lvl="1">
              <a:spcBef>
                <a:spcPts val="600"/>
              </a:spcBef>
              <a:spcAft>
                <a:spcPts val="600"/>
              </a:spcAft>
            </a:pPr>
            <a:r>
              <a:rPr lang="en-US" sz="1600" dirty="0" smtClean="0"/>
              <a:t>100 Mbps per cell site next year</a:t>
            </a:r>
            <a:endParaRPr lang="en-US" sz="1600" dirty="0"/>
          </a:p>
          <a:p>
            <a:pPr lvl="1">
              <a:spcBef>
                <a:spcPts val="0"/>
              </a:spcBef>
              <a:spcAft>
                <a:spcPts val="600"/>
              </a:spcAft>
            </a:pPr>
            <a:r>
              <a:rPr lang="en-US" sz="1700" dirty="0"/>
              <a:t>Multi-gigabit aggregation </a:t>
            </a:r>
            <a:r>
              <a:rPr lang="en-US" sz="1700" dirty="0" smtClean="0"/>
              <a:t>rings</a:t>
            </a:r>
          </a:p>
          <a:p>
            <a:pPr>
              <a:spcBef>
                <a:spcPts val="1200"/>
              </a:spcBef>
            </a:pPr>
            <a:r>
              <a:rPr lang="en-US" sz="2000" dirty="0" smtClean="0"/>
              <a:t>Based </a:t>
            </a:r>
            <a:r>
              <a:rPr lang="en-US" sz="2000" dirty="0"/>
              <a:t>on current mode of operation, these costs will rise significantly in 4G </a:t>
            </a:r>
            <a:r>
              <a:rPr lang="en-US" sz="2000" dirty="0" smtClean="0"/>
              <a:t>networks:</a:t>
            </a:r>
            <a:endParaRPr lang="en-US" sz="2000" dirty="0"/>
          </a:p>
          <a:p>
            <a:pPr lvl="1">
              <a:spcBef>
                <a:spcPts val="600"/>
              </a:spcBef>
            </a:pPr>
            <a:r>
              <a:rPr lang="en-US" sz="1700" dirty="0" smtClean="0"/>
              <a:t>Avg. monthly cost per cell site will rise to $23,000 by 2012, compared to the 2009 average of $2,100.  </a:t>
            </a:r>
            <a:r>
              <a:rPr lang="en-US" sz="1200" b="0" i="1" dirty="0" smtClean="0"/>
              <a:t>(</a:t>
            </a:r>
            <a:r>
              <a:rPr lang="en-US" sz="1200" b="0" i="1" dirty="0"/>
              <a:t>Source: Yankee Group)</a:t>
            </a:r>
            <a:endParaRPr lang="en-US" sz="1800" b="0" i="1" dirty="0" smtClean="0"/>
          </a:p>
          <a:p>
            <a:pPr>
              <a:spcBef>
                <a:spcPts val="1200"/>
              </a:spcBef>
              <a:spcAft>
                <a:spcPts val="600"/>
              </a:spcAft>
            </a:pPr>
            <a:r>
              <a:rPr lang="en-US" sz="2000" dirty="0" smtClean="0"/>
              <a:t>Difficult to predict long-term bandwidth requirement and traffic mix but maintaining the status </a:t>
            </a:r>
            <a:r>
              <a:rPr lang="en-US" sz="2000" dirty="0"/>
              <a:t>quo is not a viable </a:t>
            </a:r>
            <a:r>
              <a:rPr lang="en-US" sz="2000" dirty="0" smtClean="0"/>
              <a:t>option</a:t>
            </a:r>
            <a:endParaRPr lang="en-US" sz="2000" dirty="0"/>
          </a:p>
        </p:txBody>
      </p:sp>
      <p:sp>
        <p:nvSpPr>
          <p:cNvPr id="6" name="Rounded Rectangle 5"/>
          <p:cNvSpPr/>
          <p:nvPr/>
        </p:nvSpPr>
        <p:spPr bwMode="auto">
          <a:xfrm>
            <a:off x="381000" y="5564635"/>
            <a:ext cx="8274469" cy="658813"/>
          </a:xfrm>
          <a:prstGeom prst="roundRect">
            <a:avLst/>
          </a:prstGeom>
          <a:gradFill flip="none" rotWithShape="1">
            <a:gsLst>
              <a:gs pos="0">
                <a:srgbClr val="003366">
                  <a:tint val="66000"/>
                  <a:satMod val="160000"/>
                </a:srgbClr>
              </a:gs>
              <a:gs pos="50000">
                <a:srgbClr val="003366">
                  <a:tint val="44500"/>
                  <a:satMod val="160000"/>
                </a:srgbClr>
              </a:gs>
              <a:gs pos="100000">
                <a:srgbClr val="003366">
                  <a:tint val="23500"/>
                  <a:satMod val="160000"/>
                </a:srgbClr>
              </a:gs>
            </a:gsLst>
            <a:lin ang="0" scaled="1"/>
            <a:tileRect/>
          </a:gradFill>
          <a:ln w="9525"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a:lstStyle/>
          <a:p>
            <a:pPr eaLnBrk="0" fontAlgn="auto" hangingPunct="0">
              <a:spcBef>
                <a:spcPts val="0"/>
              </a:spcBef>
              <a:spcAft>
                <a:spcPts val="0"/>
              </a:spcAft>
              <a:defRPr/>
            </a:pPr>
            <a:endParaRPr lang="en-US" kern="0">
              <a:solidFill>
                <a:srgbClr val="003366"/>
              </a:solidFill>
              <a:latin typeface="Arial"/>
              <a:ea typeface="+mn-ea"/>
            </a:endParaRPr>
          </a:p>
        </p:txBody>
      </p:sp>
      <p:sp>
        <p:nvSpPr>
          <p:cNvPr id="7" name="Text Box 40"/>
          <p:cNvSpPr txBox="1">
            <a:spLocks noChangeArrowheads="1"/>
          </p:cNvSpPr>
          <p:nvPr/>
        </p:nvSpPr>
        <p:spPr bwMode="auto">
          <a:xfrm>
            <a:off x="453009" y="5540514"/>
            <a:ext cx="7878740" cy="707886"/>
          </a:xfrm>
          <a:prstGeom prst="rect">
            <a:avLst/>
          </a:prstGeom>
          <a:noFill/>
          <a:ln w="9525" algn="ctr">
            <a:noFill/>
            <a:miter lim="800000"/>
            <a:headEnd/>
            <a:tailEnd/>
          </a:ln>
        </p:spPr>
        <p:txBody>
          <a:bodyPr wrap="square">
            <a:spAutoFit/>
          </a:bodyPr>
          <a:lstStyle/>
          <a:p>
            <a:pPr algn="ctr" eaLnBrk="0" fontAlgn="auto" hangingPunct="0">
              <a:spcBef>
                <a:spcPts val="0"/>
              </a:spcBef>
              <a:spcAft>
                <a:spcPts val="0"/>
              </a:spcAft>
              <a:defRPr/>
            </a:pPr>
            <a:r>
              <a:rPr lang="en-US" sz="2000" i="1" kern="0" dirty="0" smtClean="0">
                <a:solidFill>
                  <a:srgbClr val="AD1620"/>
                </a:solidFill>
                <a:latin typeface="Arial" charset="0"/>
                <a:ea typeface="ＭＳ Ｐゴシック" pitchFamily="-65" charset="-128"/>
              </a:rPr>
              <a:t>Backhaul Costs in 4G Networks Threaten to Overwhelm the Operator Business Case</a:t>
            </a:r>
            <a:endParaRPr lang="en-US" sz="2000" i="1" kern="0" dirty="0">
              <a:solidFill>
                <a:srgbClr val="AD1620"/>
              </a:solidFill>
              <a:latin typeface="Arial" charset="0"/>
              <a:ea typeface="ＭＳ Ｐゴシック" pitchFamily="-65" charset="-128"/>
            </a:endParaRPr>
          </a:p>
        </p:txBody>
      </p:sp>
    </p:spTree>
    <p:extLst>
      <p:ext uri="{BB962C8B-B14F-4D97-AF65-F5344CB8AC3E}">
        <p14:creationId xmlns:p14="http://schemas.microsoft.com/office/powerpoint/2010/main" val="3072036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85800"/>
          </a:xfrm>
        </p:spPr>
        <p:txBody>
          <a:bodyPr>
            <a:normAutofit fontScale="90000"/>
          </a:bodyPr>
          <a:lstStyle/>
          <a:p>
            <a:r>
              <a:rPr lang="en-US" dirty="0" smtClean="0"/>
              <a:t>Migration to Ethernet Backhaul</a:t>
            </a:r>
            <a:endParaRPr lang="en-US" dirty="0"/>
          </a:p>
        </p:txBody>
      </p:sp>
      <p:sp>
        <p:nvSpPr>
          <p:cNvPr id="6" name="Rounded Rectangle 5"/>
          <p:cNvSpPr/>
          <p:nvPr/>
        </p:nvSpPr>
        <p:spPr bwMode="auto">
          <a:xfrm>
            <a:off x="329505" y="5774903"/>
            <a:ext cx="8562975" cy="596900"/>
          </a:xfrm>
          <a:prstGeom prst="roundRect">
            <a:avLst/>
          </a:prstGeom>
          <a:gradFill flip="none" rotWithShape="1">
            <a:gsLst>
              <a:gs pos="0">
                <a:srgbClr val="003366">
                  <a:tint val="66000"/>
                  <a:satMod val="160000"/>
                </a:srgbClr>
              </a:gs>
              <a:gs pos="50000">
                <a:srgbClr val="003366">
                  <a:tint val="44500"/>
                  <a:satMod val="160000"/>
                </a:srgbClr>
              </a:gs>
              <a:gs pos="100000">
                <a:srgbClr val="003366">
                  <a:tint val="23500"/>
                  <a:satMod val="160000"/>
                </a:srgbClr>
              </a:gs>
            </a:gsLst>
            <a:lin ang="0" scaled="1"/>
            <a:tileRect/>
          </a:gradFill>
          <a:ln w="9525"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a:lstStyle/>
          <a:p>
            <a:pPr eaLnBrk="0" fontAlgn="auto" hangingPunct="0">
              <a:spcBef>
                <a:spcPts val="0"/>
              </a:spcBef>
              <a:spcAft>
                <a:spcPts val="0"/>
              </a:spcAft>
              <a:defRPr/>
            </a:pPr>
            <a:endParaRPr lang="en-US" kern="0" dirty="0">
              <a:solidFill>
                <a:srgbClr val="003366"/>
              </a:solidFill>
              <a:latin typeface="Arial"/>
              <a:ea typeface="+mn-ea"/>
            </a:endParaRPr>
          </a:p>
        </p:txBody>
      </p:sp>
      <p:sp>
        <p:nvSpPr>
          <p:cNvPr id="7" name="Text Box 8"/>
          <p:cNvSpPr txBox="1">
            <a:spLocks noChangeArrowheads="1"/>
          </p:cNvSpPr>
          <p:nvPr/>
        </p:nvSpPr>
        <p:spPr bwMode="auto">
          <a:xfrm>
            <a:off x="375542" y="5755853"/>
            <a:ext cx="8505825" cy="646331"/>
          </a:xfrm>
          <a:prstGeom prst="rect">
            <a:avLst/>
          </a:prstGeom>
          <a:noFill/>
          <a:ln w="19050">
            <a:noFill/>
            <a:miter lim="800000"/>
            <a:headEnd/>
            <a:tailEnd/>
          </a:ln>
        </p:spPr>
        <p:txBody>
          <a:bodyPr>
            <a:spAutoFit/>
          </a:bodyPr>
          <a:lstStyle/>
          <a:p>
            <a:pPr algn="ctr" eaLnBrk="0" fontAlgn="auto" hangingPunct="0">
              <a:spcBef>
                <a:spcPts val="0"/>
              </a:spcBef>
              <a:spcAft>
                <a:spcPts val="0"/>
              </a:spcAft>
              <a:defRPr/>
            </a:pPr>
            <a:r>
              <a:rPr lang="en-US" b="1" i="1" kern="0" dirty="0">
                <a:solidFill>
                  <a:srgbClr val="AD1620"/>
                </a:solidFill>
                <a:latin typeface="Arial" charset="0"/>
                <a:ea typeface="ＭＳ Ｐゴシック" pitchFamily="-65" charset="-128"/>
              </a:rPr>
              <a:t>The cost and efficiency benefits of packet based backhaul solutions are driving a significant shift towards Ethernet.</a:t>
            </a:r>
          </a:p>
        </p:txBody>
      </p:sp>
      <p:pic>
        <p:nvPicPr>
          <p:cNvPr id="17"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3820" b="26033"/>
          <a:stretch/>
        </p:blipFill>
        <p:spPr bwMode="auto">
          <a:xfrm>
            <a:off x="2728367" y="1477545"/>
            <a:ext cx="5112568" cy="4218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Brace 2"/>
          <p:cNvSpPr/>
          <p:nvPr/>
        </p:nvSpPr>
        <p:spPr>
          <a:xfrm>
            <a:off x="7701112" y="1727477"/>
            <a:ext cx="268982" cy="2304256"/>
          </a:xfrm>
          <a:prstGeom prst="rightBrace">
            <a:avLst>
              <a:gd name="adj1" fmla="val 8333"/>
              <a:gd name="adj2" fmla="val 48760"/>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rgbClr val="AD1620"/>
              </a:solidFill>
            </a:endParaRPr>
          </a:p>
        </p:txBody>
      </p:sp>
      <p:sp>
        <p:nvSpPr>
          <p:cNvPr id="13" name="TextBox 12"/>
          <p:cNvSpPr txBox="1"/>
          <p:nvPr/>
        </p:nvSpPr>
        <p:spPr>
          <a:xfrm>
            <a:off x="7635577" y="2610623"/>
            <a:ext cx="1544935" cy="415498"/>
          </a:xfrm>
          <a:prstGeom prst="rect">
            <a:avLst/>
          </a:prstGeom>
          <a:noFill/>
        </p:spPr>
        <p:txBody>
          <a:bodyPr wrap="square" rtlCol="0">
            <a:spAutoFit/>
          </a:bodyPr>
          <a:lstStyle/>
          <a:p>
            <a:pPr algn="ctr"/>
            <a:r>
              <a:rPr lang="en-US" sz="1050" b="1" dirty="0" smtClean="0">
                <a:latin typeface="Arial" pitchFamily="34" charset="0"/>
                <a:cs typeface="Arial" pitchFamily="34" charset="0"/>
              </a:rPr>
              <a:t>Ethernet-Based Backhaul</a:t>
            </a:r>
            <a:endParaRPr lang="en-CA" sz="1050" b="1" dirty="0">
              <a:latin typeface="Arial" pitchFamily="34" charset="0"/>
              <a:cs typeface="Arial" pitchFamily="34" charset="0"/>
            </a:endParaRPr>
          </a:p>
        </p:txBody>
      </p:sp>
      <p:sp>
        <p:nvSpPr>
          <p:cNvPr id="8" name="Content Placeholder 2"/>
          <p:cNvSpPr>
            <a:spLocks noGrp="1"/>
          </p:cNvSpPr>
          <p:nvPr>
            <p:ph idx="1"/>
          </p:nvPr>
        </p:nvSpPr>
        <p:spPr>
          <a:xfrm>
            <a:off x="323528" y="1849016"/>
            <a:ext cx="2520280" cy="3561259"/>
          </a:xfrm>
        </p:spPr>
        <p:txBody>
          <a:bodyPr>
            <a:normAutofit/>
          </a:bodyPr>
          <a:lstStyle/>
          <a:p>
            <a:pPr>
              <a:spcBef>
                <a:spcPts val="1200"/>
              </a:spcBef>
              <a:spcAft>
                <a:spcPts val="600"/>
              </a:spcAft>
            </a:pPr>
            <a:r>
              <a:rPr lang="en-US" sz="2000" dirty="0" smtClean="0"/>
              <a:t>First step in achieving greater backhaul leverage is  a shift to Ethernet</a:t>
            </a:r>
          </a:p>
          <a:p>
            <a:pPr>
              <a:spcBef>
                <a:spcPts val="1200"/>
              </a:spcBef>
              <a:spcAft>
                <a:spcPts val="600"/>
              </a:spcAft>
            </a:pPr>
            <a:r>
              <a:rPr lang="en-US" sz="2000" dirty="0" smtClean="0"/>
              <a:t>75% of backhaul will be Ethernet-based by 2014</a:t>
            </a:r>
            <a:endParaRPr lang="en-US" sz="2000" dirty="0"/>
          </a:p>
        </p:txBody>
      </p:sp>
      <p:sp>
        <p:nvSpPr>
          <p:cNvPr id="9" name="TextBox 44"/>
          <p:cNvSpPr txBox="1">
            <a:spLocks noChangeArrowheads="1"/>
          </p:cNvSpPr>
          <p:nvPr/>
        </p:nvSpPr>
        <p:spPr bwMode="auto">
          <a:xfrm>
            <a:off x="7620000" y="4648200"/>
            <a:ext cx="1440160" cy="200055"/>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srgbClr val="000000"/>
                </a:solidFill>
                <a:effectLst/>
                <a:uLnTx/>
                <a:uFillTx/>
              </a:rPr>
              <a:t>Source: </a:t>
            </a:r>
            <a:r>
              <a:rPr kumimoji="0" lang="en-US" sz="700" b="0" i="0" u="none" strike="noStrike" kern="0" cap="none" spc="0" normalizeH="0" baseline="0" noProof="0" dirty="0" err="1" smtClean="0">
                <a:ln>
                  <a:noFill/>
                </a:ln>
                <a:solidFill>
                  <a:srgbClr val="000000"/>
                </a:solidFill>
                <a:effectLst/>
                <a:uLnTx/>
                <a:uFillTx/>
              </a:rPr>
              <a:t>Infonetics</a:t>
            </a:r>
            <a:r>
              <a:rPr kumimoji="0" lang="en-US" sz="700" b="0" i="0" u="none" strike="noStrike" kern="0" cap="none" spc="0" normalizeH="0" baseline="0" noProof="0" dirty="0" smtClean="0">
                <a:ln>
                  <a:noFill/>
                </a:ln>
                <a:solidFill>
                  <a:srgbClr val="000000"/>
                </a:solidFill>
                <a:effectLst/>
                <a:uLnTx/>
                <a:uFillTx/>
              </a:rPr>
              <a:t> research, 2010</a:t>
            </a:r>
          </a:p>
        </p:txBody>
      </p:sp>
    </p:spTree>
    <p:extLst>
      <p:ext uri="{BB962C8B-B14F-4D97-AF65-F5344CB8AC3E}">
        <p14:creationId xmlns:p14="http://schemas.microsoft.com/office/powerpoint/2010/main" val="2062041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385" y="685800"/>
            <a:ext cx="8229600" cy="1143000"/>
          </a:xfrm>
        </p:spPr>
        <p:txBody>
          <a:bodyPr/>
          <a:lstStyle/>
          <a:p>
            <a:r>
              <a:rPr lang="en-US" dirty="0" smtClean="0"/>
              <a:t>Ethernet Backhaul Options</a:t>
            </a:r>
            <a:endParaRPr lang="en-C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73237967"/>
              </p:ext>
            </p:extLst>
          </p:nvPr>
        </p:nvGraphicFramePr>
        <p:xfrm>
          <a:off x="323528" y="1785392"/>
          <a:ext cx="6768752" cy="4386808"/>
        </p:xfrm>
        <a:graphic>
          <a:graphicData uri="http://schemas.openxmlformats.org/drawingml/2006/table">
            <a:tbl>
              <a:tblPr firstRow="1" bandRow="1">
                <a:tableStyleId>{5C22544A-7EE6-4342-B048-85BDC9FD1C3A}</a:tableStyleId>
              </a:tblPr>
              <a:tblGrid>
                <a:gridCol w="1728192"/>
                <a:gridCol w="2232248"/>
                <a:gridCol w="2808312"/>
              </a:tblGrid>
              <a:tr h="372626">
                <a:tc>
                  <a:txBody>
                    <a:bodyPr/>
                    <a:lstStyle/>
                    <a:p>
                      <a:endParaRPr lang="en-CA" dirty="0">
                        <a:latin typeface="+mj-lt"/>
                        <a:cs typeface="Arial" pitchFamily="34" charset="0"/>
                      </a:endParaRPr>
                    </a:p>
                  </a:txBody>
                  <a:tcPr>
                    <a:solidFill>
                      <a:schemeClr val="bg1"/>
                    </a:solidFill>
                  </a:tcPr>
                </a:tc>
                <a:tc>
                  <a:txBody>
                    <a:bodyPr/>
                    <a:lstStyle/>
                    <a:p>
                      <a:pPr algn="ctr"/>
                      <a:r>
                        <a:rPr lang="en-US" dirty="0" smtClean="0">
                          <a:latin typeface="+mj-lt"/>
                          <a:cs typeface="Arial" pitchFamily="34" charset="0"/>
                        </a:rPr>
                        <a:t>Pros</a:t>
                      </a:r>
                      <a:endParaRPr lang="en-CA" dirty="0">
                        <a:latin typeface="+mj-lt"/>
                        <a:cs typeface="Arial" pitchFamily="34" charset="0"/>
                      </a:endParaRPr>
                    </a:p>
                  </a:txBody>
                  <a:tcPr/>
                </a:tc>
                <a:tc>
                  <a:txBody>
                    <a:bodyPr/>
                    <a:lstStyle/>
                    <a:p>
                      <a:pPr algn="ctr"/>
                      <a:r>
                        <a:rPr lang="en-US" dirty="0" smtClean="0">
                          <a:latin typeface="+mj-lt"/>
                          <a:cs typeface="Arial" pitchFamily="34" charset="0"/>
                        </a:rPr>
                        <a:t>Cons</a:t>
                      </a:r>
                      <a:endParaRPr lang="en-CA" dirty="0">
                        <a:latin typeface="+mj-lt"/>
                        <a:cs typeface="Arial" pitchFamily="34" charset="0"/>
                      </a:endParaRPr>
                    </a:p>
                  </a:txBody>
                  <a:tcPr/>
                </a:tc>
              </a:tr>
              <a:tr h="966182">
                <a:tc>
                  <a:txBody>
                    <a:bodyPr/>
                    <a:lstStyle/>
                    <a:p>
                      <a:r>
                        <a:rPr lang="en-US" b="1" dirty="0" smtClean="0">
                          <a:latin typeface="+mj-lt"/>
                          <a:cs typeface="Arial" pitchFamily="34" charset="0"/>
                        </a:rPr>
                        <a:t>Laying Fiber</a:t>
                      </a:r>
                      <a:endParaRPr lang="en-CA" b="1" dirty="0">
                        <a:latin typeface="+mj-lt"/>
                        <a:cs typeface="Arial" pitchFamily="34" charset="0"/>
                      </a:endParaRPr>
                    </a:p>
                  </a:txBody>
                  <a:tcPr/>
                </a:tc>
                <a:tc>
                  <a:txBody>
                    <a:bodyPr/>
                    <a:lstStyle/>
                    <a:p>
                      <a:pPr marL="285750" indent="-285750">
                        <a:buFont typeface="Arial" pitchFamily="34" charset="0"/>
                        <a:buChar char="•"/>
                      </a:pPr>
                      <a:r>
                        <a:rPr lang="en-US" sz="1400" dirty="0" smtClean="0">
                          <a:latin typeface="+mj-lt"/>
                          <a:cs typeface="Arial" pitchFamily="34" charset="0"/>
                        </a:rPr>
                        <a:t>Nearly</a:t>
                      </a:r>
                      <a:r>
                        <a:rPr lang="en-US" sz="1400" baseline="0" dirty="0" smtClean="0">
                          <a:latin typeface="+mj-lt"/>
                          <a:cs typeface="Arial" pitchFamily="34" charset="0"/>
                        </a:rPr>
                        <a:t> unlimited Capacity (&gt;1Tbps)</a:t>
                      </a:r>
                    </a:p>
                    <a:p>
                      <a:pPr marL="285750" indent="-285750">
                        <a:buFont typeface="Arial" pitchFamily="34" charset="0"/>
                        <a:buChar char="•"/>
                      </a:pPr>
                      <a:endParaRPr lang="en-CA" sz="1400" dirty="0">
                        <a:latin typeface="+mj-lt"/>
                        <a:cs typeface="Arial" pitchFamily="34" charset="0"/>
                      </a:endParaRPr>
                    </a:p>
                  </a:txBody>
                  <a:tcPr/>
                </a:tc>
                <a:tc>
                  <a:txBody>
                    <a:bodyPr/>
                    <a:lstStyle/>
                    <a:p>
                      <a:pPr marL="285750" indent="-285750">
                        <a:buFont typeface="Arial" pitchFamily="34" charset="0"/>
                        <a:buChar char="•"/>
                      </a:pPr>
                      <a:r>
                        <a:rPr lang="en-US" sz="1400" dirty="0" smtClean="0">
                          <a:latin typeface="+mj-lt"/>
                          <a:cs typeface="Arial" pitchFamily="34" charset="0"/>
                        </a:rPr>
                        <a:t>High</a:t>
                      </a:r>
                      <a:r>
                        <a:rPr lang="en-US" sz="1400" baseline="0" dirty="0" smtClean="0">
                          <a:latin typeface="+mj-lt"/>
                          <a:cs typeface="Arial" pitchFamily="34" charset="0"/>
                        </a:rPr>
                        <a:t> upfront capital</a:t>
                      </a:r>
                      <a:endParaRPr lang="en-US" sz="1400" dirty="0" smtClean="0">
                        <a:latin typeface="+mj-lt"/>
                        <a:cs typeface="Arial" pitchFamily="34" charset="0"/>
                      </a:endParaRPr>
                    </a:p>
                    <a:p>
                      <a:pPr marL="285750" indent="-285750">
                        <a:buFont typeface="Arial" pitchFamily="34" charset="0"/>
                        <a:buChar char="•"/>
                      </a:pPr>
                      <a:r>
                        <a:rPr lang="en-US" sz="1400" baseline="0" dirty="0" smtClean="0">
                          <a:latin typeface="+mj-lt"/>
                          <a:cs typeface="Arial" pitchFamily="34" charset="0"/>
                        </a:rPr>
                        <a:t>Long time to service</a:t>
                      </a:r>
                    </a:p>
                    <a:p>
                      <a:pPr marL="285750" indent="-285750">
                        <a:buFont typeface="Arial" pitchFamily="34" charset="0"/>
                        <a:buChar char="•"/>
                      </a:pPr>
                      <a:r>
                        <a:rPr lang="en-US" sz="1400" baseline="0" dirty="0" smtClean="0">
                          <a:latin typeface="+mj-lt"/>
                          <a:cs typeface="Arial" pitchFamily="34" charset="0"/>
                        </a:rPr>
                        <a:t>Complicated to build</a:t>
                      </a:r>
                      <a:endParaRPr lang="en-CA" sz="1400" dirty="0">
                        <a:latin typeface="+mj-lt"/>
                        <a:cs typeface="Arial" pitchFamily="34" charset="0"/>
                      </a:endParaRPr>
                    </a:p>
                  </a:txBody>
                  <a:tcPr/>
                </a:tc>
              </a:tr>
              <a:tr h="1752600">
                <a:tc>
                  <a:txBody>
                    <a:bodyPr/>
                    <a:lstStyle/>
                    <a:p>
                      <a:r>
                        <a:rPr lang="en-US" b="1" dirty="0" smtClean="0">
                          <a:latin typeface="+mj-lt"/>
                          <a:cs typeface="Arial" pitchFamily="34" charset="0"/>
                        </a:rPr>
                        <a:t>Service</a:t>
                      </a:r>
                      <a:r>
                        <a:rPr lang="en-US" b="1" baseline="0" dirty="0" smtClean="0">
                          <a:latin typeface="+mj-lt"/>
                          <a:cs typeface="Arial" pitchFamily="34" charset="0"/>
                        </a:rPr>
                        <a:t> Lease</a:t>
                      </a:r>
                      <a:endParaRPr lang="en-CA" b="1" dirty="0">
                        <a:latin typeface="+mj-lt"/>
                        <a:cs typeface="Arial" pitchFamily="34" charset="0"/>
                      </a:endParaRPr>
                    </a:p>
                  </a:txBody>
                  <a:tcPr/>
                </a:tc>
                <a:tc>
                  <a:txBody>
                    <a:bodyPr/>
                    <a:lstStyle/>
                    <a:p>
                      <a:pPr marL="285750" indent="-285750">
                        <a:buFont typeface="Arial" pitchFamily="34" charset="0"/>
                        <a:buChar char="•"/>
                      </a:pPr>
                      <a:r>
                        <a:rPr lang="en-US" sz="1400" dirty="0" smtClean="0">
                          <a:latin typeface="+mj-lt"/>
                          <a:cs typeface="Arial" pitchFamily="34" charset="0"/>
                        </a:rPr>
                        <a:t>Low initial cost</a:t>
                      </a:r>
                    </a:p>
                    <a:p>
                      <a:pPr marL="285750" indent="-285750">
                        <a:buFont typeface="Arial" pitchFamily="34" charset="0"/>
                        <a:buChar char="•"/>
                      </a:pPr>
                      <a:r>
                        <a:rPr lang="en-US" sz="1400" dirty="0" smtClean="0">
                          <a:latin typeface="+mj-lt"/>
                          <a:cs typeface="Arial" pitchFamily="34" charset="0"/>
                        </a:rPr>
                        <a:t>Simple</a:t>
                      </a:r>
                      <a:r>
                        <a:rPr lang="en-US" sz="1400" baseline="0" dirty="0" smtClean="0">
                          <a:latin typeface="+mj-lt"/>
                          <a:cs typeface="Arial" pitchFamily="34" charset="0"/>
                        </a:rPr>
                        <a:t> deployment</a:t>
                      </a:r>
                      <a:endParaRPr lang="en-CA" sz="1400" dirty="0">
                        <a:latin typeface="+mj-lt"/>
                        <a:cs typeface="Arial" pitchFamily="34" charset="0"/>
                      </a:endParaRPr>
                    </a:p>
                  </a:txBody>
                  <a:tcPr/>
                </a:tc>
                <a:tc>
                  <a:txBody>
                    <a:bodyPr/>
                    <a:lstStyle/>
                    <a:p>
                      <a:pPr marL="285750" indent="-285750">
                        <a:buFont typeface="Arial" pitchFamily="34" charset="0"/>
                        <a:buChar char="•"/>
                      </a:pPr>
                      <a:r>
                        <a:rPr lang="en-US" sz="1400" dirty="0" smtClean="0">
                          <a:latin typeface="+mj-lt"/>
                          <a:cs typeface="Arial" pitchFamily="34" charset="0"/>
                        </a:rPr>
                        <a:t>High monthly costs</a:t>
                      </a:r>
                    </a:p>
                    <a:p>
                      <a:pPr marL="285750" indent="-285750">
                        <a:buFont typeface="Arial" pitchFamily="34" charset="0"/>
                        <a:buChar char="•"/>
                      </a:pPr>
                      <a:r>
                        <a:rPr lang="en-US" sz="1400" dirty="0" smtClean="0">
                          <a:latin typeface="+mj-lt"/>
                          <a:cs typeface="Arial" pitchFamily="34" charset="0"/>
                        </a:rPr>
                        <a:t>Expensive</a:t>
                      </a:r>
                      <a:r>
                        <a:rPr lang="en-US" sz="1400" baseline="0" dirty="0" smtClean="0">
                          <a:latin typeface="+mj-lt"/>
                          <a:cs typeface="Arial" pitchFamily="34" charset="0"/>
                        </a:rPr>
                        <a:t> in long term</a:t>
                      </a:r>
                    </a:p>
                    <a:p>
                      <a:pPr marL="285750" indent="-285750">
                        <a:buFont typeface="Arial" pitchFamily="34" charset="0"/>
                        <a:buChar char="•"/>
                      </a:pPr>
                      <a:r>
                        <a:rPr lang="en-US" sz="1400" baseline="0" dirty="0" smtClean="0">
                          <a:latin typeface="+mj-lt"/>
                          <a:cs typeface="Arial" pitchFamily="34" charset="0"/>
                        </a:rPr>
                        <a:t>Limited scale</a:t>
                      </a:r>
                    </a:p>
                    <a:p>
                      <a:pPr marL="285750" indent="-285750">
                        <a:buFont typeface="Arial" pitchFamily="34" charset="0"/>
                        <a:buChar char="•"/>
                      </a:pPr>
                      <a:r>
                        <a:rPr lang="en-US" sz="1400" baseline="0" dirty="0" smtClean="0">
                          <a:latin typeface="+mj-lt"/>
                          <a:cs typeface="Arial" pitchFamily="34" charset="0"/>
                        </a:rPr>
                        <a:t>Complicated SLA (often not dedicated BW)</a:t>
                      </a:r>
                    </a:p>
                    <a:p>
                      <a:pPr marL="285750" indent="-285750">
                        <a:buFont typeface="Arial" pitchFamily="34" charset="0"/>
                        <a:buChar char="•"/>
                      </a:pPr>
                      <a:r>
                        <a:rPr lang="en-US" sz="1400" baseline="0" dirty="0" smtClean="0">
                          <a:latin typeface="+mj-lt"/>
                          <a:cs typeface="Arial" pitchFamily="34" charset="0"/>
                        </a:rPr>
                        <a:t>Limited coverage</a:t>
                      </a:r>
                    </a:p>
                    <a:p>
                      <a:pPr marL="285750" indent="-285750">
                        <a:buFont typeface="Arial" pitchFamily="34" charset="0"/>
                        <a:buChar char="•"/>
                      </a:pPr>
                      <a:r>
                        <a:rPr lang="en-US" sz="1400" baseline="0" dirty="0" smtClean="0">
                          <a:latin typeface="+mj-lt"/>
                          <a:cs typeface="Arial" pitchFamily="34" charset="0"/>
                        </a:rPr>
                        <a:t>High Total Cost of Ownership</a:t>
                      </a:r>
                      <a:endParaRPr lang="en-CA" sz="1400" dirty="0">
                        <a:latin typeface="+mj-lt"/>
                        <a:cs typeface="Arial" pitchFamily="34" charset="0"/>
                      </a:endParaRPr>
                    </a:p>
                  </a:txBody>
                  <a:tcPr/>
                </a:tc>
              </a:tr>
              <a:tr h="1295400">
                <a:tc>
                  <a:txBody>
                    <a:bodyPr/>
                    <a:lstStyle/>
                    <a:p>
                      <a:r>
                        <a:rPr lang="en-US" b="1" dirty="0" smtClean="0">
                          <a:latin typeface="+mj-lt"/>
                          <a:cs typeface="Arial" pitchFamily="34" charset="0"/>
                        </a:rPr>
                        <a:t>Microwave Deployment</a:t>
                      </a:r>
                      <a:endParaRPr lang="en-CA" b="1" dirty="0">
                        <a:latin typeface="+mj-lt"/>
                        <a:cs typeface="Arial" pitchFamily="34" charset="0"/>
                      </a:endParaRPr>
                    </a:p>
                  </a:txBody>
                  <a:tcPr/>
                </a:tc>
                <a:tc>
                  <a:txBody>
                    <a:bodyPr/>
                    <a:lstStyle/>
                    <a:p>
                      <a:pPr marL="285750" indent="-285750">
                        <a:buFont typeface="Arial" pitchFamily="34" charset="0"/>
                        <a:buChar char="•"/>
                      </a:pPr>
                      <a:r>
                        <a:rPr lang="en-US" sz="1400" dirty="0" smtClean="0">
                          <a:latin typeface="+mj-lt"/>
                          <a:cs typeface="Arial" pitchFamily="34" charset="0"/>
                        </a:rPr>
                        <a:t>Medium initial cost</a:t>
                      </a:r>
                    </a:p>
                    <a:p>
                      <a:pPr marL="285750" indent="-285750">
                        <a:buFont typeface="Arial" pitchFamily="34" charset="0"/>
                        <a:buChar char="•"/>
                      </a:pPr>
                      <a:r>
                        <a:rPr lang="en-US" sz="1400" baseline="0" dirty="0" smtClean="0">
                          <a:latin typeface="+mj-lt"/>
                          <a:cs typeface="Arial" pitchFamily="34" charset="0"/>
                        </a:rPr>
                        <a:t>Rapid deployment</a:t>
                      </a:r>
                    </a:p>
                    <a:p>
                      <a:pPr marL="285750" indent="-285750">
                        <a:buFont typeface="Arial" pitchFamily="34" charset="0"/>
                        <a:buChar char="•"/>
                      </a:pPr>
                      <a:r>
                        <a:rPr lang="en-US" sz="1400" baseline="0" dirty="0" smtClean="0">
                          <a:latin typeface="+mj-lt"/>
                          <a:cs typeface="Arial" pitchFamily="34" charset="0"/>
                        </a:rPr>
                        <a:t>Lowest TCO</a:t>
                      </a:r>
                    </a:p>
                    <a:p>
                      <a:pPr marL="285750" indent="-285750">
                        <a:buFont typeface="Arial" pitchFamily="34" charset="0"/>
                        <a:buChar char="•"/>
                      </a:pPr>
                      <a:r>
                        <a:rPr lang="en-US" sz="1400" baseline="0" dirty="0" smtClean="0">
                          <a:latin typeface="+mj-lt"/>
                          <a:cs typeface="Arial" pitchFamily="34" charset="0"/>
                        </a:rPr>
                        <a:t>Control of service levels</a:t>
                      </a:r>
                    </a:p>
                    <a:p>
                      <a:pPr marL="285750" indent="-285750">
                        <a:buFont typeface="Arial" pitchFamily="34" charset="0"/>
                        <a:buChar char="•"/>
                      </a:pPr>
                      <a:r>
                        <a:rPr lang="en-US" sz="1400" baseline="0" dirty="0" smtClean="0">
                          <a:latin typeface="+mj-lt"/>
                          <a:cs typeface="Arial" pitchFamily="34" charset="0"/>
                        </a:rPr>
                        <a:t>Maximize coverage</a:t>
                      </a:r>
                    </a:p>
                  </a:txBody>
                  <a:tcPr/>
                </a:tc>
                <a:tc>
                  <a:txBody>
                    <a:bodyPr/>
                    <a:lstStyle/>
                    <a:p>
                      <a:pPr marL="285750" indent="-285750">
                        <a:buFont typeface="Arial" pitchFamily="34" charset="0"/>
                        <a:buChar char="•"/>
                      </a:pPr>
                      <a:r>
                        <a:rPr lang="en-US" sz="1400" dirty="0" smtClean="0">
                          <a:latin typeface="+mj-lt"/>
                          <a:cs typeface="Arial" pitchFamily="34" charset="0"/>
                        </a:rPr>
                        <a:t>Limit of ~5 Gbps</a:t>
                      </a:r>
                    </a:p>
                    <a:p>
                      <a:pPr marL="285750" indent="-285750">
                        <a:buFont typeface="Arial" pitchFamily="34" charset="0"/>
                        <a:buChar char="•"/>
                      </a:pPr>
                      <a:r>
                        <a:rPr lang="en-US" sz="1400" dirty="0" smtClean="0">
                          <a:latin typeface="+mj-lt"/>
                          <a:cs typeface="Arial" pitchFamily="34" charset="0"/>
                        </a:rPr>
                        <a:t>Some upfront capital</a:t>
                      </a:r>
                      <a:endParaRPr lang="en-CA" sz="1400" dirty="0">
                        <a:latin typeface="+mj-lt"/>
                        <a:cs typeface="Arial" pitchFamily="34" charset="0"/>
                      </a:endParaRPr>
                    </a:p>
                  </a:txBody>
                  <a:tcPr/>
                </a:tc>
              </a:tr>
            </a:tbl>
          </a:graphicData>
        </a:graphic>
      </p:graphicFrame>
      <p:pic>
        <p:nvPicPr>
          <p:cNvPr id="6" name="Picture 1" descr="\\Francis\marketing\Product Photos\Horizon\SWS_0168---Horizon-on-Pole-.gif"/>
          <p:cNvPicPr>
            <a:picLocks noChangeAspect="1" noChangeArrowheads="1"/>
          </p:cNvPicPr>
          <p:nvPr/>
        </p:nvPicPr>
        <p:blipFill>
          <a:blip r:embed="rId3" cstate="print"/>
          <a:srcRect/>
          <a:stretch>
            <a:fillRect/>
          </a:stretch>
        </p:blipFill>
        <p:spPr bwMode="auto">
          <a:xfrm>
            <a:off x="7450347" y="5105400"/>
            <a:ext cx="1298117" cy="867880"/>
          </a:xfrm>
          <a:prstGeom prst="rect">
            <a:avLst/>
          </a:prstGeom>
          <a:noFill/>
          <a:ln w="9525">
            <a:noFill/>
            <a:miter lim="800000"/>
            <a:headEnd/>
            <a:tailEnd/>
          </a:ln>
        </p:spPr>
      </p:pic>
      <p:pic>
        <p:nvPicPr>
          <p:cNvPr id="9" name="Picture 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09707" y="2057400"/>
            <a:ext cx="1013337" cy="10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flipV="1">
            <a:off x="7596336" y="3653068"/>
            <a:ext cx="576064" cy="41942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8439706" y="3677582"/>
            <a:ext cx="175681" cy="39491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http://www.clker.com/cliparts/2/7/1/0/11949849491786662466cloud_jon_phillips_01.svg.med.png"/>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82281" y="3573822"/>
            <a:ext cx="681805" cy="3012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static.huddler.com/imgrepo/thumbs/0/07/celltower.jpg/125x125px-LS-celltower.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4841" y="3789168"/>
            <a:ext cx="577519" cy="57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http://static.huddler.com/imgrepo/thumbs/0/07/celltower.jpg/125x125px-LS-celltower.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34847" y="3918281"/>
            <a:ext cx="577519" cy="57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4317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561975" y="4857750"/>
            <a:ext cx="1371600" cy="771525"/>
          </a:xfrm>
          <a:prstGeom prst="rect">
            <a:avLst/>
          </a:prstGeom>
          <a:solidFill>
            <a:srgbClr val="FFFFE7"/>
          </a:solidFill>
          <a:ln w="12700" cap="flat" cmpd="sng" algn="ctr">
            <a:solidFill>
              <a:srgbClr val="FF0000"/>
            </a:solidFill>
            <a:prstDash val="sysDash"/>
          </a:ln>
          <a:effectLst/>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defRPr/>
            </a:pPr>
            <a:endParaRPr lang="en-US" b="0" kern="0">
              <a:solidFill>
                <a:sysClr val="window" lastClr="FFFFFF"/>
              </a:solidFill>
              <a:latin typeface="Calibri"/>
            </a:endParaRPr>
          </a:p>
        </p:txBody>
      </p:sp>
      <p:sp>
        <p:nvSpPr>
          <p:cNvPr id="17" name="Rectangle 16"/>
          <p:cNvSpPr/>
          <p:nvPr/>
        </p:nvSpPr>
        <p:spPr bwMode="auto">
          <a:xfrm>
            <a:off x="1714500" y="5810250"/>
            <a:ext cx="4229100" cy="447675"/>
          </a:xfrm>
          <a:prstGeom prst="rect">
            <a:avLst/>
          </a:prstGeom>
          <a:solidFill>
            <a:schemeClr val="bg1">
              <a:lumMod val="95000"/>
            </a:schemeClr>
          </a:solidFill>
          <a:ln w="12700" cap="flat" cmpd="sng" algn="ctr">
            <a:solidFill>
              <a:schemeClr val="bg1">
                <a:lumMod val="75000"/>
              </a:schemeClr>
            </a:solidFill>
            <a:prstDash val="solid"/>
            <a:round/>
            <a:headEnd type="none" w="med" len="med"/>
            <a:tailEnd type="none" w="med" len="med"/>
          </a:ln>
          <a:effectLst/>
        </p:spPr>
        <p:txBody>
          <a:bodyPr lIns="0" tIns="0" rIns="0" bIns="0" anchor="ctr"/>
          <a:lstStyle/>
          <a:p>
            <a:pPr marL="114300">
              <a:lnSpc>
                <a:spcPct val="90000"/>
              </a:lnSpc>
              <a:defRPr/>
            </a:pPr>
            <a:endParaRPr lang="en-US">
              <a:latin typeface="Arial" pitchFamily="34" charset="0"/>
              <a:cs typeface="Arial" pitchFamily="34" charset="0"/>
            </a:endParaRPr>
          </a:p>
        </p:txBody>
      </p:sp>
      <p:pic>
        <p:nvPicPr>
          <p:cNvPr id="92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3" y="1752600"/>
            <a:ext cx="64198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5518150" y="1531938"/>
            <a:ext cx="3213100" cy="2146300"/>
          </a:xfrm>
          <a:prstGeom prst="rect">
            <a:avLst/>
          </a:prstGeom>
          <a:solidFill>
            <a:srgbClr val="FFFFE7"/>
          </a:solidFill>
          <a:ln w="12700" cap="flat" cmpd="sng" algn="ctr">
            <a:solidFill>
              <a:srgbClr val="FF0000"/>
            </a:solidFill>
            <a:prstDash val="sysDash"/>
          </a:ln>
          <a:effectLst/>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defRPr/>
            </a:pPr>
            <a:endParaRPr lang="en-US" b="0" kern="0">
              <a:solidFill>
                <a:sysClr val="window" lastClr="FFFFFF"/>
              </a:solidFill>
              <a:latin typeface="Calibri"/>
            </a:endParaRPr>
          </a:p>
        </p:txBody>
      </p:sp>
      <p:pic>
        <p:nvPicPr>
          <p:cNvPr id="9222"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1950" y="1466850"/>
            <a:ext cx="326707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itle 1"/>
          <p:cNvSpPr>
            <a:spLocks noGrp="1"/>
          </p:cNvSpPr>
          <p:nvPr>
            <p:ph type="title" idx="4294967295"/>
          </p:nvPr>
        </p:nvSpPr>
        <p:spPr>
          <a:xfrm>
            <a:off x="457200" y="533400"/>
            <a:ext cx="8229600" cy="1143000"/>
          </a:xfrm>
        </p:spPr>
        <p:txBody>
          <a:bodyPr>
            <a:normAutofit/>
          </a:bodyPr>
          <a:lstStyle/>
          <a:p>
            <a:r>
              <a:rPr lang="en-US" sz="2800" b="1" dirty="0" smtClean="0"/>
              <a:t>Microwave v. New Fiber Build – Distance Sensitive</a:t>
            </a:r>
          </a:p>
        </p:txBody>
      </p:sp>
      <p:sp>
        <p:nvSpPr>
          <p:cNvPr id="9225" name="TextBox 15"/>
          <p:cNvSpPr txBox="1">
            <a:spLocks noChangeArrowheads="1"/>
          </p:cNvSpPr>
          <p:nvPr/>
        </p:nvSpPr>
        <p:spPr bwMode="auto">
          <a:xfrm>
            <a:off x="1387475" y="1570038"/>
            <a:ext cx="45275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bg1"/>
                </a:solidFill>
                <a:latin typeface="Arial" charset="0"/>
                <a:cs typeface="Arial" charset="0"/>
              </a:defRPr>
            </a:lvl1pPr>
            <a:lvl2pPr marL="742950" indent="-285750" eaLnBrk="0" hangingPunct="0">
              <a:defRPr sz="2800" b="1">
                <a:solidFill>
                  <a:schemeClr val="bg1"/>
                </a:solidFill>
                <a:latin typeface="Arial" charset="0"/>
                <a:cs typeface="Arial" charset="0"/>
              </a:defRPr>
            </a:lvl2pPr>
            <a:lvl3pPr marL="1143000" indent="-228600" eaLnBrk="0" hangingPunct="0">
              <a:defRPr sz="2800" b="1">
                <a:solidFill>
                  <a:schemeClr val="bg1"/>
                </a:solidFill>
                <a:latin typeface="Arial" charset="0"/>
                <a:cs typeface="Arial" charset="0"/>
              </a:defRPr>
            </a:lvl3pPr>
            <a:lvl4pPr marL="1600200" indent="-228600" eaLnBrk="0" hangingPunct="0">
              <a:defRPr sz="2800" b="1">
                <a:solidFill>
                  <a:schemeClr val="bg1"/>
                </a:solidFill>
                <a:latin typeface="Arial" charset="0"/>
                <a:cs typeface="Arial" charset="0"/>
              </a:defRPr>
            </a:lvl4pPr>
            <a:lvl5pPr marL="2057400" indent="-228600" eaLnBrk="0" hangingPunct="0">
              <a:defRPr sz="2800" b="1">
                <a:solidFill>
                  <a:schemeClr val="bg1"/>
                </a:solidFill>
                <a:latin typeface="Arial" charset="0"/>
                <a:cs typeface="Arial" charset="0"/>
              </a:defRPr>
            </a:lvl5pPr>
            <a:lvl6pPr marL="2514600" indent="-228600" eaLnBrk="0" fontAlgn="base" hangingPunct="0">
              <a:spcBef>
                <a:spcPct val="0"/>
              </a:spcBef>
              <a:spcAft>
                <a:spcPct val="0"/>
              </a:spcAft>
              <a:defRPr sz="2800" b="1">
                <a:solidFill>
                  <a:schemeClr val="bg1"/>
                </a:solidFill>
                <a:latin typeface="Arial" charset="0"/>
                <a:cs typeface="Arial" charset="0"/>
              </a:defRPr>
            </a:lvl6pPr>
            <a:lvl7pPr marL="2971800" indent="-228600" eaLnBrk="0" fontAlgn="base" hangingPunct="0">
              <a:spcBef>
                <a:spcPct val="0"/>
              </a:spcBef>
              <a:spcAft>
                <a:spcPct val="0"/>
              </a:spcAft>
              <a:defRPr sz="2800" b="1">
                <a:solidFill>
                  <a:schemeClr val="bg1"/>
                </a:solidFill>
                <a:latin typeface="Arial" charset="0"/>
                <a:cs typeface="Arial" charset="0"/>
              </a:defRPr>
            </a:lvl7pPr>
            <a:lvl8pPr marL="3429000" indent="-228600" eaLnBrk="0" fontAlgn="base" hangingPunct="0">
              <a:spcBef>
                <a:spcPct val="0"/>
              </a:spcBef>
              <a:spcAft>
                <a:spcPct val="0"/>
              </a:spcAft>
              <a:defRPr sz="2800" b="1">
                <a:solidFill>
                  <a:schemeClr val="bg1"/>
                </a:solidFill>
                <a:latin typeface="Arial" charset="0"/>
                <a:cs typeface="Arial" charset="0"/>
              </a:defRPr>
            </a:lvl8pPr>
            <a:lvl9pPr marL="3886200" indent="-228600" eaLnBrk="0" fontAlgn="base" hangingPunct="0">
              <a:spcBef>
                <a:spcPct val="0"/>
              </a:spcBef>
              <a:spcAft>
                <a:spcPct val="0"/>
              </a:spcAft>
              <a:defRPr sz="2800" b="1">
                <a:solidFill>
                  <a:schemeClr val="bg1"/>
                </a:solidFill>
                <a:latin typeface="Arial" charset="0"/>
                <a:cs typeface="Arial" charset="0"/>
              </a:defRPr>
            </a:lvl9pPr>
          </a:lstStyle>
          <a:p>
            <a:pPr algn="ctr" eaLnBrk="1" hangingPunct="1"/>
            <a:r>
              <a:rPr lang="en-US" sz="1300">
                <a:solidFill>
                  <a:srgbClr val="000000"/>
                </a:solidFill>
              </a:rPr>
              <a:t>10 Year Cost Comparison </a:t>
            </a:r>
          </a:p>
        </p:txBody>
      </p:sp>
      <p:sp>
        <p:nvSpPr>
          <p:cNvPr id="13" name="TextBox 12"/>
          <p:cNvSpPr txBox="1"/>
          <p:nvPr/>
        </p:nvSpPr>
        <p:spPr>
          <a:xfrm>
            <a:off x="3340100" y="5534025"/>
            <a:ext cx="1008063" cy="260350"/>
          </a:xfrm>
          <a:prstGeom prst="rect">
            <a:avLst/>
          </a:prstGeom>
          <a:noFill/>
        </p:spPr>
        <p:txBody>
          <a:bodyPr wrap="none">
            <a:spAutoFit/>
          </a:bodyPr>
          <a:lstStyle/>
          <a:p>
            <a:pPr>
              <a:defRPr/>
            </a:pPr>
            <a:r>
              <a:rPr lang="en-US" sz="1050" dirty="0">
                <a:solidFill>
                  <a:srgbClr val="000000"/>
                </a:solidFill>
                <a:latin typeface="Calibri" pitchFamily="34" charset="0"/>
              </a:rPr>
              <a:t>Distance (KM)</a:t>
            </a:r>
          </a:p>
        </p:txBody>
      </p:sp>
      <p:sp>
        <p:nvSpPr>
          <p:cNvPr id="9227" name="Freeform 21"/>
          <p:cNvSpPr>
            <a:spLocks noChangeArrowheads="1"/>
          </p:cNvSpPr>
          <p:nvPr/>
        </p:nvSpPr>
        <p:spPr bwMode="auto">
          <a:xfrm>
            <a:off x="1952625" y="3743325"/>
            <a:ext cx="3562350" cy="1228725"/>
          </a:xfrm>
          <a:custGeom>
            <a:avLst/>
            <a:gdLst>
              <a:gd name="T0" fmla="*/ 0 w 3562350"/>
              <a:gd name="T1" fmla="*/ 1228725 h 1228725"/>
              <a:gd name="T2" fmla="*/ 2809874 w 3562350"/>
              <a:gd name="T3" fmla="*/ 581025 h 1228725"/>
              <a:gd name="T4" fmla="*/ 3562350 w 3562350"/>
              <a:gd name="T5" fmla="*/ 0 h 1228725"/>
              <a:gd name="T6" fmla="*/ 0 60000 65536"/>
              <a:gd name="T7" fmla="*/ 0 60000 65536"/>
              <a:gd name="T8" fmla="*/ 0 60000 65536"/>
              <a:gd name="T9" fmla="*/ 0 w 3562350"/>
              <a:gd name="T10" fmla="*/ 0 h 1228725"/>
              <a:gd name="T11" fmla="*/ 3562350 w 3562350"/>
              <a:gd name="T12" fmla="*/ 1228725 h 1228725"/>
            </a:gdLst>
            <a:ahLst/>
            <a:cxnLst>
              <a:cxn ang="T6">
                <a:pos x="T0" y="T1"/>
              </a:cxn>
              <a:cxn ang="T7">
                <a:pos x="T2" y="T3"/>
              </a:cxn>
              <a:cxn ang="T8">
                <a:pos x="T4" y="T5"/>
              </a:cxn>
            </a:cxnLst>
            <a:rect l="T9" t="T10" r="T11" b="T12"/>
            <a:pathLst>
              <a:path w="3562350" h="1228725">
                <a:moveTo>
                  <a:pt x="0" y="1228725"/>
                </a:moveTo>
                <a:cubicBezTo>
                  <a:pt x="1108075" y="1007268"/>
                  <a:pt x="2216150" y="785812"/>
                  <a:pt x="2809875" y="581025"/>
                </a:cubicBezTo>
                <a:cubicBezTo>
                  <a:pt x="3403600" y="376238"/>
                  <a:pt x="3482975" y="188119"/>
                  <a:pt x="3562350" y="0"/>
                </a:cubicBezTo>
              </a:path>
            </a:pathLst>
          </a:custGeom>
          <a:noFill/>
          <a:ln w="12700" algn="ctr">
            <a:solidFill>
              <a:srgbClr val="FF0000"/>
            </a:solidFill>
            <a:prstDash val="sysDash"/>
            <a:round/>
            <a:headEnd/>
            <a:tailEnd type="arrow"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Tree>
    <p:extLst>
      <p:ext uri="{BB962C8B-B14F-4D97-AF65-F5344CB8AC3E}">
        <p14:creationId xmlns:p14="http://schemas.microsoft.com/office/powerpoint/2010/main" val="3529998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457200" y="685799"/>
            <a:ext cx="8229600" cy="998023"/>
          </a:xfrm>
        </p:spPr>
        <p:txBody>
          <a:bodyPr>
            <a:normAutofit/>
          </a:bodyPr>
          <a:lstStyle/>
          <a:p>
            <a:r>
              <a:rPr lang="en-US" sz="3600" dirty="0" smtClean="0"/>
              <a:t>Meeting Short Deployment Timelines</a:t>
            </a:r>
          </a:p>
        </p:txBody>
      </p:sp>
      <p:sp>
        <p:nvSpPr>
          <p:cNvPr id="10243" name="Content Placeholder 2"/>
          <p:cNvSpPr>
            <a:spLocks noGrp="1"/>
          </p:cNvSpPr>
          <p:nvPr>
            <p:ph idx="4294967295"/>
          </p:nvPr>
        </p:nvSpPr>
        <p:spPr>
          <a:xfrm>
            <a:off x="3124200" y="1798638"/>
            <a:ext cx="5791200" cy="4525962"/>
          </a:xfrm>
        </p:spPr>
        <p:txBody>
          <a:bodyPr/>
          <a:lstStyle/>
          <a:p>
            <a:pPr>
              <a:lnSpc>
                <a:spcPct val="90000"/>
              </a:lnSpc>
              <a:spcBef>
                <a:spcPts val="1200"/>
              </a:spcBef>
              <a:spcAft>
                <a:spcPts val="600"/>
              </a:spcAft>
              <a:buSzPct val="100000"/>
              <a:defRPr/>
            </a:pPr>
            <a:r>
              <a:rPr lang="en-US" sz="2400" dirty="0"/>
              <a:t>New service rollouts require that operators set ambitious timelines for project completion</a:t>
            </a:r>
          </a:p>
          <a:p>
            <a:pPr>
              <a:lnSpc>
                <a:spcPct val="90000"/>
              </a:lnSpc>
              <a:spcBef>
                <a:spcPts val="1200"/>
              </a:spcBef>
              <a:spcAft>
                <a:spcPts val="600"/>
              </a:spcAft>
              <a:buSzPct val="100000"/>
              <a:defRPr/>
            </a:pPr>
            <a:r>
              <a:rPr lang="en-US" sz="2400" dirty="0"/>
              <a:t>Packet microwave solutions can be deployed in a matter of weeks, including:</a:t>
            </a:r>
          </a:p>
          <a:p>
            <a:pPr lvl="1">
              <a:spcBef>
                <a:spcPts val="600"/>
              </a:spcBef>
              <a:buClr>
                <a:srgbClr val="A61B2A"/>
              </a:buClr>
              <a:buFont typeface="Courier New" pitchFamily="49" charset="0"/>
              <a:buChar char="o"/>
            </a:pPr>
            <a:r>
              <a:rPr lang="en-US" sz="1600" dirty="0" smtClean="0">
                <a:ea typeface="ＭＳ Ｐゴシック" pitchFamily="34" charset="-128"/>
              </a:rPr>
              <a:t>License coordination service</a:t>
            </a:r>
          </a:p>
          <a:p>
            <a:pPr lvl="1">
              <a:spcBef>
                <a:spcPts val="600"/>
              </a:spcBef>
              <a:buClr>
                <a:srgbClr val="A61B2A"/>
              </a:buClr>
              <a:buFont typeface="Courier New" pitchFamily="49" charset="0"/>
              <a:buChar char="o"/>
            </a:pPr>
            <a:r>
              <a:rPr lang="en-US" sz="1600" dirty="0" smtClean="0">
                <a:ea typeface="ＭＳ Ｐゴシック" pitchFamily="34" charset="-128"/>
              </a:rPr>
              <a:t>Site planning</a:t>
            </a:r>
          </a:p>
          <a:p>
            <a:pPr lvl="1">
              <a:spcBef>
                <a:spcPts val="600"/>
              </a:spcBef>
              <a:buClr>
                <a:srgbClr val="A61B2A"/>
              </a:buClr>
              <a:buFont typeface="Courier New" pitchFamily="49" charset="0"/>
              <a:buChar char="o"/>
            </a:pPr>
            <a:r>
              <a:rPr lang="en-US" sz="1600" dirty="0" smtClean="0">
                <a:ea typeface="ＭＳ Ｐゴシック" pitchFamily="34" charset="-128"/>
              </a:rPr>
              <a:t>Network planning</a:t>
            </a:r>
          </a:p>
          <a:p>
            <a:pPr lvl="1">
              <a:spcBef>
                <a:spcPts val="600"/>
              </a:spcBef>
              <a:buClr>
                <a:srgbClr val="A61B2A"/>
              </a:buClr>
              <a:buFont typeface="Courier New" pitchFamily="49" charset="0"/>
              <a:buChar char="o"/>
            </a:pPr>
            <a:r>
              <a:rPr lang="en-US" sz="1600" dirty="0" smtClean="0">
                <a:ea typeface="ＭＳ Ｐゴシック" pitchFamily="34" charset="-128"/>
              </a:rPr>
              <a:t>Installation and commissioning</a:t>
            </a:r>
          </a:p>
          <a:p>
            <a:pPr>
              <a:lnSpc>
                <a:spcPct val="90000"/>
              </a:lnSpc>
              <a:spcBef>
                <a:spcPts val="1200"/>
              </a:spcBef>
              <a:spcAft>
                <a:spcPts val="600"/>
              </a:spcAft>
              <a:buSzPct val="100000"/>
              <a:defRPr/>
            </a:pPr>
            <a:r>
              <a:rPr lang="en-US" sz="2400" dirty="0"/>
              <a:t>In comparison, fiber builds can take up to 18 months</a:t>
            </a:r>
          </a:p>
        </p:txBody>
      </p:sp>
      <p:pic>
        <p:nvPicPr>
          <p:cNvPr id="1024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413" y="1787526"/>
            <a:ext cx="3000375"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8739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1723</TotalTime>
  <Words>1769</Words>
  <Application>Microsoft Office PowerPoint</Application>
  <PresentationFormat>On-screen Show (4:3)</PresentationFormat>
  <Paragraphs>207</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The Key to Successful Backhaul</vt:lpstr>
      <vt:lpstr>Legal Disclaimer</vt:lpstr>
      <vt:lpstr>Demand Driven Hyper-Growth</vt:lpstr>
      <vt:lpstr>Charting a Course in Unclear Waters</vt:lpstr>
      <vt:lpstr>Backhaul Innovation is Vital</vt:lpstr>
      <vt:lpstr>Migration to Ethernet Backhaul</vt:lpstr>
      <vt:lpstr>Ethernet Backhaul Options</vt:lpstr>
      <vt:lpstr>Microwave v. New Fiber Build – Distance Sensitive</vt:lpstr>
      <vt:lpstr>Meeting Short Deployment Timelines</vt:lpstr>
      <vt:lpstr>PowerPoint Presentation</vt:lpstr>
      <vt:lpstr>Ring and Mesh Capability</vt:lpstr>
      <vt:lpstr>Capacity and Scalability</vt:lpstr>
      <vt:lpstr>Low Latency</vt:lpstr>
      <vt:lpstr>All Outdoor Deployment Option</vt:lpstr>
      <vt:lpstr>Spectral Efficiency</vt:lpstr>
      <vt:lpstr>Network Evolution Strategy</vt:lpstr>
      <vt:lpstr>Microcellular Network Backhaul</vt:lpstr>
      <vt:lpstr>Microcell Unit Design Considerations</vt:lpstr>
      <vt:lpstr>Summary</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aurkawich</dc:creator>
  <cp:lastModifiedBy>Lenovo User</cp:lastModifiedBy>
  <cp:revision>30</cp:revision>
  <dcterms:created xsi:type="dcterms:W3CDTF">2011-01-07T18:05:48Z</dcterms:created>
  <dcterms:modified xsi:type="dcterms:W3CDTF">2011-02-02T17:07:55Z</dcterms:modified>
</cp:coreProperties>
</file>