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75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backup\Ongoing\pm\Products\BEEHD\svc\svc-slide-data.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dirty="0"/>
              <a:t>PSNR vs. Packet Loss Rate</a:t>
            </a:r>
          </a:p>
        </c:rich>
      </c:tx>
      <c:layout/>
    </c:title>
    <c:plotArea>
      <c:layout/>
      <c:scatterChart>
        <c:scatterStyle val="smoothMarker"/>
        <c:ser>
          <c:idx val="0"/>
          <c:order val="0"/>
          <c:tx>
            <c:strRef>
              <c:f>Sheet1!$B$1</c:f>
              <c:strCache>
                <c:ptCount val="1"/>
                <c:pt idx="0">
                  <c:v>H.264/SVC</c:v>
                </c:pt>
              </c:strCache>
            </c:strRef>
          </c:tx>
          <c:marker>
            <c:symbol val="none"/>
          </c:marker>
          <c:xVal>
            <c:numRef>
              <c:f>Sheet1!$A$2:$A$8</c:f>
              <c:numCache>
                <c:formatCode>General</c:formatCode>
                <c:ptCount val="7"/>
                <c:pt idx="0">
                  <c:v>0</c:v>
                </c:pt>
                <c:pt idx="1">
                  <c:v>1</c:v>
                </c:pt>
                <c:pt idx="2">
                  <c:v>2</c:v>
                </c:pt>
                <c:pt idx="3">
                  <c:v>5</c:v>
                </c:pt>
                <c:pt idx="4">
                  <c:v>10</c:v>
                </c:pt>
                <c:pt idx="5">
                  <c:v>15</c:v>
                </c:pt>
                <c:pt idx="6">
                  <c:v>20</c:v>
                </c:pt>
              </c:numCache>
            </c:numRef>
          </c:xVal>
          <c:yVal>
            <c:numRef>
              <c:f>Sheet1!$B$2:$B$8</c:f>
              <c:numCache>
                <c:formatCode>General</c:formatCode>
                <c:ptCount val="7"/>
                <c:pt idx="0">
                  <c:v>31.41</c:v>
                </c:pt>
                <c:pt idx="1">
                  <c:v>31.23</c:v>
                </c:pt>
                <c:pt idx="2">
                  <c:v>31.1</c:v>
                </c:pt>
                <c:pt idx="3">
                  <c:v>29.53</c:v>
                </c:pt>
                <c:pt idx="4">
                  <c:v>28.66</c:v>
                </c:pt>
                <c:pt idx="5">
                  <c:v>28.62</c:v>
                </c:pt>
                <c:pt idx="6">
                  <c:v>28.08</c:v>
                </c:pt>
              </c:numCache>
            </c:numRef>
          </c:yVal>
          <c:smooth val="1"/>
        </c:ser>
        <c:ser>
          <c:idx val="1"/>
          <c:order val="1"/>
          <c:tx>
            <c:strRef>
              <c:f>Sheet1!$C$1</c:f>
              <c:strCache>
                <c:ptCount val="1"/>
                <c:pt idx="0">
                  <c:v>H.264</c:v>
                </c:pt>
              </c:strCache>
            </c:strRef>
          </c:tx>
          <c:marker>
            <c:symbol val="none"/>
          </c:marker>
          <c:xVal>
            <c:numRef>
              <c:f>Sheet1!$A$2:$A$8</c:f>
              <c:numCache>
                <c:formatCode>General</c:formatCode>
                <c:ptCount val="7"/>
                <c:pt idx="0">
                  <c:v>0</c:v>
                </c:pt>
                <c:pt idx="1">
                  <c:v>1</c:v>
                </c:pt>
                <c:pt idx="2">
                  <c:v>2</c:v>
                </c:pt>
                <c:pt idx="3">
                  <c:v>5</c:v>
                </c:pt>
                <c:pt idx="4">
                  <c:v>10</c:v>
                </c:pt>
                <c:pt idx="5">
                  <c:v>15</c:v>
                </c:pt>
                <c:pt idx="6">
                  <c:v>20</c:v>
                </c:pt>
              </c:numCache>
            </c:numRef>
          </c:xVal>
          <c:yVal>
            <c:numRef>
              <c:f>Sheet1!$C$2:$C$8</c:f>
              <c:numCache>
                <c:formatCode>General</c:formatCode>
                <c:ptCount val="7"/>
                <c:pt idx="0">
                  <c:v>31.72</c:v>
                </c:pt>
                <c:pt idx="1">
                  <c:v>24</c:v>
                </c:pt>
                <c:pt idx="2">
                  <c:v>21.979999999999986</c:v>
                </c:pt>
                <c:pt idx="3">
                  <c:v>19.52</c:v>
                </c:pt>
                <c:pt idx="4">
                  <c:v>15.73</c:v>
                </c:pt>
                <c:pt idx="5">
                  <c:v>13.92</c:v>
                </c:pt>
                <c:pt idx="6">
                  <c:v>13.63</c:v>
                </c:pt>
              </c:numCache>
            </c:numRef>
          </c:yVal>
          <c:smooth val="1"/>
        </c:ser>
        <c:axId val="115536256"/>
        <c:axId val="115538176"/>
      </c:scatterChart>
      <c:valAx>
        <c:axId val="115536256"/>
        <c:scaling>
          <c:orientation val="minMax"/>
          <c:max val="20"/>
        </c:scaling>
        <c:axPos val="b"/>
        <c:title>
          <c:tx>
            <c:rich>
              <a:bodyPr/>
              <a:lstStyle/>
              <a:p>
                <a:pPr>
                  <a:defRPr sz="1200"/>
                </a:pPr>
                <a:r>
                  <a:rPr lang="en-US" sz="1200"/>
                  <a:t>Packet Loss Rate (%)</a:t>
                </a:r>
              </a:p>
            </c:rich>
          </c:tx>
          <c:layout/>
        </c:title>
        <c:numFmt formatCode="General" sourceLinked="1"/>
        <c:majorTickMark val="none"/>
        <c:tickLblPos val="nextTo"/>
        <c:crossAx val="115538176"/>
        <c:crosses val="autoZero"/>
        <c:crossBetween val="midCat"/>
      </c:valAx>
      <c:valAx>
        <c:axId val="115538176"/>
        <c:scaling>
          <c:orientation val="minMax"/>
          <c:min val="10"/>
        </c:scaling>
        <c:axPos val="l"/>
        <c:majorGridlines/>
        <c:title>
          <c:tx>
            <c:rich>
              <a:bodyPr/>
              <a:lstStyle/>
              <a:p>
                <a:pPr>
                  <a:defRPr sz="1200"/>
                </a:pPr>
                <a:r>
                  <a:rPr lang="en-US" sz="1200"/>
                  <a:t>PSNR (dB)</a:t>
                </a:r>
              </a:p>
            </c:rich>
          </c:tx>
          <c:layout/>
        </c:title>
        <c:numFmt formatCode="General" sourceLinked="1"/>
        <c:majorTickMark val="none"/>
        <c:tickLblPos val="nextTo"/>
        <c:crossAx val="115536256"/>
        <c:crosses val="autoZero"/>
        <c:crossBetween val="midCat"/>
      </c:valAx>
    </c:plotArea>
    <c:plotVisOnly val="1"/>
  </c:chart>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8A9CC0-BD52-4F3A-8D4F-595A9F0E17C1}" type="datetimeFigureOut">
              <a:rPr lang="en-US" smtClean="0"/>
              <a:t>2/3/2011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732ADA-C21C-40CF-BDF1-BDA6D5B6691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037219-6669-4EC5-AD53-2CDFA4E0C990}"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037219-6669-4EC5-AD53-2CDFA4E0C990}"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p:spPr>
        <p:txBody>
          <a:bodyPr/>
          <a:lstStyle/>
          <a:p>
            <a:endParaRPr lang="en-US" smtClean="0"/>
          </a:p>
        </p:txBody>
      </p:sp>
      <p:sp>
        <p:nvSpPr>
          <p:cNvPr id="26627" name="Slide Number Placeholder 3"/>
          <p:cNvSpPr>
            <a:spLocks noGrp="1"/>
          </p:cNvSpPr>
          <p:nvPr>
            <p:ph type="sldNum" sz="quarter" idx="5"/>
          </p:nvPr>
        </p:nvSpPr>
        <p:spPr>
          <a:noFill/>
        </p:spPr>
        <p:txBody>
          <a:bodyPr/>
          <a:lstStyle/>
          <a:p>
            <a:fld id="{D37FCAF9-F9BF-43CF-9AE0-29819045D697}" type="slidenum">
              <a:rPr lang="en-US" smtClean="0"/>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Tsahi</a:t>
            </a:r>
          </a:p>
          <a:p>
            <a:endParaRPr lang="en-US" dirty="0"/>
          </a:p>
        </p:txBody>
      </p:sp>
      <p:sp>
        <p:nvSpPr>
          <p:cNvPr id="4" name="Slide Number Placeholder 3"/>
          <p:cNvSpPr>
            <a:spLocks noGrp="1"/>
          </p:cNvSpPr>
          <p:nvPr>
            <p:ph type="sldNum" sz="quarter" idx="10"/>
          </p:nvPr>
        </p:nvSpPr>
        <p:spPr/>
        <p:txBody>
          <a:bodyPr/>
          <a:lstStyle/>
          <a:p>
            <a:fld id="{E56D1551-DE3D-4077-8669-C2543453F938}"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76CBB7-4913-4445-810F-E1D5C07E601E}"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616DFF-18F4-4ACF-BF85-5DF77D6BDA4C}" type="datetimeFigureOut">
              <a:rPr lang="en-US" smtClean="0"/>
              <a:pPr/>
              <a:t>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5748A-FAE1-4E3E-91D9-758FE9294B9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16DFF-18F4-4ACF-BF85-5DF77D6BDA4C}" type="datetimeFigureOut">
              <a:rPr lang="en-US" smtClean="0"/>
              <a:pPr/>
              <a:t>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5748A-FAE1-4E3E-91D9-758FE9294B9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16DFF-18F4-4ACF-BF85-5DF77D6BDA4C}" type="datetimeFigureOut">
              <a:rPr lang="en-US" smtClean="0"/>
              <a:pPr/>
              <a:t>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5748A-FAE1-4E3E-91D9-758FE9294B9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16DFF-18F4-4ACF-BF85-5DF77D6BDA4C}" type="datetimeFigureOut">
              <a:rPr lang="en-US" smtClean="0"/>
              <a:pPr/>
              <a:t>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5748A-FAE1-4E3E-91D9-758FE9294B9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616DFF-18F4-4ACF-BF85-5DF77D6BDA4C}" type="datetimeFigureOut">
              <a:rPr lang="en-US" smtClean="0"/>
              <a:pPr/>
              <a:t>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5748A-FAE1-4E3E-91D9-758FE9294B9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616DFF-18F4-4ACF-BF85-5DF77D6BDA4C}" type="datetimeFigureOut">
              <a:rPr lang="en-US" smtClean="0"/>
              <a:pPr/>
              <a:t>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5748A-FAE1-4E3E-91D9-758FE9294B9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616DFF-18F4-4ACF-BF85-5DF77D6BDA4C}" type="datetimeFigureOut">
              <a:rPr lang="en-US" smtClean="0"/>
              <a:pPr/>
              <a:t>2/3/2011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55748A-FAE1-4E3E-91D9-758FE9294B9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616DFF-18F4-4ACF-BF85-5DF77D6BDA4C}" type="datetimeFigureOut">
              <a:rPr lang="en-US" smtClean="0"/>
              <a:pPr/>
              <a:t>2/3/2011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55748A-FAE1-4E3E-91D9-758FE9294B9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616DFF-18F4-4ACF-BF85-5DF77D6BDA4C}" type="datetimeFigureOut">
              <a:rPr lang="en-US" smtClean="0"/>
              <a:pPr/>
              <a:t>2/3/2011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55748A-FAE1-4E3E-91D9-758FE9294B9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16DFF-18F4-4ACF-BF85-5DF77D6BDA4C}" type="datetimeFigureOut">
              <a:rPr lang="en-US" smtClean="0"/>
              <a:pPr/>
              <a:t>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5748A-FAE1-4E3E-91D9-758FE9294B9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16DFF-18F4-4ACF-BF85-5DF77D6BDA4C}" type="datetimeFigureOut">
              <a:rPr lang="en-US" smtClean="0"/>
              <a:pPr/>
              <a:t>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5748A-FAE1-4E3E-91D9-758FE9294B9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616DFF-18F4-4ACF-BF85-5DF77D6BDA4C}" type="datetimeFigureOut">
              <a:rPr lang="en-US" smtClean="0"/>
              <a:pPr/>
              <a:t>2/3/2011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5748A-FAE1-4E3E-91D9-758FE9294B9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radvision.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hyperlink" Target="http://www.imtc.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1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620000" cy="808038"/>
          </a:xfrm>
        </p:spPr>
        <p:txBody>
          <a:bodyPr>
            <a:normAutofit/>
          </a:bodyPr>
          <a:lstStyle/>
          <a:p>
            <a:r>
              <a:rPr lang="en-US" sz="3200" dirty="0" smtClean="0"/>
              <a:t>Enterprise Video Communication Challenges</a:t>
            </a:r>
            <a:endParaRPr lang="en-US" sz="3200" dirty="0"/>
          </a:p>
        </p:txBody>
      </p:sp>
      <p:sp>
        <p:nvSpPr>
          <p:cNvPr id="3" name="Content Placeholder 2"/>
          <p:cNvSpPr>
            <a:spLocks noGrp="1"/>
          </p:cNvSpPr>
          <p:nvPr>
            <p:ph idx="1"/>
          </p:nvPr>
        </p:nvSpPr>
        <p:spPr/>
        <p:txBody>
          <a:bodyPr/>
          <a:lstStyle/>
          <a:p>
            <a:r>
              <a:rPr lang="en-US" dirty="0" smtClean="0"/>
              <a:t>Connecting Clusters</a:t>
            </a:r>
          </a:p>
          <a:p>
            <a:r>
              <a:rPr lang="en-US" dirty="0" smtClean="0"/>
              <a:t>Interoperability (SIP, H.323, XMPP, Jingle, </a:t>
            </a:r>
            <a:r>
              <a:rPr lang="en-US" dirty="0" err="1" smtClean="0"/>
              <a:t>FaceTime</a:t>
            </a:r>
            <a:r>
              <a:rPr lang="en-US" dirty="0" smtClean="0"/>
              <a:t>…)</a:t>
            </a:r>
          </a:p>
          <a:p>
            <a:r>
              <a:rPr lang="en-US" dirty="0" smtClean="0"/>
              <a:t>Dialing</a:t>
            </a:r>
          </a:p>
          <a:p>
            <a:r>
              <a:rPr lang="en-US" dirty="0" smtClean="0"/>
              <a:t>Delivering </a:t>
            </a:r>
            <a:r>
              <a:rPr lang="en-US" dirty="0" err="1" smtClean="0"/>
              <a:t>QoE</a:t>
            </a:r>
            <a:endParaRPr lang="en-US" dirty="0" smtClean="0"/>
          </a:p>
          <a:p>
            <a:r>
              <a:rPr lang="en-US" dirty="0" smtClean="0"/>
              <a:t>Firewalls</a:t>
            </a:r>
            <a:endParaRPr lang="en-US" dirty="0"/>
          </a:p>
        </p:txBody>
      </p:sp>
      <p:pic>
        <p:nvPicPr>
          <p:cNvPr id="4" name="Picture 3" descr="logoRV.png"/>
          <p:cNvPicPr>
            <a:picLocks noChangeAspect="1"/>
          </p:cNvPicPr>
          <p:nvPr/>
        </p:nvPicPr>
        <p:blipFill>
          <a:blip r:embed="rId2" cstate="print"/>
          <a:srcRect/>
          <a:stretch>
            <a:fillRect/>
          </a:stretch>
        </p:blipFill>
        <p:spPr bwMode="auto">
          <a:xfrm>
            <a:off x="381000" y="6172200"/>
            <a:ext cx="3314700" cy="6858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normAutofit/>
          </a:bodyPr>
          <a:lstStyle/>
          <a:p>
            <a:r>
              <a:rPr lang="en-US" sz="3600" dirty="0" smtClean="0"/>
              <a:t>RADVISION Solutions: End-to-end</a:t>
            </a:r>
            <a:endParaRPr lang="en-US" sz="3600" dirty="0"/>
          </a:p>
        </p:txBody>
      </p:sp>
      <p:sp>
        <p:nvSpPr>
          <p:cNvPr id="4" name="Date Placeholder 3"/>
          <p:cNvSpPr>
            <a:spLocks noGrp="1"/>
          </p:cNvSpPr>
          <p:nvPr>
            <p:ph type="dt" sz="half" idx="10"/>
          </p:nvPr>
        </p:nvSpPr>
        <p:spPr/>
        <p:txBody>
          <a:bodyPr/>
          <a:lstStyle/>
          <a:p>
            <a:fld id="{51A58D56-4B82-42A9-AFF0-9FDCF1192740}" type="datetime1">
              <a:rPr lang="en-US" smtClean="0"/>
              <a:pPr/>
              <a:t>2/3/2011</a:t>
            </a:fld>
            <a:endParaRPr lang="en-US" dirty="0"/>
          </a:p>
        </p:txBody>
      </p:sp>
      <p:sp>
        <p:nvSpPr>
          <p:cNvPr id="5" name="Slide Number Placeholder 4"/>
          <p:cNvSpPr>
            <a:spLocks noGrp="1"/>
          </p:cNvSpPr>
          <p:nvPr>
            <p:ph type="sldNum" sz="quarter" idx="12"/>
          </p:nvPr>
        </p:nvSpPr>
        <p:spPr>
          <a:prstGeom prst="rect">
            <a:avLst/>
          </a:prstGeom>
        </p:spPr>
        <p:txBody>
          <a:bodyPr/>
          <a:lstStyle/>
          <a:p>
            <a:fld id="{DCA4C0F0-C94A-4057-A14E-8592F2A7F847}" type="slidenum">
              <a:rPr lang="en-US" smtClean="0"/>
              <a:pPr/>
              <a:t>11</a:t>
            </a:fld>
            <a:endParaRPr lang="en-US" dirty="0"/>
          </a:p>
        </p:txBody>
      </p:sp>
      <p:pic>
        <p:nvPicPr>
          <p:cNvPr id="10242" name="Picture 2" descr="SCOPIA Conferencing Suite - RADVISION"/>
          <p:cNvPicPr>
            <a:picLocks noChangeAspect="1" noChangeArrowheads="1"/>
          </p:cNvPicPr>
          <p:nvPr/>
        </p:nvPicPr>
        <p:blipFill>
          <a:blip r:embed="rId2" cstate="print"/>
          <a:srcRect/>
          <a:stretch>
            <a:fillRect/>
          </a:stretch>
        </p:blipFill>
        <p:spPr bwMode="auto">
          <a:xfrm>
            <a:off x="685800" y="1447800"/>
            <a:ext cx="8054772" cy="4876800"/>
          </a:xfrm>
          <a:prstGeom prst="rect">
            <a:avLst/>
          </a:prstGeom>
          <a:noFill/>
        </p:spPr>
      </p:pic>
      <p:pic>
        <p:nvPicPr>
          <p:cNvPr id="6" name="Picture 5" descr="logoRV.png"/>
          <p:cNvPicPr>
            <a:picLocks noChangeAspect="1"/>
          </p:cNvPicPr>
          <p:nvPr/>
        </p:nvPicPr>
        <p:blipFill>
          <a:blip r:embed="rId3" cstate="print"/>
          <a:srcRect/>
          <a:stretch>
            <a:fillRect/>
          </a:stretch>
        </p:blipFill>
        <p:spPr bwMode="auto">
          <a:xfrm>
            <a:off x="381000" y="6172200"/>
            <a:ext cx="33147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72.16.91.101\public\Catalog\Radvision\Events\2011_Sales_Training\presentations\Yair_Wiener\iStock_000004617636Small.jpg"/>
          <p:cNvPicPr>
            <a:picLocks noChangeAspect="1" noChangeArrowheads="1"/>
          </p:cNvPicPr>
          <p:nvPr/>
        </p:nvPicPr>
        <p:blipFill>
          <a:blip r:embed="rId3" cstate="print"/>
          <a:srcRect/>
          <a:stretch>
            <a:fillRect/>
          </a:stretch>
        </p:blipFill>
        <p:spPr bwMode="auto">
          <a:xfrm>
            <a:off x="4648200" y="3037103"/>
            <a:ext cx="4495800" cy="3287498"/>
          </a:xfrm>
          <a:prstGeom prst="rect">
            <a:avLst/>
          </a:prstGeom>
          <a:noFill/>
        </p:spPr>
      </p:pic>
      <p:pic>
        <p:nvPicPr>
          <p:cNvPr id="21" name="Picture 3" descr="\\172.16.91.101\public\Catalog\Radvision\Events\2011_Sales_Training\presentations\Yair_Wiener\iStock_000007759575XSmall.jpg"/>
          <p:cNvPicPr>
            <a:picLocks noChangeAspect="1" noChangeArrowheads="1"/>
          </p:cNvPicPr>
          <p:nvPr/>
        </p:nvPicPr>
        <p:blipFill>
          <a:blip r:embed="rId4" cstate="print"/>
          <a:srcRect/>
          <a:stretch>
            <a:fillRect/>
          </a:stretch>
        </p:blipFill>
        <p:spPr bwMode="auto">
          <a:xfrm>
            <a:off x="2743200" y="1066800"/>
            <a:ext cx="1828800" cy="2741514"/>
          </a:xfrm>
          <a:prstGeom prst="rect">
            <a:avLst/>
          </a:prstGeom>
          <a:noFill/>
        </p:spPr>
      </p:pic>
      <p:pic>
        <p:nvPicPr>
          <p:cNvPr id="23" name="Picture 3" descr="\\172.16.91.101\public\Catalog\Radvision\Events\2011_Sales_Training\presentations\Yair_Wiener\iStock_000007759575XSmall.jpg"/>
          <p:cNvPicPr>
            <a:picLocks noChangeAspect="1" noChangeArrowheads="1"/>
          </p:cNvPicPr>
          <p:nvPr/>
        </p:nvPicPr>
        <p:blipFill>
          <a:blip r:embed="rId4" cstate="print"/>
          <a:srcRect/>
          <a:stretch>
            <a:fillRect/>
          </a:stretch>
        </p:blipFill>
        <p:spPr bwMode="auto">
          <a:xfrm>
            <a:off x="7086600" y="990600"/>
            <a:ext cx="1828800" cy="2741514"/>
          </a:xfrm>
          <a:prstGeom prst="rect">
            <a:avLst/>
          </a:prstGeom>
          <a:noFill/>
        </p:spPr>
      </p:pic>
      <p:pic>
        <p:nvPicPr>
          <p:cNvPr id="4099" name="Picture 3" descr="\\172.16.91.101\public\Catalog\Radvision\Events\2011_Sales_Training\presentations\Yair_Wiener\iStock_000007759575XSmall.jpg"/>
          <p:cNvPicPr>
            <a:picLocks noChangeAspect="1" noChangeArrowheads="1"/>
          </p:cNvPicPr>
          <p:nvPr/>
        </p:nvPicPr>
        <p:blipFill>
          <a:blip r:embed="rId4" cstate="print"/>
          <a:srcRect/>
          <a:stretch>
            <a:fillRect/>
          </a:stretch>
        </p:blipFill>
        <p:spPr bwMode="auto">
          <a:xfrm>
            <a:off x="533400" y="1447800"/>
            <a:ext cx="1828800" cy="2741514"/>
          </a:xfrm>
          <a:prstGeom prst="rect">
            <a:avLst/>
          </a:prstGeom>
          <a:noFill/>
        </p:spPr>
      </p:pic>
      <p:sp>
        <p:nvSpPr>
          <p:cNvPr id="15" name="TextBox 14"/>
          <p:cNvSpPr txBox="1"/>
          <p:nvPr/>
        </p:nvSpPr>
        <p:spPr>
          <a:xfrm>
            <a:off x="685800" y="2438400"/>
            <a:ext cx="2209800" cy="769441"/>
          </a:xfrm>
          <a:prstGeom prst="rect">
            <a:avLst/>
          </a:prstGeom>
          <a:noFill/>
        </p:spPr>
        <p:txBody>
          <a:bodyPr wrap="square" rtlCol="0">
            <a:spAutoFit/>
          </a:bodyPr>
          <a:lstStyle/>
          <a:p>
            <a:r>
              <a:rPr lang="en-US" sz="4400" b="1" dirty="0" smtClean="0">
                <a:ln w="127000">
                  <a:noFill/>
                </a:ln>
                <a:latin typeface="Bradley Hand ITC" pitchFamily="66" charset="0"/>
                <a:cs typeface="Arial" pitchFamily="34" charset="0"/>
              </a:rPr>
              <a:t>SVC</a:t>
            </a:r>
          </a:p>
        </p:txBody>
      </p:sp>
      <p:sp>
        <p:nvSpPr>
          <p:cNvPr id="12" name="TextBox 11"/>
          <p:cNvSpPr txBox="1"/>
          <p:nvPr/>
        </p:nvSpPr>
        <p:spPr>
          <a:xfrm>
            <a:off x="2971800" y="2133600"/>
            <a:ext cx="2209800" cy="769441"/>
          </a:xfrm>
          <a:prstGeom prst="rect">
            <a:avLst/>
          </a:prstGeom>
          <a:noFill/>
        </p:spPr>
        <p:txBody>
          <a:bodyPr wrap="square" rtlCol="0">
            <a:spAutoFit/>
          </a:bodyPr>
          <a:lstStyle/>
          <a:p>
            <a:r>
              <a:rPr lang="en-US" sz="4400" b="1" dirty="0" smtClean="0">
                <a:ln w="127000">
                  <a:noFill/>
                </a:ln>
                <a:latin typeface="Bradley Hand ITC" pitchFamily="66" charset="0"/>
                <a:cs typeface="Arial" pitchFamily="34" charset="0"/>
              </a:rPr>
              <a:t>UEP</a:t>
            </a:r>
          </a:p>
        </p:txBody>
      </p:sp>
      <p:sp>
        <p:nvSpPr>
          <p:cNvPr id="20" name="TextBox 19"/>
          <p:cNvSpPr txBox="1"/>
          <p:nvPr/>
        </p:nvSpPr>
        <p:spPr>
          <a:xfrm>
            <a:off x="7391400" y="1828800"/>
            <a:ext cx="2209800" cy="769441"/>
          </a:xfrm>
          <a:prstGeom prst="rect">
            <a:avLst/>
          </a:prstGeom>
          <a:noFill/>
        </p:spPr>
        <p:txBody>
          <a:bodyPr wrap="square" rtlCol="0">
            <a:spAutoFit/>
          </a:bodyPr>
          <a:lstStyle/>
          <a:p>
            <a:r>
              <a:rPr lang="en-US" sz="4400" b="1" dirty="0" smtClean="0">
                <a:ln w="127000">
                  <a:noFill/>
                </a:ln>
                <a:latin typeface="Bradley Hand ITC" pitchFamily="66" charset="0"/>
                <a:cs typeface="Arial" pitchFamily="34" charset="0"/>
              </a:rPr>
              <a:t>VFU</a:t>
            </a:r>
          </a:p>
        </p:txBody>
      </p:sp>
      <p:pic>
        <p:nvPicPr>
          <p:cNvPr id="4098" name="Picture 2" descr="\\172.16.91.101\public\Catalog\Radvision\Events\2011_Sales_Training\presentations\Yair_Wiener\iStock_000011338376XSmall.jpg"/>
          <p:cNvPicPr>
            <a:picLocks noChangeAspect="1" noChangeArrowheads="1"/>
          </p:cNvPicPr>
          <p:nvPr/>
        </p:nvPicPr>
        <p:blipFill>
          <a:blip r:embed="rId5" cstate="print"/>
          <a:srcRect/>
          <a:stretch>
            <a:fillRect/>
          </a:stretch>
        </p:blipFill>
        <p:spPr bwMode="auto">
          <a:xfrm>
            <a:off x="381000" y="3810000"/>
            <a:ext cx="4057650" cy="2686050"/>
          </a:xfrm>
          <a:prstGeom prst="rect">
            <a:avLst/>
          </a:prstGeom>
          <a:noFill/>
        </p:spPr>
      </p:pic>
      <p:sp>
        <p:nvSpPr>
          <p:cNvPr id="24" name="TextBox 23"/>
          <p:cNvSpPr txBox="1"/>
          <p:nvPr/>
        </p:nvSpPr>
        <p:spPr>
          <a:xfrm>
            <a:off x="990600" y="4572000"/>
            <a:ext cx="2895600" cy="769441"/>
          </a:xfrm>
          <a:prstGeom prst="rect">
            <a:avLst/>
          </a:prstGeom>
          <a:noFill/>
        </p:spPr>
        <p:txBody>
          <a:bodyPr wrap="square" rtlCol="0">
            <a:spAutoFit/>
          </a:bodyPr>
          <a:lstStyle/>
          <a:p>
            <a:r>
              <a:rPr lang="en-US" sz="4400" b="1" dirty="0" err="1" smtClean="0">
                <a:ln w="127000">
                  <a:noFill/>
                </a:ln>
                <a:latin typeface="Bradley Hand ITC" pitchFamily="66" charset="0"/>
                <a:cs typeface="Arial" pitchFamily="34" charset="0"/>
              </a:rPr>
              <a:t>NetSense</a:t>
            </a:r>
            <a:endParaRPr lang="en-US" sz="4400" b="1" dirty="0" smtClean="0">
              <a:ln w="127000">
                <a:noFill/>
              </a:ln>
              <a:latin typeface="Bradley Hand ITC" pitchFamily="66" charset="0"/>
              <a:cs typeface="Arial" pitchFamily="34" charset="0"/>
            </a:endParaRPr>
          </a:p>
        </p:txBody>
      </p:sp>
      <p:pic>
        <p:nvPicPr>
          <p:cNvPr id="22" name="Picture 3" descr="\\172.16.91.101\public\Catalog\Radvision\Events\2011_Sales_Training\presentations\Yair_Wiener\iStock_000007759575XSmall.jpg"/>
          <p:cNvPicPr>
            <a:picLocks noChangeAspect="1" noChangeArrowheads="1"/>
          </p:cNvPicPr>
          <p:nvPr/>
        </p:nvPicPr>
        <p:blipFill>
          <a:blip r:embed="rId4" cstate="print"/>
          <a:srcRect/>
          <a:stretch>
            <a:fillRect/>
          </a:stretch>
        </p:blipFill>
        <p:spPr bwMode="auto">
          <a:xfrm>
            <a:off x="4724400" y="1447800"/>
            <a:ext cx="1828800" cy="2741514"/>
          </a:xfrm>
          <a:prstGeom prst="rect">
            <a:avLst/>
          </a:prstGeom>
          <a:noFill/>
        </p:spPr>
      </p:pic>
      <p:sp>
        <p:nvSpPr>
          <p:cNvPr id="17" name="TextBox 16"/>
          <p:cNvSpPr txBox="1"/>
          <p:nvPr/>
        </p:nvSpPr>
        <p:spPr>
          <a:xfrm>
            <a:off x="5029200" y="2438400"/>
            <a:ext cx="2209800" cy="769441"/>
          </a:xfrm>
          <a:prstGeom prst="rect">
            <a:avLst/>
          </a:prstGeom>
          <a:noFill/>
        </p:spPr>
        <p:txBody>
          <a:bodyPr wrap="square" rtlCol="0">
            <a:spAutoFit/>
          </a:bodyPr>
          <a:lstStyle/>
          <a:p>
            <a:r>
              <a:rPr lang="en-US" sz="4400" b="1" dirty="0" smtClean="0">
                <a:ln w="127000">
                  <a:noFill/>
                </a:ln>
                <a:latin typeface="Bradley Hand ITC" pitchFamily="66" charset="0"/>
                <a:cs typeface="Arial" pitchFamily="34" charset="0"/>
              </a:rPr>
              <a:t>FEC</a:t>
            </a:r>
          </a:p>
        </p:txBody>
      </p:sp>
      <p:sp>
        <p:nvSpPr>
          <p:cNvPr id="13" name="Title 12"/>
          <p:cNvSpPr>
            <a:spLocks noGrp="1"/>
          </p:cNvSpPr>
          <p:nvPr>
            <p:ph type="title"/>
          </p:nvPr>
        </p:nvSpPr>
        <p:spPr>
          <a:xfrm>
            <a:off x="533400" y="457200"/>
            <a:ext cx="8229600" cy="1143000"/>
          </a:xfrm>
        </p:spPr>
        <p:txBody>
          <a:bodyPr/>
          <a:lstStyle/>
          <a:p>
            <a:r>
              <a:rPr lang="en-US" dirty="0" smtClean="0"/>
              <a:t>RADVISON Solutions: </a:t>
            </a:r>
            <a:r>
              <a:rPr lang="en-US" dirty="0" err="1" smtClean="0"/>
              <a:t>QoE</a:t>
            </a:r>
            <a:endParaRPr lang="en-US" dirty="0"/>
          </a:p>
        </p:txBody>
      </p:sp>
      <p:pic>
        <p:nvPicPr>
          <p:cNvPr id="14" name="Picture 13" descr="logoRV.png"/>
          <p:cNvPicPr>
            <a:picLocks noChangeAspect="1"/>
          </p:cNvPicPr>
          <p:nvPr/>
        </p:nvPicPr>
        <p:blipFill>
          <a:blip r:embed="rId6" cstate="print"/>
          <a:srcRect/>
          <a:stretch>
            <a:fillRect/>
          </a:stretch>
        </p:blipFill>
        <p:spPr bwMode="auto">
          <a:xfrm>
            <a:off x="381000" y="6172200"/>
            <a:ext cx="33147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r>
              <a:rPr lang="en-US" sz="3200" dirty="0" smtClean="0"/>
              <a:t>RADVISION Solutions: </a:t>
            </a:r>
            <a:r>
              <a:rPr lang="en-US" sz="3200" dirty="0" err="1" smtClean="0"/>
              <a:t>QoE</a:t>
            </a:r>
            <a:r>
              <a:rPr lang="en-US" sz="3200" dirty="0" smtClean="0"/>
              <a:t> over the Internet</a:t>
            </a:r>
            <a:endParaRPr lang="en-US" sz="3200" dirty="0"/>
          </a:p>
        </p:txBody>
      </p:sp>
      <p:sp>
        <p:nvSpPr>
          <p:cNvPr id="4" name="Date Placeholder 3"/>
          <p:cNvSpPr>
            <a:spLocks noGrp="1"/>
          </p:cNvSpPr>
          <p:nvPr>
            <p:ph type="dt" sz="half" idx="10"/>
          </p:nvPr>
        </p:nvSpPr>
        <p:spPr/>
        <p:txBody>
          <a:bodyPr/>
          <a:lstStyle/>
          <a:p>
            <a:fld id="{51A58D56-4B82-42A9-AFF0-9FDCF1192740}" type="datetime1">
              <a:rPr lang="en-US" smtClean="0"/>
              <a:pPr/>
              <a:t>2/3/2011</a:t>
            </a:fld>
            <a:endParaRPr lang="en-US" dirty="0"/>
          </a:p>
        </p:txBody>
      </p:sp>
      <p:sp>
        <p:nvSpPr>
          <p:cNvPr id="5" name="Slide Number Placeholder 4"/>
          <p:cNvSpPr>
            <a:spLocks noGrp="1"/>
          </p:cNvSpPr>
          <p:nvPr>
            <p:ph type="sldNum" sz="quarter" idx="12"/>
          </p:nvPr>
        </p:nvSpPr>
        <p:spPr>
          <a:prstGeom prst="rect">
            <a:avLst/>
          </a:prstGeom>
        </p:spPr>
        <p:txBody>
          <a:bodyPr/>
          <a:lstStyle/>
          <a:p>
            <a:fld id="{DCA4C0F0-C94A-4057-A14E-8592F2A7F847}" type="slidenum">
              <a:rPr lang="en-US" smtClean="0"/>
              <a:pPr/>
              <a:t>13</a:t>
            </a:fld>
            <a:endParaRPr lang="en-US" dirty="0"/>
          </a:p>
        </p:txBody>
      </p:sp>
      <p:graphicFrame>
        <p:nvGraphicFramePr>
          <p:cNvPr id="7" name="Chart 6"/>
          <p:cNvGraphicFramePr/>
          <p:nvPr/>
        </p:nvGraphicFramePr>
        <p:xfrm>
          <a:off x="1524000" y="1600200"/>
          <a:ext cx="59436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7391400" y="2743200"/>
            <a:ext cx="1452642" cy="400110"/>
          </a:xfrm>
          <a:prstGeom prst="rect">
            <a:avLst/>
          </a:prstGeom>
          <a:noFill/>
        </p:spPr>
        <p:txBody>
          <a:bodyPr wrap="none" rtlCol="0">
            <a:spAutoFit/>
          </a:bodyPr>
          <a:lstStyle/>
          <a:p>
            <a:r>
              <a:rPr lang="en-US" sz="2000" b="1" dirty="0" smtClean="0">
                <a:solidFill>
                  <a:schemeClr val="accent1"/>
                </a:solidFill>
                <a:latin typeface="Trebuchet MS" pitchFamily="34" charset="0"/>
              </a:rPr>
              <a:t>H.264/SVC</a:t>
            </a:r>
            <a:endParaRPr lang="en-US" sz="2000" b="1" dirty="0">
              <a:solidFill>
                <a:schemeClr val="accent1"/>
              </a:solidFill>
              <a:latin typeface="Trebuchet MS" pitchFamily="34" charset="0"/>
            </a:endParaRPr>
          </a:p>
        </p:txBody>
      </p:sp>
      <p:sp>
        <p:nvSpPr>
          <p:cNvPr id="9" name="TextBox 8"/>
          <p:cNvSpPr txBox="1"/>
          <p:nvPr/>
        </p:nvSpPr>
        <p:spPr>
          <a:xfrm>
            <a:off x="7391400" y="4495800"/>
            <a:ext cx="906017" cy="400110"/>
          </a:xfrm>
          <a:prstGeom prst="rect">
            <a:avLst/>
          </a:prstGeom>
          <a:noFill/>
        </p:spPr>
        <p:txBody>
          <a:bodyPr wrap="none" rtlCol="0">
            <a:spAutoFit/>
          </a:bodyPr>
          <a:lstStyle/>
          <a:p>
            <a:r>
              <a:rPr lang="en-US" sz="2000" b="1" dirty="0" smtClean="0">
                <a:solidFill>
                  <a:srgbClr val="C00000"/>
                </a:solidFill>
                <a:latin typeface="Trebuchet MS" pitchFamily="34" charset="0"/>
              </a:rPr>
              <a:t>H.264</a:t>
            </a:r>
            <a:endParaRPr lang="en-US" sz="2000" b="1" dirty="0">
              <a:solidFill>
                <a:srgbClr val="C00000"/>
              </a:solidFill>
              <a:latin typeface="Trebuchet MS" pitchFamily="34" charset="0"/>
            </a:endParaRPr>
          </a:p>
        </p:txBody>
      </p:sp>
      <p:pic>
        <p:nvPicPr>
          <p:cNvPr id="10" name="Picture 9" descr="logoRV.png"/>
          <p:cNvPicPr>
            <a:picLocks noChangeAspect="1"/>
          </p:cNvPicPr>
          <p:nvPr/>
        </p:nvPicPr>
        <p:blipFill>
          <a:blip r:embed="rId3" cstate="print"/>
          <a:srcRect/>
          <a:stretch>
            <a:fillRect/>
          </a:stretch>
        </p:blipFill>
        <p:spPr bwMode="auto">
          <a:xfrm>
            <a:off x="381000" y="6172200"/>
            <a:ext cx="33147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1143000"/>
          </a:xfrm>
        </p:spPr>
        <p:txBody>
          <a:bodyPr>
            <a:normAutofit/>
          </a:bodyPr>
          <a:lstStyle/>
          <a:p>
            <a:r>
              <a:rPr lang="en-US" sz="3200" dirty="0" smtClean="0"/>
              <a:t>RADVISION Solutions: </a:t>
            </a:r>
            <a:r>
              <a:rPr lang="en-US" sz="3200" dirty="0" err="1" smtClean="0"/>
              <a:t>QoE</a:t>
            </a:r>
            <a:r>
              <a:rPr lang="en-US" sz="3200" dirty="0" smtClean="0"/>
              <a:t> Regardless of Access</a:t>
            </a:r>
            <a:endParaRPr lang="en-US" sz="3200" dirty="0"/>
          </a:p>
        </p:txBody>
      </p:sp>
      <p:sp>
        <p:nvSpPr>
          <p:cNvPr id="4" name="Date Placeholder 3"/>
          <p:cNvSpPr>
            <a:spLocks noGrp="1"/>
          </p:cNvSpPr>
          <p:nvPr>
            <p:ph type="dt" sz="half" idx="10"/>
          </p:nvPr>
        </p:nvSpPr>
        <p:spPr/>
        <p:txBody>
          <a:bodyPr/>
          <a:lstStyle/>
          <a:p>
            <a:fld id="{51A58D56-4B82-42A9-AFF0-9FDCF1192740}" type="datetime1">
              <a:rPr lang="en-US" smtClean="0"/>
              <a:pPr/>
              <a:t>2/3/2011</a:t>
            </a:fld>
            <a:endParaRPr lang="en-US" dirty="0"/>
          </a:p>
        </p:txBody>
      </p:sp>
      <p:sp>
        <p:nvSpPr>
          <p:cNvPr id="5" name="Slide Number Placeholder 4"/>
          <p:cNvSpPr>
            <a:spLocks noGrp="1"/>
          </p:cNvSpPr>
          <p:nvPr>
            <p:ph type="sldNum" sz="quarter" idx="12"/>
          </p:nvPr>
        </p:nvSpPr>
        <p:spPr>
          <a:prstGeom prst="rect">
            <a:avLst/>
          </a:prstGeom>
        </p:spPr>
        <p:txBody>
          <a:bodyPr/>
          <a:lstStyle/>
          <a:p>
            <a:fld id="{DCA4C0F0-C94A-4057-A14E-8592F2A7F847}" type="slidenum">
              <a:rPr lang="en-US" smtClean="0"/>
              <a:pPr/>
              <a:t>14</a:t>
            </a:fld>
            <a:endParaRPr lang="en-US" dirty="0"/>
          </a:p>
        </p:txBody>
      </p:sp>
      <p:pic>
        <p:nvPicPr>
          <p:cNvPr id="7" name="Picture 2"/>
          <p:cNvPicPr>
            <a:picLocks noChangeAspect="1" noChangeArrowheads="1"/>
          </p:cNvPicPr>
          <p:nvPr/>
        </p:nvPicPr>
        <p:blipFill>
          <a:blip r:embed="rId2" cstate="print"/>
          <a:srcRect/>
          <a:stretch>
            <a:fillRect/>
          </a:stretch>
        </p:blipFill>
        <p:spPr bwMode="auto">
          <a:xfrm>
            <a:off x="609600" y="2133600"/>
            <a:ext cx="8151813" cy="3468687"/>
          </a:xfrm>
          <a:prstGeom prst="rect">
            <a:avLst/>
          </a:prstGeom>
          <a:noFill/>
          <a:ln w="9525">
            <a:noFill/>
            <a:miter lim="800000"/>
            <a:headEnd/>
            <a:tailEnd/>
          </a:ln>
          <a:effectLst/>
        </p:spPr>
      </p:pic>
      <p:pic>
        <p:nvPicPr>
          <p:cNvPr id="6" name="Picture 5" descr="logoRV.png"/>
          <p:cNvPicPr>
            <a:picLocks noChangeAspect="1"/>
          </p:cNvPicPr>
          <p:nvPr/>
        </p:nvPicPr>
        <p:blipFill>
          <a:blip r:embed="rId3" cstate="print"/>
          <a:srcRect/>
          <a:stretch>
            <a:fillRect/>
          </a:stretch>
        </p:blipFill>
        <p:spPr bwMode="auto">
          <a:xfrm>
            <a:off x="381000" y="6172200"/>
            <a:ext cx="33147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p:cNvPicPr>
            <a:picLocks noChangeAspect="1" noChangeArrowheads="1"/>
          </p:cNvPicPr>
          <p:nvPr/>
        </p:nvPicPr>
        <p:blipFill>
          <a:blip r:embed="rId2" cstate="print"/>
          <a:srcRect/>
          <a:stretch>
            <a:fillRect/>
          </a:stretch>
        </p:blipFill>
        <p:spPr bwMode="auto">
          <a:xfrm>
            <a:off x="3429000" y="2819400"/>
            <a:ext cx="3048000" cy="2294436"/>
          </a:xfrm>
          <a:prstGeom prst="rect">
            <a:avLst/>
          </a:prstGeom>
          <a:noFill/>
          <a:ln w="9525">
            <a:noFill/>
            <a:miter lim="800000"/>
            <a:headEnd/>
            <a:tailEnd/>
          </a:ln>
          <a:effectLst/>
        </p:spPr>
      </p:pic>
      <p:sp>
        <p:nvSpPr>
          <p:cNvPr id="2" name="Title 1"/>
          <p:cNvSpPr>
            <a:spLocks noGrp="1"/>
          </p:cNvSpPr>
          <p:nvPr>
            <p:ph type="title"/>
          </p:nvPr>
        </p:nvSpPr>
        <p:spPr>
          <a:xfrm>
            <a:off x="457200" y="609600"/>
            <a:ext cx="8229600" cy="1143000"/>
          </a:xfrm>
        </p:spPr>
        <p:txBody>
          <a:bodyPr>
            <a:normAutofit fontScale="90000"/>
          </a:bodyPr>
          <a:lstStyle/>
          <a:p>
            <a:r>
              <a:rPr lang="en-US" dirty="0" smtClean="0"/>
              <a:t>RADVISION Solutions: On any platform</a:t>
            </a:r>
            <a:endParaRPr lang="en-US" dirty="0"/>
          </a:p>
        </p:txBody>
      </p:sp>
      <p:sp>
        <p:nvSpPr>
          <p:cNvPr id="4" name="Date Placeholder 3"/>
          <p:cNvSpPr>
            <a:spLocks noGrp="1"/>
          </p:cNvSpPr>
          <p:nvPr>
            <p:ph type="dt" sz="half" idx="10"/>
          </p:nvPr>
        </p:nvSpPr>
        <p:spPr/>
        <p:txBody>
          <a:bodyPr/>
          <a:lstStyle/>
          <a:p>
            <a:fld id="{51A58D56-4B82-42A9-AFF0-9FDCF1192740}" type="datetime1">
              <a:rPr lang="en-US" smtClean="0"/>
              <a:pPr/>
              <a:t>2/3/2011</a:t>
            </a:fld>
            <a:endParaRPr lang="en-US" dirty="0"/>
          </a:p>
        </p:txBody>
      </p:sp>
      <p:sp>
        <p:nvSpPr>
          <p:cNvPr id="5" name="Slide Number Placeholder 4"/>
          <p:cNvSpPr>
            <a:spLocks noGrp="1"/>
          </p:cNvSpPr>
          <p:nvPr>
            <p:ph type="sldNum" sz="quarter" idx="12"/>
          </p:nvPr>
        </p:nvSpPr>
        <p:spPr>
          <a:prstGeom prst="rect">
            <a:avLst/>
          </a:prstGeom>
        </p:spPr>
        <p:txBody>
          <a:bodyPr/>
          <a:lstStyle/>
          <a:p>
            <a:fld id="{DCA4C0F0-C94A-4057-A14E-8592F2A7F847}" type="slidenum">
              <a:rPr lang="en-US" smtClean="0"/>
              <a:pPr/>
              <a:t>15</a:t>
            </a:fld>
            <a:endParaRPr lang="en-US" dirty="0"/>
          </a:p>
        </p:txBody>
      </p:sp>
      <p:pic>
        <p:nvPicPr>
          <p:cNvPr id="1032" name="Picture 8" descr="http://www.coolest-gadgets.com/wp-content/uploads/samsungv-videoconf.jpg"/>
          <p:cNvPicPr>
            <a:picLocks noChangeAspect="1" noChangeArrowheads="1"/>
          </p:cNvPicPr>
          <p:nvPr/>
        </p:nvPicPr>
        <p:blipFill>
          <a:blip r:embed="rId3" cstate="print"/>
          <a:srcRect/>
          <a:stretch>
            <a:fillRect/>
          </a:stretch>
        </p:blipFill>
        <p:spPr bwMode="auto">
          <a:xfrm>
            <a:off x="6248400" y="1828800"/>
            <a:ext cx="2762250" cy="2774527"/>
          </a:xfrm>
          <a:prstGeom prst="rect">
            <a:avLst/>
          </a:prstGeom>
          <a:noFill/>
        </p:spPr>
      </p:pic>
      <p:pic>
        <p:nvPicPr>
          <p:cNvPr id="1033" name="Picture 9"/>
          <p:cNvPicPr>
            <a:picLocks noChangeAspect="1" noChangeArrowheads="1"/>
          </p:cNvPicPr>
          <p:nvPr/>
        </p:nvPicPr>
        <p:blipFill>
          <a:blip r:embed="rId4" cstate="print"/>
          <a:srcRect/>
          <a:stretch>
            <a:fillRect/>
          </a:stretch>
        </p:blipFill>
        <p:spPr bwMode="auto">
          <a:xfrm>
            <a:off x="457200" y="4648200"/>
            <a:ext cx="1295400" cy="1291667"/>
          </a:xfrm>
          <a:prstGeom prst="rect">
            <a:avLst/>
          </a:prstGeom>
          <a:noFill/>
          <a:ln w="9525">
            <a:noFill/>
            <a:miter lim="800000"/>
            <a:headEnd/>
            <a:tailEnd/>
          </a:ln>
          <a:effectLst/>
        </p:spPr>
      </p:pic>
      <p:pic>
        <p:nvPicPr>
          <p:cNvPr id="1035" name="Picture 11"/>
          <p:cNvPicPr>
            <a:picLocks noChangeAspect="1" noChangeArrowheads="1"/>
          </p:cNvPicPr>
          <p:nvPr/>
        </p:nvPicPr>
        <p:blipFill>
          <a:blip r:embed="rId5" cstate="print"/>
          <a:srcRect/>
          <a:stretch>
            <a:fillRect/>
          </a:stretch>
        </p:blipFill>
        <p:spPr bwMode="auto">
          <a:xfrm>
            <a:off x="2133600" y="3886200"/>
            <a:ext cx="1447800" cy="1441768"/>
          </a:xfrm>
          <a:prstGeom prst="rect">
            <a:avLst/>
          </a:prstGeom>
          <a:noFill/>
          <a:ln w="9525">
            <a:noFill/>
            <a:miter lim="800000"/>
            <a:headEnd/>
            <a:tailEnd/>
          </a:ln>
          <a:effectLst/>
        </p:spPr>
      </p:pic>
      <p:pic>
        <p:nvPicPr>
          <p:cNvPr id="9" name="Picture 8" descr="logoRV.png"/>
          <p:cNvPicPr>
            <a:picLocks noChangeAspect="1"/>
          </p:cNvPicPr>
          <p:nvPr/>
        </p:nvPicPr>
        <p:blipFill>
          <a:blip r:embed="rId6" cstate="print"/>
          <a:srcRect/>
          <a:stretch>
            <a:fillRect/>
          </a:stretch>
        </p:blipFill>
        <p:spPr bwMode="auto">
          <a:xfrm>
            <a:off x="381000" y="6172200"/>
            <a:ext cx="3314700" cy="685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33"/>
                                        </p:tgtEl>
                                        <p:attrNameLst>
                                          <p:attrName>style.visibility</p:attrName>
                                        </p:attrNameLst>
                                      </p:cBhvr>
                                      <p:to>
                                        <p:strVal val="visible"/>
                                      </p:to>
                                    </p:set>
                                    <p:animEffect transition="in" filter="fade">
                                      <p:cBhvr>
                                        <p:cTn id="7" dur="2000"/>
                                        <p:tgtEl>
                                          <p:spTgt spid="1033"/>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035"/>
                                        </p:tgtEl>
                                        <p:attrNameLst>
                                          <p:attrName>style.visibility</p:attrName>
                                        </p:attrNameLst>
                                      </p:cBhvr>
                                      <p:to>
                                        <p:strVal val="visible"/>
                                      </p:to>
                                    </p:set>
                                    <p:animEffect transition="in" filter="fade">
                                      <p:cBhvr>
                                        <p:cTn id="11" dur="2000"/>
                                        <p:tgtEl>
                                          <p:spTgt spid="1035"/>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034"/>
                                        </p:tgtEl>
                                        <p:attrNameLst>
                                          <p:attrName>style.visibility</p:attrName>
                                        </p:attrNameLst>
                                      </p:cBhvr>
                                      <p:to>
                                        <p:strVal val="visible"/>
                                      </p:to>
                                    </p:set>
                                    <p:animEffect transition="in" filter="fade">
                                      <p:cBhvr>
                                        <p:cTn id="15" dur="2000"/>
                                        <p:tgtEl>
                                          <p:spTgt spid="1034"/>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1032"/>
                                        </p:tgtEl>
                                        <p:attrNameLst>
                                          <p:attrName>style.visibility</p:attrName>
                                        </p:attrNameLst>
                                      </p:cBhvr>
                                      <p:to>
                                        <p:strVal val="visible"/>
                                      </p:to>
                                    </p:set>
                                    <p:animEffect transition="in" filter="fade">
                                      <p:cBhvr>
                                        <p:cTn id="19" dur="20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Subtitle 2"/>
          <p:cNvSpPr>
            <a:spLocks noGrp="1"/>
          </p:cNvSpPr>
          <p:nvPr>
            <p:ph type="subTitle" idx="1"/>
          </p:nvPr>
        </p:nvSpPr>
        <p:spPr/>
        <p:txBody>
          <a:bodyPr/>
          <a:lstStyle/>
          <a:p>
            <a:r>
              <a:rPr lang="en-US" dirty="0" smtClean="0">
                <a:solidFill>
                  <a:schemeClr val="tx1"/>
                </a:solidFill>
              </a:rPr>
              <a:t>Questions?</a:t>
            </a:r>
          </a:p>
          <a:p>
            <a:r>
              <a:rPr lang="en-US" dirty="0" smtClean="0">
                <a:solidFill>
                  <a:schemeClr val="tx1"/>
                </a:solidFill>
              </a:rPr>
              <a:t>Anatoli Levine, RADVISION</a:t>
            </a:r>
          </a:p>
          <a:p>
            <a:r>
              <a:rPr lang="en-US" dirty="0" smtClean="0">
                <a:solidFill>
                  <a:schemeClr val="tx1"/>
                </a:solidFill>
              </a:rPr>
              <a:t>alevine@radvision.com</a:t>
            </a:r>
            <a:endParaRPr lang="en-US" dirty="0">
              <a:solidFill>
                <a:schemeClr val="tx1"/>
              </a:solidFill>
            </a:endParaRPr>
          </a:p>
        </p:txBody>
      </p:sp>
      <p:pic>
        <p:nvPicPr>
          <p:cNvPr id="4" name="Picture 3" descr="logoRV.png"/>
          <p:cNvPicPr>
            <a:picLocks noChangeAspect="1"/>
          </p:cNvPicPr>
          <p:nvPr/>
        </p:nvPicPr>
        <p:blipFill>
          <a:blip r:embed="rId2" cstate="print"/>
          <a:srcRect/>
          <a:stretch>
            <a:fillRect/>
          </a:stretch>
        </p:blipFill>
        <p:spPr bwMode="auto">
          <a:xfrm>
            <a:off x="381000" y="6172200"/>
            <a:ext cx="3314700" cy="6858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Connecting Distributed Enterprise Via Video</a:t>
            </a:r>
            <a:endParaRPr lang="en-US" dirty="0"/>
          </a:p>
        </p:txBody>
      </p:sp>
      <p:sp>
        <p:nvSpPr>
          <p:cNvPr id="7" name="Subtitle 6"/>
          <p:cNvSpPr>
            <a:spLocks noGrp="1"/>
          </p:cNvSpPr>
          <p:nvPr>
            <p:ph type="subTitle" idx="1"/>
          </p:nvPr>
        </p:nvSpPr>
        <p:spPr>
          <a:xfrm>
            <a:off x="1371600" y="4648200"/>
            <a:ext cx="6400800" cy="533400"/>
          </a:xfrm>
        </p:spPr>
        <p:txBody>
          <a:bodyPr>
            <a:normAutofit lnSpcReduction="10000"/>
          </a:bodyPr>
          <a:lstStyle/>
          <a:p>
            <a:r>
              <a:rPr lang="en-US" dirty="0" smtClean="0">
                <a:solidFill>
                  <a:schemeClr val="tx1"/>
                </a:solidFill>
              </a:rPr>
              <a:t>Anatoli Levine, RADVISION</a:t>
            </a:r>
            <a:endParaRPr lang="en-US" dirty="0">
              <a:solidFill>
                <a:schemeClr val="tx1"/>
              </a:solidFill>
            </a:endParaRPr>
          </a:p>
        </p:txBody>
      </p:sp>
      <p:pic>
        <p:nvPicPr>
          <p:cNvPr id="4" name="Picture 3" descr="logoRV.png"/>
          <p:cNvPicPr>
            <a:picLocks noChangeAspect="1"/>
          </p:cNvPicPr>
          <p:nvPr/>
        </p:nvPicPr>
        <p:blipFill>
          <a:blip r:embed="rId3" cstate="print"/>
          <a:srcRect/>
          <a:stretch>
            <a:fillRect/>
          </a:stretch>
        </p:blipFill>
        <p:spPr bwMode="auto">
          <a:xfrm>
            <a:off x="381000" y="6172200"/>
            <a:ext cx="3314700" cy="6858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Anatoli Levine</a:t>
            </a:r>
            <a:endParaRPr lang="en-US" dirty="0"/>
          </a:p>
        </p:txBody>
      </p:sp>
      <p:sp>
        <p:nvSpPr>
          <p:cNvPr id="3" name="Content Placeholder 2"/>
          <p:cNvSpPr>
            <a:spLocks noGrp="1"/>
          </p:cNvSpPr>
          <p:nvPr>
            <p:ph idx="1"/>
          </p:nvPr>
        </p:nvSpPr>
        <p:spPr>
          <a:xfrm>
            <a:off x="1066800" y="1600200"/>
            <a:ext cx="4876800" cy="4525963"/>
          </a:xfrm>
        </p:spPr>
        <p:txBody>
          <a:bodyPr/>
          <a:lstStyle/>
          <a:p>
            <a:r>
              <a:rPr lang="en-US" dirty="0" smtClean="0"/>
              <a:t>Sr. Director, Product Management – Americas, Technology Business Unit, </a:t>
            </a:r>
            <a:r>
              <a:rPr lang="en-US" dirty="0" smtClean="0">
                <a:hlinkClick r:id="rId3"/>
              </a:rPr>
              <a:t>RADVISION</a:t>
            </a:r>
            <a:endParaRPr lang="en-US" dirty="0" smtClean="0"/>
          </a:p>
          <a:p>
            <a:r>
              <a:rPr lang="en-US" dirty="0" smtClean="0"/>
              <a:t>President, </a:t>
            </a:r>
            <a:r>
              <a:rPr lang="en-US" dirty="0" smtClean="0">
                <a:hlinkClick r:id="rId4"/>
              </a:rPr>
              <a:t>IMTC</a:t>
            </a:r>
            <a:r>
              <a:rPr lang="en-US" dirty="0" smtClean="0"/>
              <a:t> (International Multimedia Telecommunications Consortium)</a:t>
            </a:r>
            <a:endParaRPr lang="en-US" dirty="0"/>
          </a:p>
        </p:txBody>
      </p:sp>
      <p:pic>
        <p:nvPicPr>
          <p:cNvPr id="5" name="Picture 4" descr="AnatoliLevine_picture.jpg"/>
          <p:cNvPicPr>
            <a:picLocks noChangeAspect="1"/>
          </p:cNvPicPr>
          <p:nvPr/>
        </p:nvPicPr>
        <p:blipFill>
          <a:blip r:embed="rId5" cstate="print"/>
          <a:stretch>
            <a:fillRect/>
          </a:stretch>
        </p:blipFill>
        <p:spPr>
          <a:xfrm>
            <a:off x="6934200" y="1447800"/>
            <a:ext cx="1744980" cy="2438400"/>
          </a:xfrm>
          <a:prstGeom prst="rect">
            <a:avLst/>
          </a:prstGeom>
        </p:spPr>
      </p:pic>
      <p:pic>
        <p:nvPicPr>
          <p:cNvPr id="6" name="Picture 5" descr="logoRV.png"/>
          <p:cNvPicPr>
            <a:picLocks noChangeAspect="1"/>
          </p:cNvPicPr>
          <p:nvPr/>
        </p:nvPicPr>
        <p:blipFill>
          <a:blip r:embed="rId6" cstate="print"/>
          <a:srcRect/>
          <a:stretch>
            <a:fillRect/>
          </a:stretch>
        </p:blipFill>
        <p:spPr bwMode="auto">
          <a:xfrm>
            <a:off x="381000" y="6172200"/>
            <a:ext cx="3314700" cy="6858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381000" y="685800"/>
            <a:ext cx="8229600" cy="685800"/>
          </a:xfrm>
        </p:spPr>
        <p:txBody>
          <a:bodyPr>
            <a:normAutofit fontScale="90000"/>
          </a:bodyPr>
          <a:lstStyle/>
          <a:p>
            <a:r>
              <a:rPr lang="en-US" sz="3100" b="1" dirty="0" smtClean="0">
                <a:solidFill>
                  <a:srgbClr val="292929"/>
                </a:solidFill>
                <a:cs typeface="Times New Roman" pitchFamily="18" charset="0"/>
              </a:rPr>
              <a:t>About RADVISION </a:t>
            </a:r>
            <a:r>
              <a:rPr lang="en-US" sz="2000" b="1" dirty="0" smtClean="0">
                <a:solidFill>
                  <a:srgbClr val="292929"/>
                </a:solidFill>
                <a:cs typeface="Times New Roman" pitchFamily="18" charset="0"/>
              </a:rPr>
              <a:t/>
            </a:r>
            <a:br>
              <a:rPr lang="en-US" sz="2000" b="1" dirty="0" smtClean="0">
                <a:solidFill>
                  <a:srgbClr val="292929"/>
                </a:solidFill>
                <a:cs typeface="Times New Roman" pitchFamily="18" charset="0"/>
              </a:rPr>
            </a:br>
            <a:endParaRPr lang="en-US" sz="1800" dirty="0" smtClean="0">
              <a:cs typeface="Times New Roman" pitchFamily="18" charset="0"/>
            </a:endParaRPr>
          </a:p>
        </p:txBody>
      </p:sp>
      <p:sp>
        <p:nvSpPr>
          <p:cNvPr id="25602" name="Content Placeholder 2"/>
          <p:cNvSpPr>
            <a:spLocks noGrp="1"/>
          </p:cNvSpPr>
          <p:nvPr>
            <p:ph idx="1"/>
          </p:nvPr>
        </p:nvSpPr>
        <p:spPr>
          <a:xfrm>
            <a:off x="533400" y="1524000"/>
            <a:ext cx="8229600" cy="1571625"/>
          </a:xfrm>
        </p:spPr>
        <p:txBody>
          <a:bodyPr>
            <a:normAutofit fontScale="92500"/>
          </a:bodyPr>
          <a:lstStyle/>
          <a:p>
            <a:pPr>
              <a:lnSpc>
                <a:spcPct val="150000"/>
              </a:lnSpc>
              <a:buFontTx/>
              <a:buNone/>
            </a:pPr>
            <a:r>
              <a:rPr lang="en-US" sz="1800" dirty="0" smtClean="0">
                <a:cs typeface="Arial" charset="0"/>
              </a:rPr>
              <a:t>RADVISION is the pioneer in the area of Visual Communications since 1992 and leading provider of core technologies, products and solutions that enable unified multimedia communications over IP, 3G and emerging next generation IMS networks.</a:t>
            </a:r>
          </a:p>
          <a:p>
            <a:pPr>
              <a:lnSpc>
                <a:spcPct val="150000"/>
              </a:lnSpc>
              <a:buFontTx/>
              <a:buNone/>
            </a:pPr>
            <a:endParaRPr lang="en-US" sz="1800" dirty="0" smtClean="0">
              <a:cs typeface="Arial" charset="0"/>
            </a:endParaRPr>
          </a:p>
          <a:p>
            <a:pPr>
              <a:lnSpc>
                <a:spcPct val="150000"/>
              </a:lnSpc>
              <a:buFontTx/>
              <a:buNone/>
            </a:pPr>
            <a:endParaRPr lang="en-US" sz="1800" dirty="0" smtClean="0">
              <a:cs typeface="Arial" charset="0"/>
            </a:endParaRPr>
          </a:p>
          <a:p>
            <a:pPr>
              <a:lnSpc>
                <a:spcPct val="150000"/>
              </a:lnSpc>
            </a:pPr>
            <a:endParaRPr lang="en-US" sz="1800" dirty="0" smtClean="0">
              <a:cs typeface="Arial" charset="0"/>
            </a:endParaRPr>
          </a:p>
          <a:p>
            <a:endParaRPr lang="en-US" sz="1800" dirty="0" smtClean="0">
              <a:cs typeface="Arial" charset="0"/>
            </a:endParaRPr>
          </a:p>
        </p:txBody>
      </p:sp>
      <p:pic>
        <p:nvPicPr>
          <p:cNvPr id="25603" name="Picture 1" descr="\\172.16.91.101\public\System 7 launch materials\Resources\Welcome to RADVISION1.png"/>
          <p:cNvPicPr>
            <a:picLocks noChangeAspect="1" noChangeArrowheads="1"/>
          </p:cNvPicPr>
          <p:nvPr/>
        </p:nvPicPr>
        <p:blipFill>
          <a:blip r:embed="rId3" cstate="print"/>
          <a:srcRect l="3596" r="21382" b="19667"/>
          <a:stretch>
            <a:fillRect/>
          </a:stretch>
        </p:blipFill>
        <p:spPr bwMode="auto">
          <a:xfrm>
            <a:off x="1214438" y="2428875"/>
            <a:ext cx="6786562" cy="3524250"/>
          </a:xfrm>
          <a:prstGeom prst="rect">
            <a:avLst/>
          </a:prstGeom>
          <a:noFill/>
          <a:ln w="9525">
            <a:noFill/>
            <a:miter lim="800000"/>
            <a:headEnd/>
            <a:tailEnd/>
          </a:ln>
        </p:spPr>
      </p:pic>
      <p:pic>
        <p:nvPicPr>
          <p:cNvPr id="5" name="Picture 4" descr="logoRV.png"/>
          <p:cNvPicPr>
            <a:picLocks noChangeAspect="1"/>
          </p:cNvPicPr>
          <p:nvPr/>
        </p:nvPicPr>
        <p:blipFill>
          <a:blip r:embed="rId4" cstate="print"/>
          <a:srcRect/>
          <a:stretch>
            <a:fillRect/>
          </a:stretch>
        </p:blipFill>
        <p:spPr bwMode="auto">
          <a:xfrm>
            <a:off x="381000" y="6172200"/>
            <a:ext cx="33147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57400"/>
            <a:ext cx="8229600" cy="1143000"/>
          </a:xfrm>
        </p:spPr>
        <p:txBody>
          <a:bodyPr/>
          <a:lstStyle/>
          <a:p>
            <a:r>
              <a:rPr lang="en-US" dirty="0" smtClean="0"/>
              <a:t>Video in Today’s Enterprise…</a:t>
            </a:r>
            <a:endParaRPr lang="en-US" dirty="0"/>
          </a:p>
        </p:txBody>
      </p:sp>
      <p:pic>
        <p:nvPicPr>
          <p:cNvPr id="5" name="Picture 4" descr="logoRV.png"/>
          <p:cNvPicPr>
            <a:picLocks noChangeAspect="1"/>
          </p:cNvPicPr>
          <p:nvPr/>
        </p:nvPicPr>
        <p:blipFill>
          <a:blip r:embed="rId2" cstate="print"/>
          <a:srcRect/>
          <a:stretch>
            <a:fillRect/>
          </a:stretch>
        </p:blipFill>
        <p:spPr bwMode="auto">
          <a:xfrm>
            <a:off x="381000" y="6172200"/>
            <a:ext cx="3314700" cy="6858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Video In Today’s Enterprise…</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457200" y="1524000"/>
            <a:ext cx="3259072" cy="2447925"/>
          </a:xfrm>
          <a:prstGeom prst="rect">
            <a:avLst/>
          </a:prstGeom>
          <a:noFill/>
          <a:ln w="9525">
            <a:noFill/>
            <a:miter lim="800000"/>
            <a:headEnd/>
            <a:tailEnd/>
          </a:ln>
        </p:spPr>
      </p:pic>
      <p:pic>
        <p:nvPicPr>
          <p:cNvPr id="4" name="Picture 2" descr="http://www.sfgate.com/blogs/images/sfgate/techchron/2006/10/22/MAG53295499x333.jpg"/>
          <p:cNvPicPr>
            <a:picLocks noChangeAspect="1" noChangeArrowheads="1"/>
          </p:cNvPicPr>
          <p:nvPr/>
        </p:nvPicPr>
        <p:blipFill>
          <a:blip r:embed="rId3" cstate="print"/>
          <a:srcRect/>
          <a:stretch>
            <a:fillRect/>
          </a:stretch>
        </p:blipFill>
        <p:spPr bwMode="auto">
          <a:xfrm>
            <a:off x="4876800" y="3505200"/>
            <a:ext cx="3429000" cy="2288291"/>
          </a:xfrm>
          <a:prstGeom prst="rect">
            <a:avLst/>
          </a:prstGeom>
          <a:noFill/>
        </p:spPr>
      </p:pic>
      <p:pic>
        <p:nvPicPr>
          <p:cNvPr id="5" name="Picture 4" descr="logoRV.png"/>
          <p:cNvPicPr>
            <a:picLocks noChangeAspect="1"/>
          </p:cNvPicPr>
          <p:nvPr/>
        </p:nvPicPr>
        <p:blipFill>
          <a:blip r:embed="rId4" cstate="print"/>
          <a:srcRect/>
          <a:stretch>
            <a:fillRect/>
          </a:stretch>
        </p:blipFill>
        <p:spPr bwMode="auto">
          <a:xfrm>
            <a:off x="381000" y="6172200"/>
            <a:ext cx="3314700" cy="6858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38200" y="1905000"/>
            <a:ext cx="3220704" cy="3505200"/>
          </a:xfrm>
          <a:prstGeom prst="rect">
            <a:avLst/>
          </a:prstGeom>
          <a:noFill/>
          <a:ln w="9525">
            <a:noFill/>
            <a:miter lim="800000"/>
            <a:headEnd/>
            <a:tailEnd/>
          </a:ln>
          <a:effectLst/>
        </p:spPr>
      </p:pic>
      <p:pic>
        <p:nvPicPr>
          <p:cNvPr id="8" name="Picture 12" descr="http://t1.gstatic.com/images?q=tbn:ANd9GcT0k5zAcYbfLM1WlEAOVg3Mul-8kyIzKj-UQzEBQs2T_E1kFcQ&amp;t=1&amp;usg=__j3kfwnl63Ihkrd9vjs9flWYmv_E="/>
          <p:cNvPicPr>
            <a:picLocks noChangeAspect="1" noChangeArrowheads="1"/>
          </p:cNvPicPr>
          <p:nvPr/>
        </p:nvPicPr>
        <p:blipFill>
          <a:blip r:embed="rId4" cstate="print"/>
          <a:srcRect/>
          <a:stretch>
            <a:fillRect/>
          </a:stretch>
        </p:blipFill>
        <p:spPr bwMode="auto">
          <a:xfrm>
            <a:off x="4648200" y="3733800"/>
            <a:ext cx="4186406" cy="2286000"/>
          </a:xfrm>
          <a:prstGeom prst="rect">
            <a:avLst/>
          </a:prstGeom>
          <a:noFill/>
        </p:spPr>
      </p:pic>
      <p:pic>
        <p:nvPicPr>
          <p:cNvPr id="2050" name="Picture 2"/>
          <p:cNvPicPr>
            <a:picLocks noChangeAspect="1" noChangeArrowheads="1"/>
          </p:cNvPicPr>
          <p:nvPr/>
        </p:nvPicPr>
        <p:blipFill>
          <a:blip r:embed="rId5" cstate="print"/>
          <a:srcRect/>
          <a:stretch>
            <a:fillRect/>
          </a:stretch>
        </p:blipFill>
        <p:spPr bwMode="auto">
          <a:xfrm>
            <a:off x="5867400" y="1066800"/>
            <a:ext cx="2076450" cy="2200275"/>
          </a:xfrm>
          <a:prstGeom prst="rect">
            <a:avLst/>
          </a:prstGeom>
          <a:noFill/>
          <a:ln w="9525">
            <a:noFill/>
            <a:miter lim="800000"/>
            <a:headEnd/>
            <a:tailEnd/>
          </a:ln>
        </p:spPr>
      </p:pic>
      <p:sp>
        <p:nvSpPr>
          <p:cNvPr id="10" name="Title 9"/>
          <p:cNvSpPr>
            <a:spLocks noGrp="1"/>
          </p:cNvSpPr>
          <p:nvPr>
            <p:ph type="title"/>
          </p:nvPr>
        </p:nvSpPr>
        <p:spPr>
          <a:xfrm>
            <a:off x="381000" y="838200"/>
            <a:ext cx="6324600" cy="685800"/>
          </a:xfrm>
        </p:spPr>
        <p:txBody>
          <a:bodyPr>
            <a:normAutofit/>
          </a:bodyPr>
          <a:lstStyle/>
          <a:p>
            <a:r>
              <a:rPr lang="en-US" sz="3200" dirty="0" smtClean="0"/>
              <a:t>Enterprise… on </a:t>
            </a:r>
            <a:r>
              <a:rPr lang="en-US" sz="3200" dirty="0" smtClean="0"/>
              <a:t>Mobile</a:t>
            </a:r>
            <a:endParaRPr lang="en-US" sz="3200" dirty="0"/>
          </a:p>
        </p:txBody>
      </p:sp>
      <p:pic>
        <p:nvPicPr>
          <p:cNvPr id="11" name="Picture 10" descr="logoRV.png"/>
          <p:cNvPicPr>
            <a:picLocks noChangeAspect="1"/>
          </p:cNvPicPr>
          <p:nvPr/>
        </p:nvPicPr>
        <p:blipFill>
          <a:blip r:embed="rId6" cstate="print"/>
          <a:srcRect/>
          <a:stretch>
            <a:fillRect/>
          </a:stretch>
        </p:blipFill>
        <p:spPr bwMode="auto">
          <a:xfrm>
            <a:off x="381000" y="6172200"/>
            <a:ext cx="3314700" cy="685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1A58D56-4B82-42A9-AFF0-9FDCF1192740}" type="datetime1">
              <a:rPr lang="en-US" smtClean="0"/>
              <a:pPr/>
              <a:t>2/3/2011</a:t>
            </a:fld>
            <a:endParaRPr lang="en-US" dirty="0"/>
          </a:p>
        </p:txBody>
      </p:sp>
      <p:sp>
        <p:nvSpPr>
          <p:cNvPr id="5" name="Slide Number Placeholder 4"/>
          <p:cNvSpPr>
            <a:spLocks noGrp="1"/>
          </p:cNvSpPr>
          <p:nvPr>
            <p:ph type="sldNum" sz="quarter" idx="12"/>
          </p:nvPr>
        </p:nvSpPr>
        <p:spPr>
          <a:prstGeom prst="rect">
            <a:avLst/>
          </a:prstGeom>
        </p:spPr>
        <p:txBody>
          <a:bodyPr/>
          <a:lstStyle/>
          <a:p>
            <a:fld id="{DCA4C0F0-C94A-4057-A14E-8592F2A7F847}" type="slidenum">
              <a:rPr lang="en-US" smtClean="0"/>
              <a:pPr/>
              <a:t>8</a:t>
            </a:fld>
            <a:endParaRPr lang="en-US" dirty="0"/>
          </a:p>
        </p:txBody>
      </p:sp>
      <p:pic>
        <p:nvPicPr>
          <p:cNvPr id="1026" name="Picture 2" descr="D:\Marketing - No BU\Clips &amp; Images\Images\Cisco Umi.jpeg"/>
          <p:cNvPicPr>
            <a:picLocks noChangeAspect="1" noChangeArrowheads="1"/>
          </p:cNvPicPr>
          <p:nvPr/>
        </p:nvPicPr>
        <p:blipFill>
          <a:blip r:embed="rId2" cstate="print"/>
          <a:srcRect/>
          <a:stretch>
            <a:fillRect/>
          </a:stretch>
        </p:blipFill>
        <p:spPr bwMode="auto">
          <a:xfrm>
            <a:off x="5638800" y="1219200"/>
            <a:ext cx="3247370" cy="2298700"/>
          </a:xfrm>
          <a:prstGeom prst="rect">
            <a:avLst/>
          </a:prstGeom>
          <a:noFill/>
        </p:spPr>
      </p:pic>
      <p:pic>
        <p:nvPicPr>
          <p:cNvPr id="1027" name="Picture 3" descr="D:\Marketing - No BU\Clips &amp; Images\Images\logitech-revue-with-google-tv.jpg"/>
          <p:cNvPicPr>
            <a:picLocks noChangeAspect="1" noChangeArrowheads="1"/>
          </p:cNvPicPr>
          <p:nvPr/>
        </p:nvPicPr>
        <p:blipFill>
          <a:blip r:embed="rId3" cstate="print"/>
          <a:srcRect/>
          <a:stretch>
            <a:fillRect/>
          </a:stretch>
        </p:blipFill>
        <p:spPr bwMode="auto">
          <a:xfrm>
            <a:off x="152400" y="1143000"/>
            <a:ext cx="3962400" cy="2644452"/>
          </a:xfrm>
          <a:prstGeom prst="rect">
            <a:avLst/>
          </a:prstGeom>
          <a:noFill/>
        </p:spPr>
      </p:pic>
      <p:pic>
        <p:nvPicPr>
          <p:cNvPr id="7" name="Picture 3" descr="C:\doc\personal\Pictures\2011\January_VegasTrip\LogitechTV.jpg"/>
          <p:cNvPicPr>
            <a:picLocks noChangeAspect="1" noChangeArrowheads="1"/>
          </p:cNvPicPr>
          <p:nvPr/>
        </p:nvPicPr>
        <p:blipFill>
          <a:blip r:embed="rId4" cstate="print"/>
          <a:srcRect/>
          <a:stretch>
            <a:fillRect/>
          </a:stretch>
        </p:blipFill>
        <p:spPr bwMode="auto">
          <a:xfrm>
            <a:off x="3124200" y="3886200"/>
            <a:ext cx="3308350" cy="2481263"/>
          </a:xfrm>
          <a:prstGeom prst="rect">
            <a:avLst/>
          </a:prstGeom>
          <a:noFill/>
        </p:spPr>
      </p:pic>
      <p:sp>
        <p:nvSpPr>
          <p:cNvPr id="10" name="Title 9"/>
          <p:cNvSpPr>
            <a:spLocks noGrp="1"/>
          </p:cNvSpPr>
          <p:nvPr>
            <p:ph type="title"/>
          </p:nvPr>
        </p:nvSpPr>
        <p:spPr>
          <a:xfrm>
            <a:off x="1371600" y="762000"/>
            <a:ext cx="6324600" cy="685800"/>
          </a:xfrm>
        </p:spPr>
        <p:txBody>
          <a:bodyPr>
            <a:normAutofit/>
          </a:bodyPr>
          <a:lstStyle/>
          <a:p>
            <a:r>
              <a:rPr lang="en-US" sz="3200" dirty="0" smtClean="0"/>
              <a:t>Enterprise… on </a:t>
            </a:r>
            <a:r>
              <a:rPr lang="en-US" sz="3200" dirty="0" smtClean="0"/>
              <a:t>TV</a:t>
            </a:r>
            <a:endParaRPr lang="en-US" sz="3200" dirty="0"/>
          </a:p>
        </p:txBody>
      </p:sp>
      <p:pic>
        <p:nvPicPr>
          <p:cNvPr id="11" name="Picture 10" descr="logoRV.png"/>
          <p:cNvPicPr>
            <a:picLocks noChangeAspect="1"/>
          </p:cNvPicPr>
          <p:nvPr/>
        </p:nvPicPr>
        <p:blipFill>
          <a:blip r:embed="rId5" cstate="print"/>
          <a:srcRect/>
          <a:stretch>
            <a:fillRect/>
          </a:stretch>
        </p:blipFill>
        <p:spPr bwMode="auto">
          <a:xfrm>
            <a:off x="381000" y="6172200"/>
            <a:ext cx="3314700" cy="685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0"/>
            <a:ext cx="9144000"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3" descr="D:\Marketing - No BU\Clips &amp; Images\Images\Cisco\Cisco Cius Android Tablet.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81000" y="3733800"/>
            <a:ext cx="3773481" cy="1736064"/>
          </a:xfrm>
          <a:prstGeom prst="rect">
            <a:avLst/>
          </a:prstGeom>
          <a:noFill/>
        </p:spPr>
      </p:pic>
      <p:pic>
        <p:nvPicPr>
          <p:cNvPr id="7" name="Content Placeholder 9" descr="Avaya Flair (1).jpg"/>
          <p:cNvPicPr>
            <a:picLocks noChangeAspect="1"/>
          </p:cNvPicPr>
          <p:nvPr/>
        </p:nvPicPr>
        <p:blipFill>
          <a:blip r:embed="rId3" cstate="print"/>
          <a:stretch>
            <a:fillRect/>
          </a:stretch>
        </p:blipFill>
        <p:spPr>
          <a:xfrm>
            <a:off x="4876800" y="2971800"/>
            <a:ext cx="3673928" cy="3200400"/>
          </a:xfrm>
          <a:prstGeom prst="rect">
            <a:avLst/>
          </a:prstGeom>
        </p:spPr>
      </p:pic>
      <p:pic>
        <p:nvPicPr>
          <p:cNvPr id="2051" name="Picture 3" descr="D:\Temp\CES2011\DSCF0724-small.jpg"/>
          <p:cNvPicPr>
            <a:picLocks noChangeAspect="1" noChangeArrowheads="1"/>
          </p:cNvPicPr>
          <p:nvPr/>
        </p:nvPicPr>
        <p:blipFill>
          <a:blip r:embed="rId4" cstate="print"/>
          <a:srcRect/>
          <a:stretch>
            <a:fillRect/>
          </a:stretch>
        </p:blipFill>
        <p:spPr bwMode="auto">
          <a:xfrm>
            <a:off x="1447800" y="1219200"/>
            <a:ext cx="2593975" cy="1945482"/>
          </a:xfrm>
          <a:prstGeom prst="rect">
            <a:avLst/>
          </a:prstGeom>
          <a:noFill/>
        </p:spPr>
      </p:pic>
      <p:sp>
        <p:nvSpPr>
          <p:cNvPr id="10" name="Title 9"/>
          <p:cNvSpPr>
            <a:spLocks noGrp="1"/>
          </p:cNvSpPr>
          <p:nvPr>
            <p:ph type="title"/>
          </p:nvPr>
        </p:nvSpPr>
        <p:spPr>
          <a:xfrm>
            <a:off x="457200" y="274638"/>
            <a:ext cx="5715000" cy="715962"/>
          </a:xfrm>
        </p:spPr>
        <p:txBody>
          <a:bodyPr>
            <a:normAutofit/>
          </a:bodyPr>
          <a:lstStyle/>
          <a:p>
            <a:r>
              <a:rPr lang="en-US" sz="3200" dirty="0" smtClean="0"/>
              <a:t>Enterprise… on </a:t>
            </a:r>
            <a:r>
              <a:rPr lang="en-US" sz="3200" dirty="0" smtClean="0"/>
              <a:t>Tablets</a:t>
            </a:r>
            <a:endParaRPr lang="en-US" sz="3200" dirty="0"/>
          </a:p>
        </p:txBody>
      </p:sp>
      <p:pic>
        <p:nvPicPr>
          <p:cNvPr id="11" name="Picture 10"/>
          <p:cNvPicPr>
            <a:picLocks noChangeAspect="1"/>
          </p:cNvPicPr>
          <p:nvPr/>
        </p:nvPicPr>
        <p:blipFill>
          <a:blip r:embed="rId5" cstate="email">
            <a:extLst>
              <a:ext uri="{28A0092B-C50C-407E-A947-70E740481C1C}">
                <a14:useLocalDpi xmlns="" xmlns:a14="http://schemas.microsoft.com/office/drawing/2010/main"/>
              </a:ext>
            </a:extLst>
          </a:blip>
          <a:stretch>
            <a:fillRect/>
          </a:stretch>
        </p:blipFill>
        <p:spPr>
          <a:xfrm>
            <a:off x="7010400" y="152400"/>
            <a:ext cx="1836084" cy="2882900"/>
          </a:xfrm>
          <a:prstGeom prst="rect">
            <a:avLst/>
          </a:prstGeom>
        </p:spPr>
      </p:pic>
      <p:pic>
        <p:nvPicPr>
          <p:cNvPr id="12" name="Picture 11" descr="logoRV.png"/>
          <p:cNvPicPr>
            <a:picLocks noChangeAspect="1"/>
          </p:cNvPicPr>
          <p:nvPr/>
        </p:nvPicPr>
        <p:blipFill>
          <a:blip r:embed="rId6" cstate="print"/>
          <a:srcRect/>
          <a:stretch>
            <a:fillRect/>
          </a:stretch>
        </p:blipFill>
        <p:spPr bwMode="auto">
          <a:xfrm>
            <a:off x="381000" y="6172200"/>
            <a:ext cx="3314700" cy="685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2051"/>
                                        </p:tgtEl>
                                        <p:attrNameLst>
                                          <p:attrName>style.visibility</p:attrName>
                                        </p:attrNameLst>
                                      </p:cBhvr>
                                      <p:to>
                                        <p:strVal val="visible"/>
                                      </p:to>
                                    </p:set>
                                    <p:animEffect transition="in" filter="fade">
                                      <p:cBhvr>
                                        <p:cTn id="13"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65</TotalTime>
  <Words>194</Words>
  <Application>Microsoft Office PowerPoint</Application>
  <PresentationFormat>On-screen Show (4:3)</PresentationFormat>
  <Paragraphs>55</Paragraphs>
  <Slides>16</Slides>
  <Notes>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Connecting Distributed Enterprise Via Video</vt:lpstr>
      <vt:lpstr>About Anatoli Levine</vt:lpstr>
      <vt:lpstr>About RADVISION  </vt:lpstr>
      <vt:lpstr>Video in Today’s Enterprise…</vt:lpstr>
      <vt:lpstr>Video In Today’s Enterprise…</vt:lpstr>
      <vt:lpstr>Enterprise… on Mobile</vt:lpstr>
      <vt:lpstr>Enterprise… on TV</vt:lpstr>
      <vt:lpstr>Enterprise… on Tablets</vt:lpstr>
      <vt:lpstr>Enterprise Video Communication Challenges</vt:lpstr>
      <vt:lpstr>RADVISION Solutions: End-to-end</vt:lpstr>
      <vt:lpstr>RADVISON Solutions: QoE</vt:lpstr>
      <vt:lpstr>RADVISION Solutions: QoE over the Internet</vt:lpstr>
      <vt:lpstr>RADVISION Solutions: QoE Regardless of Access</vt:lpstr>
      <vt:lpstr>RADVISION Solutions: On any platform</vt:lpstr>
      <vt:lpstr>Thank You!</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aurkawich</dc:creator>
  <cp:lastModifiedBy>Anatoli Levine</cp:lastModifiedBy>
  <cp:revision>7</cp:revision>
  <dcterms:created xsi:type="dcterms:W3CDTF">2011-01-07T18:05:48Z</dcterms:created>
  <dcterms:modified xsi:type="dcterms:W3CDTF">2011-02-03T22:35:15Z</dcterms:modified>
</cp:coreProperties>
</file>