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4" r:id="rId3"/>
    <p:sldId id="265" r:id="rId4"/>
    <p:sldId id="287" r:id="rId5"/>
    <p:sldId id="286" r:id="rId6"/>
    <p:sldId id="284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28A59-AFA1-4501-BBAF-F4BCF1562880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AEC25-5475-4BDF-BC4A-A3088A462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05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799"/>
            <a:r>
              <a:rPr lang="en-US" dirty="0" smtClean="0">
                <a:solidFill>
                  <a:prstClr val="black"/>
                </a:solidFill>
              </a:rPr>
              <a:t>Multi-Tech Systems, Inc. Confidential</a:t>
            </a:r>
          </a:p>
        </p:txBody>
      </p:sp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799"/>
            <a:fld id="{855F2FE9-5BBC-4D17-9CB1-B5889DD5B66A}" type="slidenum">
              <a:rPr lang="en-US" smtClean="0">
                <a:solidFill>
                  <a:prstClr val="black"/>
                </a:solidFill>
              </a:rPr>
              <a:pPr defTabSz="912799"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741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1216"/>
            <a:r>
              <a:rPr lang="en-US" dirty="0" smtClean="0">
                <a:latin typeface="Times New Roman" pitchFamily="18" charset="0"/>
              </a:rPr>
              <a:t>Multi-Tech Systems, Inc.</a:t>
            </a:r>
          </a:p>
        </p:txBody>
      </p:sp>
      <p:sp>
        <p:nvSpPr>
          <p:cNvPr id="21506" name="Rectangle 1741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16"/>
            <a:fld id="{3ADD4759-ADC4-4193-BFFE-0FA480287072}" type="slidenum">
              <a:rPr lang="en-US" smtClean="0">
                <a:latin typeface="Times New Roman" pitchFamily="18" charset="0"/>
              </a:rPr>
              <a:pPr defTabSz="911216"/>
              <a:t>2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76275"/>
            <a:ext cx="4605337" cy="3452813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4343992"/>
            <a:ext cx="5943600" cy="4113616"/>
          </a:xfrm>
          <a:noFill/>
          <a:ln w="9525"/>
        </p:spPr>
        <p:txBody>
          <a:bodyPr lIns="89924" tIns="44962" rIns="89924" bIns="44962">
            <a:normAutofit fontScale="92500" lnSpcReduction="20000"/>
          </a:bodyPr>
          <a:lstStyle/>
          <a:p>
            <a:r>
              <a:rPr lang="en-US" b="1" dirty="0" err="1" smtClean="0">
                <a:latin typeface="Times New Roman" pitchFamily="18" charset="0"/>
              </a:rPr>
              <a:t>Mutli</a:t>
            </a:r>
            <a:r>
              <a:rPr lang="en-US" b="1" dirty="0" smtClean="0">
                <a:latin typeface="Times New Roman" pitchFamily="18" charset="0"/>
              </a:rPr>
              <a:t>-Tech Overview</a:t>
            </a:r>
          </a:p>
          <a:p>
            <a:pPr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Almost 40 yrs in the M2M market – Focused solely in this space in the past, present, and future.  Early days of analog to latest cellular modem technology  </a:t>
            </a:r>
            <a:endParaRPr lang="en-US" sz="1600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70 patents, 20+ million devices</a:t>
            </a:r>
          </a:p>
          <a:p>
            <a:pPr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Engineering, manufacturing, quality &amp; certification testing, support in MN</a:t>
            </a:r>
          </a:p>
          <a:p>
            <a:pPr lvl="2"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Quality control – defect rate one-tenth of peers in industry</a:t>
            </a:r>
          </a:p>
          <a:p>
            <a:pPr lvl="2"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In-house certification testing and coordination with global associations, agencies, and carrier to ensure coverage</a:t>
            </a:r>
          </a:p>
          <a:p>
            <a:pPr lvl="2"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Tenure average 15+yrs, unrivaled in the industry</a:t>
            </a:r>
          </a:p>
          <a:p>
            <a:pPr lvl="2"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U.S.  based, company-owned campus (supply chain mgmt.)</a:t>
            </a:r>
          </a:p>
          <a:p>
            <a:pPr lvl="2"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Green Initiatives- Addressing environmental concerns by implementing lead-free electronics manufacturing in compliance with the </a:t>
            </a:r>
            <a:r>
              <a:rPr lang="en-US" dirty="0" err="1" smtClean="0">
                <a:latin typeface="Times New Roman" pitchFamily="18" charset="0"/>
              </a:rPr>
              <a:t>RoHS</a:t>
            </a:r>
            <a:r>
              <a:rPr lang="en-US" dirty="0" smtClean="0">
                <a:latin typeface="Times New Roman" pitchFamily="18" charset="0"/>
              </a:rPr>
              <a:t> directive.  Follow WEEE, a UK based Waste Electrical &amp; Electronic Equipment certification</a:t>
            </a:r>
            <a:endParaRPr lang="en-US" sz="1800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Financial stability - Debt Free - Financed growth through earnings</a:t>
            </a:r>
          </a:p>
          <a:p>
            <a:pPr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Best in class Support and Services – Testimonials slide at the end</a:t>
            </a:r>
          </a:p>
          <a:p>
            <a:r>
              <a:rPr lang="en-US" dirty="0" smtClean="0">
                <a:latin typeface="Times New Roman" pitchFamily="18" charset="0"/>
              </a:rPr>
              <a:t>Long time focused in M2M – and successful worldwide - Innovation and expertise</a:t>
            </a:r>
          </a:p>
          <a:p>
            <a:r>
              <a:rPr lang="en-US" dirty="0" smtClean="0">
                <a:latin typeface="Times New Roman" pitchFamily="18" charset="0"/>
              </a:rPr>
              <a:t>Debt-Free – we’re solid – don’t think any of our competitors can say the same – ensure we’ll continue to be around</a:t>
            </a: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Certifications </a:t>
            </a:r>
          </a:p>
          <a:p>
            <a:pPr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Certified Women’s Business Enterprise– Helpful for fulfilling minority supply</a:t>
            </a:r>
          </a:p>
          <a:p>
            <a:pPr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C-TPAT: Customs-Trade Partnership Against Terrorism - Improves risk management procedures and systems. Top trading partners require this. Enhances security and reduces potential for disruption of supply chain.  In the event of terrorist activity C-TPAT members will be the first to be allowed to resume commerce.</a:t>
            </a:r>
          </a:p>
          <a:p>
            <a:pPr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ISO-9001:2000  certified for quality management for all of our functions, including design and certification </a:t>
            </a: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285"/>
            <a:r>
              <a:rPr lang="en-US" dirty="0" smtClean="0">
                <a:latin typeface="Times New Roman" pitchFamily="18" charset="0"/>
              </a:rPr>
              <a:t>Multi-Tech Systems, Inc. Confidential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285"/>
            <a:fld id="{D6E06CB7-1AB8-4CC8-8AAB-1AA710071919}" type="slidenum">
              <a:rPr lang="en-US" smtClean="0">
                <a:latin typeface="Times New Roman" pitchFamily="18" charset="0"/>
              </a:rPr>
              <a:pPr defTabSz="912285"/>
              <a:t>4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24275" indent="-224275">
              <a:defRPr/>
            </a:pPr>
            <a:r>
              <a:rPr lang="en-US" b="1" dirty="0" smtClean="0"/>
              <a:t>The Complete M2M solution</a:t>
            </a:r>
          </a:p>
          <a:p>
            <a:pPr marL="224275" indent="-224275">
              <a:defRPr/>
            </a:pPr>
            <a:r>
              <a:rPr lang="en-US" dirty="0" smtClean="0">
                <a:solidFill>
                  <a:srgbClr val="C00000"/>
                </a:solidFill>
                <a:ea typeface="ＭＳ Ｐゴシック"/>
              </a:rPr>
              <a:t>(What you say depends upon knowledge base of audience and their goals…)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If audience is trying to </a:t>
            </a:r>
            <a:r>
              <a:rPr lang="en-US" u="sng" dirty="0" smtClean="0">
                <a:ea typeface="ＭＳ Ｐゴシック"/>
              </a:rPr>
              <a:t>SAVE MONEY</a:t>
            </a:r>
            <a:r>
              <a:rPr lang="en-US" dirty="0" smtClean="0">
                <a:ea typeface="ＭＳ Ｐゴシック"/>
              </a:rPr>
              <a:t> with this solution:</a:t>
            </a: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-Quick integration</a:t>
            </a: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-Low up front cost and lower ongoing costs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If audience is trying to </a:t>
            </a:r>
            <a:r>
              <a:rPr lang="en-US" u="sng" dirty="0" smtClean="0">
                <a:ea typeface="ＭＳ Ｐゴシック"/>
              </a:rPr>
              <a:t>MAKE MONEY</a:t>
            </a:r>
            <a:r>
              <a:rPr lang="en-US" dirty="0" smtClean="0">
                <a:ea typeface="ＭＳ Ｐゴシック"/>
              </a:rPr>
              <a:t> with this solution:</a:t>
            </a:r>
          </a:p>
          <a:p>
            <a:pPr>
              <a:defRPr/>
            </a:pPr>
            <a:r>
              <a:rPr lang="en-US" dirty="0" smtClean="0"/>
              <a:t>-Revenue generating  for product/service offering – cost of good sold can be less expensive by incorporating Multi-Tech products</a:t>
            </a:r>
          </a:p>
          <a:p>
            <a:pPr>
              <a:defRPr/>
            </a:pPr>
            <a:r>
              <a:rPr lang="en-US" dirty="0" smtClean="0"/>
              <a:t>-Quick time to market</a:t>
            </a:r>
          </a:p>
          <a:p>
            <a:pPr>
              <a:defRPr/>
            </a:pPr>
            <a:r>
              <a:rPr lang="en-US" dirty="0" smtClean="0"/>
              <a:t>-Low development costs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b="1" dirty="0" smtClean="0">
                <a:ea typeface="ＭＳ Ｐゴシック"/>
              </a:rPr>
              <a:t>Let’s Break it Down</a:t>
            </a: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It requires lots of components to a create a successful M2M solution. There’s a lot involved, but we help bring it all together. We have the expertise and industry knowledge to complement and provide solutions. Let’s break it down: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MODEMS – We can help identify the best product – high quality, comprehensive range of products and connectivity solutions. From entry level to broad range.  As project moves forward – in whatever stage, we can offer an embedded product. We can grow with you – Our products are supported globally.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INTEGRATION DEVELOPMENT – 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CERTIFICATION TESTING – 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CONTRACT MANUF - Work with contract manufacturers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APPLICATION  DEVELOPMENT-  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APPLICATION PLATFORM – </a:t>
            </a:r>
          </a:p>
          <a:p>
            <a:pPr marL="224275" indent="-224275">
              <a:defRPr/>
            </a:pPr>
            <a:endParaRPr lang="en-US" dirty="0" smtClean="0">
              <a:ea typeface="ＭＳ Ｐゴシック"/>
            </a:endParaRPr>
          </a:p>
          <a:p>
            <a:pPr marL="224275" indent="-224275">
              <a:defRPr/>
            </a:pPr>
            <a:r>
              <a:rPr lang="en-US" dirty="0" smtClean="0">
                <a:ea typeface="ＭＳ Ｐゴシック"/>
              </a:rPr>
              <a:t>MVNO/CARRIERS - </a:t>
            </a:r>
          </a:p>
          <a:p>
            <a:pPr>
              <a:defRPr/>
            </a:pPr>
            <a:endParaRPr lang="en-US" dirty="0" smtClean="0">
              <a:ea typeface="ＭＳ Ｐゴシック"/>
            </a:endParaRPr>
          </a:p>
          <a:p>
            <a:pPr>
              <a:defRPr/>
            </a:pPr>
            <a:endParaRPr lang="en-US" dirty="0" smtClean="0">
              <a:ea typeface="ＭＳ Ｐゴシック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16"/>
            <a:fld id="{8DA46C63-5EB0-4975-A0EE-7626C5238CDF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 defTabSz="911216"/>
              <a:t>5</a:t>
            </a:fld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1216"/>
            <a:r>
              <a:rPr lang="en-US" dirty="0" smtClean="0">
                <a:latin typeface="Times New Roman" pitchFamily="18" charset="0"/>
              </a:rPr>
              <a:t>Multi-Tech Systems, Inc. Confidential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16"/>
            <a:fld id="{2E211B99-794A-4EC9-94A8-C41D8E2CA203}" type="slidenum">
              <a:rPr lang="en-US" smtClean="0">
                <a:latin typeface="Times New Roman" pitchFamily="18" charset="0"/>
              </a:rPr>
              <a:pPr defTabSz="911216"/>
              <a:t>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228600" y="365125"/>
            <a:ext cx="8595360" cy="1235075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228600" y="1727201"/>
            <a:ext cx="8595360" cy="949326"/>
          </a:xfrm>
        </p:spPr>
        <p:txBody>
          <a:bodyPr/>
          <a:lstStyle>
            <a:lvl1pPr marL="171450" indent="-171450" eaLnBrk="0" hangingPunct="0">
              <a:buFont typeface="Calibri" pitchFamily="34" charset="0"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6C07-A90A-45CE-8C82-A51C4F1DD208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171700" y="1981200"/>
            <a:ext cx="4886325" cy="12858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386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828675" y="1143000"/>
            <a:ext cx="7505700" cy="2133600"/>
          </a:xfrm>
        </p:spPr>
        <p:txBody>
          <a:bodyPr>
            <a:normAutofit fontScale="92500"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Effortless M2M Communications</a:t>
            </a:r>
          </a:p>
          <a:p>
            <a:endParaRPr lang="en-US" sz="1600" b="1" dirty="0" smtClean="0">
              <a:solidFill>
                <a:srgbClr val="808080"/>
              </a:solidFill>
            </a:endParaRPr>
          </a:p>
          <a:p>
            <a:r>
              <a:rPr lang="en-US" b="1" dirty="0" smtClean="0">
                <a:solidFill>
                  <a:srgbClr val="808080"/>
                </a:solidFill>
              </a:rPr>
              <a:t>Jim Cairns</a:t>
            </a:r>
          </a:p>
          <a:p>
            <a:r>
              <a:rPr lang="en-US" b="1" dirty="0" smtClean="0">
                <a:solidFill>
                  <a:srgbClr val="808080"/>
                </a:solidFill>
              </a:rPr>
              <a:t>VP Marketing &amp; Business Development</a:t>
            </a:r>
          </a:p>
          <a:p>
            <a:endParaRPr lang="en-US" b="1" dirty="0" smtClean="0">
              <a:solidFill>
                <a:srgbClr val="808080"/>
              </a:solidFill>
            </a:endParaRPr>
          </a:p>
          <a:p>
            <a:endParaRPr lang="en-US" sz="3800" b="1" dirty="0" smtClean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5575" y="3810000"/>
            <a:ext cx="3800475" cy="101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5715000"/>
            <a:ext cx="235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jcairns@multitech.com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33388"/>
            <a:ext cx="7086600" cy="862012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ahoma" pitchFamily="34" charset="0"/>
              </a:rPr>
              <a:t>Multi-Tech Overview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5518" y="1574800"/>
            <a:ext cx="6338207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Arial" charset="0"/>
              </a:rPr>
              <a:t>40 years focused on Machine-to-Machine (M2M) Communications</a:t>
            </a:r>
          </a:p>
          <a:p>
            <a:pPr eaLnBrk="1" hangingPunct="1">
              <a:defRPr/>
            </a:pPr>
            <a:r>
              <a:rPr lang="en-US" sz="2800" dirty="0" smtClean="0">
                <a:cs typeface="Arial" charset="0"/>
              </a:rPr>
              <a:t>80+ patents</a:t>
            </a:r>
          </a:p>
          <a:p>
            <a:pPr eaLnBrk="1" hangingPunct="1">
              <a:defRPr/>
            </a:pPr>
            <a:r>
              <a:rPr lang="en-US" sz="2800" dirty="0" smtClean="0">
                <a:cs typeface="Arial" charset="0"/>
              </a:rPr>
              <a:t>20+ million devices, thousands of customers worldwide</a:t>
            </a:r>
          </a:p>
          <a:p>
            <a:pPr eaLnBrk="1" hangingPunct="1">
              <a:defRPr/>
            </a:pPr>
            <a:r>
              <a:rPr lang="en-US" sz="2800" dirty="0" smtClean="0">
                <a:cs typeface="Arial" charset="0"/>
              </a:rPr>
              <a:t>U.S.-based Engineering, Manufacturing, </a:t>
            </a:r>
            <a:r>
              <a:rPr lang="en-US" sz="2800" dirty="0" smtClean="0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Certification</a:t>
            </a:r>
            <a:r>
              <a:rPr lang="en-US" sz="2800" dirty="0" smtClean="0">
                <a:cs typeface="Arial" charset="0"/>
              </a:rPr>
              <a:t> and Support</a:t>
            </a:r>
          </a:p>
          <a:p>
            <a:pPr eaLnBrk="1" hangingPunct="1">
              <a:defRPr/>
            </a:pPr>
            <a:r>
              <a:rPr lang="en-US" sz="2800" dirty="0" smtClean="0">
                <a:cs typeface="Arial" charset="0"/>
              </a:rPr>
              <a:t>Debt-free, company owned campus</a:t>
            </a:r>
          </a:p>
        </p:txBody>
      </p:sp>
      <p:pic>
        <p:nvPicPr>
          <p:cNvPr id="20483" name="Picture 4" descr="http://www.multitech.com/images/logos/certification/WBEN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3100" y="1803400"/>
            <a:ext cx="17240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2650" y="2954338"/>
            <a:ext cx="15144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3650" y="3979863"/>
            <a:ext cx="11334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>
            <a:hlinkClick r:id="rId6" action="ppaction://hlinksldjump"/>
          </p:cNvPr>
          <p:cNvSpPr/>
          <p:nvPr/>
        </p:nvSpPr>
        <p:spPr bwMode="auto">
          <a:xfrm>
            <a:off x="8410575" y="5905500"/>
            <a:ext cx="180975" cy="171450"/>
          </a:xfrm>
          <a:prstGeom prst="ellipse">
            <a:avLst/>
          </a:prstGeom>
          <a:solidFill>
            <a:schemeClr val="accent4"/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5867400" cy="1143000"/>
          </a:xfrm>
        </p:spPr>
        <p:txBody>
          <a:bodyPr/>
          <a:lstStyle/>
          <a:p>
            <a:r>
              <a:rPr lang="en-US" dirty="0" smtClean="0"/>
              <a:t>M2M – What is it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Machine to Machine (M2M)</a:t>
            </a:r>
            <a:r>
              <a:rPr lang="en-US" sz="2000" dirty="0" smtClean="0"/>
              <a:t> refers to data communications between machines (Wikipedia) </a:t>
            </a:r>
          </a:p>
          <a:p>
            <a:r>
              <a:rPr lang="en-US" sz="2000" dirty="0" smtClean="0"/>
              <a:t>6 billion people on the planet - 3.6 have cell phones</a:t>
            </a:r>
          </a:p>
          <a:p>
            <a:r>
              <a:rPr lang="en-US" sz="2000" dirty="0" smtClean="0"/>
              <a:t>50 billion machines that could be addressed through “Smart Services™” (Dr. Paul Jacobs, CEO – Qualcomm)</a:t>
            </a:r>
          </a:p>
          <a:p>
            <a:r>
              <a:rPr lang="en-US" sz="2000" dirty="0" smtClean="0"/>
              <a:t>20.1 million cellular module units sold in 2007 – up 46% from 2006 </a:t>
            </a:r>
            <a:r>
              <a:rPr lang="en-US" sz="2000" i="1" dirty="0" smtClean="0"/>
              <a:t>(Gartner Research)</a:t>
            </a:r>
          </a:p>
          <a:p>
            <a:r>
              <a:rPr lang="en-US" sz="2000" dirty="0" smtClean="0"/>
              <a:t>Cellular M2M marketplace growing at over 32% CAGR over the past 5 years </a:t>
            </a:r>
            <a:r>
              <a:rPr lang="en-US" sz="2000" i="1" dirty="0" smtClean="0"/>
              <a:t>(ABI Research)</a:t>
            </a:r>
          </a:p>
          <a:p>
            <a:r>
              <a:rPr lang="en-US" sz="2000" dirty="0" smtClean="0"/>
              <a:t>Global M2M market will reach $50 Billion in 2010, and will grow to $250 Billion by 2012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FocalPoint</a:t>
            </a:r>
            <a:r>
              <a:rPr lang="en-US" sz="2000" i="1" dirty="0" smtClean="0"/>
              <a:t> Group)</a:t>
            </a:r>
          </a:p>
          <a:p>
            <a:pPr lvl="1"/>
            <a:r>
              <a:rPr lang="en-US" sz="2000" dirty="0" smtClean="0"/>
              <a:t>Everything from vending machines, to light ballasts, to heart monitors</a:t>
            </a:r>
          </a:p>
          <a:p>
            <a:pPr lvl="1"/>
            <a:r>
              <a:rPr lang="en-US" sz="2000" dirty="0" smtClean="0"/>
              <a:t>20% of all newly produced electronic and mechanical devices will be cellular enabled by 2010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6772275" y="5695950"/>
            <a:ext cx="2057400" cy="65722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0" y="5519738"/>
            <a:ext cx="16383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 idx="4294967295"/>
          </p:nvPr>
        </p:nvSpPr>
        <p:spPr>
          <a:xfrm>
            <a:off x="1371600" y="304800"/>
            <a:ext cx="8229600" cy="11430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Limitless Applications</a:t>
            </a:r>
            <a:endParaRPr lang="en-US" dirty="0" smtClean="0"/>
          </a:p>
        </p:txBody>
      </p:sp>
      <p:pic>
        <p:nvPicPr>
          <p:cNvPr id="3075" name="Picture 8" descr="solutions_switchboard higher r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" y="1679575"/>
            <a:ext cx="91344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3738563" y="3381375"/>
            <a:ext cx="1747838" cy="2638425"/>
          </a:xfrm>
        </p:spPr>
        <p:txBody>
          <a:bodyPr>
            <a:normAutofit/>
          </a:bodyPr>
          <a:lstStyle/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800" dirty="0" smtClean="0"/>
              <a:t>Home &amp; Mobile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800" dirty="0" smtClean="0"/>
              <a:t>Tele-Monitoring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800" dirty="0" smtClean="0"/>
              <a:t>Disease Management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800" dirty="0" smtClean="0"/>
              <a:t>Assisted Living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endParaRPr lang="en-US" sz="1400" dirty="0" smtClean="0"/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endParaRPr lang="en-US" sz="1400" dirty="0" smtClean="0"/>
          </a:p>
          <a:p>
            <a:pPr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endParaRPr lang="en-US" sz="1400" b="1" dirty="0" smtClean="0"/>
          </a:p>
          <a:p>
            <a:pPr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endParaRPr lang="en-US" sz="1400" dirty="0" smtClean="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1943100" y="3381375"/>
            <a:ext cx="17716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Energy Monitoring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Smart Grid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Renewables/Wind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Car Charging Stations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Utility Controls</a:t>
            </a: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7283450" y="3381375"/>
            <a:ext cx="16605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Asset Monitoring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Security &amp; Surveillance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Remote Service Alarming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endParaRPr lang="en-US">
              <a:latin typeface="Calibri" pitchFamily="34" charset="0"/>
            </a:endParaRPr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5508625" y="3381375"/>
            <a:ext cx="1676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ATM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POS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Temporary Kiosks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Vending Machines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Cash </a:t>
            </a:r>
            <a:r>
              <a:rPr lang="en-US" dirty="0" smtClean="0">
                <a:latin typeface="Calibri" pitchFamily="34" charset="0"/>
              </a:rPr>
              <a:t>Registers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160338" y="3381375"/>
            <a:ext cx="1704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r>
              <a:rPr lang="en-US" dirty="0">
                <a:latin typeface="Calibri" pitchFamily="34" charset="0"/>
              </a:rPr>
              <a:t>Asset Tracking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r>
              <a:rPr lang="en-US" dirty="0">
                <a:latin typeface="Calibri" pitchFamily="34" charset="0"/>
              </a:rPr>
              <a:t>Fleet Management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r>
              <a:rPr lang="en-US" dirty="0">
                <a:latin typeface="Calibri" pitchFamily="34" charset="0"/>
              </a:rPr>
              <a:t>Parking Meters/ Terminals</a:t>
            </a:r>
            <a:endParaRPr lang="en-US" spc="-40" dirty="0">
              <a:latin typeface="Calibri" pitchFamily="34" charset="0"/>
            </a:endParaRP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r>
              <a:rPr lang="en-US" dirty="0">
                <a:latin typeface="Calibri" pitchFamily="34" charset="0"/>
              </a:rPr>
              <a:t>Telematics</a:t>
            </a:r>
          </a:p>
          <a:p>
            <a:pPr marL="228600" indent="-228600">
              <a:buClr>
                <a:srgbClr val="336699"/>
              </a:buClr>
              <a:buSzPct val="150000"/>
              <a:buFont typeface="Wingdings" pitchFamily="2" charset="2"/>
              <a:buChar char="§"/>
              <a:defRPr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hlinkClick r:id="rId3" action="ppaction://hlinksldjump"/>
          </p:cNvPr>
          <p:cNvSpPr/>
          <p:nvPr/>
        </p:nvSpPr>
        <p:spPr bwMode="auto">
          <a:xfrm>
            <a:off x="8410575" y="5905500"/>
            <a:ext cx="180975" cy="171450"/>
          </a:xfrm>
          <a:prstGeom prst="ellipse">
            <a:avLst/>
          </a:prstGeom>
          <a:solidFill>
            <a:schemeClr val="accent4"/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29"/>
          <p:cNvGrpSpPr>
            <a:grpSpLocks noChangeAspect="1"/>
          </p:cNvGrpSpPr>
          <p:nvPr/>
        </p:nvGrpSpPr>
        <p:grpSpPr bwMode="auto">
          <a:xfrm>
            <a:off x="260350" y="1079500"/>
            <a:ext cx="8531225" cy="4700588"/>
            <a:chOff x="285750" y="762000"/>
            <a:chExt cx="8705850" cy="4796790"/>
          </a:xfrm>
        </p:grpSpPr>
        <p:sp>
          <p:nvSpPr>
            <p:cNvPr id="31" name="Rounded Rectangle 30"/>
            <p:cNvSpPr/>
            <p:nvPr/>
          </p:nvSpPr>
          <p:spPr>
            <a:xfrm>
              <a:off x="6133930" y="3504643"/>
              <a:ext cx="1372136" cy="1598929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alibri" pitchFamily="34" charset="0"/>
                </a:rPr>
                <a:t>Modems/</a:t>
              </a:r>
            </a:p>
            <a:p>
              <a:pPr algn="ctr">
                <a:defRPr/>
              </a:pPr>
              <a:r>
                <a:rPr lang="en-US" sz="1600" b="1" dirty="0" smtClean="0">
                  <a:latin typeface="Calibri" pitchFamily="34" charset="0"/>
                </a:rPr>
                <a:t>Modules</a:t>
              </a:r>
            </a:p>
            <a:p>
              <a:pPr algn="ctr">
                <a:defRPr/>
              </a:pPr>
              <a:r>
                <a:rPr lang="en-US" sz="1600" b="1" dirty="0" err="1" smtClean="0">
                  <a:latin typeface="Calibri" pitchFamily="34" charset="0"/>
                </a:rPr>
                <a:t>WiFi</a:t>
              </a:r>
              <a:endParaRPr lang="en-US" sz="1600" b="1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en-US" sz="1600" b="1" dirty="0" smtClean="0">
                  <a:latin typeface="Calibri" pitchFamily="34" charset="0"/>
                </a:rPr>
                <a:t>RFID</a:t>
              </a:r>
            </a:p>
            <a:p>
              <a:pPr algn="ctr">
                <a:defRPr/>
              </a:pPr>
              <a:r>
                <a:rPr lang="en-US" sz="1600" b="1" dirty="0" err="1" smtClean="0">
                  <a:latin typeface="Calibri" pitchFamily="34" charset="0"/>
                </a:rPr>
                <a:t>Zigbee</a:t>
              </a:r>
              <a:endParaRPr lang="en-US" sz="1600" b="1" dirty="0" smtClean="0">
                <a:latin typeface="Calibri" pitchFamily="34" charset="0"/>
              </a:endParaRPr>
            </a:p>
            <a:p>
              <a:pPr algn="ctr">
                <a:defRPr/>
              </a:pPr>
              <a:r>
                <a:rPr lang="en-US" sz="1600" b="1" dirty="0" smtClean="0">
                  <a:latin typeface="Calibri" pitchFamily="34" charset="0"/>
                </a:rPr>
                <a:t>…</a:t>
              </a:r>
              <a:endParaRPr lang="en-US" sz="1600" b="1" dirty="0">
                <a:latin typeface="Calibri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153370" y="2318810"/>
              <a:ext cx="1487155" cy="685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alibri" pitchFamily="34" charset="0"/>
                </a:rPr>
                <a:t>Integration Development</a:t>
              </a:r>
              <a:endParaRPr lang="en-US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570172" y="1461836"/>
              <a:ext cx="1370515" cy="68687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alibri" pitchFamily="34" charset="0"/>
                </a:rPr>
                <a:t>Certification Testing</a:t>
              </a:r>
              <a:endParaRPr lang="en-US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158464" y="1461836"/>
              <a:ext cx="1516315" cy="68687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alibri" pitchFamily="34" charset="0"/>
                </a:rPr>
                <a:t>Application</a:t>
              </a:r>
            </a:p>
            <a:p>
              <a:pPr algn="ctr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alibri" pitchFamily="34" charset="0"/>
                </a:rPr>
                <a:t>Development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830299" y="990419"/>
              <a:ext cx="1555195" cy="68525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alibri" pitchFamily="34" charset="0"/>
                </a:rPr>
                <a:t>Contract Manufacturing</a:t>
              </a:r>
              <a:endParaRPr lang="en-US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734025" y="3504643"/>
              <a:ext cx="1370515" cy="686876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alibri" pitchFamily="34" charset="0"/>
                </a:rPr>
                <a:t>MVNOs / Carriers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734025" y="2667108"/>
              <a:ext cx="1370515" cy="685256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alibri" pitchFamily="34" charset="0"/>
                </a:rPr>
                <a:t>Application</a:t>
              </a:r>
            </a:p>
            <a:p>
              <a:pPr algn="ctr">
                <a:defRPr/>
              </a:pPr>
              <a:r>
                <a:rPr lang="en-US" b="1" dirty="0">
                  <a:latin typeface="Calibri" pitchFamily="34" charset="0"/>
                </a:rPr>
                <a:t>Platform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734025" y="4873534"/>
              <a:ext cx="1370515" cy="68525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002060"/>
                  </a:solidFill>
                  <a:latin typeface="Calibri" pitchFamily="34" charset="0"/>
                </a:rPr>
                <a:t>End-User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943697" y="4873534"/>
              <a:ext cx="1370515" cy="685256"/>
            </a:xfrm>
            <a:prstGeom prst="roundRect">
              <a:avLst/>
            </a:prstGeom>
            <a:solidFill>
              <a:srgbClr val="009999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>
                  <a:solidFill>
                    <a:srgbClr val="FFFFFF"/>
                  </a:solidFill>
                  <a:latin typeface="Calibri" pitchFamily="34" charset="0"/>
                </a:rPr>
                <a:t>OEM/VAR</a:t>
              </a:r>
              <a:endParaRPr lang="en-US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grpSp>
          <p:nvGrpSpPr>
            <p:cNvPr id="3" name="Group 15"/>
            <p:cNvGrpSpPr/>
            <p:nvPr/>
          </p:nvGrpSpPr>
          <p:grpSpPr>
            <a:xfrm>
              <a:off x="3829050" y="2497454"/>
              <a:ext cx="1600200" cy="1543050"/>
              <a:chOff x="3879056" y="2514600"/>
              <a:chExt cx="1600200" cy="154305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72" name="Oval 71"/>
              <p:cNvSpPr/>
              <p:nvPr/>
            </p:nvSpPr>
            <p:spPr>
              <a:xfrm>
                <a:off x="3907631" y="2514600"/>
                <a:ext cx="1543050" cy="154305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3" name="TextBox 14"/>
              <p:cNvSpPr txBox="1"/>
              <p:nvPr/>
            </p:nvSpPr>
            <p:spPr>
              <a:xfrm>
                <a:off x="3879056" y="3048000"/>
                <a:ext cx="1600200" cy="4001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000" b="1" dirty="0">
                    <a:solidFill>
                      <a:schemeClr val="bg1"/>
                    </a:solidFill>
                    <a:latin typeface="Calibri" pitchFamily="34" charset="0"/>
                  </a:rPr>
                  <a:t>Multi-Tech</a:t>
                </a:r>
              </a:p>
            </p:txBody>
          </p:sp>
        </p:grpSp>
        <p:sp>
          <p:nvSpPr>
            <p:cNvPr id="56" name="Up-Down Arrow 55"/>
            <p:cNvSpPr/>
            <p:nvPr/>
          </p:nvSpPr>
          <p:spPr>
            <a:xfrm>
              <a:off x="4515556" y="1819854"/>
              <a:ext cx="228419" cy="639895"/>
            </a:xfrm>
            <a:prstGeom prst="up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57" name="Up-Down Arrow 56"/>
            <p:cNvSpPr/>
            <p:nvPr/>
          </p:nvSpPr>
          <p:spPr>
            <a:xfrm>
              <a:off x="4515556" y="4115379"/>
              <a:ext cx="228419" cy="639896"/>
            </a:xfrm>
            <a:prstGeom prst="up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62" name="Up-Down Arrow 61"/>
            <p:cNvSpPr/>
            <p:nvPr/>
          </p:nvSpPr>
          <p:spPr>
            <a:xfrm rot="5400000">
              <a:off x="3413960" y="4896213"/>
              <a:ext cx="228418" cy="639898"/>
            </a:xfrm>
            <a:prstGeom prst="up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63" name="Up-Down Arrow 62"/>
            <p:cNvSpPr/>
            <p:nvPr/>
          </p:nvSpPr>
          <p:spPr>
            <a:xfrm rot="18900000">
              <a:off x="3783318" y="2082292"/>
              <a:ext cx="228419" cy="639895"/>
            </a:xfrm>
            <a:prstGeom prst="up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64" name="Up-Down Arrow 63"/>
            <p:cNvSpPr/>
            <p:nvPr/>
          </p:nvSpPr>
          <p:spPr>
            <a:xfrm rot="2700000">
              <a:off x="5275333" y="2101731"/>
              <a:ext cx="228419" cy="639897"/>
            </a:xfrm>
            <a:prstGeom prst="up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65" name="Up-Down Arrow 64"/>
            <p:cNvSpPr/>
            <p:nvPr/>
          </p:nvSpPr>
          <p:spPr>
            <a:xfrm rot="17040000">
              <a:off x="5581513" y="3355602"/>
              <a:ext cx="228419" cy="639898"/>
            </a:xfrm>
            <a:prstGeom prst="up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43325" y="3447943"/>
              <a:ext cx="1448275" cy="4714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Products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44252" y="762000"/>
              <a:ext cx="3275629" cy="4714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Integration Services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5750" y="2057992"/>
              <a:ext cx="2133533" cy="8472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Subscription Services</a:t>
              </a:r>
            </a:p>
          </p:txBody>
        </p:sp>
        <p:sp>
          <p:nvSpPr>
            <p:cNvPr id="69" name="Up-Down Arrow 68"/>
            <p:cNvSpPr/>
            <p:nvPr/>
          </p:nvSpPr>
          <p:spPr>
            <a:xfrm rot="17040000">
              <a:off x="3395329" y="2841257"/>
              <a:ext cx="230039" cy="639897"/>
            </a:xfrm>
            <a:prstGeom prst="up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70" name="Up-Down Arrow 69"/>
            <p:cNvSpPr/>
            <p:nvPr/>
          </p:nvSpPr>
          <p:spPr>
            <a:xfrm rot="4500000">
              <a:off x="5622822" y="2672777"/>
              <a:ext cx="230039" cy="639898"/>
            </a:xfrm>
            <a:prstGeom prst="up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71" name="Up-Down Arrow 70"/>
            <p:cNvSpPr/>
            <p:nvPr/>
          </p:nvSpPr>
          <p:spPr>
            <a:xfrm rot="3840000">
              <a:off x="3442310" y="3330492"/>
              <a:ext cx="230039" cy="639898"/>
            </a:xfrm>
            <a:prstGeom prst="up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</p:grpSp>
      <p:sp>
        <p:nvSpPr>
          <p:cNvPr id="25603" name="Title 29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467600" cy="1143000"/>
          </a:xfrm>
        </p:spPr>
        <p:txBody>
          <a:bodyPr/>
          <a:lstStyle/>
          <a:p>
            <a:r>
              <a:rPr lang="en-US" dirty="0" smtClean="0"/>
              <a:t>M2M Solutions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72275" y="5695950"/>
            <a:ext cx="2057400" cy="65722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0" y="5519738"/>
            <a:ext cx="16383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Content Placeholder 2"/>
          <p:cNvSpPr>
            <a:spLocks noGrp="1"/>
          </p:cNvSpPr>
          <p:nvPr>
            <p:ph idx="1"/>
          </p:nvPr>
        </p:nvSpPr>
        <p:spPr>
          <a:xfrm>
            <a:off x="2438400" y="1487488"/>
            <a:ext cx="4495800" cy="79851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7200" b="1" dirty="0" smtClean="0">
                <a:solidFill>
                  <a:srgbClr val="C00000"/>
                </a:solidFill>
              </a:rPr>
              <a:t>Thank you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971800"/>
            <a:ext cx="5257800" cy="156966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Jim Cairns</a:t>
            </a:r>
          </a:p>
          <a:p>
            <a:pPr eaLnBrk="0" hangingPunct="0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VP Marketing &amp; Business Development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eaLnBrk="0" hangingPunct="0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Multi-Tech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Systems, Inc.</a:t>
            </a:r>
          </a:p>
          <a:p>
            <a:pPr eaLnBrk="0" hangingPunct="0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jcairns@multitech.com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 bwMode="auto">
          <a:xfrm>
            <a:off x="8410575" y="5915025"/>
            <a:ext cx="180975" cy="171450"/>
          </a:xfrm>
          <a:prstGeom prst="ellipse">
            <a:avLst/>
          </a:prstGeom>
          <a:solidFill>
            <a:schemeClr val="accent4"/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772275" y="5695950"/>
            <a:ext cx="2057400" cy="65722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0" y="5519738"/>
            <a:ext cx="16383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029200"/>
            <a:ext cx="4325214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772</Words>
  <Application>Microsoft Office PowerPoint</Application>
  <PresentationFormat>On-screen Show (4:3)</PresentationFormat>
  <Paragraphs>126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Multi-Tech Overview</vt:lpstr>
      <vt:lpstr>M2M – What is it</vt:lpstr>
      <vt:lpstr>Limitless Applications</vt:lpstr>
      <vt:lpstr>M2M Solutions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aurkawich</dc:creator>
  <cp:lastModifiedBy>Lenovo User</cp:lastModifiedBy>
  <cp:revision>5</cp:revision>
  <dcterms:created xsi:type="dcterms:W3CDTF">2010-01-13T18:04:46Z</dcterms:created>
  <dcterms:modified xsi:type="dcterms:W3CDTF">2010-01-27T14:44:15Z</dcterms:modified>
</cp:coreProperties>
</file>