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73" r:id="rId4"/>
    <p:sldId id="274" r:id="rId5"/>
    <p:sldId id="262" r:id="rId6"/>
    <p:sldId id="259" r:id="rId7"/>
    <p:sldId id="269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5" r:id="rId16"/>
    <p:sldId id="276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9" autoAdjust="0"/>
  </p:normalViewPr>
  <p:slideViewPr>
    <p:cSldViewPr>
      <p:cViewPr varScale="1">
        <p:scale>
          <a:sx n="46" d="100"/>
          <a:sy n="46" d="100"/>
        </p:scale>
        <p:origin x="-1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42A63BB-32F7-49BE-8BA9-19DADD57E445}" type="datetimeFigureOut">
              <a:rPr lang="en-US"/>
              <a:pPr>
                <a:defRPr/>
              </a:pPr>
              <a:t>1/26/2010</a:t>
            </a:fld>
            <a:endParaRPr lang="en-US"/>
          </a:p>
        </p:txBody>
      </p:sp>
      <p:sp>
        <p:nvSpPr>
          <p:cNvPr id="14340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70E3613-53BF-4263-B2C6-D07F5C70C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69" tIns="45834" rIns="91669" bIns="45834" anchor="b"/>
          <a:lstStyle/>
          <a:p>
            <a:pPr algn="r" defTabSz="887413"/>
            <a:fld id="{D6F45C39-2DE9-476D-8114-614F809A4087}" type="slidenum">
              <a:rPr lang="en-US" sz="1300"/>
              <a:pPr algn="r" defTabSz="887413"/>
              <a:t>7</a:t>
            </a:fld>
            <a:endParaRPr lang="en-US" sz="13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5175" cy="3430587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4800"/>
          </a:xfrm>
          <a:noFill/>
          <a:ln/>
        </p:spPr>
        <p:txBody>
          <a:bodyPr lIns="91673" tIns="45836" rIns="91673" bIns="45836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5AEFF-7FED-4E54-BF84-FA72B1FC76CC}" type="datetimeFigureOut">
              <a:rPr lang="en-US"/>
              <a:pPr>
                <a:defRPr/>
              </a:pPr>
              <a:t>1/26/2010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4BBBB-AE7D-46EC-9098-8C8F21A5A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2FAB8-9004-4317-AB2D-86FEF816470E}" type="datetimeFigureOut">
              <a:rPr lang="en-US"/>
              <a:pPr>
                <a:defRPr/>
              </a:pPr>
              <a:t>1/26/2010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01EEF-3256-41FA-BA8E-3C0EE1D84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AD86-8718-4F09-91C1-31AD72D3C30B}" type="datetimeFigureOut">
              <a:rPr lang="en-US"/>
              <a:pPr>
                <a:defRPr/>
              </a:pPr>
              <a:t>1/26/2010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DEEDB-4857-46D0-9CCA-80CAFF6A6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E2378-2A3E-4716-ACF5-1762414260F1}" type="datetimeFigureOut">
              <a:rPr lang="en-US"/>
              <a:pPr>
                <a:defRPr/>
              </a:pPr>
              <a:t>1/26/2010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C99D-C5F1-41E5-8E86-2C0A8F704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FC640-9F67-4E04-82ED-BCE21B9C80C5}" type="datetimeFigureOut">
              <a:rPr lang="en-US"/>
              <a:pPr>
                <a:defRPr/>
              </a:pPr>
              <a:t>1/26/2010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8FB9B-695B-4E24-93E6-9978528BE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E3BC6-9AA4-4D74-838F-F42ACEE1E509}" type="datetimeFigureOut">
              <a:rPr lang="en-US"/>
              <a:pPr>
                <a:defRPr/>
              </a:pPr>
              <a:t>1/26/2010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0D90B-52EB-442F-8799-A3A49925F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CD3DF-CC53-4B91-AAD6-885E918EA873}" type="datetimeFigureOut">
              <a:rPr lang="en-US"/>
              <a:pPr>
                <a:defRPr/>
              </a:pPr>
              <a:t>1/26/2010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16BB3-052D-4875-960D-D4FFB6CF5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3EE43-6144-4B6C-9F45-1106A72606BF}" type="datetimeFigureOut">
              <a:rPr lang="en-US"/>
              <a:pPr>
                <a:defRPr/>
              </a:pPr>
              <a:t>1/26/2010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33E93-A2F6-4716-B335-EF4EA3EC0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B5F47-3D0D-4F56-AEB6-79466A1393D0}" type="datetimeFigureOut">
              <a:rPr lang="en-US"/>
              <a:pPr>
                <a:defRPr/>
              </a:pPr>
              <a:t>1/26/2010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BF9DF-A020-436F-B4F7-2494B4C93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7C702-5694-4BA1-90D9-24713A8480E1}" type="datetimeFigureOut">
              <a:rPr lang="en-US"/>
              <a:pPr>
                <a:defRPr/>
              </a:pPr>
              <a:t>1/26/2010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9C689-87A8-41B6-A589-946B9A24D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1D013-8D5A-478A-9B19-8355B7AA4F58}" type="datetimeFigureOut">
              <a:rPr lang="en-US"/>
              <a:pPr>
                <a:defRPr/>
              </a:pPr>
              <a:t>1/26/2010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AC0DE-014E-4ACE-BE8A-3E21C1D10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72CEB5-F39B-433B-B97C-6195E5CD7AAC}" type="datetimeFigureOut">
              <a:rPr lang="en-US"/>
              <a:pPr>
                <a:defRPr/>
              </a:pPr>
              <a:t>1/26/2010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D8F97A-2DB9-481C-A0DF-7073CF867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5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3886200"/>
          </a:xfrm>
        </p:spPr>
        <p:txBody>
          <a:bodyPr/>
          <a:lstStyle/>
          <a:p>
            <a:pPr eaLnBrk="1" hangingPunct="1"/>
            <a:r>
              <a:rPr lang="en-US" smtClean="0"/>
              <a:t>How to Leverage Social Media for a Successful Marketing Campaign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600200"/>
            <a:ext cx="7924800" cy="4525963"/>
          </a:xfrm>
        </p:spPr>
        <p:txBody>
          <a:bodyPr/>
          <a:lstStyle/>
          <a:p>
            <a:pPr lvl="1" eaLnBrk="1" hangingPunct="1">
              <a:spcBef>
                <a:spcPct val="30000"/>
              </a:spcBef>
              <a:spcAft>
                <a:spcPct val="30000"/>
              </a:spcAft>
            </a:pPr>
            <a:r>
              <a:rPr lang="en-US" sz="1800" smtClean="0"/>
              <a:t>Company X engaged a social media consultant with no experience in IT or B-to-B to establish its presence in social media  (i.e. Facebook, Twitter and LinkedIn)</a:t>
            </a:r>
          </a:p>
          <a:p>
            <a:pPr lvl="1" eaLnBrk="1" hangingPunct="1">
              <a:spcBef>
                <a:spcPct val="30000"/>
              </a:spcBef>
              <a:spcAft>
                <a:spcPct val="30000"/>
              </a:spcAft>
            </a:pPr>
            <a:r>
              <a:rPr lang="en-US" sz="1800" smtClean="0"/>
              <a:t>Not understanding the forum or how to communicate appropriately, the company used social media as a way to strictly promote the business and its product without engaging in discussions</a:t>
            </a:r>
          </a:p>
          <a:p>
            <a:pPr lvl="1" eaLnBrk="1" hangingPunct="1">
              <a:spcBef>
                <a:spcPct val="30000"/>
              </a:spcBef>
              <a:spcAft>
                <a:spcPct val="30000"/>
              </a:spcAft>
            </a:pPr>
            <a:r>
              <a:rPr lang="en-US" sz="1800" smtClean="0"/>
              <a:t> Examples:</a:t>
            </a:r>
          </a:p>
          <a:p>
            <a:pPr lvl="2" eaLnBrk="1" hangingPunct="1">
              <a:spcBef>
                <a:spcPct val="30000"/>
              </a:spcBef>
              <a:spcAft>
                <a:spcPct val="30000"/>
              </a:spcAft>
            </a:pPr>
            <a:r>
              <a:rPr lang="en-US" sz="1800" smtClean="0"/>
              <a:t> Consistently plugged products in tweets </a:t>
            </a:r>
          </a:p>
          <a:p>
            <a:pPr lvl="2" eaLnBrk="1" hangingPunct="1">
              <a:spcBef>
                <a:spcPct val="30000"/>
              </a:spcBef>
              <a:spcAft>
                <a:spcPct val="30000"/>
              </a:spcAft>
              <a:buFont typeface="Arial" charset="0"/>
              <a:buNone/>
            </a:pPr>
            <a:r>
              <a:rPr lang="en-US" sz="1800" smtClean="0"/>
              <a:t>	and postings </a:t>
            </a:r>
          </a:p>
          <a:p>
            <a:pPr lvl="2" eaLnBrk="1" hangingPunct="1">
              <a:spcBef>
                <a:spcPct val="30000"/>
              </a:spcBef>
              <a:spcAft>
                <a:spcPct val="30000"/>
              </a:spcAft>
            </a:pPr>
            <a:r>
              <a:rPr lang="en-US" sz="1800" smtClean="0"/>
              <a:t> Left profiles undeveloped </a:t>
            </a:r>
          </a:p>
          <a:p>
            <a:pPr lvl="2" eaLnBrk="1" hangingPunct="1">
              <a:spcBef>
                <a:spcPct val="30000"/>
              </a:spcBef>
              <a:spcAft>
                <a:spcPct val="30000"/>
              </a:spcAft>
            </a:pPr>
            <a:r>
              <a:rPr lang="en-US" sz="1800" smtClean="0"/>
              <a:t> Blasted followers and friends with company announcements</a:t>
            </a:r>
          </a:p>
        </p:txBody>
      </p:sp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3"/>
          <a:srcRect r="7968"/>
          <a:stretch>
            <a:fillRect/>
          </a:stretch>
        </p:blipFill>
        <p:spPr bwMode="auto">
          <a:xfrm>
            <a:off x="5715000" y="3200400"/>
            <a:ext cx="2362200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Seemed Like a Good Idea at the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/>
          </p:cNvSpPr>
          <p:nvPr>
            <p:ph type="body" idx="4294967295"/>
          </p:nvPr>
        </p:nvSpPr>
        <p:spPr>
          <a:xfrm>
            <a:off x="3657600" y="1600200"/>
            <a:ext cx="5334000" cy="4267200"/>
          </a:xfrm>
        </p:spPr>
        <p:txBody>
          <a:bodyPr/>
          <a:lstStyle/>
          <a:p>
            <a:pPr eaLnBrk="1" hangingPunct="1">
              <a:buFontTx/>
              <a:buChar char="•"/>
            </a:pPr>
            <a:endParaRPr lang="en-US" sz="2000" smtClean="0"/>
          </a:p>
          <a:p>
            <a:pPr eaLnBrk="1" hangingPunct="1">
              <a:buFontTx/>
              <a:buChar char="•"/>
            </a:pPr>
            <a:r>
              <a:rPr lang="en-US" sz="2000" smtClean="0"/>
              <a:t>Posts and tweets were made by the social media agency and not the Company</a:t>
            </a:r>
          </a:p>
          <a:p>
            <a:pPr eaLnBrk="1" hangingPunct="1">
              <a:buFontTx/>
              <a:buChar char="•"/>
            </a:pPr>
            <a:r>
              <a:rPr lang="en-US" sz="2000" smtClean="0"/>
              <a:t>The Company was only interested in lead generation 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000" smtClean="0"/>
              <a:t>No participation from Company X executives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000" smtClean="0"/>
              <a:t>Friends/Followers not relevant to Company X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000" smtClean="0"/>
              <a:t>Not perceived as a credible source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000" smtClean="0"/>
              <a:t>Tweets and posting were perceived as spam and over-linked to its homepage </a:t>
            </a:r>
          </a:p>
        </p:txBody>
      </p:sp>
      <p:sp>
        <p:nvSpPr>
          <p:cNvPr id="3072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Failure is an Option	</a:t>
            </a:r>
          </a:p>
        </p:txBody>
      </p:sp>
      <p:pic>
        <p:nvPicPr>
          <p:cNvPr id="3072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019300"/>
            <a:ext cx="33051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447800"/>
            <a:ext cx="8229600" cy="46021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–"/>
            </a:pPr>
            <a:r>
              <a:rPr lang="en-US" sz="2000" smtClean="0"/>
              <a:t>Company X realized that they weren't seeing results from social media efforts 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–"/>
            </a:pPr>
            <a:r>
              <a:rPr lang="en-US" sz="2000" smtClean="0"/>
              <a:t>They turned to Vantage Communications with the expectation of dropping social media and switching all of their marketing efforts to PR 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–"/>
            </a:pPr>
            <a:r>
              <a:rPr lang="en-US" sz="2000" smtClean="0"/>
              <a:t>Vantage engaged in discussion for Company X and recommended a program that integrated social media with public relations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–"/>
            </a:pPr>
            <a:r>
              <a:rPr lang="en-US" sz="2000" smtClean="0"/>
              <a:t>We changed the social media focus: 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sz="2000" smtClean="0"/>
              <a:t>Focus on engagement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sz="2000" smtClean="0"/>
              <a:t>Identified and built relationships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	among key industry leaders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sz="2000" smtClean="0"/>
              <a:t>Provided relevant insight on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	industry trends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sz="2000" smtClean="0"/>
              <a:t>Tracked and compared competitive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	brands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sz="2000" smtClean="0"/>
              <a:t>Monitored other stories of interest to its audience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sz="2000" smtClean="0"/>
              <a:t>Followed and disseminated breaking news</a:t>
            </a:r>
          </a:p>
        </p:txBody>
      </p:sp>
      <p:sp>
        <p:nvSpPr>
          <p:cNvPr id="3277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2900" smtClean="0"/>
              <a:t>Change is Good</a:t>
            </a: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3"/>
          <a:srcRect l="1872" r="1872" b="7413"/>
          <a:stretch>
            <a:fillRect/>
          </a:stretch>
        </p:blipFill>
        <p:spPr bwMode="auto">
          <a:xfrm>
            <a:off x="4953000" y="3200400"/>
            <a:ext cx="3713163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9600"/>
            <a:ext cx="8229600" cy="914400"/>
          </a:xfrm>
        </p:spPr>
        <p:txBody>
          <a:bodyPr/>
          <a:lstStyle/>
          <a:p>
            <a:pPr eaLnBrk="1" hangingPunct="1"/>
            <a:r>
              <a:rPr lang="en-US" sz="4000" smtClean="0"/>
              <a:t>Lessons Learned</a:t>
            </a:r>
          </a:p>
        </p:txBody>
      </p:sp>
      <p:pic>
        <p:nvPicPr>
          <p:cNvPr id="34818" name="Picture 5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/>
          <a:srcRect r="4572"/>
          <a:stretch>
            <a:fillRect/>
          </a:stretch>
        </p:blipFill>
        <p:spPr>
          <a:xfrm>
            <a:off x="377825" y="1524000"/>
            <a:ext cx="2517775" cy="4525963"/>
          </a:xfrm>
        </p:spPr>
      </p:pic>
      <p:sp>
        <p:nvSpPr>
          <p:cNvPr id="34819" name="Rectangle 6"/>
          <p:cNvSpPr>
            <a:spLocks noChangeArrowheads="1"/>
          </p:cNvSpPr>
          <p:nvPr/>
        </p:nvSpPr>
        <p:spPr bwMode="auto">
          <a:xfrm>
            <a:off x="2790825" y="1731963"/>
            <a:ext cx="6200775" cy="41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Font typeface="Arial" charset="0"/>
              <a:buChar char="–"/>
            </a:pPr>
            <a:r>
              <a:rPr lang="en-US" sz="2000">
                <a:latin typeface="Calibri" pitchFamily="34" charset="0"/>
              </a:rPr>
              <a:t>Initial results…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>
                <a:latin typeface="Calibri" pitchFamily="34" charset="0"/>
              </a:rPr>
              <a:t>Company now taking more active voice in social media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>
                <a:latin typeface="Calibri" pitchFamily="34" charset="0"/>
              </a:rPr>
              <a:t>Started with LinkedIn since executives had more familiarity and LinkedIn used by ecosystem</a:t>
            </a:r>
          </a:p>
          <a:p>
            <a:pPr marL="1143000" lvl="2" indent="-228600">
              <a:spcBef>
                <a:spcPct val="20000"/>
              </a:spcBef>
              <a:buFont typeface="Calibri" pitchFamily="34" charset="0"/>
              <a:buChar char="–"/>
            </a:pPr>
            <a:r>
              <a:rPr lang="en-US" sz="2000">
                <a:latin typeface="Calibri" pitchFamily="34" charset="0"/>
              </a:rPr>
              <a:t>Focus on participation in relevant LinkedIn Groups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latin typeface="Calibri" pitchFamily="34" charset="0"/>
              </a:rPr>
              <a:t>Focus on thought leadership for news and insight 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>
                <a:latin typeface="Calibri" pitchFamily="34" charset="0"/>
              </a:rPr>
              <a:t>Engages its audience to develop brand loyalty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>
                <a:latin typeface="Calibri" pitchFamily="34" charset="0"/>
              </a:rPr>
              <a:t>Actively communicates with key industry 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000">
                <a:latin typeface="Calibri" pitchFamily="34" charset="0"/>
              </a:rPr>
              <a:t>     influencers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gary-vee-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68580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5" descr="eyebal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209800"/>
            <a:ext cx="50800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914400" y="1752600"/>
            <a:ext cx="617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Gary Vee says its all about the eyeballs and content.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6"/>
          <p:cNvSpPr txBox="1">
            <a:spLocks noChangeArrowheads="1"/>
          </p:cNvSpPr>
          <p:nvPr/>
        </p:nvSpPr>
        <p:spPr bwMode="auto">
          <a:xfrm>
            <a:off x="914400" y="1752600"/>
            <a:ext cx="6172200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Blogging, LinkedIn, forums, wikis, Facebook, Twitter, Google Wave, YouTube, podcast, etc.  Each is a tool for your communication.</a:t>
            </a:r>
          </a:p>
          <a:p>
            <a:pPr>
              <a:spcBef>
                <a:spcPct val="50000"/>
              </a:spcBef>
            </a:pPr>
            <a:r>
              <a:rPr lang="en-US" b="1"/>
              <a:t>Each is different and reaches a varied audience.</a:t>
            </a:r>
          </a:p>
          <a:p>
            <a:pPr>
              <a:spcBef>
                <a:spcPct val="50000"/>
              </a:spcBef>
            </a:pPr>
            <a:r>
              <a:rPr lang="en-US" b="1"/>
              <a:t>The key is to have the proper message tuned in to the appropriate listeners. Notice, I said Listener. It isn’t about the most followers or any other number, it’s about the select who actually listen to your message.</a:t>
            </a:r>
          </a:p>
          <a:p>
            <a:pPr>
              <a:spcBef>
                <a:spcPct val="50000"/>
              </a:spcBef>
            </a:pPr>
            <a:r>
              <a:rPr lang="en-US" b="1"/>
              <a:t>It is social, so there are mores.</a:t>
            </a:r>
          </a:p>
          <a:p>
            <a:pPr>
              <a:spcBef>
                <a:spcPct val="50000"/>
              </a:spcBef>
            </a:pPr>
            <a:r>
              <a:rPr lang="en-US" b="1"/>
              <a:t>Listen first; then Interact / Engage. </a:t>
            </a:r>
          </a:p>
          <a:p>
            <a:pPr>
              <a:spcBef>
                <a:spcPct val="50000"/>
              </a:spcBef>
            </a:pPr>
            <a:r>
              <a:rPr lang="en-US" b="1"/>
              <a:t>Be Authentic. Transparency on the Internet is a must.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6"/>
          <p:cNvSpPr txBox="1">
            <a:spLocks noChangeArrowheads="1"/>
          </p:cNvSpPr>
          <p:nvPr/>
        </p:nvSpPr>
        <p:spPr bwMode="auto">
          <a:xfrm>
            <a:off x="914400" y="1752600"/>
            <a:ext cx="6172200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RAD-INFO, Inc.</a:t>
            </a:r>
          </a:p>
          <a:p>
            <a:pPr>
              <a:spcBef>
                <a:spcPct val="50000"/>
              </a:spcBef>
            </a:pPr>
            <a:r>
              <a:rPr lang="en-US" b="1"/>
              <a:t>Helping Service Providers with their marketing.</a:t>
            </a:r>
          </a:p>
          <a:p>
            <a:pPr>
              <a:spcBef>
                <a:spcPct val="50000"/>
              </a:spcBef>
            </a:pPr>
            <a:r>
              <a:rPr lang="en-US" b="1"/>
              <a:t>813-963-5884</a:t>
            </a:r>
          </a:p>
          <a:p>
            <a:pPr>
              <a:spcBef>
                <a:spcPct val="50000"/>
              </a:spcBef>
            </a:pPr>
            <a:r>
              <a:rPr lang="en-US" b="1"/>
              <a:t>http://rad-info.net</a:t>
            </a:r>
          </a:p>
        </p:txBody>
      </p:sp>
      <p:pic>
        <p:nvPicPr>
          <p:cNvPr id="38914" name="Picture 7" descr="radinfo_200x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886200"/>
            <a:ext cx="31750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Mzinga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24000"/>
            <a:ext cx="29718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6" descr="didx_jpg_high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590800"/>
            <a:ext cx="304800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7" descr="radinfo_200x8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267200"/>
            <a:ext cx="31750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4648200" y="1447800"/>
            <a:ext cx="3810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Isaac Hazard</a:t>
            </a:r>
            <a:br>
              <a:rPr lang="en-US" b="1"/>
            </a:br>
            <a:r>
              <a:rPr lang="en-US" b="1"/>
              <a:t>Director of Strategic Consulting</a:t>
            </a:r>
            <a:br>
              <a:rPr lang="en-US" b="1"/>
            </a:br>
            <a:r>
              <a:rPr lang="en-US" b="1"/>
              <a:t>Mzinga </a:t>
            </a: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4572000" y="2819400"/>
            <a:ext cx="3886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Suzanne Bowen</a:t>
            </a:r>
            <a:br>
              <a:rPr lang="en-US" b="1"/>
            </a:br>
            <a:r>
              <a:rPr lang="en-US" b="1"/>
              <a:t>VP Marketing &amp; Business Development</a:t>
            </a:r>
            <a:br>
              <a:rPr lang="en-US" b="1"/>
            </a:br>
            <a:r>
              <a:rPr lang="en-US" b="1"/>
              <a:t>Super Technologies, Inc. &amp; DIDX </a:t>
            </a:r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4648200" y="4419600"/>
            <a:ext cx="36576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Peter Radizeski</a:t>
            </a:r>
          </a:p>
          <a:p>
            <a:pPr>
              <a:spcBef>
                <a:spcPct val="50000"/>
              </a:spcBef>
            </a:pPr>
            <a:r>
              <a:rPr lang="en-US" b="1"/>
              <a:t>RAD-INFO, Inc., </a:t>
            </a:r>
          </a:p>
          <a:p>
            <a:pPr>
              <a:spcBef>
                <a:spcPct val="50000"/>
              </a:spcBef>
            </a:pPr>
            <a:r>
              <a:rPr lang="en-US" b="1"/>
              <a:t>blogger and consultant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smtClean="0"/>
              <a:t>Social Media for Marketing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>
          <a:xfrm>
            <a:off x="838200" y="2133600"/>
            <a:ext cx="7772400" cy="2667000"/>
          </a:xfrm>
        </p:spPr>
        <p:txBody>
          <a:bodyPr/>
          <a:lstStyle/>
          <a:p>
            <a:r>
              <a:rPr lang="en-US" sz="3600" smtClean="0"/>
              <a:t>What is the goal?</a:t>
            </a:r>
          </a:p>
          <a:p>
            <a:r>
              <a:rPr lang="en-US" sz="3600" smtClean="0"/>
              <a:t>How will it be executed?</a:t>
            </a:r>
          </a:p>
          <a:p>
            <a:r>
              <a:rPr lang="en-US" sz="3600" smtClean="0"/>
              <a:t>What are the results/metrics/ROI?</a:t>
            </a:r>
          </a:p>
          <a:p>
            <a:r>
              <a:rPr lang="en-US" sz="3600" smtClean="0"/>
              <a:t>What platform would be best?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social_networking_si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14400"/>
            <a:ext cx="67818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smtClean="0"/>
              <a:t>Social Media for Marketing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772400" cy="1447800"/>
          </a:xfrm>
        </p:spPr>
        <p:txBody>
          <a:bodyPr/>
          <a:lstStyle/>
          <a:p>
            <a:r>
              <a:rPr lang="en-US" sz="3600" smtClean="0"/>
              <a:t>Start with: </a:t>
            </a:r>
          </a:p>
          <a:p>
            <a:pPr lvl="1"/>
            <a:r>
              <a:rPr lang="en-US" sz="3200" smtClean="0"/>
              <a:t>How to Think about Social Media</a:t>
            </a:r>
          </a:p>
          <a:p>
            <a:endParaRPr lang="en-US" sz="3600" smtClean="0"/>
          </a:p>
        </p:txBody>
      </p:sp>
      <p:pic>
        <p:nvPicPr>
          <p:cNvPr id="19459" name="Picture 4" descr="printing-pr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048000"/>
            <a:ext cx="40386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5867400" y="3657600"/>
            <a:ext cx="2667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It’s a printing press.</a:t>
            </a:r>
          </a:p>
          <a:p>
            <a:pPr>
              <a:spcBef>
                <a:spcPct val="50000"/>
              </a:spcBef>
            </a:pPr>
            <a:r>
              <a:rPr lang="en-US"/>
              <a:t>It’s a communications medium.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117725"/>
            <a:ext cx="4014788" cy="2682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685800" y="838200"/>
            <a:ext cx="7315200" cy="769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6168" rIns="90000" bIns="45000"/>
          <a:lstStyle/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800">
                <a:solidFill>
                  <a:srgbClr val="000000"/>
                </a:solidFill>
              </a:rPr>
              <a:t>Leveraging Social Media </a:t>
            </a:r>
          </a:p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800">
                <a:solidFill>
                  <a:srgbClr val="000000"/>
                </a:solidFill>
              </a:rPr>
              <a:t>for Successful Marketing Campaign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5029200" y="1828800"/>
            <a:ext cx="3429000" cy="3678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</a:rPr>
              <a:t> How to get noticed</a:t>
            </a:r>
          </a:p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</a:rPr>
              <a:t> Lambaste with commercials?</a:t>
            </a:r>
          </a:p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</a:rPr>
              <a:t> Analyze every datum?</a:t>
            </a:r>
          </a:p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</a:rPr>
              <a:t> Cut the competitors?</a:t>
            </a:r>
          </a:p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</a:rPr>
              <a:t> Make it all about us?</a:t>
            </a:r>
          </a:p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</a:rPr>
              <a:t> What worked and doesn't?</a:t>
            </a:r>
          </a:p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</a:rPr>
              <a:t> Natural interaction emphasizing THEM, not US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57200" y="5257800"/>
            <a:ext cx="3886200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3820" rIns="90000" bIns="45000"/>
          <a:lstStyle/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000">
                <a:solidFill>
                  <a:srgbClr val="000000"/>
                </a:solidFill>
              </a:rPr>
              <a:t>Speaker: Suzanne Bowen, Co-founder and Vice President of Marketing, Super Technologies, Techistan, and DIDX</a:t>
            </a:r>
          </a:p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000">
                <a:solidFill>
                  <a:srgbClr val="000000"/>
                </a:solidFill>
              </a:rPr>
              <a:t>Borrowed from http://audiencedevelopment.wordpress.com/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776913" y="0"/>
            <a:ext cx="3089275" cy="6516688"/>
          </a:xfrm>
          <a:prstGeom prst="roundRect">
            <a:avLst>
              <a:gd name="adj" fmla="val 0"/>
            </a:avLst>
          </a:prstGeom>
          <a:solidFill>
            <a:srgbClr val="EAEAEE">
              <a:alpha val="5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0" name="Title 10"/>
          <p:cNvSpPr>
            <a:spLocks noGrp="1"/>
          </p:cNvSpPr>
          <p:nvPr>
            <p:ph type="title" idx="4294967295"/>
          </p:nvPr>
        </p:nvSpPr>
        <p:spPr>
          <a:xfrm>
            <a:off x="304800" y="838200"/>
            <a:ext cx="5414963" cy="758825"/>
          </a:xfrm>
        </p:spPr>
        <p:txBody>
          <a:bodyPr/>
          <a:lstStyle/>
          <a:p>
            <a:pPr algn="l"/>
            <a:r>
              <a:rPr lang="en-US" sz="4700" smtClean="0">
                <a:solidFill>
                  <a:schemeClr val="tx2"/>
                </a:solidFill>
              </a:rPr>
              <a:t>Ciena Communities</a:t>
            </a:r>
            <a:endParaRPr lang="en-US" smtClean="0">
              <a:solidFill>
                <a:srgbClr val="0A3F68"/>
              </a:solidFill>
            </a:endParaRPr>
          </a:p>
        </p:txBody>
      </p:sp>
      <p:sp>
        <p:nvSpPr>
          <p:cNvPr id="22531" name="TextBox 11"/>
          <p:cNvSpPr txBox="1">
            <a:spLocks noChangeArrowheads="1"/>
          </p:cNvSpPr>
          <p:nvPr/>
        </p:nvSpPr>
        <p:spPr bwMode="auto">
          <a:xfrm>
            <a:off x="5867400" y="762000"/>
            <a:ext cx="3032125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r>
              <a:rPr lang="en-US" sz="2000" b="1">
                <a:solidFill>
                  <a:schemeClr val="tx2"/>
                </a:solidFill>
                <a:latin typeface="Calibri" pitchFamily="34" charset="0"/>
              </a:rPr>
              <a:t>Online Communities</a:t>
            </a:r>
          </a:p>
          <a:p>
            <a:endParaRPr lang="en-US" sz="1400" b="1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US" sz="1400" b="1">
                <a:solidFill>
                  <a:schemeClr val="tx2"/>
                </a:solidFill>
                <a:latin typeface="Calibri" pitchFamily="34" charset="0"/>
              </a:rPr>
              <a:t>Target Audience:</a:t>
            </a:r>
          </a:p>
          <a:p>
            <a:pPr>
              <a:buFont typeface="Arial" charset="0"/>
              <a:buChar char="•"/>
            </a:pPr>
            <a:r>
              <a:rPr lang="en-US" sz="1400">
                <a:solidFill>
                  <a:schemeClr val="tx2"/>
                </a:solidFill>
                <a:latin typeface="Calibri" pitchFamily="34" charset="0"/>
              </a:rPr>
              <a:t>Ciena partners, website visitors &amp; employees</a:t>
            </a:r>
          </a:p>
          <a:p>
            <a:endParaRPr lang="en-US" sz="1400" b="1" i="1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US" sz="1400" b="1">
                <a:solidFill>
                  <a:schemeClr val="tx2"/>
                </a:solidFill>
                <a:latin typeface="Calibri" pitchFamily="34" charset="0"/>
              </a:rPr>
              <a:t>Purpose: </a:t>
            </a:r>
            <a:r>
              <a:rPr lang="en-US" sz="1400">
                <a:solidFill>
                  <a:schemeClr val="tx2"/>
                </a:solidFill>
                <a:latin typeface="Calibri" pitchFamily="34" charset="0"/>
              </a:rPr>
              <a:t>Enable better collaboration and online engagement with partners, employees and prospects </a:t>
            </a:r>
            <a:r>
              <a:rPr lang="en-US" sz="1400" b="1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en-US" sz="1400" b="1">
                <a:solidFill>
                  <a:schemeClr val="tx2"/>
                </a:solidFill>
                <a:latin typeface="Calibri" pitchFamily="34" charset="0"/>
              </a:rPr>
            </a:br>
            <a:endParaRPr lang="en-US" sz="1400" i="1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US" sz="1400" b="1">
                <a:solidFill>
                  <a:srgbClr val="4BACC6"/>
                </a:solidFill>
                <a:latin typeface="Calibri" pitchFamily="34" charset="0"/>
              </a:rPr>
              <a:t>Social Technologies &amp; Services:</a:t>
            </a:r>
          </a:p>
          <a:p>
            <a:pPr>
              <a:buFont typeface="Arial" charset="0"/>
              <a:buChar char="•"/>
            </a:pPr>
            <a:r>
              <a:rPr lang="en-US" sz="1400">
                <a:solidFill>
                  <a:srgbClr val="4BACC6"/>
                </a:solidFill>
                <a:latin typeface="Calibri" pitchFamily="34" charset="0"/>
              </a:rPr>
              <a:t>Blogs </a:t>
            </a:r>
          </a:p>
          <a:p>
            <a:pPr>
              <a:buFont typeface="Arial" charset="0"/>
              <a:buChar char="•"/>
            </a:pPr>
            <a:r>
              <a:rPr lang="en-US" sz="1400">
                <a:solidFill>
                  <a:srgbClr val="4BACC6"/>
                </a:solidFill>
                <a:latin typeface="Calibri" pitchFamily="34" charset="0"/>
              </a:rPr>
              <a:t>Message Boards</a:t>
            </a:r>
          </a:p>
          <a:p>
            <a:pPr>
              <a:buFont typeface="Arial" charset="0"/>
              <a:buChar char="•"/>
            </a:pPr>
            <a:r>
              <a:rPr lang="en-US" sz="1400">
                <a:solidFill>
                  <a:srgbClr val="4BACC6"/>
                </a:solidFill>
                <a:latin typeface="Calibri" pitchFamily="34" charset="0"/>
              </a:rPr>
              <a:t>Profiles</a:t>
            </a:r>
          </a:p>
          <a:p>
            <a:pPr>
              <a:buFont typeface="Arial" charset="0"/>
              <a:buChar char="•"/>
            </a:pPr>
            <a:r>
              <a:rPr lang="en-US" sz="1400">
                <a:solidFill>
                  <a:srgbClr val="4BACC6"/>
                </a:solidFill>
                <a:latin typeface="Calibri" pitchFamily="34" charset="0"/>
              </a:rPr>
              <a:t>IdeaShare</a:t>
            </a:r>
          </a:p>
          <a:p>
            <a:pPr>
              <a:buFont typeface="Arial" charset="0"/>
              <a:buChar char="•"/>
            </a:pPr>
            <a:r>
              <a:rPr lang="en-US" sz="1400">
                <a:solidFill>
                  <a:srgbClr val="4BACC6"/>
                </a:solidFill>
                <a:latin typeface="Calibri" pitchFamily="34" charset="0"/>
              </a:rPr>
              <a:t>File Repository</a:t>
            </a:r>
          </a:p>
          <a:p>
            <a:pPr>
              <a:buFont typeface="Arial" charset="0"/>
              <a:buChar char="•"/>
            </a:pPr>
            <a:r>
              <a:rPr lang="en-US" sz="1400">
                <a:solidFill>
                  <a:srgbClr val="4BACC6"/>
                </a:solidFill>
                <a:latin typeface="Calibri" pitchFamily="34" charset="0"/>
              </a:rPr>
              <a:t>Polls</a:t>
            </a:r>
          </a:p>
          <a:p>
            <a:pPr>
              <a:spcBef>
                <a:spcPts val="300"/>
              </a:spcBef>
            </a:pPr>
            <a:endParaRPr lang="en-US" sz="1400" b="1">
              <a:solidFill>
                <a:srgbClr val="4BACC6"/>
              </a:solidFill>
              <a:latin typeface="Calibri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1400" b="1">
                <a:solidFill>
                  <a:srgbClr val="4BACC6"/>
                </a:solidFill>
                <a:latin typeface="Calibri" pitchFamily="34" charset="0"/>
              </a:rPr>
              <a:t>Results &amp; Business Benefits: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1400">
                <a:solidFill>
                  <a:srgbClr val="4BACC6"/>
                </a:solidFill>
                <a:latin typeface="Calibri" pitchFamily="34" charset="0"/>
              </a:rPr>
              <a:t>600+ members 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1400">
                <a:solidFill>
                  <a:srgbClr val="4BACC6"/>
                </a:solidFill>
                <a:latin typeface="Calibri" pitchFamily="34" charset="0"/>
              </a:rPr>
              <a:t>5k+ member visits &amp; views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1400">
                <a:solidFill>
                  <a:srgbClr val="4BACC6"/>
                </a:solidFill>
                <a:latin typeface="Calibri" pitchFamily="34" charset="0"/>
              </a:rPr>
              <a:t>Increase partner satisfaction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1400">
                <a:solidFill>
                  <a:srgbClr val="4BACC6"/>
                </a:solidFill>
                <a:latin typeface="Calibri" pitchFamily="34" charset="0"/>
              </a:rPr>
              <a:t>Improved partner education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1400">
                <a:solidFill>
                  <a:srgbClr val="4BACC6"/>
                </a:solidFill>
                <a:latin typeface="Calibri" pitchFamily="34" charset="0"/>
              </a:rPr>
              <a:t>Increased competitive advantage</a:t>
            </a:r>
            <a:endParaRPr lang="en-US" sz="1400" b="1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4795" t="28284" r="40818" b="2121"/>
          <a:stretch>
            <a:fillRect/>
          </a:stretch>
        </p:blipFill>
        <p:spPr bwMode="auto">
          <a:xfrm>
            <a:off x="381000" y="1828800"/>
            <a:ext cx="4959350" cy="381635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3463925" y="5168900"/>
            <a:ext cx="1787525" cy="5588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2534" name="Picture 12" descr="CienaLogo.gif"/>
          <p:cNvPicPr>
            <a:picLocks noChangeAspect="1"/>
          </p:cNvPicPr>
          <p:nvPr/>
        </p:nvPicPr>
        <p:blipFill>
          <a:blip r:embed="rId4"/>
          <a:srcRect r="55254" b="4866"/>
          <a:stretch>
            <a:fillRect/>
          </a:stretch>
        </p:blipFill>
        <p:spPr bwMode="auto">
          <a:xfrm>
            <a:off x="3657600" y="5867400"/>
            <a:ext cx="1279525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3"/>
          <p:cNvSpPr txBox="1">
            <a:spLocks/>
          </p:cNvSpPr>
          <p:nvPr/>
        </p:nvSpPr>
        <p:spPr>
          <a:xfrm>
            <a:off x="4157663" y="6564313"/>
            <a:ext cx="355600" cy="293687"/>
          </a:xfrm>
          <a:prstGeom prst="rect">
            <a:avLst/>
          </a:prstGeom>
        </p:spPr>
        <p:txBody>
          <a:bodyPr lIns="82058" tIns="41029" rIns="82058" bIns="41029"/>
          <a:lstStyle/>
          <a:p>
            <a:pPr>
              <a:defRPr/>
            </a:pPr>
            <a:fld id="{75DE81E4-3E8E-426F-A625-73B6333953AC}" type="slidenum">
              <a:rPr lang="en-US" sz="1100">
                <a:solidFill>
                  <a:schemeClr val="bg1"/>
                </a:solidFill>
                <a:latin typeface="+mj-lt"/>
              </a:rPr>
              <a:pPr>
                <a:defRPr/>
              </a:pPr>
              <a:t>7</a:t>
            </a:fld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536" name="Text Box 9"/>
          <p:cNvSpPr txBox="1">
            <a:spLocks noChangeArrowheads="1"/>
          </p:cNvSpPr>
          <p:nvPr/>
        </p:nvSpPr>
        <p:spPr bwMode="auto">
          <a:xfrm>
            <a:off x="152400" y="61722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By Mzinga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6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21336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4600" b="1" smtClean="0"/>
              <a:t>How to Leverage Social Media: </a:t>
            </a:r>
          </a:p>
          <a:p>
            <a:pPr algn="ctr" eaLnBrk="1" hangingPunct="1">
              <a:buFont typeface="Arial" charset="0"/>
              <a:buNone/>
            </a:pPr>
            <a:r>
              <a:rPr lang="en-US" sz="4600" b="1" smtClean="0"/>
              <a:t>Case Study: What Not to Do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24578" name="Line 4"/>
          <p:cNvSpPr>
            <a:spLocks noChangeShapeType="1"/>
          </p:cNvSpPr>
          <p:nvPr/>
        </p:nvSpPr>
        <p:spPr bwMode="auto">
          <a:xfrm>
            <a:off x="1219200" y="3352800"/>
            <a:ext cx="6781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2209800" y="41910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By PR-Vantage.com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5867400" cy="4525963"/>
          </a:xfrm>
        </p:spPr>
        <p:txBody>
          <a:bodyPr/>
          <a:lstStyle/>
          <a:p>
            <a:pPr lvl="1" eaLnBrk="1" hangingPunct="1">
              <a:spcBef>
                <a:spcPct val="30000"/>
              </a:spcBef>
              <a:spcAft>
                <a:spcPct val="30000"/>
              </a:spcAft>
            </a:pPr>
            <a:r>
              <a:rPr lang="en-US" sz="1800" smtClean="0"/>
              <a:t>Company X sells IT products to the SMB market </a:t>
            </a:r>
          </a:p>
          <a:p>
            <a:pPr lvl="1" eaLnBrk="1" hangingPunct="1">
              <a:spcBef>
                <a:spcPct val="30000"/>
              </a:spcBef>
              <a:spcAft>
                <a:spcPct val="30000"/>
              </a:spcAft>
            </a:pPr>
            <a:r>
              <a:rPr lang="en-US" sz="1800" smtClean="0"/>
              <a:t>In 2008, it launched a successful PR program that significantly raised its visibility  </a:t>
            </a:r>
          </a:p>
          <a:p>
            <a:pPr lvl="1" eaLnBrk="1" hangingPunct="1">
              <a:spcBef>
                <a:spcPct val="30000"/>
              </a:spcBef>
              <a:spcAft>
                <a:spcPct val="30000"/>
              </a:spcAft>
            </a:pPr>
            <a:r>
              <a:rPr lang="en-US" sz="1800" smtClean="0"/>
              <a:t>It abandoned all of its marketing in October 2008 anticipating significantly reduced sales as a result of the financial crisis</a:t>
            </a:r>
          </a:p>
          <a:p>
            <a:pPr lvl="1" eaLnBrk="1" hangingPunct="1">
              <a:spcBef>
                <a:spcPct val="30000"/>
              </a:spcBef>
              <a:spcAft>
                <a:spcPct val="30000"/>
              </a:spcAft>
            </a:pPr>
            <a:r>
              <a:rPr lang="en-US" sz="1800" smtClean="0"/>
              <a:t>In January 2009, when sales did not crater, they decided that they would allocate all of their marketing to a social media campaign</a:t>
            </a:r>
          </a:p>
          <a:p>
            <a:pPr lvl="2" eaLnBrk="1" hangingPunct="1">
              <a:spcBef>
                <a:spcPct val="30000"/>
              </a:spcBef>
              <a:spcAft>
                <a:spcPct val="30000"/>
              </a:spcAft>
            </a:pPr>
            <a:r>
              <a:rPr lang="en-US" sz="1800" smtClean="0"/>
              <a:t>Social media was attractive to Company X due to low cost and the buzz around it </a:t>
            </a:r>
          </a:p>
          <a:p>
            <a:pPr lvl="1" eaLnBrk="1" hangingPunct="1">
              <a:spcBef>
                <a:spcPct val="30000"/>
              </a:spcBef>
              <a:spcAft>
                <a:spcPct val="30000"/>
              </a:spcAft>
            </a:pPr>
            <a:r>
              <a:rPr lang="en-US" sz="1800" smtClean="0"/>
              <a:t>The company executives had never used Facebook or Twitter, and only used LinkedIn for sales outreach</a:t>
            </a:r>
          </a:p>
        </p:txBody>
      </p:sp>
      <p:sp>
        <p:nvSpPr>
          <p:cNvPr id="2662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Social Media Case Study: What Not to Do</a:t>
            </a: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057400"/>
            <a:ext cx="2362200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695</Words>
  <Application>Microsoft Office PowerPoint</Application>
  <PresentationFormat>On-screen Show (4:3)</PresentationFormat>
  <Paragraphs>117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Office Theme</vt:lpstr>
      <vt:lpstr>Office Theme</vt:lpstr>
      <vt:lpstr>How to Leverage Social Media for a Successful Marketing Campaign</vt:lpstr>
      <vt:lpstr>Slide 2</vt:lpstr>
      <vt:lpstr>Social Media for Marketing</vt:lpstr>
      <vt:lpstr>Slide 4</vt:lpstr>
      <vt:lpstr>Social Media for Marketing</vt:lpstr>
      <vt:lpstr>Slide 6</vt:lpstr>
      <vt:lpstr>Ciena Communities</vt:lpstr>
      <vt:lpstr>Slide 8</vt:lpstr>
      <vt:lpstr>Social Media Case Study: What Not to Do</vt:lpstr>
      <vt:lpstr>Seemed Like a Good Idea at the Time</vt:lpstr>
      <vt:lpstr>Failure is an Option </vt:lpstr>
      <vt:lpstr>Change is Good</vt:lpstr>
      <vt:lpstr>Lessons Learned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aurkawich</dc:creator>
  <cp:lastModifiedBy>htanacea</cp:lastModifiedBy>
  <cp:revision>10</cp:revision>
  <dcterms:created xsi:type="dcterms:W3CDTF">2009-11-12T16:49:39Z</dcterms:created>
  <dcterms:modified xsi:type="dcterms:W3CDTF">2010-01-26T15:54:06Z</dcterms:modified>
</cp:coreProperties>
</file>