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41"/>
  </p:notesMasterIdLst>
  <p:sldIdLst>
    <p:sldId id="395" r:id="rId2"/>
    <p:sldId id="411" r:id="rId3"/>
    <p:sldId id="397" r:id="rId4"/>
    <p:sldId id="398" r:id="rId5"/>
    <p:sldId id="399" r:id="rId6"/>
    <p:sldId id="400" r:id="rId7"/>
    <p:sldId id="401" r:id="rId8"/>
    <p:sldId id="402" r:id="rId9"/>
    <p:sldId id="403" r:id="rId10"/>
    <p:sldId id="404" r:id="rId11"/>
    <p:sldId id="405" r:id="rId12"/>
    <p:sldId id="406" r:id="rId13"/>
    <p:sldId id="417" r:id="rId14"/>
    <p:sldId id="409" r:id="rId15"/>
    <p:sldId id="410" r:id="rId16"/>
    <p:sldId id="384" r:id="rId17"/>
    <p:sldId id="412" r:id="rId18"/>
    <p:sldId id="387" r:id="rId19"/>
    <p:sldId id="392" r:id="rId20"/>
    <p:sldId id="377" r:id="rId21"/>
    <p:sldId id="378" r:id="rId22"/>
    <p:sldId id="379" r:id="rId23"/>
    <p:sldId id="380" r:id="rId24"/>
    <p:sldId id="381" r:id="rId25"/>
    <p:sldId id="413" r:id="rId26"/>
    <p:sldId id="390" r:id="rId27"/>
    <p:sldId id="340" r:id="rId28"/>
    <p:sldId id="388" r:id="rId29"/>
    <p:sldId id="349" r:id="rId30"/>
    <p:sldId id="389" r:id="rId31"/>
    <p:sldId id="350" r:id="rId32"/>
    <p:sldId id="391" r:id="rId33"/>
    <p:sldId id="356" r:id="rId34"/>
    <p:sldId id="393" r:id="rId35"/>
    <p:sldId id="414" r:id="rId36"/>
    <p:sldId id="415" r:id="rId37"/>
    <p:sldId id="416" r:id="rId38"/>
    <p:sldId id="313" r:id="rId39"/>
    <p:sldId id="383" r:id="rId40"/>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83008"/>
    <a:srgbClr val="008000"/>
    <a:srgbClr val="2A6030"/>
    <a:srgbClr val="FFFF66"/>
    <a:srgbClr val="C0C0C0"/>
    <a:srgbClr val="005A9E"/>
    <a:srgbClr val="D923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87" autoAdjust="0"/>
    <p:restoredTop sz="99836" autoAdjust="0"/>
  </p:normalViewPr>
  <p:slideViewPr>
    <p:cSldViewPr snapToObjects="1">
      <p:cViewPr varScale="1">
        <p:scale>
          <a:sx n="81" d="100"/>
          <a:sy n="81" d="100"/>
        </p:scale>
        <p:origin x="-84" y="-4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3" d="100"/>
          <a:sy n="73" d="100"/>
        </p:scale>
        <p:origin x="-2022"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23886D79-E82C-4FEB-BE6A-CFDF1DD6E6D4}" type="datetimeFigureOut">
              <a:rPr lang="en-US"/>
              <a:pPr>
                <a:defRPr/>
              </a:pPr>
              <a:t>27-Jan-10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A99D7749-9221-4EE9-8FB4-7C768C559A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bwMode="auto">
          <a:noFill/>
          <a:ln>
            <a:miter lim="800000"/>
            <a:headEnd/>
            <a:tailEnd/>
          </a:ln>
        </p:spPr>
        <p:txBody>
          <a:bodyPr/>
          <a:lstStyle/>
          <a:p>
            <a:fld id="{7C8D6DB1-1A26-41AF-A0E0-461ED42B34EA}" type="slidenum">
              <a:rPr lang="he-IL" smtClean="0"/>
              <a:pPr/>
              <a:t>1</a:t>
            </a:fld>
            <a:endParaRPr lang="en-US" smtClean="0"/>
          </a:p>
        </p:txBody>
      </p:sp>
      <p:sp>
        <p:nvSpPr>
          <p:cNvPr id="10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rtl="0"/>
            <a:fld id="{B420839F-AF42-4C58-8535-4618A3B4F32D}" type="slidenum">
              <a:rPr lang="he-IL" sz="1300"/>
              <a:pPr rtl="0"/>
              <a:t>11</a:t>
            </a:fld>
            <a:endParaRPr lang="en-US" sz="1300"/>
          </a:p>
        </p:txBody>
      </p:sp>
      <p:sp>
        <p:nvSpPr>
          <p:cNvPr id="30723" name="Rectangle 5"/>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rtl="0"/>
            <a:fld id="{AD0496B2-0706-458E-B05E-C4341FDF6C3C}" type="slidenum">
              <a:rPr lang="he-IL" sz="1300"/>
              <a:pPr rtl="0"/>
              <a:t>12</a:t>
            </a:fld>
            <a:endParaRPr lang="en-US" sz="1300"/>
          </a:p>
        </p:txBody>
      </p:sp>
      <p:sp>
        <p:nvSpPr>
          <p:cNvPr id="32771" name="Rectangle 5"/>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defRPr/>
            </a:pPr>
            <a:r>
              <a:rPr lang="en-US" dirty="0" smtClean="0"/>
              <a:t>Compared to Legacy:</a:t>
            </a:r>
          </a:p>
          <a:p>
            <a:pPr lvl="1" eaLnBrk="1" hangingPunct="1">
              <a:buClr>
                <a:srgbClr val="009900"/>
              </a:buClr>
              <a:buFont typeface="Helvetica" pitchFamily="34" charset="0"/>
              <a:buChar char="+"/>
              <a:defRPr/>
            </a:pPr>
            <a:r>
              <a:rPr lang="en-US" dirty="0" smtClean="0"/>
              <a:t> Communication costs plummet, especially in multi-branch operations</a:t>
            </a:r>
          </a:p>
          <a:p>
            <a:pPr lvl="1" eaLnBrk="1" hangingPunct="1">
              <a:buClr>
                <a:srgbClr val="009900"/>
              </a:buClr>
              <a:buFont typeface="Helvetica" pitchFamily="34" charset="0"/>
              <a:buChar char="+"/>
              <a:defRPr/>
            </a:pPr>
            <a:r>
              <a:rPr lang="en-US" dirty="0" smtClean="0"/>
              <a:t> Virtually unlimited number of international dial-tone providers (via SIP </a:t>
            </a:r>
            <a:r>
              <a:rPr lang="en-US" dirty="0" err="1" smtClean="0"/>
              <a:t>trunking</a:t>
            </a:r>
            <a:r>
              <a:rPr lang="en-US" dirty="0" smtClean="0"/>
              <a:t>) – no additional hardware required</a:t>
            </a:r>
          </a:p>
          <a:p>
            <a:pPr lvl="1" eaLnBrk="1" hangingPunct="1">
              <a:buClr>
                <a:srgbClr val="009900"/>
              </a:buClr>
              <a:buFont typeface="Helvetica" pitchFamily="34" charset="0"/>
              <a:buChar char="+"/>
              <a:defRPr/>
            </a:pPr>
            <a:r>
              <a:rPr lang="en-US" dirty="0" smtClean="0"/>
              <a:t> Terrific flexibility for adding features, integrating with applications</a:t>
            </a:r>
          </a:p>
          <a:p>
            <a:pPr lvl="1" eaLnBrk="1" hangingPunct="1">
              <a:buClr>
                <a:srgbClr val="009900"/>
              </a:buClr>
              <a:buFont typeface="Helvetica" pitchFamily="34" charset="0"/>
              <a:buChar char="+"/>
              <a:defRPr/>
            </a:pPr>
            <a:r>
              <a:rPr lang="en-US" dirty="0" smtClean="0"/>
              <a:t> Integration of dual-mode mobile phones for increased accessibility, decreased expenses</a:t>
            </a:r>
          </a:p>
          <a:p>
            <a:pPr lvl="1" eaLnBrk="1" hangingPunct="1">
              <a:buClr>
                <a:srgbClr val="FF0000"/>
              </a:buClr>
              <a:buFontTx/>
              <a:buChar char="-"/>
              <a:defRPr/>
            </a:pPr>
            <a:r>
              <a:rPr lang="en-US" dirty="0" smtClean="0"/>
              <a:t> Reliability: can’t match the “five nines”</a:t>
            </a:r>
          </a:p>
          <a:p>
            <a:pPr lvl="1" eaLnBrk="1" hangingPunct="1">
              <a:buClr>
                <a:srgbClr val="FF0000"/>
              </a:buClr>
              <a:defRPr/>
            </a:pPr>
            <a:endParaRPr lang="en-US" dirty="0" smtClean="0"/>
          </a:p>
          <a:p>
            <a:pPr lvl="1" eaLnBrk="1" hangingPunct="1">
              <a:buClr>
                <a:srgbClr val="FF0000"/>
              </a:buClr>
              <a:defRPr/>
            </a:pPr>
            <a:r>
              <a:rPr lang="en-US" dirty="0" smtClean="0"/>
              <a:t>Problems with Asterisk-based system reliability:</a:t>
            </a:r>
          </a:p>
          <a:p>
            <a:pPr lvl="1" eaLnBrk="1" hangingPunct="1">
              <a:buClr>
                <a:srgbClr val="FF0000"/>
              </a:buClr>
              <a:buFontTx/>
              <a:buChar char="•"/>
              <a:defRPr/>
            </a:pPr>
            <a:r>
              <a:rPr lang="en-US" dirty="0" smtClean="0"/>
              <a:t> PC reliability doesn’t match that of legacy PBX</a:t>
            </a:r>
          </a:p>
          <a:p>
            <a:pPr lvl="1" eaLnBrk="1" hangingPunct="1">
              <a:buClr>
                <a:srgbClr val="FF0000"/>
              </a:buClr>
              <a:buFontTx/>
              <a:buChar char="•"/>
              <a:defRPr/>
            </a:pPr>
            <a:r>
              <a:rPr lang="en-US" dirty="0" smtClean="0"/>
              <a:t> All electronics are less stable: difference between dedicated “legacy” and multi-purpose “PC” systems</a:t>
            </a:r>
          </a:p>
          <a:p>
            <a:pPr lvl="1" eaLnBrk="1" hangingPunct="1">
              <a:buClr>
                <a:srgbClr val="FF0000"/>
              </a:buClr>
              <a:buFontTx/>
              <a:buChar char="•"/>
              <a:defRPr/>
            </a:pPr>
            <a:r>
              <a:rPr lang="en-US" dirty="0" smtClean="0"/>
              <a:t> Even “industrial-strength” computers do not match the reliability of legacy, due to the nature of the software release cycle (could be years with legacy, as compared to months with IP-PBX, and the amount of code – much more in IP-PBX, to support all the additional features provided)</a:t>
            </a:r>
          </a:p>
          <a:p>
            <a:pPr lvl="1" eaLnBrk="1" hangingPunct="1">
              <a:buClr>
                <a:srgbClr val="FF0000"/>
              </a:buClr>
              <a:buFontTx/>
              <a:buChar char="•"/>
              <a:defRPr/>
            </a:pPr>
            <a:r>
              <a:rPr lang="en-US" dirty="0" smtClean="0"/>
              <a:t> Different approach to QA – as opposed to legacy approach, where a single company takes responsibility, in Asterisk the community provides a large part of the testing</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AE88AF-6B05-4A21-A582-6BB7CA385AD5}" type="slidenum">
              <a:rPr lang="en-US" smtClean="0"/>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Award-winning high availability solution</a:t>
            </a:r>
          </a:p>
          <a:p>
            <a:pPr eaLnBrk="1" hangingPunct="1"/>
            <a:r>
              <a:rPr lang="en-US" smtClean="0"/>
              <a:t>Identical PBX units back up each other</a:t>
            </a:r>
          </a:p>
          <a:p>
            <a:pPr eaLnBrk="1" hangingPunct="1"/>
            <a:r>
              <a:rPr lang="en-US" smtClean="0"/>
              <a:t>In case of system failure:</a:t>
            </a:r>
          </a:p>
          <a:p>
            <a:pPr lvl="1" eaLnBrk="1" hangingPunct="1"/>
            <a:r>
              <a:rPr lang="en-US" smtClean="0"/>
              <a:t>All telephony ports switchover</a:t>
            </a:r>
          </a:p>
          <a:p>
            <a:pPr lvl="1" eaLnBrk="1" hangingPunct="1"/>
            <a:r>
              <a:rPr lang="en-US" smtClean="0"/>
              <a:t>All IP phones switchover</a:t>
            </a:r>
          </a:p>
          <a:p>
            <a:pPr lvl="1" eaLnBrk="1" hangingPunct="1"/>
            <a:r>
              <a:rPr lang="en-US" smtClean="0"/>
              <a:t>All IP trunks switchover </a:t>
            </a:r>
          </a:p>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rtl="0"/>
            <a:fld id="{E50C122C-B147-4A1A-B3D0-77C6AD5EEC11}" type="slidenum">
              <a:rPr lang="he-IL" sz="1300"/>
              <a:pPr rtl="0"/>
              <a:t>3</a:t>
            </a:fld>
            <a:endParaRPr lang="en-US" sz="1300"/>
          </a:p>
        </p:txBody>
      </p:sp>
      <p:sp>
        <p:nvSpPr>
          <p:cNvPr id="14339" name="Rectangle 5"/>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RAID — which stands for Redundant Array of Inexpensive Disks or Redundant Array of Independent Disks — is a technology that employs the simultaneous use of two or more hard disk drives to achieve greater levels of reliability, among other benefits.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[get input from Tzafrir / Leonid on how it’s done without Rapid Recovery]</a:t>
            </a:r>
          </a:p>
          <a:p>
            <a:pPr eaLnBrk="1" hangingPunct="1"/>
            <a:r>
              <a:rPr lang="en-US" smtClean="0"/>
              <a:t>Utility &amp; storage on 2GB USB Disk-on-Key</a:t>
            </a:r>
          </a:p>
          <a:p>
            <a:pPr eaLnBrk="1" hangingPunct="1"/>
            <a:r>
              <a:rPr lang="en-US" smtClean="0"/>
              <a:t>Backs up </a:t>
            </a:r>
            <a:r>
              <a:rPr lang="en-US" b="1" smtClean="0"/>
              <a:t>entire</a:t>
            </a:r>
            <a:r>
              <a:rPr lang="en-US" smtClean="0"/>
              <a:t> PBX including</a:t>
            </a:r>
            <a:br>
              <a:rPr lang="en-US" smtClean="0"/>
            </a:br>
            <a:r>
              <a:rPr lang="en-US" smtClean="0"/>
              <a:t>user-defined options:</a:t>
            </a:r>
          </a:p>
          <a:p>
            <a:pPr lvl="1" eaLnBrk="1" hangingPunct="1"/>
            <a:r>
              <a:rPr lang="en-US" smtClean="0"/>
              <a:t>configuration files</a:t>
            </a:r>
          </a:p>
          <a:p>
            <a:pPr lvl="1" eaLnBrk="1" hangingPunct="1"/>
            <a:r>
              <a:rPr lang="en-US" smtClean="0"/>
              <a:t>voice prompts</a:t>
            </a:r>
          </a:p>
          <a:p>
            <a:pPr lvl="1" eaLnBrk="1" hangingPunct="1"/>
            <a:r>
              <a:rPr lang="en-US" smtClean="0"/>
              <a:t>voice mail</a:t>
            </a:r>
          </a:p>
          <a:p>
            <a:pPr eaLnBrk="1" hangingPunct="1"/>
            <a:r>
              <a:rPr lang="en-US" smtClean="0"/>
              <a:t>Descriptive name for each backup</a:t>
            </a:r>
          </a:p>
          <a:p>
            <a:pPr eaLnBrk="1" hangingPunct="1"/>
            <a:r>
              <a:rPr lang="en-US" smtClean="0"/>
              <a:t>Single Disk on Key (DOK) for multiple system backups</a:t>
            </a:r>
          </a:p>
          <a:p>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02AC5-2B6D-4184-A9C6-E3E9564CEE31}"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Bootable Disk-on-Key (DOK)</a:t>
            </a:r>
          </a:p>
          <a:p>
            <a:pPr eaLnBrk="1" hangingPunct="1"/>
            <a:r>
              <a:rPr lang="en-US" smtClean="0"/>
              <a:t>Runs PBX directly from USB port</a:t>
            </a:r>
          </a:p>
          <a:p>
            <a:pPr eaLnBrk="1" hangingPunct="1"/>
            <a:r>
              <a:rPr lang="en-US" smtClean="0"/>
              <a:t>Simple, safe and speedy disaster recovery from: </a:t>
            </a:r>
          </a:p>
          <a:p>
            <a:pPr lvl="1" eaLnBrk="1" hangingPunct="1"/>
            <a:r>
              <a:rPr lang="en-US" smtClean="0"/>
              <a:t>human error</a:t>
            </a:r>
          </a:p>
          <a:p>
            <a:pPr lvl="1" eaLnBrk="1" hangingPunct="1"/>
            <a:r>
              <a:rPr lang="en-US" smtClean="0"/>
              <a:t>disk crash</a:t>
            </a:r>
          </a:p>
          <a:p>
            <a:pPr lvl="1" eaLnBrk="1" hangingPunct="1"/>
            <a:r>
              <a:rPr lang="en-US" smtClean="0"/>
              <a:t>other disaster </a:t>
            </a:r>
          </a:p>
          <a:p>
            <a:pPr eaLnBrk="1" hangingPunct="1"/>
            <a:r>
              <a:rPr lang="en-US" smtClean="0"/>
              <a:t>Temporary solution until maintenance can be scheduled</a:t>
            </a:r>
          </a:p>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Secure remote access to IP-PBX</a:t>
            </a:r>
          </a:p>
          <a:p>
            <a:pPr eaLnBrk="1" hangingPunct="1"/>
            <a:r>
              <a:rPr lang="en-US" smtClean="0"/>
              <a:t>Targeted, real-time support</a:t>
            </a:r>
          </a:p>
          <a:p>
            <a:pPr eaLnBrk="1" hangingPunct="1"/>
            <a:r>
              <a:rPr lang="en-US" smtClean="0"/>
              <a:t>End user determines when to connect/disconnect</a:t>
            </a:r>
          </a:p>
          <a:p>
            <a:pPr eaLnBrk="1" hangingPunct="1"/>
            <a:r>
              <a:rPr lang="en-US" smtClean="0"/>
              <a:t>No tech knowledge required of end user</a:t>
            </a:r>
          </a:p>
          <a:p>
            <a:pPr eaLnBrk="1" hangingPunct="1"/>
            <a:r>
              <a:rPr lang="en-US" smtClean="0"/>
              <a:t>In real time, technical support team can: </a:t>
            </a:r>
          </a:p>
          <a:p>
            <a:pPr lvl="1" eaLnBrk="1" hangingPunct="1"/>
            <a:r>
              <a:rPr lang="en-US" smtClean="0"/>
              <a:t>troubleshoot</a:t>
            </a:r>
          </a:p>
          <a:p>
            <a:pPr lvl="1" eaLnBrk="1" hangingPunct="1"/>
            <a:r>
              <a:rPr lang="en-US" smtClean="0"/>
              <a:t>perform diagnostics</a:t>
            </a:r>
          </a:p>
          <a:p>
            <a:pPr lvl="1" eaLnBrk="1" hangingPunct="1"/>
            <a:r>
              <a:rPr lang="en-US" smtClean="0"/>
              <a:t>correct configuration issues</a:t>
            </a:r>
          </a:p>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dirty="0" smtClean="0"/>
              <a:t>Rapid Tunneling, a standard feature in all Xorcom IP-PBX models, is a software utility that allows secure remote access to the customer's IP-PBX by a certified Xorcom support specialist, with no technical knowledge required on the part of the end user. In response to a customer request for technical support, the Rapid Tunneling utility is used to generate a secure connection between the support server and the customer’s Xorcom IP-PBX. The customer needs no prior knowledge of Asterisk; he follows a simple GUI-directed process to establish the connection and the support professional takes it from there. The decision to disconnect the session at any time is in the hands of the (non-technical) end user, by simply clicking on a button on the GUI screen.</a:t>
            </a:r>
          </a:p>
          <a:p>
            <a:pPr>
              <a:defRPr/>
            </a:pPr>
            <a:r>
              <a:rPr lang="en-US" b="1" dirty="0" smtClean="0"/>
              <a:t>How Does it Work?</a:t>
            </a:r>
          </a:p>
          <a:p>
            <a:pPr>
              <a:defRPr/>
            </a:pPr>
            <a:r>
              <a:rPr lang="en-US" dirty="0" smtClean="0"/>
              <a:t>The Customer experiences a technical difficulty or requires a configuration change and contacts the certified Xorcom Support Specialist. </a:t>
            </a:r>
          </a:p>
          <a:p>
            <a:pPr>
              <a:defRPr/>
            </a:pPr>
            <a:r>
              <a:rPr lang="en-US" dirty="0" smtClean="0"/>
              <a:t>The Xorcom Support Specialist generates a unique file with a security-key and support server address and sends the file to the Customer by e-mail. </a:t>
            </a:r>
          </a:p>
          <a:p>
            <a:pPr>
              <a:defRPr/>
            </a:pPr>
            <a:r>
              <a:rPr lang="en-US" dirty="0" smtClean="0"/>
              <a:t>The Rapid Tunneling customer interface makes it easy for non-technical customers to activate the utility. </a:t>
            </a:r>
          </a:p>
          <a:p>
            <a:pPr>
              <a:defRPr/>
            </a:pPr>
            <a:r>
              <a:rPr lang="en-US" dirty="0" smtClean="0"/>
              <a:t>The Customer saves the file locally and then accesses a GUI page in the PBX user interface to activate the file. </a:t>
            </a:r>
          </a:p>
          <a:p>
            <a:pPr>
              <a:defRPr/>
            </a:pPr>
            <a:r>
              <a:rPr lang="en-US" dirty="0" smtClean="0"/>
              <a:t>This opens a secure (SSH) connection between the Customer's PBX and the support server. </a:t>
            </a:r>
          </a:p>
          <a:p>
            <a:pPr>
              <a:defRPr/>
            </a:pPr>
            <a:r>
              <a:rPr lang="en-US" dirty="0" smtClean="0"/>
              <a:t>Now the Xorcom Support Specialist can work directly on the Customer's PBX, change the configuration if necessary, and check any issue. </a:t>
            </a:r>
          </a:p>
          <a:p>
            <a:pPr>
              <a:defRPr/>
            </a:pPr>
            <a:r>
              <a:rPr lang="en-US" dirty="0" smtClean="0"/>
              <a:t>The Customer may disconnect the session at any time by pressing the Disconnect button.  </a:t>
            </a:r>
          </a:p>
          <a:p>
            <a:pPr>
              <a:defRP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rtl="0"/>
            <a:fld id="{29FA0CB4-5803-4617-B112-816D88136A20}" type="slidenum">
              <a:rPr lang="he-IL" sz="1300"/>
              <a:pPr rtl="0"/>
              <a:t>4</a:t>
            </a:fld>
            <a:endParaRPr lang="en-US" sz="1300"/>
          </a:p>
        </p:txBody>
      </p:sp>
      <p:sp>
        <p:nvSpPr>
          <p:cNvPr id="16387" name="Rectangle 5"/>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Slide Number Placeholder 3"/>
          <p:cNvSpPr>
            <a:spLocks noGrp="1"/>
          </p:cNvSpPr>
          <p:nvPr>
            <p:ph type="sldNum" sz="quarter" idx="5"/>
          </p:nvPr>
        </p:nvSpPr>
        <p:spPr bwMode="auto">
          <a:noFill/>
          <a:ln>
            <a:miter lim="800000"/>
            <a:headEnd/>
            <a:tailEnd/>
          </a:ln>
        </p:spPr>
        <p:txBody>
          <a:bodyPr/>
          <a:lstStyle/>
          <a:p>
            <a:fld id="{67D35B8F-21F8-4860-B64E-21747BB70810}" type="slidenum">
              <a:rPr lang="he-IL" smtClean="0"/>
              <a:pPr/>
              <a:t>5</a:t>
            </a:fld>
            <a:endParaRPr lang="en-US" smtClean="0"/>
          </a:p>
        </p:txBody>
      </p:sp>
      <p:sp>
        <p:nvSpPr>
          <p:cNvPr id="18435" name="Rectangle 5"/>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rtl="0"/>
            <a:fld id="{7BE34669-E4CB-41A8-B526-7A7887DFE093}" type="slidenum">
              <a:rPr lang="he-IL" sz="1300"/>
              <a:pPr rtl="0"/>
              <a:t>6</a:t>
            </a:fld>
            <a:endParaRPr lang="en-US" sz="1300"/>
          </a:p>
        </p:txBody>
      </p:sp>
      <p:sp>
        <p:nvSpPr>
          <p:cNvPr id="20483" name="Rectangle 5"/>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rtl="0"/>
            <a:fld id="{97190EDD-B89E-43C5-82B6-D02D060B3915}" type="slidenum">
              <a:rPr lang="he-IL" sz="1300"/>
              <a:pPr rtl="0"/>
              <a:t>7</a:t>
            </a:fld>
            <a:endParaRPr lang="en-US" sz="1300"/>
          </a:p>
        </p:txBody>
      </p:sp>
      <p:sp>
        <p:nvSpPr>
          <p:cNvPr id="22531" name="Rectangle 5"/>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rtl="0"/>
            <a:fld id="{34416D06-120E-4BFE-9A26-3F9BC6AF6D9F}" type="slidenum">
              <a:rPr lang="he-IL" sz="1300"/>
              <a:pPr rtl="0"/>
              <a:t>8</a:t>
            </a:fld>
            <a:endParaRPr lang="en-US" sz="1300"/>
          </a:p>
        </p:txBody>
      </p:sp>
      <p:sp>
        <p:nvSpPr>
          <p:cNvPr id="24579" name="Rectangle 5"/>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rtl="0"/>
            <a:fld id="{20F4D094-A6D0-40F6-B2ED-06DD7F20496D}" type="slidenum">
              <a:rPr lang="he-IL" sz="1300"/>
              <a:pPr rtl="0"/>
              <a:t>9</a:t>
            </a:fld>
            <a:endParaRPr lang="en-US" sz="1300"/>
          </a:p>
        </p:txBody>
      </p:sp>
      <p:sp>
        <p:nvSpPr>
          <p:cNvPr id="26627" name="Rectangle 5"/>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rtl="0"/>
            <a:fld id="{4CE20AF6-8391-444E-ADBC-9F8AD0D7D0F5}" type="slidenum">
              <a:rPr lang="he-IL" sz="1300"/>
              <a:pPr rtl="0"/>
              <a:t>10</a:t>
            </a:fld>
            <a:endParaRPr lang="en-US" sz="1300"/>
          </a:p>
        </p:txBody>
      </p:sp>
      <p:sp>
        <p:nvSpPr>
          <p:cNvPr id="28675" name="Rectangle 5"/>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9144000" cy="1470025"/>
          </a:xfrm>
        </p:spPr>
        <p:txBody>
          <a:bodyPr/>
          <a:lstStyle>
            <a:lvl1pPr algn="ctr">
              <a:defRPr sz="4800">
                <a:solidFill>
                  <a:srgbClr val="0070C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114800"/>
            <a:ext cx="9144000" cy="1295400"/>
          </a:xfrm>
        </p:spPr>
        <p:txBody>
          <a:bodyPr/>
          <a:lstStyle>
            <a:lvl1pPr marL="0" indent="0" algn="ctr">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889BBBF-252E-4499-A765-5A8D8C44551B}" type="slidenum">
              <a:rPr lang="en-US"/>
              <a:pPr>
                <a:defRPr/>
              </a:pPr>
              <a:t>‹#›</a:t>
            </a:fld>
            <a:endParaRPr lang="en-US"/>
          </a:p>
        </p:txBody>
      </p:sp>
      <p:sp>
        <p:nvSpPr>
          <p:cNvPr id="5" name="Date Placeholder 3"/>
          <p:cNvSpPr>
            <a:spLocks noGrp="1"/>
          </p:cNvSpPr>
          <p:nvPr>
            <p:ph type="dt" sz="half" idx="11"/>
          </p:nvPr>
        </p:nvSpPr>
        <p:spPr/>
        <p:txBody>
          <a:bodyPr/>
          <a:lstStyle>
            <a:lvl1pPr>
              <a:defRPr/>
            </a:lvl1pPr>
          </a:lstStyle>
          <a:p>
            <a:pPr>
              <a:defRPr/>
            </a:pPr>
            <a:fld id="{FC3F2530-2BC0-4BD2-9075-4C9DACFB08F6}" type="datetime6">
              <a:rPr lang="en-US"/>
              <a:pPr>
                <a:defRPr/>
              </a:pPr>
              <a:t>January 10</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a:t>Product Line Presentation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5438" y="152400"/>
            <a:ext cx="8589962"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000103E-20E3-4380-932F-9E858CADB3FD}" type="slidenum">
              <a:rPr lang="en-US"/>
              <a:pPr>
                <a:defRPr/>
              </a:pPr>
              <a:t>‹#›</a:t>
            </a:fld>
            <a:endParaRPr lang="en-US"/>
          </a:p>
        </p:txBody>
      </p:sp>
      <p:sp>
        <p:nvSpPr>
          <p:cNvPr id="5" name="Date Placeholder 3"/>
          <p:cNvSpPr>
            <a:spLocks noGrp="1"/>
          </p:cNvSpPr>
          <p:nvPr>
            <p:ph type="dt" sz="half" idx="11"/>
          </p:nvPr>
        </p:nvSpPr>
        <p:spPr/>
        <p:txBody>
          <a:bodyPr/>
          <a:lstStyle>
            <a:lvl1pPr>
              <a:defRPr/>
            </a:lvl1pPr>
          </a:lstStyle>
          <a:p>
            <a:pPr>
              <a:defRPr/>
            </a:pPr>
            <a:fld id="{8AF4B4F8-3C49-4856-BC50-4760585806DF}" type="datetimeFigureOut">
              <a:rPr lang="en-US"/>
              <a:pPr>
                <a:defRPr/>
              </a:pPr>
              <a:t>27-Jan-10</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52724"/>
            <a:ext cx="7772400" cy="1362075"/>
          </a:xfrm>
        </p:spPr>
        <p:txBody>
          <a:bodyPr anchor="t"/>
          <a:lstStyle>
            <a:lvl1pPr algn="ctr">
              <a:defRPr sz="4000" b="1" cap="all">
                <a:solidFill>
                  <a:srgbClr val="0070C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114800"/>
            <a:ext cx="7772400" cy="457200"/>
          </a:xfrm>
        </p:spPr>
        <p:txBody>
          <a:bodyPr anchor="b"/>
          <a:lstStyle>
            <a:lvl1pPr marL="0" indent="0" algn="ctr">
              <a:buNone/>
              <a:defRPr sz="2000" i="1" u="none">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E093EFB-9DF0-405B-AC5E-1BDCF864602E}" type="slidenum">
              <a:rPr lang="en-US"/>
              <a:pPr>
                <a:defRPr/>
              </a:pPr>
              <a:t>‹#›</a:t>
            </a:fld>
            <a:endParaRPr lang="en-US"/>
          </a:p>
        </p:txBody>
      </p:sp>
      <p:sp>
        <p:nvSpPr>
          <p:cNvPr id="5" name="Date Placeholder 3"/>
          <p:cNvSpPr>
            <a:spLocks noGrp="1"/>
          </p:cNvSpPr>
          <p:nvPr>
            <p:ph type="dt" sz="half" idx="11"/>
          </p:nvPr>
        </p:nvSpPr>
        <p:spPr/>
        <p:txBody>
          <a:bodyPr/>
          <a:lstStyle>
            <a:lvl1pPr>
              <a:defRPr/>
            </a:lvl1pPr>
          </a:lstStyle>
          <a:p>
            <a:pPr>
              <a:defRPr/>
            </a:pPr>
            <a:fld id="{11A92980-13DF-4C96-A5D9-4283AF265278}" type="datetime6">
              <a:rPr lang="en-US"/>
              <a:pPr>
                <a:defRPr/>
              </a:pPr>
              <a:t>January 10</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a:t>Product Line Presentation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5438" y="1143000"/>
            <a:ext cx="4170362"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6438" y="1143000"/>
            <a:ext cx="4170362"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1C2426C-B668-4D89-AB1F-9806CC343CFC}" type="slidenum">
              <a:rPr lang="en-US"/>
              <a:pPr>
                <a:defRPr/>
              </a:pPr>
              <a:t>‹#›</a:t>
            </a:fld>
            <a:endParaRPr lang="en-US"/>
          </a:p>
        </p:txBody>
      </p:sp>
      <p:sp>
        <p:nvSpPr>
          <p:cNvPr id="6" name="Date Placeholder 3"/>
          <p:cNvSpPr>
            <a:spLocks noGrp="1"/>
          </p:cNvSpPr>
          <p:nvPr>
            <p:ph type="dt" sz="half" idx="11"/>
          </p:nvPr>
        </p:nvSpPr>
        <p:spPr/>
        <p:txBody>
          <a:bodyPr/>
          <a:lstStyle>
            <a:lvl1pPr>
              <a:defRPr/>
            </a:lvl1pPr>
          </a:lstStyle>
          <a:p>
            <a:pPr>
              <a:defRPr/>
            </a:pPr>
            <a:fld id="{747EAA3E-08C5-408F-97FA-F9A928A8E634}" type="datetimeFigureOut">
              <a:rPr lang="en-US"/>
              <a:pPr>
                <a:defRPr/>
              </a:pPr>
              <a:t>27-Jan-10</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0600D265-0831-4E7E-8E68-9CC263F65455}" type="slidenum">
              <a:rPr lang="en-US"/>
              <a:pPr>
                <a:defRPr/>
              </a:pPr>
              <a:t>‹#›</a:t>
            </a:fld>
            <a:endParaRPr lang="en-US"/>
          </a:p>
        </p:txBody>
      </p:sp>
      <p:sp>
        <p:nvSpPr>
          <p:cNvPr id="8" name="Date Placeholder 3"/>
          <p:cNvSpPr>
            <a:spLocks noGrp="1"/>
          </p:cNvSpPr>
          <p:nvPr>
            <p:ph type="dt" sz="half" idx="11"/>
          </p:nvPr>
        </p:nvSpPr>
        <p:spPr/>
        <p:txBody>
          <a:bodyPr/>
          <a:lstStyle>
            <a:lvl1pPr>
              <a:defRPr/>
            </a:lvl1pPr>
          </a:lstStyle>
          <a:p>
            <a:pPr>
              <a:defRPr/>
            </a:pPr>
            <a:fld id="{0FBE4EEC-5B12-4BF5-904C-9C63AB9374D6}" type="datetimeFigureOut">
              <a:rPr lang="en-US"/>
              <a:pPr>
                <a:defRPr/>
              </a:pPr>
              <a:t>27-Jan-10</a:t>
            </a:fld>
            <a:endParaRPr lang="en-US"/>
          </a:p>
        </p:txBody>
      </p:sp>
      <p:sp>
        <p:nvSpPr>
          <p:cNvPr id="9"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5438" y="152400"/>
            <a:ext cx="8818562" cy="609600"/>
          </a:xfrm>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425D5048-F7DB-4F9E-97F2-F0C469949939}" type="slidenum">
              <a:rPr lang="en-US"/>
              <a:pPr>
                <a:defRPr/>
              </a:pPr>
              <a:t>‹#›</a:t>
            </a:fld>
            <a:endParaRPr lang="en-US"/>
          </a:p>
        </p:txBody>
      </p:sp>
      <p:sp>
        <p:nvSpPr>
          <p:cNvPr id="4" name="Date Placeholder 3"/>
          <p:cNvSpPr>
            <a:spLocks noGrp="1"/>
          </p:cNvSpPr>
          <p:nvPr>
            <p:ph type="dt" sz="half" idx="11"/>
          </p:nvPr>
        </p:nvSpPr>
        <p:spPr/>
        <p:txBody>
          <a:bodyPr/>
          <a:lstStyle>
            <a:lvl1pPr>
              <a:defRPr/>
            </a:lvl1pPr>
          </a:lstStyle>
          <a:p>
            <a:pPr>
              <a:defRPr/>
            </a:pPr>
            <a:fld id="{EEDEDDA8-ACA0-4CAC-86CD-DFA7B3085043}" type="datetime6">
              <a:rPr lang="en-US"/>
              <a:pPr>
                <a:defRPr/>
              </a:pPr>
              <a:t>January 10</a:t>
            </a:fld>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Product Line Presentation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0170D47-0A18-4C84-A1B8-11F3D0D77A6A}" type="slidenum">
              <a:rPr lang="en-US"/>
              <a:pPr>
                <a:defRPr/>
              </a:pPr>
              <a:t>‹#›</a:t>
            </a:fld>
            <a:endParaRPr lang="en-US"/>
          </a:p>
        </p:txBody>
      </p:sp>
      <p:sp>
        <p:nvSpPr>
          <p:cNvPr id="3" name="Date Placeholder 3"/>
          <p:cNvSpPr>
            <a:spLocks noGrp="1"/>
          </p:cNvSpPr>
          <p:nvPr>
            <p:ph type="dt" sz="half" idx="11"/>
          </p:nvPr>
        </p:nvSpPr>
        <p:spPr/>
        <p:txBody>
          <a:bodyPr/>
          <a:lstStyle>
            <a:lvl1pPr>
              <a:defRPr/>
            </a:lvl1pPr>
          </a:lstStyle>
          <a:p>
            <a:pPr>
              <a:defRPr/>
            </a:pPr>
            <a:fld id="{E5D70FA4-5C7E-4F2E-A9B5-7EC98263A208}" type="datetime6">
              <a:rPr lang="en-US"/>
              <a:pPr>
                <a:defRPr/>
              </a:pPr>
              <a:t>January 10</a:t>
            </a:fld>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Product Line Presentation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hyperlink" Target="http://www.xorcom.com"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12"/>
          <p:cNvPicPr>
            <a:picLocks noChangeAspect="1" noChangeArrowheads="1"/>
          </p:cNvPicPr>
          <p:nvPr userDrawn="1"/>
        </p:nvPicPr>
        <p:blipFill>
          <a:blip r:embed="rId9"/>
          <a:srcRect/>
          <a:stretch>
            <a:fillRect/>
          </a:stretch>
        </p:blipFill>
        <p:spPr bwMode="auto">
          <a:xfrm>
            <a:off x="0" y="-19050"/>
            <a:ext cx="9163050" cy="6038850"/>
          </a:xfrm>
          <a:prstGeom prst="rect">
            <a:avLst/>
          </a:prstGeom>
          <a:noFill/>
          <a:ln w="9525">
            <a:noFill/>
            <a:miter lim="800000"/>
            <a:headEnd/>
            <a:tailEnd/>
          </a:ln>
        </p:spPr>
      </p:pic>
      <p:sp>
        <p:nvSpPr>
          <p:cNvPr id="2" name="Title Placeholder 1"/>
          <p:cNvSpPr>
            <a:spLocks noGrp="1"/>
          </p:cNvSpPr>
          <p:nvPr>
            <p:ph type="title"/>
          </p:nvPr>
        </p:nvSpPr>
        <p:spPr>
          <a:xfrm>
            <a:off x="325438" y="152400"/>
            <a:ext cx="7446962" cy="60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5124" name="Text Placeholder 2"/>
          <p:cNvSpPr>
            <a:spLocks noGrp="1"/>
          </p:cNvSpPr>
          <p:nvPr>
            <p:ph type="body" idx="1"/>
          </p:nvPr>
        </p:nvSpPr>
        <p:spPr bwMode="auto">
          <a:xfrm>
            <a:off x="325438" y="1219200"/>
            <a:ext cx="851535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4267200" y="6492875"/>
            <a:ext cx="3810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D92331"/>
                </a:solidFill>
                <a:latin typeface="Trebuchet MS" pitchFamily="34" charset="0"/>
              </a:defRPr>
            </a:lvl1pPr>
          </a:lstStyle>
          <a:p>
            <a:pPr>
              <a:defRPr/>
            </a:pPr>
            <a:fld id="{AB2E4271-8BA3-4F6C-8685-6311B59FE324}" type="slidenum">
              <a:rPr lang="en-US"/>
              <a:pPr>
                <a:defRPr/>
              </a:pPr>
              <a:t>‹#›</a:t>
            </a:fld>
            <a:endParaRPr lang="en-US"/>
          </a:p>
        </p:txBody>
      </p:sp>
      <p:sp>
        <p:nvSpPr>
          <p:cNvPr id="8" name="Rectangle 7">
            <a:hlinkClick r:id="rId10"/>
          </p:cNvPr>
          <p:cNvSpPr/>
          <p:nvPr/>
        </p:nvSpPr>
        <p:spPr>
          <a:xfrm>
            <a:off x="152400" y="6194425"/>
            <a:ext cx="1524000" cy="29845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extBox 9"/>
          <p:cNvSpPr txBox="1"/>
          <p:nvPr/>
        </p:nvSpPr>
        <p:spPr>
          <a:xfrm>
            <a:off x="7543800" y="6467475"/>
            <a:ext cx="1371600" cy="246063"/>
          </a:xfrm>
          <a:prstGeom prst="rect">
            <a:avLst/>
          </a:prstGeom>
          <a:noFill/>
        </p:spPr>
        <p:txBody>
          <a:bodyPr>
            <a:spAutoFit/>
          </a:bodyPr>
          <a:lstStyle/>
          <a:p>
            <a:pPr algn="r">
              <a:defRPr/>
            </a:pPr>
            <a:r>
              <a:rPr lang="en-US" sz="1000">
                <a:latin typeface="Trebuchet MS" pitchFamily="34" charset="0"/>
                <a:hlinkClick r:id="rId10"/>
              </a:rPr>
              <a:t>www.xorcom.com</a:t>
            </a:r>
            <a:endParaRPr lang="en-US" sz="1000">
              <a:latin typeface="Trebuchet MS" pitchFamily="34" charset="0"/>
            </a:endParaRPr>
          </a:p>
        </p:txBody>
      </p:sp>
      <p:sp>
        <p:nvSpPr>
          <p:cNvPr id="15" name="Date Placeholder 3"/>
          <p:cNvSpPr>
            <a:spLocks noGrp="1"/>
          </p:cNvSpPr>
          <p:nvPr>
            <p:ph type="dt" sz="half" idx="2"/>
          </p:nvPr>
        </p:nvSpPr>
        <p:spPr>
          <a:xfrm>
            <a:off x="7772400" y="6278563"/>
            <a:ext cx="1143000" cy="274637"/>
          </a:xfrm>
          <a:prstGeom prst="rect">
            <a:avLst/>
          </a:prstGeom>
        </p:spPr>
        <p:txBody>
          <a:bodyPr/>
          <a:lstStyle>
            <a:lvl1pPr algn="r" fontAlgn="auto">
              <a:spcBef>
                <a:spcPts val="0"/>
              </a:spcBef>
              <a:spcAft>
                <a:spcPts val="0"/>
              </a:spcAft>
              <a:defRPr sz="1200">
                <a:latin typeface="Trebuchet MS" pitchFamily="34" charset="0"/>
                <a:cs typeface="+mn-cs"/>
              </a:defRPr>
            </a:lvl1pPr>
          </a:lstStyle>
          <a:p>
            <a:pPr>
              <a:defRPr/>
            </a:pPr>
            <a:fld id="{A4B13DA4-DBD7-41D1-A2F2-B644AF7784FA}" type="datetime6">
              <a:rPr lang="en-US"/>
              <a:pPr>
                <a:defRPr/>
              </a:pPr>
              <a:t>January 10</a:t>
            </a:fld>
            <a:endParaRPr lang="en-US" dirty="0"/>
          </a:p>
        </p:txBody>
      </p:sp>
      <p:sp>
        <p:nvSpPr>
          <p:cNvPr id="16" name="Footer Placeholder 4"/>
          <p:cNvSpPr>
            <a:spLocks noGrp="1"/>
          </p:cNvSpPr>
          <p:nvPr>
            <p:ph type="ftr" sz="quarter" idx="3"/>
          </p:nvPr>
        </p:nvSpPr>
        <p:spPr>
          <a:xfrm>
            <a:off x="1981200" y="6248400"/>
            <a:ext cx="4953000" cy="244475"/>
          </a:xfrm>
          <a:prstGeom prst="rect">
            <a:avLst/>
          </a:prstGeom>
        </p:spPr>
        <p:txBody>
          <a:bodyPr bIns="0"/>
          <a:lstStyle>
            <a:lvl1pPr algn="ctr" fontAlgn="auto">
              <a:spcBef>
                <a:spcPts val="0"/>
              </a:spcBef>
              <a:spcAft>
                <a:spcPts val="0"/>
              </a:spcAft>
              <a:defRPr sz="1400">
                <a:latin typeface="Trebuchet MS" pitchFamily="34" charset="0"/>
                <a:cs typeface="+mn-cs"/>
              </a:defRPr>
            </a:lvl1pPr>
          </a:lstStyle>
          <a:p>
            <a:pPr>
              <a:defRPr/>
            </a:pPr>
            <a:r>
              <a:rPr lang="en-US"/>
              <a:t>Product Line Presentation</a:t>
            </a:r>
          </a:p>
        </p:txBody>
      </p:sp>
      <p:pic>
        <p:nvPicPr>
          <p:cNvPr id="5130" name="Picture 12" descr="Xorcom+slogan white background.jpg"/>
          <p:cNvPicPr>
            <a:picLocks noChangeAspect="1"/>
          </p:cNvPicPr>
          <p:nvPr userDrawn="1"/>
        </p:nvPicPr>
        <p:blipFill>
          <a:blip r:embed="rId11"/>
          <a:srcRect/>
          <a:stretch>
            <a:fillRect/>
          </a:stretch>
        </p:blipFill>
        <p:spPr bwMode="auto">
          <a:xfrm>
            <a:off x="249238" y="6034088"/>
            <a:ext cx="1579562" cy="595312"/>
          </a:xfrm>
          <a:prstGeom prst="rect">
            <a:avLst/>
          </a:prstGeom>
          <a:noFill/>
          <a:ln w="9525">
            <a:noFill/>
            <a:miter lim="800000"/>
            <a:headEnd/>
            <a:tailEnd/>
          </a:ln>
        </p:spPr>
      </p:pic>
      <p:cxnSp>
        <p:nvCxnSpPr>
          <p:cNvPr id="17" name="Straight Connector 16"/>
          <p:cNvCxnSpPr/>
          <p:nvPr userDrawn="1"/>
        </p:nvCxnSpPr>
        <p:spPr>
          <a:xfrm>
            <a:off x="685800" y="6492875"/>
            <a:ext cx="8123238" cy="1588"/>
          </a:xfrm>
          <a:prstGeom prst="line">
            <a:avLst/>
          </a:prstGeom>
          <a:ln>
            <a:solidFill>
              <a:srgbClr val="D9233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84" r:id="rId1"/>
    <p:sldLayoutId id="2147483888" r:id="rId2"/>
    <p:sldLayoutId id="2147483885" r:id="rId3"/>
    <p:sldLayoutId id="2147483889" r:id="rId4"/>
    <p:sldLayoutId id="2147483890" r:id="rId5"/>
    <p:sldLayoutId id="2147483886" r:id="rId6"/>
    <p:sldLayoutId id="2147483887" r:id="rId7"/>
  </p:sldLayoutIdLst>
  <p:txStyles>
    <p:titleStyle>
      <a:lvl1pPr algn="l" defTabSz="457200" rtl="0" eaLnBrk="0" fontAlgn="base" hangingPunct="0">
        <a:spcBef>
          <a:spcPct val="0"/>
        </a:spcBef>
        <a:spcAft>
          <a:spcPct val="0"/>
        </a:spcAft>
        <a:defRPr sz="4000" b="1" kern="1200">
          <a:solidFill>
            <a:schemeClr val="bg1"/>
          </a:solidFill>
          <a:effectLst>
            <a:outerShdw blurRad="50800" dist="38100" dir="2700000" algn="br">
              <a:srgbClr val="000000"/>
            </a:outerShdw>
          </a:effectLst>
          <a:latin typeface="Trebuchet MS"/>
          <a:ea typeface="Trebuchet MS" pitchFamily="34" charset="0"/>
          <a:cs typeface="Trebuchet MS"/>
        </a:defRPr>
      </a:lvl1pPr>
      <a:lvl2pPr algn="l" defTabSz="457200" rtl="0" eaLnBrk="0" fontAlgn="base" hangingPunct="0">
        <a:spcBef>
          <a:spcPct val="0"/>
        </a:spcBef>
        <a:spcAft>
          <a:spcPct val="0"/>
        </a:spcAft>
        <a:defRPr sz="4000" b="1">
          <a:solidFill>
            <a:schemeClr val="bg1"/>
          </a:solidFill>
          <a:latin typeface="Trebuchet MS" pitchFamily="34" charset="0"/>
          <a:ea typeface="Trebuchet MS" pitchFamily="34" charset="0"/>
          <a:cs typeface="Trebuchet MS" pitchFamily="34" charset="0"/>
        </a:defRPr>
      </a:lvl2pPr>
      <a:lvl3pPr algn="l" defTabSz="457200" rtl="0" eaLnBrk="0" fontAlgn="base" hangingPunct="0">
        <a:spcBef>
          <a:spcPct val="0"/>
        </a:spcBef>
        <a:spcAft>
          <a:spcPct val="0"/>
        </a:spcAft>
        <a:defRPr sz="4000" b="1">
          <a:solidFill>
            <a:schemeClr val="bg1"/>
          </a:solidFill>
          <a:latin typeface="Trebuchet MS" pitchFamily="34" charset="0"/>
          <a:ea typeface="Trebuchet MS" pitchFamily="34" charset="0"/>
          <a:cs typeface="Trebuchet MS" pitchFamily="34" charset="0"/>
        </a:defRPr>
      </a:lvl3pPr>
      <a:lvl4pPr algn="l" defTabSz="457200" rtl="0" eaLnBrk="0" fontAlgn="base" hangingPunct="0">
        <a:spcBef>
          <a:spcPct val="0"/>
        </a:spcBef>
        <a:spcAft>
          <a:spcPct val="0"/>
        </a:spcAft>
        <a:defRPr sz="4000" b="1">
          <a:solidFill>
            <a:schemeClr val="bg1"/>
          </a:solidFill>
          <a:latin typeface="Trebuchet MS" pitchFamily="34" charset="0"/>
          <a:ea typeface="Trebuchet MS" pitchFamily="34" charset="0"/>
          <a:cs typeface="Trebuchet MS" pitchFamily="34" charset="0"/>
        </a:defRPr>
      </a:lvl4pPr>
      <a:lvl5pPr algn="l" defTabSz="457200" rtl="0" eaLnBrk="0" fontAlgn="base" hangingPunct="0">
        <a:spcBef>
          <a:spcPct val="0"/>
        </a:spcBef>
        <a:spcAft>
          <a:spcPct val="0"/>
        </a:spcAft>
        <a:defRPr sz="4000" b="1">
          <a:solidFill>
            <a:schemeClr val="bg1"/>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4000" b="1">
          <a:solidFill>
            <a:schemeClr val="bg1"/>
          </a:solidFill>
          <a:latin typeface="Trebuchet MS" pitchFamily="34" charset="0"/>
          <a:ea typeface="Trebuchet MS" pitchFamily="34" charset="0"/>
          <a:cs typeface="Trebuchet MS" pitchFamily="34" charset="0"/>
        </a:defRPr>
      </a:lvl6pPr>
      <a:lvl7pPr marL="914400" algn="l" defTabSz="457200" rtl="0" eaLnBrk="1" fontAlgn="base" hangingPunct="1">
        <a:spcBef>
          <a:spcPct val="0"/>
        </a:spcBef>
        <a:spcAft>
          <a:spcPct val="0"/>
        </a:spcAft>
        <a:defRPr sz="4000" b="1">
          <a:solidFill>
            <a:schemeClr val="bg1"/>
          </a:solidFill>
          <a:latin typeface="Trebuchet MS" pitchFamily="34" charset="0"/>
          <a:ea typeface="Trebuchet MS" pitchFamily="34" charset="0"/>
          <a:cs typeface="Trebuchet MS" pitchFamily="34" charset="0"/>
        </a:defRPr>
      </a:lvl7pPr>
      <a:lvl8pPr marL="1371600" algn="l" defTabSz="457200" rtl="0" eaLnBrk="1" fontAlgn="base" hangingPunct="1">
        <a:spcBef>
          <a:spcPct val="0"/>
        </a:spcBef>
        <a:spcAft>
          <a:spcPct val="0"/>
        </a:spcAft>
        <a:defRPr sz="4000" b="1">
          <a:solidFill>
            <a:schemeClr val="bg1"/>
          </a:solidFill>
          <a:latin typeface="Trebuchet MS" pitchFamily="34" charset="0"/>
          <a:ea typeface="Trebuchet MS" pitchFamily="34" charset="0"/>
          <a:cs typeface="Trebuchet MS" pitchFamily="34" charset="0"/>
        </a:defRPr>
      </a:lvl8pPr>
      <a:lvl9pPr marL="1828800" algn="l" defTabSz="457200" rtl="0" eaLnBrk="1" fontAlgn="base" hangingPunct="1">
        <a:spcBef>
          <a:spcPct val="0"/>
        </a:spcBef>
        <a:spcAft>
          <a:spcPct val="0"/>
        </a:spcAft>
        <a:defRPr sz="4000" b="1">
          <a:solidFill>
            <a:schemeClr val="bg1"/>
          </a:solidFill>
          <a:latin typeface="Trebuchet MS" pitchFamily="34" charset="0"/>
          <a:ea typeface="Trebuchet MS" pitchFamily="34" charset="0"/>
          <a:cs typeface="Trebuchet MS" pitchFamily="34" charset="0"/>
        </a:defRPr>
      </a:lvl9pPr>
    </p:titleStyle>
    <p:bodyStyle>
      <a:lvl1pPr marL="342900" indent="-342900" algn="l" defTabSz="457200" rtl="0" eaLnBrk="0" fontAlgn="base" hangingPunct="0">
        <a:spcBef>
          <a:spcPct val="20000"/>
        </a:spcBef>
        <a:spcAft>
          <a:spcPct val="0"/>
        </a:spcAft>
        <a:buClr>
          <a:srgbClr val="D92331"/>
        </a:buClr>
        <a:buFont typeface="Wingdings" pitchFamily="2" charset="2"/>
        <a:buChar char="§"/>
        <a:defRPr sz="3000" kern="1200">
          <a:solidFill>
            <a:schemeClr val="tx1"/>
          </a:solidFill>
          <a:latin typeface="Trebuchet MS"/>
          <a:ea typeface="Trebuchet MS" pitchFamily="34" charset="0"/>
          <a:cs typeface="Trebuchet MS"/>
        </a:defRPr>
      </a:lvl1pPr>
      <a:lvl2pPr marL="742950" indent="-285750" algn="l" defTabSz="457200" rtl="0" eaLnBrk="0" fontAlgn="base" hangingPunct="0">
        <a:spcBef>
          <a:spcPct val="20000"/>
        </a:spcBef>
        <a:spcAft>
          <a:spcPct val="0"/>
        </a:spcAft>
        <a:buClr>
          <a:srgbClr val="005A9E"/>
        </a:buClr>
        <a:buFont typeface="Wingdings" pitchFamily="2" charset="2"/>
        <a:buChar char="§"/>
        <a:defRPr sz="2800" kern="1200">
          <a:solidFill>
            <a:schemeClr val="tx1"/>
          </a:solidFill>
          <a:latin typeface="Trebuchet MS"/>
          <a:ea typeface="Trebuchet MS" pitchFamily="34" charset="0"/>
          <a:cs typeface="Trebuchet MS"/>
        </a:defRPr>
      </a:lvl2pPr>
      <a:lvl3pPr marL="1143000" indent="-228600" algn="l" defTabSz="457200" rtl="0" eaLnBrk="0" fontAlgn="base" hangingPunct="0">
        <a:spcBef>
          <a:spcPct val="20000"/>
        </a:spcBef>
        <a:spcAft>
          <a:spcPct val="0"/>
        </a:spcAft>
        <a:buClr>
          <a:srgbClr val="D92331"/>
        </a:buClr>
        <a:buFont typeface="Arial" charset="0"/>
        <a:buChar char="•"/>
        <a:defRPr sz="2400" kern="1200">
          <a:solidFill>
            <a:schemeClr val="tx1"/>
          </a:solidFill>
          <a:latin typeface="Trebuchet MS"/>
          <a:ea typeface="Trebuchet MS" pitchFamily="34" charset="0"/>
          <a:cs typeface="Trebuchet MS"/>
        </a:defRPr>
      </a:lvl3pPr>
      <a:lvl4pPr marL="1600200" indent="-228600" algn="l" defTabSz="457200" rtl="0" eaLnBrk="0" fontAlgn="base" hangingPunct="0">
        <a:spcBef>
          <a:spcPct val="20000"/>
        </a:spcBef>
        <a:spcAft>
          <a:spcPct val="0"/>
        </a:spcAft>
        <a:buClr>
          <a:srgbClr val="005A9E"/>
        </a:buClr>
        <a:buFont typeface="Arial" charset="0"/>
        <a:buChar char="•"/>
        <a:defRPr sz="2000" kern="1200">
          <a:solidFill>
            <a:schemeClr val="tx1"/>
          </a:solidFill>
          <a:latin typeface="Trebuchet MS"/>
          <a:ea typeface="Trebuchet MS" pitchFamily="34" charset="0"/>
          <a:cs typeface="Trebuchet MS"/>
        </a:defRPr>
      </a:lvl4pPr>
      <a:lvl5pPr marL="2057400" indent="-228600" algn="l" defTabSz="457200" rtl="0" eaLnBrk="0" fontAlgn="base" hangingPunct="0">
        <a:spcBef>
          <a:spcPct val="20000"/>
        </a:spcBef>
        <a:spcAft>
          <a:spcPct val="0"/>
        </a:spcAft>
        <a:buFont typeface="Wingdings" pitchFamily="2" charset="2"/>
        <a:buChar char="§"/>
        <a:defRPr sz="2000"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4.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7.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image" Target="../media/image25.wmf"/><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8.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9.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4.wmf"/><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1.wmf"/></Relationships>
</file>

<file path=ppt/slides/_rels/slide3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20.w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8.png"/><Relationship Id="rId4" Type="http://schemas.openxmlformats.org/officeDocument/2006/relationships/image" Target="../media/image34.wmf"/></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hyperlink" Target="http://www.easternmanagement.com/pbx.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sz="4400" dirty="0" smtClean="0"/>
              <a:t>Open Source Holds its Own Against Conventional Telephony</a:t>
            </a:r>
          </a:p>
        </p:txBody>
      </p:sp>
      <p:sp>
        <p:nvSpPr>
          <p:cNvPr id="7" name="Subtitle 6"/>
          <p:cNvSpPr>
            <a:spLocks noGrp="1"/>
          </p:cNvSpPr>
          <p:nvPr>
            <p:ph type="subTitle" idx="1"/>
          </p:nvPr>
        </p:nvSpPr>
        <p:spPr/>
        <p:txBody>
          <a:bodyPr/>
          <a:lstStyle/>
          <a:p>
            <a:r>
              <a:rPr lang="en-US" dirty="0" smtClean="0"/>
              <a:t>…and then some</a:t>
            </a:r>
            <a:endParaRPr lang="en-US" dirty="0"/>
          </a:p>
        </p:txBody>
      </p:sp>
      <p:sp>
        <p:nvSpPr>
          <p:cNvPr id="5" name="Subtitle 8"/>
          <p:cNvSpPr txBox="1">
            <a:spLocks/>
          </p:cNvSpPr>
          <p:nvPr/>
        </p:nvSpPr>
        <p:spPr bwMode="auto">
          <a:xfrm>
            <a:off x="0" y="6477000"/>
            <a:ext cx="9144000" cy="457200"/>
          </a:xfrm>
          <a:prstGeom prst="rect">
            <a:avLst/>
          </a:prstGeom>
          <a:noFill/>
          <a:ln w="9525">
            <a:noFill/>
            <a:miter lim="800000"/>
            <a:headEnd/>
            <a:tailEnd/>
          </a:ln>
        </p:spPr>
        <p:txBody>
          <a:bodyPr/>
          <a:lstStyle/>
          <a:p>
            <a:pPr algn="ctr" rtl="0">
              <a:spcBef>
                <a:spcPct val="20000"/>
              </a:spcBef>
              <a:buClr>
                <a:srgbClr val="D92331"/>
              </a:buClr>
              <a:buFont typeface="Wingdings" pitchFamily="2" charset="2"/>
              <a:buNone/>
              <a:defRPr/>
            </a:pPr>
            <a:r>
              <a:rPr lang="en-US" sz="1000" i="1" dirty="0">
                <a:solidFill>
                  <a:schemeClr val="tx1">
                    <a:tint val="75000"/>
                  </a:schemeClr>
                </a:solidFill>
                <a:latin typeface="Trebuchet MS"/>
                <a:ea typeface="Trebuchet MS" pitchFamily="34" charset="0"/>
                <a:cs typeface="Trebuchet MS"/>
              </a:rPr>
              <a:t>Asterisk is a registered trademark of Digium, Inc.</a:t>
            </a:r>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2007 - Awakening</a:t>
            </a:r>
          </a:p>
        </p:txBody>
      </p:sp>
      <p:sp>
        <p:nvSpPr>
          <p:cNvPr id="27650" name="Content Placeholder 2"/>
          <p:cNvSpPr>
            <a:spLocks noGrp="1"/>
          </p:cNvSpPr>
          <p:nvPr>
            <p:ph idx="1"/>
          </p:nvPr>
        </p:nvSpPr>
        <p:spPr/>
        <p:txBody>
          <a:bodyPr/>
          <a:lstStyle/>
          <a:p>
            <a:r>
              <a:rPr lang="en-US" smtClean="0"/>
              <a:t>Players with unclear business model naturally decline in numbers</a:t>
            </a:r>
          </a:p>
          <a:p>
            <a:r>
              <a:rPr lang="en-US" smtClean="0"/>
              <a:t>OS appliances</a:t>
            </a:r>
          </a:p>
          <a:p>
            <a:r>
              <a:rPr lang="en-US" smtClean="0"/>
              <a:t>VC investments</a:t>
            </a:r>
          </a:p>
          <a:p>
            <a:r>
              <a:rPr lang="en-US" smtClean="0"/>
              <a:t>FUD</a:t>
            </a:r>
          </a:p>
          <a:p>
            <a:r>
              <a:rPr lang="en-US" smtClean="0"/>
              <a:t>Enterprise early adopters</a:t>
            </a:r>
          </a:p>
          <a:p>
            <a:endParaRPr lang="en-US" smtClean="0"/>
          </a:p>
          <a:p>
            <a:pPr lvl="1"/>
            <a:endParaRPr lang="en-US" smtClean="0"/>
          </a:p>
        </p:txBody>
      </p:sp>
      <p:pic>
        <p:nvPicPr>
          <p:cNvPr id="18434" name="Picture 2" descr="C:\Documents and Settings\user\Local Settings\Temporary Internet Files\Content.IE5\5EQJNZM1\MCj01991150000[1].wmf"/>
          <p:cNvPicPr>
            <a:picLocks noChangeAspect="1" noChangeArrowheads="1"/>
          </p:cNvPicPr>
          <p:nvPr/>
        </p:nvPicPr>
        <p:blipFill>
          <a:blip r:embed="rId3"/>
          <a:srcRect/>
          <a:stretch>
            <a:fillRect/>
          </a:stretch>
        </p:blipFill>
        <p:spPr bwMode="auto">
          <a:xfrm>
            <a:off x="6324600" y="2340193"/>
            <a:ext cx="2516189" cy="377315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2008-2009 Commercialization</a:t>
            </a:r>
          </a:p>
        </p:txBody>
      </p:sp>
      <p:sp>
        <p:nvSpPr>
          <p:cNvPr id="29698" name="Content Placeholder 2"/>
          <p:cNvSpPr>
            <a:spLocks noGrp="1"/>
          </p:cNvSpPr>
          <p:nvPr>
            <p:ph idx="1"/>
          </p:nvPr>
        </p:nvSpPr>
        <p:spPr/>
        <p:txBody>
          <a:bodyPr/>
          <a:lstStyle/>
          <a:p>
            <a:r>
              <a:rPr lang="en-US" dirty="0" smtClean="0"/>
              <a:t>Leap in market penetration</a:t>
            </a:r>
          </a:p>
          <a:p>
            <a:r>
              <a:rPr lang="en-US" dirty="0" smtClean="0"/>
              <a:t>Technology is stable, feature reach and supported by quality hardware</a:t>
            </a:r>
          </a:p>
          <a:p>
            <a:r>
              <a:rPr lang="en-US" dirty="0" smtClean="0"/>
              <a:t>OS PBX climbs up the enterprise ladder</a:t>
            </a:r>
          </a:p>
          <a:p>
            <a:r>
              <a:rPr lang="en-US" dirty="0" smtClean="0"/>
              <a:t>Traditional vendors face difficulties</a:t>
            </a:r>
          </a:p>
          <a:p>
            <a:r>
              <a:rPr lang="en-US" dirty="0" smtClean="0"/>
              <a:t>Economic downturn -&gt; accelerator</a:t>
            </a:r>
          </a:p>
          <a:p>
            <a:r>
              <a:rPr lang="en-US" dirty="0" smtClean="0"/>
              <a:t>Asterisk becomes a brand</a:t>
            </a:r>
          </a:p>
          <a:p>
            <a:r>
              <a:rPr lang="en-US" dirty="0" smtClean="0"/>
              <a:t>Major corporations choose Asterisk</a:t>
            </a:r>
          </a:p>
          <a:p>
            <a:endParaRPr lang="en-US" dirty="0" smtClean="0"/>
          </a:p>
        </p:txBody>
      </p:sp>
      <p:pic>
        <p:nvPicPr>
          <p:cNvPr id="16385" name="Picture 1" descr="C:\Documents and Settings\user\Local Settings\Temporary Internet Files\Content.IE5\60738S5I\MCj03963300000[1].wmf"/>
          <p:cNvPicPr>
            <a:picLocks noChangeAspect="1" noChangeArrowheads="1"/>
          </p:cNvPicPr>
          <p:nvPr/>
        </p:nvPicPr>
        <p:blipFill>
          <a:blip r:embed="rId3"/>
          <a:srcRect/>
          <a:stretch>
            <a:fillRect/>
          </a:stretch>
        </p:blipFill>
        <p:spPr bwMode="auto">
          <a:xfrm>
            <a:off x="6870903" y="4114800"/>
            <a:ext cx="1969885" cy="20528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2010 – Head to Head with Giants</a:t>
            </a:r>
          </a:p>
        </p:txBody>
      </p:sp>
      <p:sp>
        <p:nvSpPr>
          <p:cNvPr id="31746" name="Content Placeholder 2"/>
          <p:cNvSpPr>
            <a:spLocks noGrp="1"/>
          </p:cNvSpPr>
          <p:nvPr>
            <p:ph idx="1"/>
          </p:nvPr>
        </p:nvSpPr>
        <p:spPr/>
        <p:txBody>
          <a:bodyPr/>
          <a:lstStyle/>
          <a:p>
            <a:r>
              <a:rPr lang="en-US" dirty="0" smtClean="0"/>
              <a:t>OS PBX has reached maturity </a:t>
            </a:r>
          </a:p>
          <a:p>
            <a:r>
              <a:rPr lang="en-US" dirty="0" smtClean="0"/>
              <a:t>Unmatched flexibility</a:t>
            </a:r>
          </a:p>
          <a:p>
            <a:r>
              <a:rPr lang="en-US" dirty="0" smtClean="0"/>
              <a:t>End users aware of the alternative</a:t>
            </a:r>
          </a:p>
          <a:p>
            <a:r>
              <a:rPr lang="en-US" dirty="0" smtClean="0"/>
              <a:t>Channels </a:t>
            </a:r>
            <a:r>
              <a:rPr lang="en-US" dirty="0" smtClean="0"/>
              <a:t>and </a:t>
            </a:r>
            <a:r>
              <a:rPr lang="en-US" dirty="0" smtClean="0"/>
              <a:t>standards gap shrinks</a:t>
            </a:r>
            <a:endParaRPr lang="en-US" dirty="0" smtClean="0"/>
          </a:p>
          <a:p>
            <a:r>
              <a:rPr lang="en-US" dirty="0" smtClean="0"/>
              <a:t>Significant increase in market share</a:t>
            </a:r>
          </a:p>
          <a:p>
            <a:r>
              <a:rPr lang="en-US" dirty="0" smtClean="0"/>
              <a:t>Study reports that 50% of enterprises </a:t>
            </a:r>
            <a:r>
              <a:rPr lang="en-US" dirty="0" smtClean="0"/>
              <a:t/>
            </a:r>
            <a:br>
              <a:rPr lang="en-US" dirty="0" smtClean="0"/>
            </a:br>
            <a:r>
              <a:rPr lang="en-US" dirty="0" smtClean="0"/>
              <a:t>choosing </a:t>
            </a:r>
            <a:r>
              <a:rPr lang="en-US" dirty="0" smtClean="0"/>
              <a:t>open source consider </a:t>
            </a:r>
            <a:r>
              <a:rPr lang="en-US" dirty="0" err="1" smtClean="0"/>
              <a:t>avg</a:t>
            </a:r>
            <a:r>
              <a:rPr lang="en-US" dirty="0" smtClean="0"/>
              <a:t> </a:t>
            </a:r>
            <a:br>
              <a:rPr lang="en-US" dirty="0" smtClean="0"/>
            </a:br>
            <a:r>
              <a:rPr lang="en-US" dirty="0" smtClean="0"/>
              <a:t>of </a:t>
            </a:r>
            <a:r>
              <a:rPr lang="en-US" dirty="0" smtClean="0"/>
              <a:t>2.24 proprietary systems first</a:t>
            </a:r>
          </a:p>
          <a:p>
            <a:endParaRPr lang="en-US" dirty="0" smtClean="0"/>
          </a:p>
          <a:p>
            <a:endParaRPr lang="en-US" dirty="0" smtClean="0"/>
          </a:p>
        </p:txBody>
      </p:sp>
      <p:pic>
        <p:nvPicPr>
          <p:cNvPr id="14339" name="Picture 3" descr="C:\Documents and Settings\user\Local Settings\Temporary Internet Files\Content.IE5\49W7102X\MCj01977400000[1].wmf"/>
          <p:cNvPicPr>
            <a:picLocks noChangeAspect="1" noChangeArrowheads="1"/>
          </p:cNvPicPr>
          <p:nvPr/>
        </p:nvPicPr>
        <p:blipFill>
          <a:blip r:embed="rId3"/>
          <a:srcRect/>
          <a:stretch>
            <a:fillRect/>
          </a:stretch>
        </p:blipFill>
        <p:spPr bwMode="auto">
          <a:xfrm>
            <a:off x="6858000" y="3810000"/>
            <a:ext cx="2138842" cy="25417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Making the case for open source</a:t>
            </a:r>
            <a:endParaRPr lang="en-US" dirty="0"/>
          </a:p>
        </p:txBody>
      </p:sp>
      <p:sp>
        <p:nvSpPr>
          <p:cNvPr id="5" name="Text Placeholder 4"/>
          <p:cNvSpPr>
            <a:spLocks noGrp="1"/>
          </p:cNvSpPr>
          <p:nvPr>
            <p:ph type="body" idx="1"/>
          </p:nvPr>
        </p:nvSpPr>
        <p:spPr/>
        <p:txBody>
          <a:bodyPr/>
          <a:lstStyle/>
          <a:p>
            <a:r>
              <a:rPr lang="en-US" dirty="0" smtClean="0"/>
              <a:t>Thoughts and Tools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of Open Source Telephony</a:t>
            </a:r>
            <a:endParaRPr lang="en-US" dirty="0"/>
          </a:p>
        </p:txBody>
      </p:sp>
      <p:sp>
        <p:nvSpPr>
          <p:cNvPr id="3" name="Content Placeholder 2"/>
          <p:cNvSpPr>
            <a:spLocks noGrp="1"/>
          </p:cNvSpPr>
          <p:nvPr>
            <p:ph idx="1"/>
          </p:nvPr>
        </p:nvSpPr>
        <p:spPr/>
        <p:txBody>
          <a:bodyPr/>
          <a:lstStyle/>
          <a:p>
            <a:r>
              <a:rPr lang="en-US" dirty="0" smtClean="0"/>
              <a:t>40% cheaper than proprietary</a:t>
            </a:r>
          </a:p>
          <a:p>
            <a:pPr lvl="1"/>
            <a:r>
              <a:rPr lang="en-US" dirty="0" err="1" smtClean="0"/>
              <a:t>Avg</a:t>
            </a:r>
            <a:r>
              <a:rPr lang="en-US" dirty="0" smtClean="0"/>
              <a:t> endpoint for OS: $400-$600</a:t>
            </a:r>
          </a:p>
          <a:p>
            <a:pPr lvl="1"/>
            <a:r>
              <a:rPr lang="en-US" dirty="0" err="1" smtClean="0"/>
              <a:t>Avg</a:t>
            </a:r>
            <a:r>
              <a:rPr lang="en-US" dirty="0" smtClean="0"/>
              <a:t> endpoint for proprietary: $700-$1000</a:t>
            </a:r>
          </a:p>
          <a:p>
            <a:r>
              <a:rPr lang="en-US" dirty="0" smtClean="0"/>
              <a:t>Application integration ease</a:t>
            </a:r>
          </a:p>
          <a:p>
            <a:r>
              <a:rPr lang="en-US" dirty="0" smtClean="0"/>
              <a:t>Vendor-independent</a:t>
            </a:r>
            <a:endParaRPr lang="en-US" dirty="0"/>
          </a:p>
        </p:txBody>
      </p:sp>
      <p:pic>
        <p:nvPicPr>
          <p:cNvPr id="12289" name="Picture 1" descr="C:\Documents and Settings\user\Local Settings\Temporary Internet Files\Content.IE5\PM0IB91O\MCj02958600000[1].wmf"/>
          <p:cNvPicPr>
            <a:picLocks noChangeAspect="1" noChangeArrowheads="1"/>
          </p:cNvPicPr>
          <p:nvPr/>
        </p:nvPicPr>
        <p:blipFill>
          <a:blip r:embed="rId2"/>
          <a:srcRect/>
          <a:stretch>
            <a:fillRect/>
          </a:stretch>
        </p:blipFill>
        <p:spPr bwMode="auto">
          <a:xfrm>
            <a:off x="6324600" y="3008602"/>
            <a:ext cx="2341830" cy="322999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 for Open Source</a:t>
            </a:r>
            <a:endParaRPr lang="en-US" dirty="0"/>
          </a:p>
        </p:txBody>
      </p:sp>
      <p:sp>
        <p:nvSpPr>
          <p:cNvPr id="3" name="Content Placeholder 2"/>
          <p:cNvSpPr>
            <a:spLocks noGrp="1"/>
          </p:cNvSpPr>
          <p:nvPr>
            <p:ph idx="1"/>
          </p:nvPr>
        </p:nvSpPr>
        <p:spPr/>
        <p:txBody>
          <a:bodyPr/>
          <a:lstStyle/>
          <a:p>
            <a:r>
              <a:rPr lang="en-US" dirty="0" smtClean="0"/>
              <a:t>Fear of the unknown</a:t>
            </a:r>
          </a:p>
          <a:p>
            <a:r>
              <a:rPr lang="en-US" dirty="0" smtClean="0"/>
              <a:t>Rhetoric of the proprietary vendors</a:t>
            </a:r>
          </a:p>
          <a:p>
            <a:pPr lvl="1"/>
            <a:r>
              <a:rPr lang="en-US" dirty="0" smtClean="0"/>
              <a:t>Unstable</a:t>
            </a:r>
          </a:p>
          <a:p>
            <a:pPr lvl="1"/>
            <a:r>
              <a:rPr lang="en-US" dirty="0" smtClean="0"/>
              <a:t>Unreliable</a:t>
            </a:r>
          </a:p>
          <a:p>
            <a:pPr lvl="1"/>
            <a:r>
              <a:rPr lang="en-US" dirty="0" smtClean="0"/>
              <a:t>Fringe (non-mainstream)</a:t>
            </a:r>
            <a:endParaRPr lang="en-US" dirty="0"/>
          </a:p>
        </p:txBody>
      </p:sp>
      <p:pic>
        <p:nvPicPr>
          <p:cNvPr id="11267" name="Picture 3" descr="C:\Documents and Settings\user\Local Settings\Temporary Internet Files\Content.IE5\CXL28GU7\MCBD07022_0000[1].wmf"/>
          <p:cNvPicPr>
            <a:picLocks noChangeAspect="1" noChangeArrowheads="1"/>
          </p:cNvPicPr>
          <p:nvPr/>
        </p:nvPicPr>
        <p:blipFill>
          <a:blip r:embed="rId2"/>
          <a:srcRect/>
          <a:stretch>
            <a:fillRect/>
          </a:stretch>
        </p:blipFill>
        <p:spPr bwMode="auto">
          <a:xfrm>
            <a:off x="6550657" y="2819400"/>
            <a:ext cx="2290132" cy="34914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a:r>
            <a:r>
              <a:rPr lang="en-US" dirty="0" smtClean="0"/>
              <a:t>What About Reliability?!</a:t>
            </a:r>
            <a:endParaRPr lang="en-US" dirty="0"/>
          </a:p>
        </p:txBody>
      </p:sp>
      <p:pic>
        <p:nvPicPr>
          <p:cNvPr id="50179" name="Picture 3"/>
          <p:cNvPicPr>
            <a:picLocks noGrp="1" noChangeAspect="1" noChangeArrowheads="1"/>
          </p:cNvPicPr>
          <p:nvPr>
            <p:ph idx="1"/>
          </p:nvPr>
        </p:nvPicPr>
        <p:blipFill>
          <a:blip r:embed="rId3"/>
          <a:srcRect/>
          <a:stretch>
            <a:fillRect/>
          </a:stretch>
        </p:blipFill>
        <p:spPr>
          <a:xfrm>
            <a:off x="5562600" y="2143125"/>
            <a:ext cx="2857500" cy="2647950"/>
          </a:xfrm>
        </p:spPr>
      </p:pic>
      <p:pic>
        <p:nvPicPr>
          <p:cNvPr id="50178" name="Picture 2"/>
          <p:cNvPicPr>
            <a:picLocks noChangeAspect="1" noChangeArrowheads="1"/>
          </p:cNvPicPr>
          <p:nvPr/>
        </p:nvPicPr>
        <p:blipFill>
          <a:blip r:embed="rId4"/>
          <a:srcRect/>
          <a:stretch>
            <a:fillRect/>
          </a:stretch>
        </p:blipFill>
        <p:spPr bwMode="auto">
          <a:xfrm>
            <a:off x="457200" y="1219200"/>
            <a:ext cx="2918968" cy="3886200"/>
          </a:xfrm>
          <a:prstGeom prst="rect">
            <a:avLst/>
          </a:prstGeom>
          <a:ln>
            <a:noFill/>
          </a:ln>
          <a:effectLst>
            <a:softEdge rad="112500"/>
          </a:effectLst>
        </p:spPr>
      </p:pic>
      <p:sp>
        <p:nvSpPr>
          <p:cNvPr id="6" name="TextBox 5"/>
          <p:cNvSpPr txBox="1"/>
          <p:nvPr/>
        </p:nvSpPr>
        <p:spPr>
          <a:xfrm>
            <a:off x="4038600" y="3124200"/>
            <a:ext cx="1524000" cy="1015663"/>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vs.</a:t>
            </a:r>
          </a:p>
        </p:txBody>
      </p:sp>
      <p:sp>
        <p:nvSpPr>
          <p:cNvPr id="7" name="TextBox 6"/>
          <p:cNvSpPr txBox="1"/>
          <p:nvPr/>
        </p:nvSpPr>
        <p:spPr>
          <a:xfrm>
            <a:off x="457200" y="5206425"/>
            <a:ext cx="3657600"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Legacy switches</a:t>
            </a:r>
          </a:p>
        </p:txBody>
      </p:sp>
      <p:sp>
        <p:nvSpPr>
          <p:cNvPr id="8" name="TextBox 7"/>
          <p:cNvSpPr txBox="1"/>
          <p:nvPr/>
        </p:nvSpPr>
        <p:spPr>
          <a:xfrm>
            <a:off x="5334000" y="5206425"/>
            <a:ext cx="3810000"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Asterisk</a:t>
            </a:r>
            <a:r>
              <a:rPr lang="en-US" sz="32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on PC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50179"/>
                                        </p:tgtEl>
                                        <p:attrNameLst>
                                          <p:attrName>style.visibility</p:attrName>
                                        </p:attrNameLst>
                                      </p:cBhvr>
                                      <p:to>
                                        <p:strVal val="visible"/>
                                      </p:to>
                                    </p:set>
                                    <p:anim calcmode="lin" valueType="num">
                                      <p:cBhvr>
                                        <p:cTn id="21" dur="1000" fill="hold"/>
                                        <p:tgtEl>
                                          <p:spTgt spid="50179"/>
                                        </p:tgtEl>
                                        <p:attrNameLst>
                                          <p:attrName>ppt_w</p:attrName>
                                        </p:attrNameLst>
                                      </p:cBhvr>
                                      <p:tavLst>
                                        <p:tav tm="0">
                                          <p:val>
                                            <p:fltVal val="0"/>
                                          </p:val>
                                        </p:tav>
                                        <p:tav tm="100000">
                                          <p:val>
                                            <p:strVal val="#ppt_w"/>
                                          </p:val>
                                        </p:tav>
                                      </p:tavLst>
                                    </p:anim>
                                    <p:anim calcmode="lin" valueType="num">
                                      <p:cBhvr>
                                        <p:cTn id="22" dur="1000" fill="hold"/>
                                        <p:tgtEl>
                                          <p:spTgt spid="50179"/>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 the Advantages of OS</a:t>
            </a:r>
            <a:endParaRPr lang="en-US" dirty="0"/>
          </a:p>
        </p:txBody>
      </p:sp>
      <p:sp>
        <p:nvSpPr>
          <p:cNvPr id="3" name="Content Placeholder 2"/>
          <p:cNvSpPr>
            <a:spLocks noGrp="1"/>
          </p:cNvSpPr>
          <p:nvPr>
            <p:ph idx="1"/>
          </p:nvPr>
        </p:nvSpPr>
        <p:spPr/>
        <p:txBody>
          <a:bodyPr/>
          <a:lstStyle/>
          <a:p>
            <a:r>
              <a:rPr lang="en-US" dirty="0" smtClean="0"/>
              <a:t>Open software</a:t>
            </a:r>
          </a:p>
          <a:p>
            <a:pPr lvl="1"/>
            <a:r>
              <a:rPr lang="en-US" dirty="0" smtClean="0"/>
              <a:t>Low cost</a:t>
            </a:r>
          </a:p>
          <a:p>
            <a:pPr lvl="1"/>
            <a:r>
              <a:rPr lang="en-US" dirty="0" smtClean="0"/>
              <a:t>Worldwide network of developers</a:t>
            </a:r>
          </a:p>
          <a:p>
            <a:pPr lvl="1"/>
            <a:r>
              <a:rPr lang="en-US" dirty="0" smtClean="0"/>
              <a:t>No vendor lock</a:t>
            </a:r>
          </a:p>
          <a:p>
            <a:r>
              <a:rPr lang="en-US" dirty="0" smtClean="0"/>
              <a:t>Hybrid systems offer transitional upgrade path</a:t>
            </a:r>
          </a:p>
          <a:p>
            <a:r>
              <a:rPr lang="en-US" dirty="0" smtClean="0"/>
              <a:t>Provide redundancy via firmware/hardware combinations</a:t>
            </a:r>
          </a:p>
          <a:p>
            <a:endParaRPr lang="en-US" dirty="0"/>
          </a:p>
        </p:txBody>
      </p:sp>
      <p:pic>
        <p:nvPicPr>
          <p:cNvPr id="8195" name="Picture 3" descr="C:\Documents and Settings\user\Local Settings\Temporary Internet Files\Content.IE5\49J5ZMM2\MCj03794430000[1].wmf"/>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214469" y="4495800"/>
            <a:ext cx="2626319" cy="18684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Building In Reliability</a:t>
            </a:r>
          </a:p>
        </p:txBody>
      </p:sp>
      <p:sp>
        <p:nvSpPr>
          <p:cNvPr id="13315" name="Rectangle 3"/>
          <p:cNvSpPr>
            <a:spLocks noGrp="1" noChangeArrowheads="1"/>
          </p:cNvSpPr>
          <p:nvPr>
            <p:ph type="body" idx="1"/>
          </p:nvPr>
        </p:nvSpPr>
        <p:spPr/>
        <p:txBody>
          <a:bodyPr/>
          <a:lstStyle/>
          <a:p>
            <a:r>
              <a:rPr lang="en-US" smtClean="0"/>
              <a:t>Approach the “five nines” with your iPBX by employing utilities providing the “five R’s”:</a:t>
            </a:r>
          </a:p>
          <a:p>
            <a:pPr lvl="1"/>
            <a:r>
              <a:rPr lang="en-US" smtClean="0"/>
              <a:t>Redundancy</a:t>
            </a:r>
          </a:p>
          <a:p>
            <a:pPr lvl="1"/>
            <a:r>
              <a:rPr lang="en-US" smtClean="0"/>
              <a:t>RAID1</a:t>
            </a:r>
          </a:p>
          <a:p>
            <a:pPr lvl="1"/>
            <a:r>
              <a:rPr lang="en-US" smtClean="0"/>
              <a:t>Replicate &amp; Restore</a:t>
            </a:r>
          </a:p>
          <a:p>
            <a:pPr lvl="1"/>
            <a:r>
              <a:rPr lang="en-US" smtClean="0"/>
              <a:t>Rescue</a:t>
            </a:r>
          </a:p>
          <a:p>
            <a:pPr lvl="1"/>
            <a:r>
              <a:rPr lang="en-US" smtClean="0"/>
              <a:t>Rapid Tunneling</a:t>
            </a:r>
            <a:endParaRPr lang="en-US" dirty="0" smtClean="0"/>
          </a:p>
        </p:txBody>
      </p:sp>
      <p:pic>
        <p:nvPicPr>
          <p:cNvPr id="7169" name="Picture 1" descr="C:\Documents and Settings\user\Local Settings\Temporary Internet Files\Content.IE5\TEY7C5TI\MCj04378390000[1].wmf"/>
          <p:cNvPicPr>
            <a:picLocks noChangeAspect="1" noChangeArrowheads="1"/>
          </p:cNvPicPr>
          <p:nvPr/>
        </p:nvPicPr>
        <p:blipFill>
          <a:blip r:embed="rId3"/>
          <a:srcRect/>
          <a:stretch>
            <a:fillRect/>
          </a:stretch>
        </p:blipFill>
        <p:spPr bwMode="auto">
          <a:xfrm>
            <a:off x="6477000" y="3886200"/>
            <a:ext cx="2232025" cy="21975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up)">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up)">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up)">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wipe(up)">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wipe(up)">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wipe(up)">
                                      <p:cBhvr>
                                        <p:cTn id="32"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dirty="0" smtClean="0"/>
              <a:t>R</a:t>
            </a:r>
            <a:r>
              <a:rPr lang="en-US" baseline="-25000" dirty="0" smtClean="0"/>
              <a:t>1</a:t>
            </a:r>
            <a:r>
              <a:rPr lang="en-US" dirty="0" smtClean="0"/>
              <a:t> = Redundancy</a:t>
            </a:r>
          </a:p>
        </p:txBody>
      </p:sp>
      <p:pic>
        <p:nvPicPr>
          <p:cNvPr id="43012" name="Picture 4" descr="C:\Documents and Settings\user\Local Settings\Temporary Internet Files\Content.IE5\OH45630D\MCj03397940000[1].wmf"/>
          <p:cNvPicPr>
            <a:picLocks noChangeAspect="1" noChangeArrowheads="1"/>
          </p:cNvPicPr>
          <p:nvPr/>
        </p:nvPicPr>
        <p:blipFill>
          <a:blip r:embed="rId3"/>
          <a:srcRect/>
          <a:stretch>
            <a:fillRect/>
          </a:stretch>
        </p:blipFill>
        <p:spPr bwMode="auto">
          <a:xfrm>
            <a:off x="3538538" y="2133600"/>
            <a:ext cx="1947862" cy="28400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0800000">
                                      <p:cBhvr>
                                        <p:cTn id="6" dur="2000" fill="hold"/>
                                        <p:tgtEl>
                                          <p:spTgt spid="43012"/>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10800000">
                                      <p:cBhvr>
                                        <p:cTn id="9" dur="2000" fill="hold"/>
                                        <p:tgtEl>
                                          <p:spTgt spid="43012"/>
                                        </p:tgtEl>
                                        <p:attrNameLst>
                                          <p:attrName>r</p:attrName>
                                        </p:attrNameLst>
                                      </p:cBhvr>
                                    </p:animRot>
                                  </p:childTnLst>
                                </p:cTn>
                              </p:par>
                            </p:childTnLst>
                          </p:cTn>
                        </p:par>
                        <p:par>
                          <p:cTn id="10" fill="hold">
                            <p:stCondLst>
                              <p:cond delay="4000"/>
                            </p:stCondLst>
                            <p:childTnLst>
                              <p:par>
                                <p:cTn id="11" presetID="8" presetClass="emph" presetSubtype="0" fill="hold" nodeType="afterEffect">
                                  <p:stCondLst>
                                    <p:cond delay="0"/>
                                  </p:stCondLst>
                                  <p:childTnLst>
                                    <p:animRot by="-10800000">
                                      <p:cBhvr>
                                        <p:cTn id="12" dur="2000" fill="hold"/>
                                        <p:tgtEl>
                                          <p:spTgt spid="43012"/>
                                        </p:tgtEl>
                                        <p:attrNameLst>
                                          <p:attrName>r</p:attrName>
                                        </p:attrNameLst>
                                      </p:cBhvr>
                                    </p:animRot>
                                  </p:childTnLst>
                                </p:cTn>
                              </p:par>
                            </p:childTnLst>
                          </p:cTn>
                        </p:par>
                        <p:par>
                          <p:cTn id="13" fill="hold">
                            <p:stCondLst>
                              <p:cond delay="6000"/>
                            </p:stCondLst>
                            <p:childTnLst>
                              <p:par>
                                <p:cTn id="14" presetID="8" presetClass="emph" presetSubtype="0" fill="hold" nodeType="afterEffect">
                                  <p:stCondLst>
                                    <p:cond delay="0"/>
                                  </p:stCondLst>
                                  <p:childTnLst>
                                    <p:animRot by="10800000">
                                      <p:cBhvr>
                                        <p:cTn id="15" dur="2000" fill="hold"/>
                                        <p:tgtEl>
                                          <p:spTgt spid="430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Open Source Telephony</a:t>
            </a:r>
            <a:endParaRPr lang="en-US" dirty="0"/>
          </a:p>
        </p:txBody>
      </p:sp>
      <p:pic>
        <p:nvPicPr>
          <p:cNvPr id="33794" name="Picture 2" descr="C:\Documents and Settings\user\Local Settings\Temporary Internet Files\Content.IE5\YHHL64O4\MCj01498310000[1].wmf"/>
          <p:cNvPicPr>
            <a:picLocks noChangeAspect="1" noChangeArrowheads="1"/>
          </p:cNvPicPr>
          <p:nvPr/>
        </p:nvPicPr>
        <p:blipFill>
          <a:blip r:embed="rId2"/>
          <a:srcRect/>
          <a:stretch>
            <a:fillRect/>
          </a:stretch>
        </p:blipFill>
        <p:spPr bwMode="auto">
          <a:xfrm>
            <a:off x="2590800" y="4495800"/>
            <a:ext cx="3922637" cy="1447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Hot Failover for Complete PBX</a:t>
            </a:r>
            <a:endParaRPr lang="en-US" dirty="0"/>
          </a:p>
        </p:txBody>
      </p:sp>
      <p:sp>
        <p:nvSpPr>
          <p:cNvPr id="10243" name="Content Placeholder 4"/>
          <p:cNvSpPr>
            <a:spLocks noGrp="1"/>
          </p:cNvSpPr>
          <p:nvPr>
            <p:ph idx="1"/>
          </p:nvPr>
        </p:nvSpPr>
        <p:spPr/>
        <p:txBody>
          <a:bodyPr/>
          <a:lstStyle/>
          <a:p>
            <a:r>
              <a:rPr lang="en-US" sz="2800" dirty="0" smtClean="0"/>
              <a:t>Provides full redundancy for a complete PBX system, including telephony interfaces</a:t>
            </a:r>
          </a:p>
          <a:p>
            <a:r>
              <a:rPr lang="en-US" sz="2800" dirty="0" smtClean="0"/>
              <a:t>Auto detection of server failure &amp; switch</a:t>
            </a:r>
            <a:br>
              <a:rPr lang="en-US" sz="2800" dirty="0" smtClean="0"/>
            </a:br>
            <a:r>
              <a:rPr lang="en-US" sz="2800" dirty="0" smtClean="0"/>
              <a:t>to backup server</a:t>
            </a:r>
          </a:p>
          <a:p>
            <a:r>
              <a:rPr lang="en-US" sz="2800" dirty="0" smtClean="0"/>
              <a:t>Firmware-based switching mechanism </a:t>
            </a:r>
            <a:br>
              <a:rPr lang="en-US" sz="2800" dirty="0" smtClean="0"/>
            </a:br>
            <a:r>
              <a:rPr lang="en-US" sz="2800" dirty="0" smtClean="0"/>
              <a:t>is not network-dependent</a:t>
            </a:r>
          </a:p>
          <a:p>
            <a:r>
              <a:rPr lang="en-US" sz="2800" dirty="0" smtClean="0"/>
              <a:t>Solution components:</a:t>
            </a:r>
          </a:p>
          <a:p>
            <a:pPr lvl="1"/>
            <a:r>
              <a:rPr lang="en-US" sz="2400" dirty="0" smtClean="0"/>
              <a:t>two Xorcom IP PBX units with identical configurations</a:t>
            </a:r>
          </a:p>
          <a:p>
            <a:pPr lvl="1"/>
            <a:r>
              <a:rPr lang="en-US" sz="2400" dirty="0" smtClean="0"/>
              <a:t>Xorcom Astribank channel bank(s) with dual USB ports </a:t>
            </a:r>
          </a:p>
        </p:txBody>
      </p:sp>
      <p:pic>
        <p:nvPicPr>
          <p:cNvPr id="49162" name="Picture 10" descr="C:\Documents and Settings\user\Local Settings\Temporary Internet Files\Content.IE5\ADCZE5I1\MCj04338920000[1].png"/>
          <p:cNvPicPr>
            <a:picLocks noChangeAspect="1" noChangeArrowheads="1"/>
          </p:cNvPicPr>
          <p:nvPr/>
        </p:nvPicPr>
        <p:blipFill>
          <a:blip r:embed="rId3"/>
          <a:srcRect/>
          <a:stretch>
            <a:fillRect/>
          </a:stretch>
        </p:blipFill>
        <p:spPr bwMode="auto">
          <a:xfrm>
            <a:off x="6896100" y="2362200"/>
            <a:ext cx="2247900" cy="2247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up)">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up)">
                                      <p:cBhvr>
                                        <p:cTn id="12" dur="10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up)">
                                      <p:cBhvr>
                                        <p:cTn id="17" dur="10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wipe(up)">
                                      <p:cBhvr>
                                        <p:cTn id="22" dur="1000"/>
                                        <p:tgtEl>
                                          <p:spTgt spid="10243">
                                            <p:txEl>
                                              <p:pRg st="3" end="3"/>
                                            </p:txEl>
                                          </p:spTgt>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0243">
                                            <p:txEl>
                                              <p:pRg st="4" end="4"/>
                                            </p:txEl>
                                          </p:spTgt>
                                        </p:tgtEl>
                                        <p:attrNameLst>
                                          <p:attrName>style.visibility</p:attrName>
                                        </p:attrNameLst>
                                      </p:cBhvr>
                                      <p:to>
                                        <p:strVal val="visible"/>
                                      </p:to>
                                    </p:set>
                                    <p:animEffect transition="in" filter="wipe(up)">
                                      <p:cBhvr>
                                        <p:cTn id="26" dur="1000"/>
                                        <p:tgtEl>
                                          <p:spTgt spid="10243">
                                            <p:txEl>
                                              <p:pRg st="4" end="4"/>
                                            </p:txEl>
                                          </p:spTgt>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0243">
                                            <p:txEl>
                                              <p:pRg st="5" end="5"/>
                                            </p:txEl>
                                          </p:spTgt>
                                        </p:tgtEl>
                                        <p:attrNameLst>
                                          <p:attrName>style.visibility</p:attrName>
                                        </p:attrNameLst>
                                      </p:cBhvr>
                                      <p:to>
                                        <p:strVal val="visible"/>
                                      </p:to>
                                    </p:set>
                                    <p:animEffect transition="in" filter="wipe(up)">
                                      <p:cBhvr>
                                        <p:cTn id="30" dur="1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Line 21"/>
          <p:cNvSpPr>
            <a:spLocks noChangeShapeType="1"/>
          </p:cNvSpPr>
          <p:nvPr/>
        </p:nvSpPr>
        <p:spPr bwMode="auto">
          <a:xfrm flipV="1">
            <a:off x="4171950" y="2668588"/>
            <a:ext cx="1473200" cy="1141412"/>
          </a:xfrm>
          <a:prstGeom prst="line">
            <a:avLst/>
          </a:prstGeom>
          <a:noFill/>
          <a:ln w="9525">
            <a:solidFill>
              <a:schemeClr val="tx1"/>
            </a:solidFill>
            <a:round/>
            <a:headEnd/>
            <a:tailEnd/>
          </a:ln>
        </p:spPr>
        <p:txBody>
          <a:bodyPr/>
          <a:lstStyle/>
          <a:p>
            <a:endParaRPr lang="en-US"/>
          </a:p>
        </p:txBody>
      </p:sp>
      <p:sp>
        <p:nvSpPr>
          <p:cNvPr id="1029" name="Line 21"/>
          <p:cNvSpPr>
            <a:spLocks noChangeShapeType="1"/>
          </p:cNvSpPr>
          <p:nvPr/>
        </p:nvSpPr>
        <p:spPr bwMode="auto">
          <a:xfrm flipH="1" flipV="1">
            <a:off x="1647825" y="2668588"/>
            <a:ext cx="1262063" cy="1141412"/>
          </a:xfrm>
          <a:prstGeom prst="line">
            <a:avLst/>
          </a:prstGeom>
          <a:noFill/>
          <a:ln w="9525">
            <a:solidFill>
              <a:schemeClr val="tx1"/>
            </a:solidFill>
            <a:round/>
            <a:headEnd/>
            <a:tailEnd/>
          </a:ln>
        </p:spPr>
        <p:txBody>
          <a:bodyPr/>
          <a:lstStyle/>
          <a:p>
            <a:endParaRPr lang="en-US"/>
          </a:p>
        </p:txBody>
      </p:sp>
      <p:cxnSp>
        <p:nvCxnSpPr>
          <p:cNvPr id="34" name="Shape 14"/>
          <p:cNvCxnSpPr>
            <a:endCxn id="1046" idx="3"/>
          </p:cNvCxnSpPr>
          <p:nvPr/>
        </p:nvCxnSpPr>
        <p:spPr>
          <a:xfrm flipV="1">
            <a:off x="4881563" y="2338388"/>
            <a:ext cx="3133725" cy="1855787"/>
          </a:xfrm>
          <a:prstGeom prst="bentConnector3">
            <a:avLst>
              <a:gd name="adj1" fmla="val 107295"/>
            </a:avLst>
          </a:prstGeom>
          <a:ln>
            <a:tailEnd type="arrow"/>
          </a:ln>
        </p:spPr>
        <p:style>
          <a:lnRef idx="3">
            <a:schemeClr val="dk1"/>
          </a:lnRef>
          <a:fillRef idx="0">
            <a:schemeClr val="dk1"/>
          </a:fillRef>
          <a:effectRef idx="2">
            <a:schemeClr val="dk1"/>
          </a:effectRef>
          <a:fontRef idx="minor">
            <a:schemeClr val="tx1"/>
          </a:fontRef>
        </p:style>
      </p:cxnSp>
      <p:cxnSp>
        <p:nvCxnSpPr>
          <p:cNvPr id="40" name="Shape 14"/>
          <p:cNvCxnSpPr>
            <a:endCxn id="1045" idx="1"/>
          </p:cNvCxnSpPr>
          <p:nvPr/>
        </p:nvCxnSpPr>
        <p:spPr>
          <a:xfrm rot="10800000">
            <a:off x="1403350" y="2338388"/>
            <a:ext cx="2768600" cy="1855787"/>
          </a:xfrm>
          <a:prstGeom prst="bentConnector3">
            <a:avLst>
              <a:gd name="adj1" fmla="val 108257"/>
            </a:avLst>
          </a:prstGeom>
          <a:ln>
            <a:tailEnd type="arrow"/>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smtClean="0"/>
              <a:t>Initial Setup: Identical Servers</a:t>
            </a:r>
            <a:endParaRPr lang="en-US" dirty="0"/>
          </a:p>
        </p:txBody>
      </p:sp>
      <p:sp>
        <p:nvSpPr>
          <p:cNvPr id="1033" name="Content Placeholder 13"/>
          <p:cNvSpPr>
            <a:spLocks noGrp="1"/>
          </p:cNvSpPr>
          <p:nvPr>
            <p:ph idx="1"/>
          </p:nvPr>
        </p:nvSpPr>
        <p:spPr/>
        <p:txBody>
          <a:bodyPr/>
          <a:lstStyle/>
          <a:p>
            <a:r>
              <a:rPr lang="en-US" smtClean="0"/>
              <a:t>Two Xorcom servers + dual-USB Astribank</a:t>
            </a:r>
          </a:p>
        </p:txBody>
      </p:sp>
      <p:pic>
        <p:nvPicPr>
          <p:cNvPr id="1034" name="Picture 6" descr="1U-analog-front-full.png"/>
          <p:cNvPicPr>
            <a:picLocks noChangeAspect="1"/>
          </p:cNvPicPr>
          <p:nvPr/>
        </p:nvPicPr>
        <p:blipFill>
          <a:blip r:embed="rId4"/>
          <a:srcRect/>
          <a:stretch>
            <a:fillRect/>
          </a:stretch>
        </p:blipFill>
        <p:spPr bwMode="auto">
          <a:xfrm>
            <a:off x="3171825" y="4076700"/>
            <a:ext cx="2847975" cy="571500"/>
          </a:xfrm>
          <a:prstGeom prst="rect">
            <a:avLst/>
          </a:prstGeom>
          <a:noFill/>
          <a:ln w="9525">
            <a:noFill/>
            <a:miter lim="800000"/>
            <a:headEnd/>
            <a:tailEnd/>
          </a:ln>
        </p:spPr>
      </p:pic>
      <p:sp>
        <p:nvSpPr>
          <p:cNvPr id="31" name="Cloud"/>
          <p:cNvSpPr>
            <a:spLocks noChangeAspect="1" noEditPoints="1" noChangeArrowheads="1"/>
          </p:cNvSpPr>
          <p:nvPr/>
        </p:nvSpPr>
        <p:spPr bwMode="auto">
          <a:xfrm>
            <a:off x="4852988" y="3530600"/>
            <a:ext cx="1471612" cy="431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5"/>
          </a:solidFill>
          <a:ln w="9525">
            <a:solidFill>
              <a:srgbClr val="000000"/>
            </a:solidFill>
            <a:miter lim="800000"/>
            <a:headEnd/>
            <a:tailEnd/>
          </a:ln>
          <a:effectLst>
            <a:outerShdw dist="107763" dir="2700000" algn="ctr" rotWithShape="0">
              <a:srgbClr val="808080"/>
            </a:outerShdw>
          </a:effectLst>
        </p:spPr>
        <p:txBody>
          <a:bodyPr/>
          <a:lstStyle/>
          <a:p>
            <a:pPr algn="ctr">
              <a:spcBef>
                <a:spcPts val="1800"/>
              </a:spcBef>
              <a:defRPr/>
            </a:pPr>
            <a:r>
              <a:rPr lang="en-US" sz="1400" dirty="0"/>
              <a:t>PSTN</a:t>
            </a:r>
          </a:p>
        </p:txBody>
      </p:sp>
      <p:sp>
        <p:nvSpPr>
          <p:cNvPr id="1036" name="Line 21"/>
          <p:cNvSpPr>
            <a:spLocks noChangeShapeType="1"/>
          </p:cNvSpPr>
          <p:nvPr/>
        </p:nvSpPr>
        <p:spPr bwMode="auto">
          <a:xfrm flipH="1">
            <a:off x="4965700" y="3886200"/>
            <a:ext cx="214313" cy="458788"/>
          </a:xfrm>
          <a:prstGeom prst="line">
            <a:avLst/>
          </a:prstGeom>
          <a:noFill/>
          <a:ln w="9525">
            <a:solidFill>
              <a:schemeClr val="tx1"/>
            </a:solidFill>
            <a:round/>
            <a:headEnd/>
            <a:tailEnd/>
          </a:ln>
        </p:spPr>
        <p:txBody>
          <a:bodyPr/>
          <a:lstStyle/>
          <a:p>
            <a:endParaRPr lang="en-US"/>
          </a:p>
        </p:txBody>
      </p:sp>
      <p:sp>
        <p:nvSpPr>
          <p:cNvPr id="35" name="TextBox 34"/>
          <p:cNvSpPr txBox="1"/>
          <p:nvPr/>
        </p:nvSpPr>
        <p:spPr>
          <a:xfrm>
            <a:off x="8305800" y="3160713"/>
            <a:ext cx="685800" cy="369887"/>
          </a:xfrm>
          <a:prstGeom prst="rect">
            <a:avLst/>
          </a:prstGeom>
          <a:noFill/>
        </p:spPr>
        <p:txBody>
          <a:bodyPr>
            <a:spAutoFit/>
          </a:bodyPr>
          <a:lstStyle/>
          <a:p>
            <a:pPr>
              <a:defRPr/>
            </a:pPr>
            <a:r>
              <a:rPr lang="en-US" b="1" dirty="0">
                <a:solidFill>
                  <a:srgbClr val="005A9E"/>
                </a:solidFill>
                <a:latin typeface="+mn-lt"/>
              </a:rPr>
              <a:t>USB</a:t>
            </a:r>
          </a:p>
        </p:txBody>
      </p:sp>
      <p:sp>
        <p:nvSpPr>
          <p:cNvPr id="36" name="TextBox 35"/>
          <p:cNvSpPr txBox="1"/>
          <p:nvPr/>
        </p:nvSpPr>
        <p:spPr>
          <a:xfrm>
            <a:off x="457200" y="3160713"/>
            <a:ext cx="685800" cy="369887"/>
          </a:xfrm>
          <a:prstGeom prst="rect">
            <a:avLst/>
          </a:prstGeom>
          <a:noFill/>
        </p:spPr>
        <p:txBody>
          <a:bodyPr>
            <a:spAutoFit/>
          </a:bodyPr>
          <a:lstStyle/>
          <a:p>
            <a:pPr>
              <a:defRPr/>
            </a:pPr>
            <a:r>
              <a:rPr lang="en-US" b="1" dirty="0">
                <a:solidFill>
                  <a:srgbClr val="005A9E"/>
                </a:solidFill>
                <a:latin typeface="+mn-lt"/>
              </a:rPr>
              <a:t>USB</a:t>
            </a:r>
          </a:p>
        </p:txBody>
      </p:sp>
      <p:sp>
        <p:nvSpPr>
          <p:cNvPr id="37" name="TextBox 36"/>
          <p:cNvSpPr txBox="1"/>
          <p:nvPr/>
        </p:nvSpPr>
        <p:spPr>
          <a:xfrm>
            <a:off x="2914650" y="4572000"/>
            <a:ext cx="3028950" cy="1200150"/>
          </a:xfrm>
          <a:prstGeom prst="rect">
            <a:avLst/>
          </a:prstGeom>
          <a:noFill/>
        </p:spPr>
        <p:txBody>
          <a:bodyPr>
            <a:spAutoFit/>
          </a:bodyPr>
          <a:lstStyle/>
          <a:p>
            <a:pPr algn="ctr">
              <a:defRPr/>
            </a:pPr>
            <a:r>
              <a:rPr lang="en-US" b="1" dirty="0">
                <a:solidFill>
                  <a:srgbClr val="C00000"/>
                </a:solidFill>
                <a:latin typeface="+mn-lt"/>
              </a:rPr>
              <a:t>Astribank (front panel) </a:t>
            </a:r>
            <a:br>
              <a:rPr lang="en-US" b="1" dirty="0">
                <a:solidFill>
                  <a:srgbClr val="C00000"/>
                </a:solidFill>
                <a:latin typeface="+mn-lt"/>
              </a:rPr>
            </a:br>
            <a:r>
              <a:rPr lang="en-US" i="1" dirty="0">
                <a:solidFill>
                  <a:srgbClr val="C00000"/>
                </a:solidFill>
                <a:latin typeface="+mn-lt"/>
              </a:rPr>
              <a:t>USB-connected channel bank providing analog/digital telephony interfaces</a:t>
            </a:r>
          </a:p>
        </p:txBody>
      </p:sp>
      <p:sp>
        <p:nvSpPr>
          <p:cNvPr id="38" name="TextBox 37"/>
          <p:cNvSpPr txBox="1"/>
          <p:nvPr/>
        </p:nvSpPr>
        <p:spPr>
          <a:xfrm>
            <a:off x="5534025" y="2706688"/>
            <a:ext cx="2619375" cy="646112"/>
          </a:xfrm>
          <a:prstGeom prst="rect">
            <a:avLst/>
          </a:prstGeom>
          <a:noFill/>
        </p:spPr>
        <p:txBody>
          <a:bodyPr>
            <a:spAutoFit/>
          </a:bodyPr>
          <a:lstStyle/>
          <a:p>
            <a:pPr algn="ctr">
              <a:defRPr/>
            </a:pPr>
            <a:r>
              <a:rPr lang="en-US" b="1" dirty="0">
                <a:solidFill>
                  <a:srgbClr val="C00000"/>
                </a:solidFill>
                <a:latin typeface="+mn-lt"/>
              </a:rPr>
              <a:t>Xorcom server</a:t>
            </a:r>
            <a:br>
              <a:rPr lang="en-US" b="1" dirty="0">
                <a:solidFill>
                  <a:srgbClr val="C00000"/>
                </a:solidFill>
                <a:latin typeface="+mn-lt"/>
              </a:rPr>
            </a:br>
            <a:r>
              <a:rPr lang="en-US" i="1" dirty="0">
                <a:solidFill>
                  <a:srgbClr val="C00000"/>
                </a:solidFill>
                <a:latin typeface="+mn-lt"/>
              </a:rPr>
              <a:t>(backup)</a:t>
            </a:r>
          </a:p>
        </p:txBody>
      </p:sp>
      <p:sp>
        <p:nvSpPr>
          <p:cNvPr id="39" name="TextBox 38"/>
          <p:cNvSpPr txBox="1"/>
          <p:nvPr/>
        </p:nvSpPr>
        <p:spPr>
          <a:xfrm>
            <a:off x="1647825" y="2706688"/>
            <a:ext cx="2695575" cy="646112"/>
          </a:xfrm>
          <a:prstGeom prst="rect">
            <a:avLst/>
          </a:prstGeom>
          <a:noFill/>
        </p:spPr>
        <p:txBody>
          <a:bodyPr>
            <a:spAutoFit/>
          </a:bodyPr>
          <a:lstStyle/>
          <a:p>
            <a:pPr algn="ctr">
              <a:defRPr/>
            </a:pPr>
            <a:r>
              <a:rPr lang="en-US" b="1" dirty="0">
                <a:solidFill>
                  <a:srgbClr val="C00000"/>
                </a:solidFill>
                <a:latin typeface="+mn-lt"/>
              </a:rPr>
              <a:t>Xorcom server</a:t>
            </a:r>
            <a:br>
              <a:rPr lang="en-US" b="1" dirty="0">
                <a:solidFill>
                  <a:srgbClr val="C00000"/>
                </a:solidFill>
                <a:latin typeface="+mn-lt"/>
              </a:rPr>
            </a:br>
            <a:r>
              <a:rPr lang="en-US" i="1" dirty="0">
                <a:solidFill>
                  <a:srgbClr val="C00000"/>
                </a:solidFill>
                <a:latin typeface="+mn-lt"/>
              </a:rPr>
              <a:t>(primary)</a:t>
            </a:r>
          </a:p>
        </p:txBody>
      </p:sp>
      <p:pic>
        <p:nvPicPr>
          <p:cNvPr id="1042" name="Picture 22" descr="2U-digital-left-no-modules-small.jpg"/>
          <p:cNvPicPr>
            <a:picLocks noChangeAspect="1"/>
          </p:cNvPicPr>
          <p:nvPr/>
        </p:nvPicPr>
        <p:blipFill>
          <a:blip r:embed="rId5"/>
          <a:srcRect/>
          <a:stretch>
            <a:fillRect/>
          </a:stretch>
        </p:blipFill>
        <p:spPr bwMode="auto">
          <a:xfrm>
            <a:off x="1403350" y="1905000"/>
            <a:ext cx="2835275" cy="865188"/>
          </a:xfrm>
          <a:prstGeom prst="rect">
            <a:avLst/>
          </a:prstGeom>
          <a:noFill/>
          <a:ln w="9525">
            <a:noFill/>
            <a:miter lim="800000"/>
            <a:headEnd/>
            <a:tailEnd/>
          </a:ln>
        </p:spPr>
      </p:pic>
      <p:pic>
        <p:nvPicPr>
          <p:cNvPr id="1043" name="Picture 28" descr="2U-digital-left-no-modules-small.jpg"/>
          <p:cNvPicPr>
            <a:picLocks noChangeAspect="1"/>
          </p:cNvPicPr>
          <p:nvPr/>
        </p:nvPicPr>
        <p:blipFill>
          <a:blip r:embed="rId5"/>
          <a:srcRect/>
          <a:stretch>
            <a:fillRect/>
          </a:stretch>
        </p:blipFill>
        <p:spPr bwMode="auto">
          <a:xfrm>
            <a:off x="5180013" y="1905000"/>
            <a:ext cx="2835275" cy="865188"/>
          </a:xfrm>
          <a:prstGeom prst="rect">
            <a:avLst/>
          </a:prstGeom>
          <a:noFill/>
          <a:ln w="9525">
            <a:noFill/>
            <a:miter lim="800000"/>
            <a:headEnd/>
            <a:tailEnd/>
          </a:ln>
        </p:spPr>
      </p:pic>
      <p:sp>
        <p:nvSpPr>
          <p:cNvPr id="1044" name="Line 21"/>
          <p:cNvSpPr>
            <a:spLocks noChangeShapeType="1"/>
          </p:cNvSpPr>
          <p:nvPr/>
        </p:nvSpPr>
        <p:spPr bwMode="auto">
          <a:xfrm flipH="1" flipV="1">
            <a:off x="5524500" y="4465638"/>
            <a:ext cx="647700" cy="1249362"/>
          </a:xfrm>
          <a:prstGeom prst="line">
            <a:avLst/>
          </a:prstGeom>
          <a:noFill/>
          <a:ln w="9525">
            <a:solidFill>
              <a:schemeClr val="tx1"/>
            </a:solidFill>
            <a:round/>
            <a:headEnd/>
            <a:tailEnd/>
          </a:ln>
        </p:spPr>
        <p:txBody>
          <a:bodyPr/>
          <a:lstStyle/>
          <a:p>
            <a:endParaRPr lang="en-US"/>
          </a:p>
        </p:txBody>
      </p:sp>
      <p:sp>
        <p:nvSpPr>
          <p:cNvPr id="1045" name="Line 23"/>
          <p:cNvSpPr>
            <a:spLocks noChangeShapeType="1"/>
          </p:cNvSpPr>
          <p:nvPr/>
        </p:nvSpPr>
        <p:spPr bwMode="auto">
          <a:xfrm>
            <a:off x="5645150" y="4418013"/>
            <a:ext cx="527050" cy="688975"/>
          </a:xfrm>
          <a:prstGeom prst="line">
            <a:avLst/>
          </a:prstGeom>
          <a:noFill/>
          <a:ln w="9525">
            <a:solidFill>
              <a:schemeClr val="tx1"/>
            </a:solidFill>
            <a:round/>
            <a:headEnd/>
            <a:tailEnd/>
          </a:ln>
        </p:spPr>
        <p:txBody>
          <a:bodyPr/>
          <a:lstStyle/>
          <a:p>
            <a:endParaRPr lang="en-US"/>
          </a:p>
        </p:txBody>
      </p:sp>
      <p:sp>
        <p:nvSpPr>
          <p:cNvPr id="45" name="TextBox 44"/>
          <p:cNvSpPr txBox="1"/>
          <p:nvPr/>
        </p:nvSpPr>
        <p:spPr>
          <a:xfrm>
            <a:off x="5478463" y="6108700"/>
            <a:ext cx="1684337" cy="369888"/>
          </a:xfrm>
          <a:prstGeom prst="rect">
            <a:avLst/>
          </a:prstGeom>
          <a:noFill/>
        </p:spPr>
        <p:txBody>
          <a:bodyPr>
            <a:spAutoFit/>
          </a:bodyPr>
          <a:lstStyle/>
          <a:p>
            <a:pPr>
              <a:defRPr/>
            </a:pPr>
            <a:r>
              <a:rPr lang="en-US" b="1" dirty="0">
                <a:solidFill>
                  <a:srgbClr val="005A9E"/>
                </a:solidFill>
                <a:latin typeface="+mn-lt"/>
              </a:rPr>
              <a:t>Analog Phones</a:t>
            </a:r>
          </a:p>
        </p:txBody>
      </p:sp>
      <p:graphicFrame>
        <p:nvGraphicFramePr>
          <p:cNvPr id="1026" name="Object 13"/>
          <p:cNvGraphicFramePr>
            <a:graphicFrameLocks noChangeAspect="1"/>
          </p:cNvGraphicFramePr>
          <p:nvPr/>
        </p:nvGraphicFramePr>
        <p:xfrm>
          <a:off x="6003925" y="5486400"/>
          <a:ext cx="625475" cy="587375"/>
        </p:xfrm>
        <a:graphic>
          <a:graphicData uri="http://schemas.openxmlformats.org/presentationml/2006/ole">
            <p:oleObj spid="_x0000_s1026" name="Visio" r:id="rId6" imgW="623147" imgH="587018" progId="">
              <p:embed/>
            </p:oleObj>
          </a:graphicData>
        </a:graphic>
      </p:graphicFrame>
      <p:graphicFrame>
        <p:nvGraphicFramePr>
          <p:cNvPr id="1027" name="Object 22"/>
          <p:cNvGraphicFramePr>
            <a:graphicFrameLocks noChangeAspect="1"/>
          </p:cNvGraphicFramePr>
          <p:nvPr/>
        </p:nvGraphicFramePr>
        <p:xfrm>
          <a:off x="6005513" y="4876800"/>
          <a:ext cx="623887" cy="587375"/>
        </p:xfrm>
        <a:graphic>
          <a:graphicData uri="http://schemas.openxmlformats.org/presentationml/2006/ole">
            <p:oleObj spid="_x0000_s1027" name="Visio" r:id="rId7" imgW="623147" imgH="587018" progId="">
              <p:embed/>
            </p:oleObj>
          </a:graphicData>
        </a:graphic>
      </p:graphicFrame>
      <p:sp>
        <p:nvSpPr>
          <p:cNvPr id="44" name="TextBox 43"/>
          <p:cNvSpPr txBox="1"/>
          <p:nvPr/>
        </p:nvSpPr>
        <p:spPr>
          <a:xfrm>
            <a:off x="533400" y="5030788"/>
            <a:ext cx="1455738" cy="369887"/>
          </a:xfrm>
          <a:prstGeom prst="rect">
            <a:avLst/>
          </a:prstGeom>
          <a:noFill/>
        </p:spPr>
        <p:txBody>
          <a:bodyPr>
            <a:spAutoFit/>
          </a:bodyPr>
          <a:lstStyle/>
          <a:p>
            <a:pPr algn="r">
              <a:defRPr/>
            </a:pPr>
            <a:r>
              <a:rPr lang="en-US" b="1" dirty="0">
                <a:solidFill>
                  <a:srgbClr val="005A9E"/>
                </a:solidFill>
                <a:latin typeface="+mn-lt"/>
              </a:rPr>
              <a:t>IP Phones</a:t>
            </a:r>
          </a:p>
        </p:txBody>
      </p:sp>
      <p:sp>
        <p:nvSpPr>
          <p:cNvPr id="1048" name="Line 21"/>
          <p:cNvSpPr>
            <a:spLocks noChangeShapeType="1"/>
          </p:cNvSpPr>
          <p:nvPr/>
        </p:nvSpPr>
        <p:spPr bwMode="auto">
          <a:xfrm flipV="1">
            <a:off x="2466975" y="3886200"/>
            <a:ext cx="247650" cy="763588"/>
          </a:xfrm>
          <a:prstGeom prst="line">
            <a:avLst/>
          </a:prstGeom>
          <a:noFill/>
          <a:ln w="9525">
            <a:solidFill>
              <a:schemeClr val="tx1"/>
            </a:solidFill>
            <a:round/>
            <a:headEnd/>
            <a:tailEnd/>
          </a:ln>
        </p:spPr>
        <p:txBody>
          <a:bodyPr/>
          <a:lstStyle/>
          <a:p>
            <a:endParaRPr lang="en-US"/>
          </a:p>
        </p:txBody>
      </p:sp>
      <p:sp>
        <p:nvSpPr>
          <p:cNvPr id="1049" name="Line 21"/>
          <p:cNvSpPr>
            <a:spLocks noChangeShapeType="1"/>
          </p:cNvSpPr>
          <p:nvPr/>
        </p:nvSpPr>
        <p:spPr bwMode="auto">
          <a:xfrm flipV="1">
            <a:off x="2571750" y="3962400"/>
            <a:ext cx="400050" cy="1277938"/>
          </a:xfrm>
          <a:prstGeom prst="line">
            <a:avLst/>
          </a:prstGeom>
          <a:noFill/>
          <a:ln w="9525">
            <a:solidFill>
              <a:schemeClr val="tx1"/>
            </a:solidFill>
            <a:round/>
            <a:headEnd/>
            <a:tailEnd/>
          </a:ln>
        </p:spPr>
        <p:txBody>
          <a:bodyPr/>
          <a:lstStyle/>
          <a:p>
            <a:endParaRPr lang="en-US"/>
          </a:p>
        </p:txBody>
      </p:sp>
      <p:pic>
        <p:nvPicPr>
          <p:cNvPr id="1050" name="Picture 2" descr="C:\Documents and Settings\user\Local Settings\Temporary Internet Files\Content.IE5\OH45630D\MCj03969100000[1].wmf"/>
          <p:cNvPicPr>
            <a:picLocks noChangeAspect="1" noChangeArrowheads="1"/>
          </p:cNvPicPr>
          <p:nvPr/>
        </p:nvPicPr>
        <p:blipFill>
          <a:blip r:embed="rId8"/>
          <a:srcRect/>
          <a:stretch>
            <a:fillRect/>
          </a:stretch>
        </p:blipFill>
        <p:spPr bwMode="auto">
          <a:xfrm>
            <a:off x="1857375" y="4467225"/>
            <a:ext cx="714375" cy="552450"/>
          </a:xfrm>
          <a:prstGeom prst="rect">
            <a:avLst/>
          </a:prstGeom>
          <a:noFill/>
          <a:ln w="9525">
            <a:noFill/>
            <a:miter lim="800000"/>
            <a:headEnd/>
            <a:tailEnd/>
          </a:ln>
        </p:spPr>
      </p:pic>
      <p:sp>
        <p:nvSpPr>
          <p:cNvPr id="49" name="Cloud"/>
          <p:cNvSpPr>
            <a:spLocks noChangeAspect="1" noEditPoints="1" noChangeArrowheads="1"/>
          </p:cNvSpPr>
          <p:nvPr/>
        </p:nvSpPr>
        <p:spPr bwMode="auto">
          <a:xfrm>
            <a:off x="2590800" y="3530600"/>
            <a:ext cx="1676400" cy="469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a:lstStyle/>
          <a:p>
            <a:pPr algn="ctr">
              <a:spcBef>
                <a:spcPts val="1800"/>
              </a:spcBef>
              <a:defRPr/>
            </a:pPr>
            <a:r>
              <a:rPr lang="en-US" sz="1400" dirty="0"/>
              <a:t>LAN/WAN</a:t>
            </a:r>
          </a:p>
        </p:txBody>
      </p:sp>
      <p:pic>
        <p:nvPicPr>
          <p:cNvPr id="1052" name="Picture 2" descr="C:\Documents and Settings\user\Local Settings\Temporary Internet Files\Content.IE5\OH45630D\MCj03969100000[1].wmf"/>
          <p:cNvPicPr>
            <a:picLocks noChangeAspect="1" noChangeArrowheads="1"/>
          </p:cNvPicPr>
          <p:nvPr/>
        </p:nvPicPr>
        <p:blipFill>
          <a:blip r:embed="rId8"/>
          <a:srcRect/>
          <a:stretch>
            <a:fillRect/>
          </a:stretch>
        </p:blipFill>
        <p:spPr bwMode="auto">
          <a:xfrm>
            <a:off x="2076450" y="5084763"/>
            <a:ext cx="714375" cy="554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par>
                                <p:cTn id="26" presetID="22" presetClass="entr" presetSubtype="4"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wipe(down)">
                                      <p:cBhvr>
                                        <p:cTn id="37" dur="500"/>
                                        <p:tgtEl>
                                          <p:spTgt spid="1036"/>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044"/>
                                        </p:tgtEl>
                                        <p:attrNameLst>
                                          <p:attrName>style.visibility</p:attrName>
                                        </p:attrNameLst>
                                      </p:cBhvr>
                                      <p:to>
                                        <p:strVal val="visible"/>
                                      </p:to>
                                    </p:set>
                                    <p:animEffect transition="in" filter="wipe(up)">
                                      <p:cBhvr>
                                        <p:cTn id="44" dur="500"/>
                                        <p:tgtEl>
                                          <p:spTgt spid="104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45"/>
                                        </p:tgtEl>
                                        <p:attrNameLst>
                                          <p:attrName>style.visibility</p:attrName>
                                        </p:attrNameLst>
                                      </p:cBhvr>
                                      <p:to>
                                        <p:strVal val="visible"/>
                                      </p:to>
                                    </p:set>
                                    <p:animEffect transition="in" filter="wipe(up)">
                                      <p:cBhvr>
                                        <p:cTn id="47" dur="500"/>
                                        <p:tgtEl>
                                          <p:spTgt spid="1045"/>
                                        </p:tgtEl>
                                      </p:cBhvr>
                                    </p:animEffect>
                                  </p:childTnLst>
                                </p:cTn>
                              </p:par>
                            </p:childTnLst>
                          </p:cTn>
                        </p:par>
                        <p:par>
                          <p:cTn id="48" fill="hold">
                            <p:stCondLst>
                              <p:cond delay="1000"/>
                            </p:stCondLst>
                            <p:childTnLst>
                              <p:par>
                                <p:cTn id="49" presetID="1" presetClass="entr" presetSubtype="0" fill="hold" nodeType="afterEffect">
                                  <p:stCondLst>
                                    <p:cond delay="0"/>
                                  </p:stCondLst>
                                  <p:childTnLst>
                                    <p:set>
                                      <p:cBhvr>
                                        <p:cTn id="50" dur="1" fill="hold">
                                          <p:stCondLst>
                                            <p:cond delay="0"/>
                                          </p:stCondLst>
                                        </p:cTn>
                                        <p:tgtEl>
                                          <p:spTgt spid="1027"/>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0"/>
                                  </p:stCondLst>
                                  <p:childTnLst>
                                    <p:set>
                                      <p:cBhvr>
                                        <p:cTn id="53" dur="1" fill="hold">
                                          <p:stCondLst>
                                            <p:cond delay="0"/>
                                          </p:stCondLst>
                                        </p:cTn>
                                        <p:tgtEl>
                                          <p:spTgt spid="102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childTnLst>
                          </p:cTn>
                        </p:par>
                        <p:par>
                          <p:cTn id="60" fill="hold">
                            <p:stCondLst>
                              <p:cond delay="0"/>
                            </p:stCondLst>
                            <p:childTnLst>
                              <p:par>
                                <p:cTn id="61" presetID="22" presetClass="entr" presetSubtype="4" fill="hold" grpId="0" nodeType="afterEffect">
                                  <p:stCondLst>
                                    <p:cond delay="0"/>
                                  </p:stCondLst>
                                  <p:childTnLst>
                                    <p:set>
                                      <p:cBhvr>
                                        <p:cTn id="62" dur="1" fill="hold">
                                          <p:stCondLst>
                                            <p:cond delay="0"/>
                                          </p:stCondLst>
                                        </p:cTn>
                                        <p:tgtEl>
                                          <p:spTgt spid="1029"/>
                                        </p:tgtEl>
                                        <p:attrNameLst>
                                          <p:attrName>style.visibility</p:attrName>
                                        </p:attrNameLst>
                                      </p:cBhvr>
                                      <p:to>
                                        <p:strVal val="visible"/>
                                      </p:to>
                                    </p:set>
                                    <p:animEffect transition="in" filter="wipe(down)">
                                      <p:cBhvr>
                                        <p:cTn id="63" dur="1000"/>
                                        <p:tgtEl>
                                          <p:spTgt spid="1029"/>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028"/>
                                        </p:tgtEl>
                                        <p:attrNameLst>
                                          <p:attrName>style.visibility</p:attrName>
                                        </p:attrNameLst>
                                      </p:cBhvr>
                                      <p:to>
                                        <p:strVal val="visible"/>
                                      </p:to>
                                    </p:set>
                                    <p:animEffect transition="in" filter="wipe(down)">
                                      <p:cBhvr>
                                        <p:cTn id="66" dur="1000"/>
                                        <p:tgtEl>
                                          <p:spTgt spid="102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048"/>
                                        </p:tgtEl>
                                        <p:attrNameLst>
                                          <p:attrName>style.visibility</p:attrName>
                                        </p:attrNameLst>
                                      </p:cBhvr>
                                      <p:to>
                                        <p:strVal val="visible"/>
                                      </p:to>
                                    </p:set>
                                    <p:animEffect transition="in" filter="wipe(up)">
                                      <p:cBhvr>
                                        <p:cTn id="69" dur="1000"/>
                                        <p:tgtEl>
                                          <p:spTgt spid="1048"/>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049"/>
                                        </p:tgtEl>
                                        <p:attrNameLst>
                                          <p:attrName>style.visibility</p:attrName>
                                        </p:attrNameLst>
                                      </p:cBhvr>
                                      <p:to>
                                        <p:strVal val="visible"/>
                                      </p:to>
                                    </p:set>
                                    <p:animEffect transition="in" filter="wipe(up)">
                                      <p:cBhvr>
                                        <p:cTn id="72" dur="1000"/>
                                        <p:tgtEl>
                                          <p:spTgt spid="1049"/>
                                        </p:tgtEl>
                                      </p:cBhvr>
                                    </p:animEffect>
                                  </p:childTnLst>
                                </p:cTn>
                              </p:par>
                            </p:childTnLst>
                          </p:cTn>
                        </p:par>
                        <p:par>
                          <p:cTn id="73" fill="hold">
                            <p:stCondLst>
                              <p:cond delay="1000"/>
                            </p:stCondLst>
                            <p:childTnLst>
                              <p:par>
                                <p:cTn id="74" presetID="1" presetClass="entr" presetSubtype="0" fill="hold" nodeType="afterEffect">
                                  <p:stCondLst>
                                    <p:cond delay="0"/>
                                  </p:stCondLst>
                                  <p:childTnLst>
                                    <p:set>
                                      <p:cBhvr>
                                        <p:cTn id="75" dur="1" fill="hold">
                                          <p:stCondLst>
                                            <p:cond delay="0"/>
                                          </p:stCondLst>
                                        </p:cTn>
                                        <p:tgtEl>
                                          <p:spTgt spid="105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05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p:bldP spid="1029" grpId="0" animBg="1"/>
      <p:bldP spid="31" grpId="0" animBg="1"/>
      <p:bldP spid="1036" grpId="0" animBg="1"/>
      <p:bldP spid="35" grpId="0"/>
      <p:bldP spid="36" grpId="0"/>
      <p:bldP spid="37" grpId="0"/>
      <p:bldP spid="38" grpId="0"/>
      <p:bldP spid="39" grpId="0"/>
      <p:bldP spid="1044" grpId="0" animBg="1"/>
      <p:bldP spid="1045" grpId="0" animBg="1"/>
      <p:bldP spid="45" grpId="0"/>
      <p:bldP spid="44" grpId="0"/>
      <p:bldP spid="1048" grpId="0" animBg="1"/>
      <p:bldP spid="1049" grpId="0"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21"/>
          <p:cNvSpPr>
            <a:spLocks noChangeShapeType="1"/>
          </p:cNvSpPr>
          <p:nvPr/>
        </p:nvSpPr>
        <p:spPr bwMode="auto">
          <a:xfrm flipH="1">
            <a:off x="4965700" y="3886200"/>
            <a:ext cx="214313" cy="458788"/>
          </a:xfrm>
          <a:prstGeom prst="line">
            <a:avLst/>
          </a:prstGeom>
          <a:noFill/>
          <a:ln w="9525">
            <a:solidFill>
              <a:schemeClr val="tx1"/>
            </a:solidFill>
            <a:round/>
            <a:headEnd/>
            <a:tailEnd/>
          </a:ln>
        </p:spPr>
        <p:txBody>
          <a:bodyPr/>
          <a:lstStyle/>
          <a:p>
            <a:endParaRPr lang="en-US"/>
          </a:p>
        </p:txBody>
      </p:sp>
      <p:pic>
        <p:nvPicPr>
          <p:cNvPr id="44" name="Picture 14"/>
          <p:cNvPicPr>
            <a:picLocks noChangeAspect="1" noChangeArrowheads="1"/>
          </p:cNvPicPr>
          <p:nvPr/>
        </p:nvPicPr>
        <p:blipFill>
          <a:blip r:embed="rId4"/>
          <a:srcRect/>
          <a:stretch>
            <a:fillRect/>
          </a:stretch>
        </p:blipFill>
        <p:spPr bwMode="auto">
          <a:xfrm>
            <a:off x="3032125" y="4114800"/>
            <a:ext cx="2835275" cy="323850"/>
          </a:xfrm>
          <a:prstGeom prst="rect">
            <a:avLst/>
          </a:prstGeom>
          <a:ln>
            <a:noFill/>
          </a:ln>
          <a:effectLst>
            <a:outerShdw blurRad="292100" dist="139700" dir="2700000" algn="tl" rotWithShape="0">
              <a:srgbClr val="333333">
                <a:alpha val="65000"/>
              </a:srgbClr>
            </a:outerShdw>
          </a:effectLst>
        </p:spPr>
      </p:pic>
      <p:sp>
        <p:nvSpPr>
          <p:cNvPr id="2054" name="Line 21"/>
          <p:cNvSpPr>
            <a:spLocks noChangeShapeType="1"/>
          </p:cNvSpPr>
          <p:nvPr/>
        </p:nvSpPr>
        <p:spPr bwMode="auto">
          <a:xfrm flipV="1">
            <a:off x="4171950" y="2668588"/>
            <a:ext cx="1473200" cy="1141412"/>
          </a:xfrm>
          <a:prstGeom prst="line">
            <a:avLst/>
          </a:prstGeom>
          <a:noFill/>
          <a:ln w="9525">
            <a:solidFill>
              <a:schemeClr val="tx1"/>
            </a:solidFill>
            <a:round/>
            <a:headEnd/>
            <a:tailEnd/>
          </a:ln>
        </p:spPr>
        <p:txBody>
          <a:bodyPr/>
          <a:lstStyle/>
          <a:p>
            <a:endParaRPr lang="en-US"/>
          </a:p>
        </p:txBody>
      </p:sp>
      <p:sp>
        <p:nvSpPr>
          <p:cNvPr id="2055" name="Line 21"/>
          <p:cNvSpPr>
            <a:spLocks noChangeShapeType="1"/>
          </p:cNvSpPr>
          <p:nvPr/>
        </p:nvSpPr>
        <p:spPr bwMode="auto">
          <a:xfrm flipH="1" flipV="1">
            <a:off x="1647825" y="2668588"/>
            <a:ext cx="1262063" cy="1141412"/>
          </a:xfrm>
          <a:prstGeom prst="line">
            <a:avLst/>
          </a:prstGeom>
          <a:noFill/>
          <a:ln w="9525">
            <a:solidFill>
              <a:schemeClr val="tx1"/>
            </a:solidFill>
            <a:round/>
            <a:headEnd/>
            <a:tailEnd/>
          </a:ln>
        </p:spPr>
        <p:txBody>
          <a:bodyPr/>
          <a:lstStyle/>
          <a:p>
            <a:endParaRPr lang="en-US"/>
          </a:p>
        </p:txBody>
      </p:sp>
      <p:cxnSp>
        <p:nvCxnSpPr>
          <p:cNvPr id="34" name="Shape 14"/>
          <p:cNvCxnSpPr>
            <a:endCxn id="1046" idx="3"/>
          </p:cNvCxnSpPr>
          <p:nvPr/>
        </p:nvCxnSpPr>
        <p:spPr>
          <a:xfrm flipV="1">
            <a:off x="4648200" y="2338388"/>
            <a:ext cx="3367088" cy="1855787"/>
          </a:xfrm>
          <a:prstGeom prst="bentConnector3">
            <a:avLst>
              <a:gd name="adj1" fmla="val 106789"/>
            </a:avLst>
          </a:prstGeom>
          <a:ln>
            <a:headEnd type="oval"/>
            <a:tailEnd type="triangle"/>
          </a:ln>
        </p:spPr>
        <p:style>
          <a:lnRef idx="3">
            <a:schemeClr val="dk1"/>
          </a:lnRef>
          <a:fillRef idx="0">
            <a:schemeClr val="dk1"/>
          </a:fillRef>
          <a:effectRef idx="2">
            <a:schemeClr val="dk1"/>
          </a:effectRef>
          <a:fontRef idx="minor">
            <a:schemeClr val="tx1"/>
          </a:fontRef>
        </p:style>
      </p:cxnSp>
      <p:cxnSp>
        <p:nvCxnSpPr>
          <p:cNvPr id="40" name="Shape 14"/>
          <p:cNvCxnSpPr>
            <a:endCxn id="1045" idx="1"/>
          </p:cNvCxnSpPr>
          <p:nvPr/>
        </p:nvCxnSpPr>
        <p:spPr>
          <a:xfrm rot="10800000">
            <a:off x="1403350" y="2338388"/>
            <a:ext cx="2940050" cy="1855787"/>
          </a:xfrm>
          <a:prstGeom prst="bentConnector3">
            <a:avLst>
              <a:gd name="adj1" fmla="val 107775"/>
            </a:avLst>
          </a:prstGeom>
          <a:ln>
            <a:headEnd type="oval"/>
            <a:tailEnd type="arrow"/>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25438" y="152400"/>
            <a:ext cx="8818562" cy="609600"/>
          </a:xfrm>
        </p:spPr>
        <p:txBody>
          <a:bodyPr/>
          <a:lstStyle/>
          <a:p>
            <a:r>
              <a:rPr lang="en-US" dirty="0" smtClean="0"/>
              <a:t>Standard Operation: Primary Active</a:t>
            </a:r>
            <a:endParaRPr lang="en-US" dirty="0"/>
          </a:p>
        </p:txBody>
      </p:sp>
      <p:sp>
        <p:nvSpPr>
          <p:cNvPr id="2059" name="Content Placeholder 13"/>
          <p:cNvSpPr>
            <a:spLocks noGrp="1"/>
          </p:cNvSpPr>
          <p:nvPr>
            <p:ph idx="1"/>
          </p:nvPr>
        </p:nvSpPr>
        <p:spPr/>
        <p:txBody>
          <a:bodyPr/>
          <a:lstStyle/>
          <a:p>
            <a:r>
              <a:rPr lang="en-US" smtClean="0"/>
              <a:t>Dual USB ports; Firmware monitoring/switching</a:t>
            </a:r>
          </a:p>
        </p:txBody>
      </p:sp>
      <p:sp>
        <p:nvSpPr>
          <p:cNvPr id="30" name="TextBox 29"/>
          <p:cNvSpPr txBox="1"/>
          <p:nvPr/>
        </p:nvSpPr>
        <p:spPr>
          <a:xfrm>
            <a:off x="533400" y="5030788"/>
            <a:ext cx="1455738" cy="369887"/>
          </a:xfrm>
          <a:prstGeom prst="rect">
            <a:avLst/>
          </a:prstGeom>
          <a:noFill/>
        </p:spPr>
        <p:txBody>
          <a:bodyPr>
            <a:spAutoFit/>
          </a:bodyPr>
          <a:lstStyle/>
          <a:p>
            <a:pPr algn="r">
              <a:defRPr/>
            </a:pPr>
            <a:r>
              <a:rPr lang="en-US" b="1" dirty="0">
                <a:solidFill>
                  <a:srgbClr val="005A9E"/>
                </a:solidFill>
                <a:latin typeface="+mn-lt"/>
              </a:rPr>
              <a:t>IP Phones</a:t>
            </a:r>
          </a:p>
        </p:txBody>
      </p:sp>
      <p:sp>
        <p:nvSpPr>
          <p:cNvPr id="2061" name="Line 21"/>
          <p:cNvSpPr>
            <a:spLocks noChangeShapeType="1"/>
          </p:cNvSpPr>
          <p:nvPr/>
        </p:nvSpPr>
        <p:spPr bwMode="auto">
          <a:xfrm flipV="1">
            <a:off x="2466975" y="3886200"/>
            <a:ext cx="247650" cy="763588"/>
          </a:xfrm>
          <a:prstGeom prst="line">
            <a:avLst/>
          </a:prstGeom>
          <a:noFill/>
          <a:ln w="9525">
            <a:solidFill>
              <a:schemeClr val="tx1"/>
            </a:solidFill>
            <a:round/>
            <a:headEnd/>
            <a:tailEnd/>
          </a:ln>
        </p:spPr>
        <p:txBody>
          <a:bodyPr/>
          <a:lstStyle/>
          <a:p>
            <a:endParaRPr lang="en-US"/>
          </a:p>
        </p:txBody>
      </p:sp>
      <p:sp>
        <p:nvSpPr>
          <p:cNvPr id="2062" name="Line 21"/>
          <p:cNvSpPr>
            <a:spLocks noChangeShapeType="1"/>
          </p:cNvSpPr>
          <p:nvPr/>
        </p:nvSpPr>
        <p:spPr bwMode="auto">
          <a:xfrm flipV="1">
            <a:off x="2571750" y="3962400"/>
            <a:ext cx="400050" cy="1277938"/>
          </a:xfrm>
          <a:prstGeom prst="line">
            <a:avLst/>
          </a:prstGeom>
          <a:noFill/>
          <a:ln w="9525">
            <a:solidFill>
              <a:schemeClr val="tx1"/>
            </a:solidFill>
            <a:round/>
            <a:headEnd/>
            <a:tailEnd/>
          </a:ln>
        </p:spPr>
        <p:txBody>
          <a:bodyPr/>
          <a:lstStyle/>
          <a:p>
            <a:endParaRPr lang="en-US"/>
          </a:p>
        </p:txBody>
      </p:sp>
      <p:pic>
        <p:nvPicPr>
          <p:cNvPr id="2063" name="Picture 2" descr="C:\Documents and Settings\user\Local Settings\Temporary Internet Files\Content.IE5\OH45630D\MCj03969100000[1].wmf"/>
          <p:cNvPicPr>
            <a:picLocks noChangeAspect="1" noChangeArrowheads="1"/>
          </p:cNvPicPr>
          <p:nvPr/>
        </p:nvPicPr>
        <p:blipFill>
          <a:blip r:embed="rId5"/>
          <a:srcRect/>
          <a:stretch>
            <a:fillRect/>
          </a:stretch>
        </p:blipFill>
        <p:spPr bwMode="auto">
          <a:xfrm>
            <a:off x="1857375" y="4467225"/>
            <a:ext cx="714375" cy="552450"/>
          </a:xfrm>
          <a:prstGeom prst="rect">
            <a:avLst/>
          </a:prstGeom>
          <a:noFill/>
          <a:ln w="9525">
            <a:noFill/>
            <a:miter lim="800000"/>
            <a:headEnd/>
            <a:tailEnd/>
          </a:ln>
        </p:spPr>
      </p:pic>
      <p:pic>
        <p:nvPicPr>
          <p:cNvPr id="2064" name="Picture 2" descr="C:\Documents and Settings\user\Local Settings\Temporary Internet Files\Content.IE5\OH45630D\MCj03969100000[1].wmf"/>
          <p:cNvPicPr>
            <a:picLocks noChangeAspect="1" noChangeArrowheads="1"/>
          </p:cNvPicPr>
          <p:nvPr/>
        </p:nvPicPr>
        <p:blipFill>
          <a:blip r:embed="rId5"/>
          <a:srcRect/>
          <a:stretch>
            <a:fillRect/>
          </a:stretch>
        </p:blipFill>
        <p:spPr bwMode="auto">
          <a:xfrm>
            <a:off x="2076450" y="5084763"/>
            <a:ext cx="714375" cy="554037"/>
          </a:xfrm>
          <a:prstGeom prst="rect">
            <a:avLst/>
          </a:prstGeom>
          <a:noFill/>
          <a:ln w="9525">
            <a:noFill/>
            <a:miter lim="800000"/>
            <a:headEnd/>
            <a:tailEnd/>
          </a:ln>
        </p:spPr>
      </p:pic>
      <p:sp>
        <p:nvSpPr>
          <p:cNvPr id="31" name="Cloud"/>
          <p:cNvSpPr>
            <a:spLocks noChangeAspect="1" noEditPoints="1" noChangeArrowheads="1"/>
          </p:cNvSpPr>
          <p:nvPr/>
        </p:nvSpPr>
        <p:spPr bwMode="auto">
          <a:xfrm>
            <a:off x="4852988" y="3530600"/>
            <a:ext cx="1471612" cy="431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5"/>
          </a:solidFill>
          <a:ln w="9525">
            <a:solidFill>
              <a:srgbClr val="000000"/>
            </a:solidFill>
            <a:miter lim="800000"/>
            <a:headEnd/>
            <a:tailEnd/>
          </a:ln>
          <a:effectLst>
            <a:outerShdw dist="107763" dir="2700000" algn="ctr" rotWithShape="0">
              <a:srgbClr val="808080"/>
            </a:outerShdw>
          </a:effectLst>
        </p:spPr>
        <p:txBody>
          <a:bodyPr/>
          <a:lstStyle/>
          <a:p>
            <a:pPr algn="ctr">
              <a:spcBef>
                <a:spcPts val="1800"/>
              </a:spcBef>
              <a:defRPr/>
            </a:pPr>
            <a:r>
              <a:rPr lang="en-US" sz="1400" dirty="0"/>
              <a:t>PSTN</a:t>
            </a:r>
          </a:p>
        </p:txBody>
      </p:sp>
      <p:sp>
        <p:nvSpPr>
          <p:cNvPr id="35" name="TextBox 34"/>
          <p:cNvSpPr txBox="1"/>
          <p:nvPr/>
        </p:nvSpPr>
        <p:spPr>
          <a:xfrm>
            <a:off x="8305800" y="3160713"/>
            <a:ext cx="685800" cy="369887"/>
          </a:xfrm>
          <a:prstGeom prst="rect">
            <a:avLst/>
          </a:prstGeom>
          <a:noFill/>
        </p:spPr>
        <p:txBody>
          <a:bodyPr>
            <a:spAutoFit/>
          </a:bodyPr>
          <a:lstStyle/>
          <a:p>
            <a:pPr>
              <a:defRPr/>
            </a:pPr>
            <a:r>
              <a:rPr lang="en-US" b="1" dirty="0">
                <a:solidFill>
                  <a:srgbClr val="005A9E"/>
                </a:solidFill>
                <a:latin typeface="+mn-lt"/>
              </a:rPr>
              <a:t>USB</a:t>
            </a:r>
          </a:p>
        </p:txBody>
      </p:sp>
      <p:sp>
        <p:nvSpPr>
          <p:cNvPr id="36" name="TextBox 35"/>
          <p:cNvSpPr txBox="1"/>
          <p:nvPr/>
        </p:nvSpPr>
        <p:spPr>
          <a:xfrm>
            <a:off x="457200" y="3160713"/>
            <a:ext cx="685800" cy="369887"/>
          </a:xfrm>
          <a:prstGeom prst="rect">
            <a:avLst/>
          </a:prstGeom>
          <a:noFill/>
        </p:spPr>
        <p:txBody>
          <a:bodyPr>
            <a:spAutoFit/>
          </a:bodyPr>
          <a:lstStyle/>
          <a:p>
            <a:pPr>
              <a:defRPr/>
            </a:pPr>
            <a:r>
              <a:rPr lang="en-US" b="1" dirty="0">
                <a:solidFill>
                  <a:srgbClr val="005A9E"/>
                </a:solidFill>
                <a:latin typeface="+mn-lt"/>
              </a:rPr>
              <a:t>USB</a:t>
            </a:r>
          </a:p>
        </p:txBody>
      </p:sp>
      <p:sp>
        <p:nvSpPr>
          <p:cNvPr id="37" name="TextBox 36"/>
          <p:cNvSpPr txBox="1"/>
          <p:nvPr/>
        </p:nvSpPr>
        <p:spPr>
          <a:xfrm>
            <a:off x="2914650" y="4572000"/>
            <a:ext cx="3028950" cy="1200150"/>
          </a:xfrm>
          <a:prstGeom prst="rect">
            <a:avLst/>
          </a:prstGeom>
          <a:noFill/>
        </p:spPr>
        <p:txBody>
          <a:bodyPr>
            <a:spAutoFit/>
          </a:bodyPr>
          <a:lstStyle/>
          <a:p>
            <a:pPr algn="ctr">
              <a:defRPr/>
            </a:pPr>
            <a:r>
              <a:rPr lang="en-US" b="1" dirty="0">
                <a:solidFill>
                  <a:srgbClr val="C00000"/>
                </a:solidFill>
                <a:latin typeface="+mn-lt"/>
              </a:rPr>
              <a:t>Astribank (rear panel) </a:t>
            </a:r>
            <a:br>
              <a:rPr lang="en-US" b="1" dirty="0">
                <a:solidFill>
                  <a:srgbClr val="C00000"/>
                </a:solidFill>
                <a:latin typeface="+mn-lt"/>
              </a:rPr>
            </a:br>
            <a:r>
              <a:rPr lang="en-US" i="1" dirty="0">
                <a:solidFill>
                  <a:srgbClr val="C00000"/>
                </a:solidFill>
                <a:latin typeface="+mn-lt"/>
              </a:rPr>
              <a:t>USB-connected channel bank providing analog/digital telephony interfaces</a:t>
            </a:r>
          </a:p>
        </p:txBody>
      </p:sp>
      <p:sp>
        <p:nvSpPr>
          <p:cNvPr id="38" name="TextBox 37"/>
          <p:cNvSpPr txBox="1"/>
          <p:nvPr/>
        </p:nvSpPr>
        <p:spPr>
          <a:xfrm>
            <a:off x="5534025" y="2706688"/>
            <a:ext cx="2619375" cy="646112"/>
          </a:xfrm>
          <a:prstGeom prst="rect">
            <a:avLst/>
          </a:prstGeom>
          <a:noFill/>
        </p:spPr>
        <p:txBody>
          <a:bodyPr>
            <a:spAutoFit/>
          </a:bodyPr>
          <a:lstStyle/>
          <a:p>
            <a:pPr algn="ctr">
              <a:defRPr/>
            </a:pPr>
            <a:r>
              <a:rPr lang="en-US" b="1" dirty="0">
                <a:solidFill>
                  <a:srgbClr val="C00000"/>
                </a:solidFill>
                <a:latin typeface="+mn-lt"/>
              </a:rPr>
              <a:t>Xorcom server</a:t>
            </a:r>
            <a:br>
              <a:rPr lang="en-US" b="1" dirty="0">
                <a:solidFill>
                  <a:srgbClr val="C00000"/>
                </a:solidFill>
                <a:latin typeface="+mn-lt"/>
              </a:rPr>
            </a:br>
            <a:r>
              <a:rPr lang="en-US" i="1" dirty="0">
                <a:solidFill>
                  <a:srgbClr val="C00000"/>
                </a:solidFill>
                <a:latin typeface="+mn-lt"/>
              </a:rPr>
              <a:t>(backup)</a:t>
            </a:r>
          </a:p>
        </p:txBody>
      </p:sp>
      <p:sp>
        <p:nvSpPr>
          <p:cNvPr id="39" name="TextBox 38"/>
          <p:cNvSpPr txBox="1"/>
          <p:nvPr/>
        </p:nvSpPr>
        <p:spPr>
          <a:xfrm>
            <a:off x="1647825" y="2706688"/>
            <a:ext cx="2695575" cy="646112"/>
          </a:xfrm>
          <a:prstGeom prst="rect">
            <a:avLst/>
          </a:prstGeom>
          <a:noFill/>
        </p:spPr>
        <p:txBody>
          <a:bodyPr>
            <a:spAutoFit/>
          </a:bodyPr>
          <a:lstStyle/>
          <a:p>
            <a:pPr algn="ctr">
              <a:defRPr/>
            </a:pPr>
            <a:r>
              <a:rPr lang="en-US" b="1" dirty="0">
                <a:solidFill>
                  <a:srgbClr val="C00000"/>
                </a:solidFill>
                <a:latin typeface="+mn-lt"/>
              </a:rPr>
              <a:t>Xorcom server</a:t>
            </a:r>
            <a:br>
              <a:rPr lang="en-US" b="1" dirty="0">
                <a:solidFill>
                  <a:srgbClr val="C00000"/>
                </a:solidFill>
                <a:latin typeface="+mn-lt"/>
              </a:rPr>
            </a:br>
            <a:r>
              <a:rPr lang="en-US" i="1" dirty="0">
                <a:solidFill>
                  <a:srgbClr val="C00000"/>
                </a:solidFill>
                <a:latin typeface="+mn-lt"/>
              </a:rPr>
              <a:t>(primary)</a:t>
            </a:r>
          </a:p>
        </p:txBody>
      </p:sp>
      <p:pic>
        <p:nvPicPr>
          <p:cNvPr id="2071" name="Picture 22" descr="2U-digital-left-no-modules-small.jpg"/>
          <p:cNvPicPr>
            <a:picLocks noChangeAspect="1"/>
          </p:cNvPicPr>
          <p:nvPr/>
        </p:nvPicPr>
        <p:blipFill>
          <a:blip r:embed="rId6"/>
          <a:srcRect/>
          <a:stretch>
            <a:fillRect/>
          </a:stretch>
        </p:blipFill>
        <p:spPr bwMode="auto">
          <a:xfrm>
            <a:off x="1403350" y="1905000"/>
            <a:ext cx="2835275" cy="865188"/>
          </a:xfrm>
          <a:prstGeom prst="rect">
            <a:avLst/>
          </a:prstGeom>
          <a:noFill/>
          <a:ln w="9525">
            <a:noFill/>
            <a:miter lim="800000"/>
            <a:headEnd/>
            <a:tailEnd/>
          </a:ln>
        </p:spPr>
      </p:pic>
      <p:pic>
        <p:nvPicPr>
          <p:cNvPr id="2072" name="Picture 28" descr="2U-digital-left-no-modules-small.jpg"/>
          <p:cNvPicPr>
            <a:picLocks noChangeAspect="1"/>
          </p:cNvPicPr>
          <p:nvPr/>
        </p:nvPicPr>
        <p:blipFill>
          <a:blip r:embed="rId6"/>
          <a:srcRect/>
          <a:stretch>
            <a:fillRect/>
          </a:stretch>
        </p:blipFill>
        <p:spPr bwMode="auto">
          <a:xfrm>
            <a:off x="5180013" y="1905000"/>
            <a:ext cx="2835275" cy="865188"/>
          </a:xfrm>
          <a:prstGeom prst="rect">
            <a:avLst/>
          </a:prstGeom>
          <a:noFill/>
          <a:ln w="9525">
            <a:noFill/>
            <a:miter lim="800000"/>
            <a:headEnd/>
            <a:tailEnd/>
          </a:ln>
        </p:spPr>
      </p:pic>
      <p:sp>
        <p:nvSpPr>
          <p:cNvPr id="2073" name="Line 21"/>
          <p:cNvSpPr>
            <a:spLocks noChangeShapeType="1"/>
          </p:cNvSpPr>
          <p:nvPr/>
        </p:nvSpPr>
        <p:spPr bwMode="auto">
          <a:xfrm flipH="1" flipV="1">
            <a:off x="5524500" y="4465638"/>
            <a:ext cx="647700" cy="1249362"/>
          </a:xfrm>
          <a:prstGeom prst="line">
            <a:avLst/>
          </a:prstGeom>
          <a:noFill/>
          <a:ln w="9525">
            <a:solidFill>
              <a:schemeClr val="tx1"/>
            </a:solidFill>
            <a:round/>
            <a:headEnd/>
            <a:tailEnd/>
          </a:ln>
        </p:spPr>
        <p:txBody>
          <a:bodyPr/>
          <a:lstStyle/>
          <a:p>
            <a:endParaRPr lang="en-US"/>
          </a:p>
        </p:txBody>
      </p:sp>
      <p:sp>
        <p:nvSpPr>
          <p:cNvPr id="2074" name="Line 23"/>
          <p:cNvSpPr>
            <a:spLocks noChangeShapeType="1"/>
          </p:cNvSpPr>
          <p:nvPr/>
        </p:nvSpPr>
        <p:spPr bwMode="auto">
          <a:xfrm>
            <a:off x="5645150" y="4418013"/>
            <a:ext cx="527050" cy="688975"/>
          </a:xfrm>
          <a:prstGeom prst="line">
            <a:avLst/>
          </a:prstGeom>
          <a:noFill/>
          <a:ln w="9525">
            <a:solidFill>
              <a:schemeClr val="tx1"/>
            </a:solidFill>
            <a:round/>
            <a:headEnd/>
            <a:tailEnd/>
          </a:ln>
        </p:spPr>
        <p:txBody>
          <a:bodyPr/>
          <a:lstStyle/>
          <a:p>
            <a:endParaRPr lang="en-US"/>
          </a:p>
        </p:txBody>
      </p:sp>
      <p:sp>
        <p:nvSpPr>
          <p:cNvPr id="45" name="TextBox 44"/>
          <p:cNvSpPr txBox="1"/>
          <p:nvPr/>
        </p:nvSpPr>
        <p:spPr>
          <a:xfrm>
            <a:off x="5478463" y="6108700"/>
            <a:ext cx="1684337" cy="369888"/>
          </a:xfrm>
          <a:prstGeom prst="rect">
            <a:avLst/>
          </a:prstGeom>
          <a:noFill/>
        </p:spPr>
        <p:txBody>
          <a:bodyPr>
            <a:spAutoFit/>
          </a:bodyPr>
          <a:lstStyle/>
          <a:p>
            <a:pPr>
              <a:defRPr/>
            </a:pPr>
            <a:r>
              <a:rPr lang="en-US" b="1" dirty="0">
                <a:solidFill>
                  <a:srgbClr val="005A9E"/>
                </a:solidFill>
                <a:latin typeface="+mn-lt"/>
              </a:rPr>
              <a:t>Analog Phones</a:t>
            </a:r>
          </a:p>
        </p:txBody>
      </p:sp>
      <p:graphicFrame>
        <p:nvGraphicFramePr>
          <p:cNvPr id="2050" name="Object 13"/>
          <p:cNvGraphicFramePr>
            <a:graphicFrameLocks noChangeAspect="1"/>
          </p:cNvGraphicFramePr>
          <p:nvPr/>
        </p:nvGraphicFramePr>
        <p:xfrm>
          <a:off x="6003925" y="5486400"/>
          <a:ext cx="625475" cy="587375"/>
        </p:xfrm>
        <a:graphic>
          <a:graphicData uri="http://schemas.openxmlformats.org/presentationml/2006/ole">
            <p:oleObj spid="_x0000_s2050" name="Visio" r:id="rId7" imgW="623147" imgH="587018" progId="">
              <p:embed/>
            </p:oleObj>
          </a:graphicData>
        </a:graphic>
      </p:graphicFrame>
      <p:graphicFrame>
        <p:nvGraphicFramePr>
          <p:cNvPr id="2051" name="Object 22"/>
          <p:cNvGraphicFramePr>
            <a:graphicFrameLocks noChangeAspect="1"/>
          </p:cNvGraphicFramePr>
          <p:nvPr/>
        </p:nvGraphicFramePr>
        <p:xfrm>
          <a:off x="6005513" y="4876800"/>
          <a:ext cx="623887" cy="587375"/>
        </p:xfrm>
        <a:graphic>
          <a:graphicData uri="http://schemas.openxmlformats.org/presentationml/2006/ole">
            <p:oleObj spid="_x0000_s2051" name="Visio" r:id="rId8" imgW="623147" imgH="587018" progId="">
              <p:embed/>
            </p:oleObj>
          </a:graphicData>
        </a:graphic>
      </p:graphicFrame>
      <p:sp>
        <p:nvSpPr>
          <p:cNvPr id="26" name="Cloud"/>
          <p:cNvSpPr>
            <a:spLocks noChangeAspect="1" noEditPoints="1" noChangeArrowheads="1"/>
          </p:cNvSpPr>
          <p:nvPr/>
        </p:nvSpPr>
        <p:spPr bwMode="auto">
          <a:xfrm>
            <a:off x="2590800" y="3530600"/>
            <a:ext cx="1676400" cy="469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a:lstStyle/>
          <a:p>
            <a:pPr algn="ctr">
              <a:spcBef>
                <a:spcPts val="1800"/>
              </a:spcBef>
              <a:defRPr/>
            </a:pPr>
            <a:r>
              <a:rPr lang="en-US" sz="1400" dirty="0"/>
              <a:t>LAN/WAN</a:t>
            </a:r>
          </a:p>
        </p:txBody>
      </p:sp>
      <p:pic>
        <p:nvPicPr>
          <p:cNvPr id="46" name="Picture 4"/>
          <p:cNvPicPr>
            <a:picLocks noChangeAspect="1" noChangeArrowheads="1"/>
          </p:cNvPicPr>
          <p:nvPr/>
        </p:nvPicPr>
        <p:blipFill>
          <a:blip r:embed="rId9"/>
          <a:srcRect/>
          <a:stretch>
            <a:fillRect/>
          </a:stretch>
        </p:blipFill>
        <p:spPr bwMode="auto">
          <a:xfrm>
            <a:off x="7059613" y="4875213"/>
            <a:ext cx="1690687" cy="1554162"/>
          </a:xfrm>
          <a:prstGeom prst="rect">
            <a:avLst/>
          </a:prstGeom>
          <a:noFill/>
          <a:ln w="9525">
            <a:noFill/>
            <a:miter lim="800000"/>
            <a:headEnd/>
            <a:tailEnd/>
          </a:ln>
        </p:spPr>
      </p:pic>
      <p:cxnSp>
        <p:nvCxnSpPr>
          <p:cNvPr id="48" name="Straight Arrow Connector 47"/>
          <p:cNvCxnSpPr/>
          <p:nvPr/>
        </p:nvCxnSpPr>
        <p:spPr>
          <a:xfrm rot="10800000">
            <a:off x="4343400" y="4194175"/>
            <a:ext cx="198438" cy="161925"/>
          </a:xfrm>
          <a:prstGeom prst="straightConnector1">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sp>
        <p:nvSpPr>
          <p:cNvPr id="49" name="Striped Right Arrow 48"/>
          <p:cNvSpPr/>
          <p:nvPr/>
        </p:nvSpPr>
        <p:spPr>
          <a:xfrm rot="1905290">
            <a:off x="5494338" y="4524375"/>
            <a:ext cx="1911350" cy="414338"/>
          </a:xfrm>
          <a:prstGeom prst="stripedRightArrow">
            <a:avLst/>
          </a:prstGeom>
          <a:gradFill>
            <a:gsLst>
              <a:gs pos="0">
                <a:srgbClr val="000082"/>
              </a:gs>
              <a:gs pos="30000">
                <a:srgbClr val="66008F"/>
              </a:gs>
              <a:gs pos="64999">
                <a:srgbClr val="BA0066"/>
              </a:gs>
              <a:gs pos="89999">
                <a:srgbClr val="FF0000"/>
              </a:gs>
              <a:gs pos="100000">
                <a:srgbClr val="FF8200"/>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80" name="Picture 29" descr="checkmark.png"/>
          <p:cNvPicPr>
            <a:picLocks noChangeAspect="1"/>
          </p:cNvPicPr>
          <p:nvPr/>
        </p:nvPicPr>
        <p:blipFill>
          <a:blip r:embed="rId10"/>
          <a:srcRect/>
          <a:stretch>
            <a:fillRect/>
          </a:stretch>
        </p:blipFill>
        <p:spPr bwMode="auto">
          <a:xfrm>
            <a:off x="2413000" y="1905000"/>
            <a:ext cx="939800" cy="865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080"/>
                                        </p:tgtEl>
                                        <p:attrNameLst>
                                          <p:attrName>style.visibility</p:attrName>
                                        </p:attrNameLst>
                                      </p:cBhvr>
                                      <p:to>
                                        <p:strVal val="visible"/>
                                      </p:to>
                                    </p:set>
                                    <p:anim calcmode="lin" valueType="num">
                                      <p:cBhvr>
                                        <p:cTn id="17" dur="1000" fill="hold"/>
                                        <p:tgtEl>
                                          <p:spTgt spid="2080"/>
                                        </p:tgtEl>
                                        <p:attrNameLst>
                                          <p:attrName>ppt_w</p:attrName>
                                        </p:attrNameLst>
                                      </p:cBhvr>
                                      <p:tavLst>
                                        <p:tav tm="0">
                                          <p:val>
                                            <p:fltVal val="0"/>
                                          </p:val>
                                        </p:tav>
                                        <p:tav tm="100000">
                                          <p:val>
                                            <p:strVal val="#ppt_w"/>
                                          </p:val>
                                        </p:tav>
                                      </p:tavLst>
                                    </p:anim>
                                    <p:anim calcmode="lin" valueType="num">
                                      <p:cBhvr>
                                        <p:cTn id="18" dur="1000" fill="hold"/>
                                        <p:tgtEl>
                                          <p:spTgt spid="20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1"/>
          <p:cNvGrpSpPr>
            <a:grpSpLocks/>
          </p:cNvGrpSpPr>
          <p:nvPr/>
        </p:nvGrpSpPr>
        <p:grpSpPr bwMode="auto">
          <a:xfrm>
            <a:off x="533400" y="3886200"/>
            <a:ext cx="6629400" cy="2592388"/>
            <a:chOff x="533400" y="3886200"/>
            <a:chExt cx="6629400" cy="2592388"/>
          </a:xfrm>
        </p:grpSpPr>
        <p:sp>
          <p:nvSpPr>
            <p:cNvPr id="3095" name="Line 21"/>
            <p:cNvSpPr>
              <a:spLocks noChangeShapeType="1"/>
            </p:cNvSpPr>
            <p:nvPr/>
          </p:nvSpPr>
          <p:spPr bwMode="auto">
            <a:xfrm flipH="1">
              <a:off x="4965697" y="3886200"/>
              <a:ext cx="214315" cy="458788"/>
            </a:xfrm>
            <a:prstGeom prst="line">
              <a:avLst/>
            </a:prstGeom>
            <a:noFill/>
            <a:ln w="9525">
              <a:solidFill>
                <a:schemeClr val="tx1"/>
              </a:solidFill>
              <a:round/>
              <a:headEnd/>
              <a:tailEnd/>
            </a:ln>
          </p:spPr>
          <p:txBody>
            <a:bodyPr/>
            <a:lstStyle/>
            <a:p>
              <a:endParaRPr lang="en-US"/>
            </a:p>
          </p:txBody>
        </p:sp>
        <p:sp>
          <p:nvSpPr>
            <p:cNvPr id="30" name="TextBox 29"/>
            <p:cNvSpPr txBox="1"/>
            <p:nvPr/>
          </p:nvSpPr>
          <p:spPr>
            <a:xfrm>
              <a:off x="533400" y="5030788"/>
              <a:ext cx="1455738" cy="369887"/>
            </a:xfrm>
            <a:prstGeom prst="rect">
              <a:avLst/>
            </a:prstGeom>
            <a:noFill/>
          </p:spPr>
          <p:txBody>
            <a:bodyPr>
              <a:spAutoFit/>
            </a:bodyPr>
            <a:lstStyle/>
            <a:p>
              <a:pPr algn="r">
                <a:defRPr/>
              </a:pPr>
              <a:r>
                <a:rPr lang="en-US" b="1" dirty="0">
                  <a:solidFill>
                    <a:srgbClr val="005A9E"/>
                  </a:solidFill>
                  <a:latin typeface="+mn-lt"/>
                </a:rPr>
                <a:t>IP Phones</a:t>
              </a:r>
            </a:p>
          </p:txBody>
        </p:sp>
        <p:sp>
          <p:nvSpPr>
            <p:cNvPr id="3097" name="Line 21"/>
            <p:cNvSpPr>
              <a:spLocks noChangeShapeType="1"/>
            </p:cNvSpPr>
            <p:nvPr/>
          </p:nvSpPr>
          <p:spPr bwMode="auto">
            <a:xfrm flipV="1">
              <a:off x="2466975" y="3886200"/>
              <a:ext cx="247649" cy="763588"/>
            </a:xfrm>
            <a:prstGeom prst="line">
              <a:avLst/>
            </a:prstGeom>
            <a:noFill/>
            <a:ln w="9525">
              <a:solidFill>
                <a:schemeClr val="tx1"/>
              </a:solidFill>
              <a:round/>
              <a:headEnd/>
              <a:tailEnd/>
            </a:ln>
          </p:spPr>
          <p:txBody>
            <a:bodyPr/>
            <a:lstStyle/>
            <a:p>
              <a:endParaRPr lang="en-US"/>
            </a:p>
          </p:txBody>
        </p:sp>
        <p:sp>
          <p:nvSpPr>
            <p:cNvPr id="3098" name="Line 21"/>
            <p:cNvSpPr>
              <a:spLocks noChangeShapeType="1"/>
            </p:cNvSpPr>
            <p:nvPr/>
          </p:nvSpPr>
          <p:spPr bwMode="auto">
            <a:xfrm flipV="1">
              <a:off x="2571750" y="3962400"/>
              <a:ext cx="400050" cy="1277938"/>
            </a:xfrm>
            <a:prstGeom prst="line">
              <a:avLst/>
            </a:prstGeom>
            <a:noFill/>
            <a:ln w="9525">
              <a:solidFill>
                <a:schemeClr val="tx1"/>
              </a:solidFill>
              <a:round/>
              <a:headEnd/>
              <a:tailEnd/>
            </a:ln>
          </p:spPr>
          <p:txBody>
            <a:bodyPr/>
            <a:lstStyle/>
            <a:p>
              <a:endParaRPr lang="en-US"/>
            </a:p>
          </p:txBody>
        </p:sp>
        <p:pic>
          <p:nvPicPr>
            <p:cNvPr id="3099" name="Picture 2" descr="C:\Documents and Settings\user\Local Settings\Temporary Internet Files\Content.IE5\OH45630D\MCj03969100000[1].wmf"/>
            <p:cNvPicPr>
              <a:picLocks noChangeAspect="1" noChangeArrowheads="1"/>
            </p:cNvPicPr>
            <p:nvPr/>
          </p:nvPicPr>
          <p:blipFill>
            <a:blip r:embed="rId4"/>
            <a:srcRect/>
            <a:stretch>
              <a:fillRect/>
            </a:stretch>
          </p:blipFill>
          <p:spPr bwMode="auto">
            <a:xfrm>
              <a:off x="1857375" y="4467225"/>
              <a:ext cx="714375" cy="552450"/>
            </a:xfrm>
            <a:prstGeom prst="rect">
              <a:avLst/>
            </a:prstGeom>
            <a:noFill/>
            <a:ln w="9525">
              <a:noFill/>
              <a:miter lim="800000"/>
              <a:headEnd/>
              <a:tailEnd/>
            </a:ln>
          </p:spPr>
        </p:pic>
        <p:pic>
          <p:nvPicPr>
            <p:cNvPr id="3100" name="Picture 2" descr="C:\Documents and Settings\user\Local Settings\Temporary Internet Files\Content.IE5\OH45630D\MCj03969100000[1].wmf"/>
            <p:cNvPicPr>
              <a:picLocks noChangeAspect="1" noChangeArrowheads="1"/>
            </p:cNvPicPr>
            <p:nvPr/>
          </p:nvPicPr>
          <p:blipFill>
            <a:blip r:embed="rId4"/>
            <a:srcRect/>
            <a:stretch>
              <a:fillRect/>
            </a:stretch>
          </p:blipFill>
          <p:spPr bwMode="auto">
            <a:xfrm>
              <a:off x="2076450" y="5084763"/>
              <a:ext cx="714375" cy="554037"/>
            </a:xfrm>
            <a:prstGeom prst="rect">
              <a:avLst/>
            </a:prstGeom>
            <a:noFill/>
            <a:ln w="9525">
              <a:noFill/>
              <a:miter lim="800000"/>
              <a:headEnd/>
              <a:tailEnd/>
            </a:ln>
          </p:spPr>
        </p:pic>
        <p:sp>
          <p:nvSpPr>
            <p:cNvPr id="3101" name="Line 21"/>
            <p:cNvSpPr>
              <a:spLocks noChangeShapeType="1"/>
            </p:cNvSpPr>
            <p:nvPr/>
          </p:nvSpPr>
          <p:spPr bwMode="auto">
            <a:xfrm flipH="1" flipV="1">
              <a:off x="5524500" y="4465638"/>
              <a:ext cx="647700" cy="1249362"/>
            </a:xfrm>
            <a:prstGeom prst="line">
              <a:avLst/>
            </a:prstGeom>
            <a:noFill/>
            <a:ln w="9525">
              <a:solidFill>
                <a:schemeClr val="tx1"/>
              </a:solidFill>
              <a:round/>
              <a:headEnd/>
              <a:tailEnd/>
            </a:ln>
          </p:spPr>
          <p:txBody>
            <a:bodyPr/>
            <a:lstStyle/>
            <a:p>
              <a:endParaRPr lang="en-US"/>
            </a:p>
          </p:txBody>
        </p:sp>
        <p:sp>
          <p:nvSpPr>
            <p:cNvPr id="3102" name="Line 23"/>
            <p:cNvSpPr>
              <a:spLocks noChangeShapeType="1"/>
            </p:cNvSpPr>
            <p:nvPr/>
          </p:nvSpPr>
          <p:spPr bwMode="auto">
            <a:xfrm>
              <a:off x="5645150" y="4418013"/>
              <a:ext cx="527050" cy="688975"/>
            </a:xfrm>
            <a:prstGeom prst="line">
              <a:avLst/>
            </a:prstGeom>
            <a:noFill/>
            <a:ln w="9525">
              <a:solidFill>
                <a:schemeClr val="tx1"/>
              </a:solidFill>
              <a:round/>
              <a:headEnd/>
              <a:tailEnd/>
            </a:ln>
          </p:spPr>
          <p:txBody>
            <a:bodyPr/>
            <a:lstStyle/>
            <a:p>
              <a:endParaRPr lang="en-US"/>
            </a:p>
          </p:txBody>
        </p:sp>
        <p:sp>
          <p:nvSpPr>
            <p:cNvPr id="45" name="TextBox 44"/>
            <p:cNvSpPr txBox="1"/>
            <p:nvPr/>
          </p:nvSpPr>
          <p:spPr>
            <a:xfrm>
              <a:off x="5478463" y="6108700"/>
              <a:ext cx="1684337" cy="369888"/>
            </a:xfrm>
            <a:prstGeom prst="rect">
              <a:avLst/>
            </a:prstGeom>
            <a:noFill/>
          </p:spPr>
          <p:txBody>
            <a:bodyPr>
              <a:spAutoFit/>
            </a:bodyPr>
            <a:lstStyle/>
            <a:p>
              <a:pPr>
                <a:defRPr/>
              </a:pPr>
              <a:r>
                <a:rPr lang="en-US" b="1" dirty="0">
                  <a:solidFill>
                    <a:srgbClr val="005A9E"/>
                  </a:solidFill>
                  <a:latin typeface="+mn-lt"/>
                </a:rPr>
                <a:t>Analog Phones</a:t>
              </a:r>
            </a:p>
          </p:txBody>
        </p:sp>
        <p:graphicFrame>
          <p:nvGraphicFramePr>
            <p:cNvPr id="3074" name="Object 13"/>
            <p:cNvGraphicFramePr>
              <a:graphicFrameLocks noChangeAspect="1"/>
            </p:cNvGraphicFramePr>
            <p:nvPr/>
          </p:nvGraphicFramePr>
          <p:xfrm>
            <a:off x="6003925" y="5486400"/>
            <a:ext cx="625475" cy="587375"/>
          </p:xfrm>
          <a:graphic>
            <a:graphicData uri="http://schemas.openxmlformats.org/presentationml/2006/ole">
              <p:oleObj spid="_x0000_s3074" name="Visio" r:id="rId5" imgW="623147" imgH="587018" progId="">
                <p:embed/>
              </p:oleObj>
            </a:graphicData>
          </a:graphic>
        </p:graphicFrame>
        <p:graphicFrame>
          <p:nvGraphicFramePr>
            <p:cNvPr id="3075" name="Object 22"/>
            <p:cNvGraphicFramePr>
              <a:graphicFrameLocks noChangeAspect="1"/>
            </p:cNvGraphicFramePr>
            <p:nvPr/>
          </p:nvGraphicFramePr>
          <p:xfrm>
            <a:off x="6005513" y="4876800"/>
            <a:ext cx="623887" cy="587375"/>
          </p:xfrm>
          <a:graphic>
            <a:graphicData uri="http://schemas.openxmlformats.org/presentationml/2006/ole">
              <p:oleObj spid="_x0000_s3075" name="Visio" r:id="rId6" imgW="623147" imgH="587018" progId="">
                <p:embed/>
              </p:oleObj>
            </a:graphicData>
          </a:graphic>
        </p:graphicFrame>
      </p:grpSp>
      <p:pic>
        <p:nvPicPr>
          <p:cNvPr id="44" name="Picture 14"/>
          <p:cNvPicPr>
            <a:picLocks noChangeAspect="1" noChangeArrowheads="1"/>
          </p:cNvPicPr>
          <p:nvPr/>
        </p:nvPicPr>
        <p:blipFill>
          <a:blip r:embed="rId7"/>
          <a:srcRect/>
          <a:stretch>
            <a:fillRect/>
          </a:stretch>
        </p:blipFill>
        <p:spPr bwMode="auto">
          <a:xfrm>
            <a:off x="3032125" y="4114800"/>
            <a:ext cx="2835275" cy="323850"/>
          </a:xfrm>
          <a:prstGeom prst="rect">
            <a:avLst/>
          </a:prstGeom>
          <a:ln>
            <a:noFill/>
          </a:ln>
          <a:effectLst>
            <a:outerShdw blurRad="292100" dist="139700" dir="2700000" algn="tl" rotWithShape="0">
              <a:srgbClr val="333333">
                <a:alpha val="65000"/>
              </a:srgbClr>
            </a:outerShdw>
          </a:effectLst>
        </p:spPr>
      </p:pic>
      <p:sp>
        <p:nvSpPr>
          <p:cNvPr id="3078" name="Line 21"/>
          <p:cNvSpPr>
            <a:spLocks noChangeShapeType="1"/>
          </p:cNvSpPr>
          <p:nvPr/>
        </p:nvSpPr>
        <p:spPr bwMode="auto">
          <a:xfrm flipV="1">
            <a:off x="4171950" y="2668588"/>
            <a:ext cx="1473200" cy="1141412"/>
          </a:xfrm>
          <a:prstGeom prst="line">
            <a:avLst/>
          </a:prstGeom>
          <a:noFill/>
          <a:ln w="9525">
            <a:solidFill>
              <a:schemeClr val="tx1"/>
            </a:solidFill>
            <a:round/>
            <a:headEnd/>
            <a:tailEnd/>
          </a:ln>
        </p:spPr>
        <p:txBody>
          <a:bodyPr/>
          <a:lstStyle/>
          <a:p>
            <a:endParaRPr lang="en-US"/>
          </a:p>
        </p:txBody>
      </p:sp>
      <p:sp>
        <p:nvSpPr>
          <p:cNvPr id="3079" name="Line 21"/>
          <p:cNvSpPr>
            <a:spLocks noChangeShapeType="1"/>
          </p:cNvSpPr>
          <p:nvPr/>
        </p:nvSpPr>
        <p:spPr bwMode="auto">
          <a:xfrm flipH="1" flipV="1">
            <a:off x="1647825" y="2668588"/>
            <a:ext cx="1262063" cy="1141412"/>
          </a:xfrm>
          <a:prstGeom prst="line">
            <a:avLst/>
          </a:prstGeom>
          <a:noFill/>
          <a:ln w="9525">
            <a:solidFill>
              <a:schemeClr val="tx1"/>
            </a:solidFill>
            <a:round/>
            <a:headEnd/>
            <a:tailEnd/>
          </a:ln>
        </p:spPr>
        <p:txBody>
          <a:bodyPr/>
          <a:lstStyle/>
          <a:p>
            <a:endParaRPr lang="en-US"/>
          </a:p>
        </p:txBody>
      </p:sp>
      <p:cxnSp>
        <p:nvCxnSpPr>
          <p:cNvPr id="34" name="Shape 14"/>
          <p:cNvCxnSpPr>
            <a:endCxn id="1046" idx="3"/>
          </p:cNvCxnSpPr>
          <p:nvPr/>
        </p:nvCxnSpPr>
        <p:spPr>
          <a:xfrm flipV="1">
            <a:off x="4648200" y="2338388"/>
            <a:ext cx="3367088" cy="1855787"/>
          </a:xfrm>
          <a:prstGeom prst="bentConnector3">
            <a:avLst>
              <a:gd name="adj1" fmla="val 106789"/>
            </a:avLst>
          </a:prstGeom>
          <a:ln>
            <a:headEnd type="oval"/>
            <a:tailEnd type="triangle"/>
          </a:ln>
        </p:spPr>
        <p:style>
          <a:lnRef idx="3">
            <a:schemeClr val="dk1"/>
          </a:lnRef>
          <a:fillRef idx="0">
            <a:schemeClr val="dk1"/>
          </a:fillRef>
          <a:effectRef idx="2">
            <a:schemeClr val="dk1"/>
          </a:effectRef>
          <a:fontRef idx="minor">
            <a:schemeClr val="tx1"/>
          </a:fontRef>
        </p:style>
      </p:cxnSp>
      <p:cxnSp>
        <p:nvCxnSpPr>
          <p:cNvPr id="40" name="Shape 14"/>
          <p:cNvCxnSpPr>
            <a:endCxn id="1045" idx="1"/>
          </p:cNvCxnSpPr>
          <p:nvPr/>
        </p:nvCxnSpPr>
        <p:spPr>
          <a:xfrm rot="10800000">
            <a:off x="1403350" y="2338388"/>
            <a:ext cx="2940050" cy="1855787"/>
          </a:xfrm>
          <a:prstGeom prst="bentConnector3">
            <a:avLst>
              <a:gd name="adj1" fmla="val 107775"/>
            </a:avLst>
          </a:prstGeom>
          <a:ln>
            <a:headEnd type="oval"/>
            <a:tailEnd type="arrow"/>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smtClean="0"/>
              <a:t>If the Primary Server Fails…</a:t>
            </a:r>
          </a:p>
        </p:txBody>
      </p:sp>
      <p:sp>
        <p:nvSpPr>
          <p:cNvPr id="31" name="Cloud"/>
          <p:cNvSpPr>
            <a:spLocks noChangeAspect="1" noEditPoints="1" noChangeArrowheads="1"/>
          </p:cNvSpPr>
          <p:nvPr/>
        </p:nvSpPr>
        <p:spPr bwMode="auto">
          <a:xfrm>
            <a:off x="4852988" y="3530600"/>
            <a:ext cx="1471612" cy="431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5"/>
          </a:solidFill>
          <a:ln w="9525">
            <a:solidFill>
              <a:srgbClr val="000000"/>
            </a:solidFill>
            <a:miter lim="800000"/>
            <a:headEnd/>
            <a:tailEnd/>
          </a:ln>
          <a:effectLst>
            <a:outerShdw dist="107763" dir="2700000" algn="ctr" rotWithShape="0">
              <a:srgbClr val="808080"/>
            </a:outerShdw>
          </a:effectLst>
        </p:spPr>
        <p:txBody>
          <a:bodyPr/>
          <a:lstStyle/>
          <a:p>
            <a:pPr algn="ctr">
              <a:spcBef>
                <a:spcPts val="1800"/>
              </a:spcBef>
              <a:defRPr/>
            </a:pPr>
            <a:r>
              <a:rPr lang="en-US" sz="1400" dirty="0"/>
              <a:t>PSTN</a:t>
            </a:r>
          </a:p>
        </p:txBody>
      </p:sp>
      <p:sp>
        <p:nvSpPr>
          <p:cNvPr id="35" name="TextBox 34"/>
          <p:cNvSpPr txBox="1"/>
          <p:nvPr/>
        </p:nvSpPr>
        <p:spPr>
          <a:xfrm>
            <a:off x="8305800" y="3160713"/>
            <a:ext cx="685800" cy="369887"/>
          </a:xfrm>
          <a:prstGeom prst="rect">
            <a:avLst/>
          </a:prstGeom>
          <a:noFill/>
        </p:spPr>
        <p:txBody>
          <a:bodyPr>
            <a:spAutoFit/>
          </a:bodyPr>
          <a:lstStyle/>
          <a:p>
            <a:pPr>
              <a:defRPr/>
            </a:pPr>
            <a:r>
              <a:rPr lang="en-US" b="1" dirty="0">
                <a:solidFill>
                  <a:srgbClr val="005A9E"/>
                </a:solidFill>
                <a:latin typeface="+mn-lt"/>
              </a:rPr>
              <a:t>USB</a:t>
            </a:r>
          </a:p>
        </p:txBody>
      </p:sp>
      <p:sp>
        <p:nvSpPr>
          <p:cNvPr id="36" name="TextBox 35"/>
          <p:cNvSpPr txBox="1"/>
          <p:nvPr/>
        </p:nvSpPr>
        <p:spPr>
          <a:xfrm>
            <a:off x="457200" y="3160713"/>
            <a:ext cx="685800" cy="369887"/>
          </a:xfrm>
          <a:prstGeom prst="rect">
            <a:avLst/>
          </a:prstGeom>
          <a:noFill/>
        </p:spPr>
        <p:txBody>
          <a:bodyPr>
            <a:spAutoFit/>
          </a:bodyPr>
          <a:lstStyle/>
          <a:p>
            <a:pPr>
              <a:defRPr/>
            </a:pPr>
            <a:r>
              <a:rPr lang="en-US" b="1" dirty="0">
                <a:solidFill>
                  <a:srgbClr val="005A9E"/>
                </a:solidFill>
                <a:latin typeface="+mn-lt"/>
              </a:rPr>
              <a:t>USB</a:t>
            </a:r>
          </a:p>
        </p:txBody>
      </p:sp>
      <p:sp>
        <p:nvSpPr>
          <p:cNvPr id="37" name="TextBox 36"/>
          <p:cNvSpPr txBox="1"/>
          <p:nvPr/>
        </p:nvSpPr>
        <p:spPr>
          <a:xfrm>
            <a:off x="2914650" y="4572000"/>
            <a:ext cx="3028950" cy="1200150"/>
          </a:xfrm>
          <a:prstGeom prst="rect">
            <a:avLst/>
          </a:prstGeom>
          <a:noFill/>
        </p:spPr>
        <p:txBody>
          <a:bodyPr>
            <a:spAutoFit/>
          </a:bodyPr>
          <a:lstStyle/>
          <a:p>
            <a:pPr algn="ctr">
              <a:defRPr/>
            </a:pPr>
            <a:r>
              <a:rPr lang="en-US" b="1" dirty="0">
                <a:solidFill>
                  <a:srgbClr val="C00000"/>
                </a:solidFill>
                <a:latin typeface="+mn-lt"/>
              </a:rPr>
              <a:t>Astribank (rear panel) </a:t>
            </a:r>
            <a:br>
              <a:rPr lang="en-US" b="1" dirty="0">
                <a:solidFill>
                  <a:srgbClr val="C00000"/>
                </a:solidFill>
                <a:latin typeface="+mn-lt"/>
              </a:rPr>
            </a:br>
            <a:r>
              <a:rPr lang="en-US" i="1" dirty="0">
                <a:solidFill>
                  <a:srgbClr val="C00000"/>
                </a:solidFill>
                <a:latin typeface="+mn-lt"/>
              </a:rPr>
              <a:t>USB-connected channel bank providing analog/digital telephony interfaces</a:t>
            </a:r>
          </a:p>
        </p:txBody>
      </p:sp>
      <p:sp>
        <p:nvSpPr>
          <p:cNvPr id="38" name="TextBox 37"/>
          <p:cNvSpPr txBox="1"/>
          <p:nvPr/>
        </p:nvSpPr>
        <p:spPr>
          <a:xfrm>
            <a:off x="5534025" y="2706688"/>
            <a:ext cx="2619375" cy="646112"/>
          </a:xfrm>
          <a:prstGeom prst="rect">
            <a:avLst/>
          </a:prstGeom>
          <a:noFill/>
        </p:spPr>
        <p:txBody>
          <a:bodyPr>
            <a:spAutoFit/>
          </a:bodyPr>
          <a:lstStyle/>
          <a:p>
            <a:pPr algn="ctr">
              <a:defRPr/>
            </a:pPr>
            <a:r>
              <a:rPr lang="en-US" b="1" dirty="0">
                <a:solidFill>
                  <a:srgbClr val="C00000"/>
                </a:solidFill>
                <a:latin typeface="+mn-lt"/>
              </a:rPr>
              <a:t>Xorcom server</a:t>
            </a:r>
            <a:br>
              <a:rPr lang="en-US" b="1" dirty="0">
                <a:solidFill>
                  <a:srgbClr val="C00000"/>
                </a:solidFill>
                <a:latin typeface="+mn-lt"/>
              </a:rPr>
            </a:br>
            <a:r>
              <a:rPr lang="en-US" i="1" dirty="0">
                <a:solidFill>
                  <a:srgbClr val="C00000"/>
                </a:solidFill>
                <a:latin typeface="+mn-lt"/>
              </a:rPr>
              <a:t>(backup)</a:t>
            </a:r>
          </a:p>
        </p:txBody>
      </p:sp>
      <p:sp>
        <p:nvSpPr>
          <p:cNvPr id="39" name="TextBox 38"/>
          <p:cNvSpPr txBox="1"/>
          <p:nvPr/>
        </p:nvSpPr>
        <p:spPr>
          <a:xfrm>
            <a:off x="1647825" y="2706688"/>
            <a:ext cx="2695575" cy="646112"/>
          </a:xfrm>
          <a:prstGeom prst="rect">
            <a:avLst/>
          </a:prstGeom>
          <a:noFill/>
        </p:spPr>
        <p:txBody>
          <a:bodyPr>
            <a:spAutoFit/>
          </a:bodyPr>
          <a:lstStyle/>
          <a:p>
            <a:pPr algn="ctr">
              <a:defRPr/>
            </a:pPr>
            <a:r>
              <a:rPr lang="en-US" b="1" dirty="0">
                <a:solidFill>
                  <a:srgbClr val="C00000"/>
                </a:solidFill>
                <a:latin typeface="+mn-lt"/>
              </a:rPr>
              <a:t>Xorcom server</a:t>
            </a:r>
            <a:br>
              <a:rPr lang="en-US" b="1" dirty="0">
                <a:solidFill>
                  <a:srgbClr val="C00000"/>
                </a:solidFill>
                <a:latin typeface="+mn-lt"/>
              </a:rPr>
            </a:br>
            <a:r>
              <a:rPr lang="en-US" i="1" dirty="0">
                <a:solidFill>
                  <a:srgbClr val="C00000"/>
                </a:solidFill>
                <a:latin typeface="+mn-lt"/>
              </a:rPr>
              <a:t>(primary)</a:t>
            </a:r>
          </a:p>
        </p:txBody>
      </p:sp>
      <p:pic>
        <p:nvPicPr>
          <p:cNvPr id="3089" name="Picture 22" descr="2U-digital-left-no-modules-small.jpg"/>
          <p:cNvPicPr>
            <a:picLocks noChangeAspect="1"/>
          </p:cNvPicPr>
          <p:nvPr/>
        </p:nvPicPr>
        <p:blipFill>
          <a:blip r:embed="rId8"/>
          <a:srcRect/>
          <a:stretch>
            <a:fillRect/>
          </a:stretch>
        </p:blipFill>
        <p:spPr bwMode="auto">
          <a:xfrm>
            <a:off x="1403350" y="1905000"/>
            <a:ext cx="2835275" cy="865188"/>
          </a:xfrm>
          <a:prstGeom prst="rect">
            <a:avLst/>
          </a:prstGeom>
          <a:noFill/>
          <a:ln w="9525">
            <a:noFill/>
            <a:miter lim="800000"/>
            <a:headEnd/>
            <a:tailEnd/>
          </a:ln>
        </p:spPr>
      </p:pic>
      <p:pic>
        <p:nvPicPr>
          <p:cNvPr id="3090" name="Picture 28" descr="2U-digital-left-no-modules-small.jpg"/>
          <p:cNvPicPr>
            <a:picLocks noChangeAspect="1"/>
          </p:cNvPicPr>
          <p:nvPr/>
        </p:nvPicPr>
        <p:blipFill>
          <a:blip r:embed="rId8"/>
          <a:srcRect/>
          <a:stretch>
            <a:fillRect/>
          </a:stretch>
        </p:blipFill>
        <p:spPr bwMode="auto">
          <a:xfrm>
            <a:off x="5180013" y="1905000"/>
            <a:ext cx="2835275" cy="865188"/>
          </a:xfrm>
          <a:prstGeom prst="rect">
            <a:avLst/>
          </a:prstGeom>
          <a:noFill/>
          <a:ln w="9525">
            <a:noFill/>
            <a:miter lim="800000"/>
            <a:headEnd/>
            <a:tailEnd/>
          </a:ln>
        </p:spPr>
      </p:pic>
      <p:sp>
        <p:nvSpPr>
          <p:cNvPr id="26" name="Cloud"/>
          <p:cNvSpPr>
            <a:spLocks noChangeAspect="1" noEditPoints="1" noChangeArrowheads="1"/>
          </p:cNvSpPr>
          <p:nvPr/>
        </p:nvSpPr>
        <p:spPr bwMode="auto">
          <a:xfrm>
            <a:off x="2590800" y="3530600"/>
            <a:ext cx="1676400" cy="469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a:lstStyle/>
          <a:p>
            <a:pPr algn="ctr">
              <a:spcBef>
                <a:spcPts val="1800"/>
              </a:spcBef>
              <a:defRPr/>
            </a:pPr>
            <a:r>
              <a:rPr lang="en-US" sz="1400" dirty="0"/>
              <a:t>LAN/WAN</a:t>
            </a:r>
          </a:p>
        </p:txBody>
      </p:sp>
      <p:cxnSp>
        <p:nvCxnSpPr>
          <p:cNvPr id="48" name="Straight Arrow Connector 47"/>
          <p:cNvCxnSpPr/>
          <p:nvPr/>
        </p:nvCxnSpPr>
        <p:spPr>
          <a:xfrm rot="10800000">
            <a:off x="4343400" y="4194175"/>
            <a:ext cx="198438" cy="161925"/>
          </a:xfrm>
          <a:prstGeom prst="straightConnector1">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sp>
        <p:nvSpPr>
          <p:cNvPr id="42" name="Multiply 41"/>
          <p:cNvSpPr/>
          <p:nvPr/>
        </p:nvSpPr>
        <p:spPr>
          <a:xfrm>
            <a:off x="2066925" y="1892300"/>
            <a:ext cx="1285875" cy="1000125"/>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AutoShape 9"/>
          <p:cNvSpPr>
            <a:spLocks noChangeArrowheads="1"/>
          </p:cNvSpPr>
          <p:nvPr/>
        </p:nvSpPr>
        <p:spPr bwMode="auto">
          <a:xfrm>
            <a:off x="228600" y="1752600"/>
            <a:ext cx="1079500" cy="796925"/>
          </a:xfrm>
          <a:prstGeom prst="wedgeRoundRectCallout">
            <a:avLst>
              <a:gd name="adj1" fmla="val 106912"/>
              <a:gd name="adj2" fmla="val 19014"/>
              <a:gd name="adj3" fmla="val 16667"/>
            </a:avLst>
          </a:prstGeom>
          <a:solidFill>
            <a:schemeClr val="accent1"/>
          </a:solidFill>
          <a:ln w="9525">
            <a:solidFill>
              <a:schemeClr val="tx1"/>
            </a:solidFill>
            <a:miter lim="800000"/>
            <a:headEnd/>
            <a:tailEnd/>
          </a:ln>
        </p:spPr>
        <p:txBody>
          <a:bodyPr/>
          <a:lstStyle/>
          <a:p>
            <a:pPr algn="ctr"/>
            <a:r>
              <a:rPr lang="en-US">
                <a:solidFill>
                  <a:schemeClr val="bg1"/>
                </a:solidFill>
              </a:rPr>
              <a:t>Server Failure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0-#ppt_w/2"/>
                                          </p:val>
                                        </p:tav>
                                        <p:tav tm="100000">
                                          <p:val>
                                            <p:strVal val="#ppt_x"/>
                                          </p:val>
                                        </p:tav>
                                      </p:tavLst>
                                    </p:anim>
                                    <p:anim calcmode="lin" valueType="num">
                                      <p:cBhvr additive="base">
                                        <p:cTn id="13" dur="5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xit" presetSubtype="0" fill="hold" nodeType="afterEffect">
                                  <p:stCondLst>
                                    <p:cond delay="2000"/>
                                  </p:stCondLst>
                                  <p:childTnLst>
                                    <p:animEffect transition="out" filter="fade">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4"/>
          <p:cNvGrpSpPr>
            <a:grpSpLocks/>
          </p:cNvGrpSpPr>
          <p:nvPr/>
        </p:nvGrpSpPr>
        <p:grpSpPr bwMode="auto">
          <a:xfrm>
            <a:off x="4965700" y="3886200"/>
            <a:ext cx="2197100" cy="2592388"/>
            <a:chOff x="4965697" y="3886200"/>
            <a:chExt cx="2197103" cy="2592388"/>
          </a:xfrm>
        </p:grpSpPr>
        <p:sp>
          <p:nvSpPr>
            <p:cNvPr id="4133" name="Line 21"/>
            <p:cNvSpPr>
              <a:spLocks noChangeShapeType="1"/>
            </p:cNvSpPr>
            <p:nvPr/>
          </p:nvSpPr>
          <p:spPr bwMode="auto">
            <a:xfrm flipH="1">
              <a:off x="4965697" y="3886200"/>
              <a:ext cx="214315" cy="458788"/>
            </a:xfrm>
            <a:prstGeom prst="line">
              <a:avLst/>
            </a:prstGeom>
            <a:noFill/>
            <a:ln w="9525">
              <a:solidFill>
                <a:schemeClr val="tx1"/>
              </a:solidFill>
              <a:round/>
              <a:headEnd/>
              <a:tailEnd/>
            </a:ln>
          </p:spPr>
          <p:txBody>
            <a:bodyPr/>
            <a:lstStyle/>
            <a:p>
              <a:endParaRPr lang="en-US"/>
            </a:p>
          </p:txBody>
        </p:sp>
        <p:sp>
          <p:nvSpPr>
            <p:cNvPr id="4134" name="Line 21"/>
            <p:cNvSpPr>
              <a:spLocks noChangeShapeType="1"/>
            </p:cNvSpPr>
            <p:nvPr/>
          </p:nvSpPr>
          <p:spPr bwMode="auto">
            <a:xfrm flipH="1" flipV="1">
              <a:off x="5524500" y="4465638"/>
              <a:ext cx="647700" cy="1249362"/>
            </a:xfrm>
            <a:prstGeom prst="line">
              <a:avLst/>
            </a:prstGeom>
            <a:noFill/>
            <a:ln w="9525">
              <a:solidFill>
                <a:schemeClr val="tx1"/>
              </a:solidFill>
              <a:round/>
              <a:headEnd/>
              <a:tailEnd/>
            </a:ln>
          </p:spPr>
          <p:txBody>
            <a:bodyPr/>
            <a:lstStyle/>
            <a:p>
              <a:endParaRPr lang="en-US"/>
            </a:p>
          </p:txBody>
        </p:sp>
        <p:sp>
          <p:nvSpPr>
            <p:cNvPr id="4135" name="Line 23"/>
            <p:cNvSpPr>
              <a:spLocks noChangeShapeType="1"/>
            </p:cNvSpPr>
            <p:nvPr/>
          </p:nvSpPr>
          <p:spPr bwMode="auto">
            <a:xfrm>
              <a:off x="5645150" y="4418013"/>
              <a:ext cx="527050" cy="688975"/>
            </a:xfrm>
            <a:prstGeom prst="line">
              <a:avLst/>
            </a:prstGeom>
            <a:noFill/>
            <a:ln w="9525">
              <a:solidFill>
                <a:schemeClr val="tx1"/>
              </a:solidFill>
              <a:round/>
              <a:headEnd/>
              <a:tailEnd/>
            </a:ln>
          </p:spPr>
          <p:txBody>
            <a:bodyPr/>
            <a:lstStyle/>
            <a:p>
              <a:endParaRPr lang="en-US"/>
            </a:p>
          </p:txBody>
        </p:sp>
        <p:graphicFrame>
          <p:nvGraphicFramePr>
            <p:cNvPr id="4098" name="Object 13"/>
            <p:cNvGraphicFramePr>
              <a:graphicFrameLocks noChangeAspect="1"/>
            </p:cNvGraphicFramePr>
            <p:nvPr/>
          </p:nvGraphicFramePr>
          <p:xfrm>
            <a:off x="6003925" y="5486400"/>
            <a:ext cx="625475" cy="587375"/>
          </p:xfrm>
          <a:graphic>
            <a:graphicData uri="http://schemas.openxmlformats.org/presentationml/2006/ole">
              <p:oleObj spid="_x0000_s4098" name="Visio" r:id="rId4" imgW="623147" imgH="587018" progId="">
                <p:embed/>
              </p:oleObj>
            </a:graphicData>
          </a:graphic>
        </p:graphicFrame>
        <p:graphicFrame>
          <p:nvGraphicFramePr>
            <p:cNvPr id="4099" name="Object 22"/>
            <p:cNvGraphicFramePr>
              <a:graphicFrameLocks noChangeAspect="1"/>
            </p:cNvGraphicFramePr>
            <p:nvPr/>
          </p:nvGraphicFramePr>
          <p:xfrm>
            <a:off x="6005513" y="4876800"/>
            <a:ext cx="623887" cy="587375"/>
          </p:xfrm>
          <a:graphic>
            <a:graphicData uri="http://schemas.openxmlformats.org/presentationml/2006/ole">
              <p:oleObj spid="_x0000_s4099" name="Visio" r:id="rId5" imgW="623147" imgH="587018" progId="">
                <p:embed/>
              </p:oleObj>
            </a:graphicData>
          </a:graphic>
        </p:graphicFrame>
        <p:sp>
          <p:nvSpPr>
            <p:cNvPr id="45" name="TextBox 44"/>
            <p:cNvSpPr txBox="1"/>
            <p:nvPr/>
          </p:nvSpPr>
          <p:spPr>
            <a:xfrm>
              <a:off x="5478461" y="6108700"/>
              <a:ext cx="1684339" cy="369888"/>
            </a:xfrm>
            <a:prstGeom prst="rect">
              <a:avLst/>
            </a:prstGeom>
            <a:noFill/>
          </p:spPr>
          <p:txBody>
            <a:bodyPr>
              <a:spAutoFit/>
            </a:bodyPr>
            <a:lstStyle/>
            <a:p>
              <a:pPr>
                <a:defRPr/>
              </a:pPr>
              <a:r>
                <a:rPr lang="en-US" b="1" dirty="0">
                  <a:solidFill>
                    <a:srgbClr val="005A9E"/>
                  </a:solidFill>
                  <a:latin typeface="+mn-lt"/>
                </a:rPr>
                <a:t>Analog Phones</a:t>
              </a:r>
            </a:p>
          </p:txBody>
        </p:sp>
      </p:grpSp>
      <p:grpSp>
        <p:nvGrpSpPr>
          <p:cNvPr id="4" name="Group 65"/>
          <p:cNvGrpSpPr>
            <a:grpSpLocks/>
          </p:cNvGrpSpPr>
          <p:nvPr/>
        </p:nvGrpSpPr>
        <p:grpSpPr bwMode="auto">
          <a:xfrm>
            <a:off x="533400" y="3886200"/>
            <a:ext cx="2438400" cy="1752600"/>
            <a:chOff x="533400" y="3886200"/>
            <a:chExt cx="2438400" cy="1752600"/>
          </a:xfrm>
        </p:grpSpPr>
        <p:sp>
          <p:nvSpPr>
            <p:cNvPr id="30" name="TextBox 29"/>
            <p:cNvSpPr txBox="1"/>
            <p:nvPr/>
          </p:nvSpPr>
          <p:spPr>
            <a:xfrm>
              <a:off x="533400" y="5030788"/>
              <a:ext cx="1455738" cy="369887"/>
            </a:xfrm>
            <a:prstGeom prst="rect">
              <a:avLst/>
            </a:prstGeom>
            <a:noFill/>
          </p:spPr>
          <p:txBody>
            <a:bodyPr>
              <a:spAutoFit/>
            </a:bodyPr>
            <a:lstStyle/>
            <a:p>
              <a:pPr algn="r">
                <a:defRPr/>
              </a:pPr>
              <a:r>
                <a:rPr lang="en-US" b="1" dirty="0">
                  <a:solidFill>
                    <a:srgbClr val="005A9E"/>
                  </a:solidFill>
                  <a:latin typeface="+mn-lt"/>
                </a:rPr>
                <a:t>IP Phones</a:t>
              </a:r>
            </a:p>
          </p:txBody>
        </p:sp>
        <p:sp>
          <p:nvSpPr>
            <p:cNvPr id="4129" name="Line 21"/>
            <p:cNvSpPr>
              <a:spLocks noChangeShapeType="1"/>
            </p:cNvSpPr>
            <p:nvPr/>
          </p:nvSpPr>
          <p:spPr bwMode="auto">
            <a:xfrm flipV="1">
              <a:off x="2466975" y="3886200"/>
              <a:ext cx="247649" cy="763588"/>
            </a:xfrm>
            <a:prstGeom prst="line">
              <a:avLst/>
            </a:prstGeom>
            <a:noFill/>
            <a:ln w="9525">
              <a:solidFill>
                <a:schemeClr val="tx1"/>
              </a:solidFill>
              <a:round/>
              <a:headEnd/>
              <a:tailEnd/>
            </a:ln>
          </p:spPr>
          <p:txBody>
            <a:bodyPr/>
            <a:lstStyle/>
            <a:p>
              <a:endParaRPr lang="en-US"/>
            </a:p>
          </p:txBody>
        </p:sp>
        <p:sp>
          <p:nvSpPr>
            <p:cNvPr id="4130" name="Line 21"/>
            <p:cNvSpPr>
              <a:spLocks noChangeShapeType="1"/>
            </p:cNvSpPr>
            <p:nvPr/>
          </p:nvSpPr>
          <p:spPr bwMode="auto">
            <a:xfrm flipV="1">
              <a:off x="2571750" y="3962400"/>
              <a:ext cx="400050" cy="1277938"/>
            </a:xfrm>
            <a:prstGeom prst="line">
              <a:avLst/>
            </a:prstGeom>
            <a:noFill/>
            <a:ln w="9525">
              <a:solidFill>
                <a:schemeClr val="tx1"/>
              </a:solidFill>
              <a:round/>
              <a:headEnd/>
              <a:tailEnd/>
            </a:ln>
          </p:spPr>
          <p:txBody>
            <a:bodyPr/>
            <a:lstStyle/>
            <a:p>
              <a:endParaRPr lang="en-US"/>
            </a:p>
          </p:txBody>
        </p:sp>
        <p:pic>
          <p:nvPicPr>
            <p:cNvPr id="4131" name="Picture 2" descr="C:\Documents and Settings\user\Local Settings\Temporary Internet Files\Content.IE5\OH45630D\MCj03969100000[1].wmf"/>
            <p:cNvPicPr>
              <a:picLocks noChangeAspect="1" noChangeArrowheads="1"/>
            </p:cNvPicPr>
            <p:nvPr/>
          </p:nvPicPr>
          <p:blipFill>
            <a:blip r:embed="rId6"/>
            <a:srcRect/>
            <a:stretch>
              <a:fillRect/>
            </a:stretch>
          </p:blipFill>
          <p:spPr bwMode="auto">
            <a:xfrm>
              <a:off x="1857375" y="4467225"/>
              <a:ext cx="714375" cy="552450"/>
            </a:xfrm>
            <a:prstGeom prst="rect">
              <a:avLst/>
            </a:prstGeom>
            <a:noFill/>
            <a:ln w="9525">
              <a:noFill/>
              <a:miter lim="800000"/>
              <a:headEnd/>
              <a:tailEnd/>
            </a:ln>
          </p:spPr>
        </p:pic>
        <p:pic>
          <p:nvPicPr>
            <p:cNvPr id="4132" name="Picture 2" descr="C:\Documents and Settings\user\Local Settings\Temporary Internet Files\Content.IE5\OH45630D\MCj03969100000[1].wmf"/>
            <p:cNvPicPr>
              <a:picLocks noChangeAspect="1" noChangeArrowheads="1"/>
            </p:cNvPicPr>
            <p:nvPr/>
          </p:nvPicPr>
          <p:blipFill>
            <a:blip r:embed="rId6"/>
            <a:srcRect/>
            <a:stretch>
              <a:fillRect/>
            </a:stretch>
          </p:blipFill>
          <p:spPr bwMode="auto">
            <a:xfrm>
              <a:off x="2076450" y="5084763"/>
              <a:ext cx="714375" cy="554037"/>
            </a:xfrm>
            <a:prstGeom prst="rect">
              <a:avLst/>
            </a:prstGeom>
            <a:noFill/>
            <a:ln w="9525">
              <a:noFill/>
              <a:miter lim="800000"/>
              <a:headEnd/>
              <a:tailEnd/>
            </a:ln>
          </p:spPr>
        </p:pic>
      </p:grpSp>
      <p:pic>
        <p:nvPicPr>
          <p:cNvPr id="44" name="Picture 14"/>
          <p:cNvPicPr>
            <a:picLocks noChangeAspect="1" noChangeArrowheads="1"/>
          </p:cNvPicPr>
          <p:nvPr/>
        </p:nvPicPr>
        <p:blipFill>
          <a:blip r:embed="rId7"/>
          <a:srcRect/>
          <a:stretch>
            <a:fillRect/>
          </a:stretch>
        </p:blipFill>
        <p:spPr bwMode="auto">
          <a:xfrm>
            <a:off x="3032125" y="4114800"/>
            <a:ext cx="2835275" cy="323850"/>
          </a:xfrm>
          <a:prstGeom prst="rect">
            <a:avLst/>
          </a:prstGeom>
          <a:ln>
            <a:noFill/>
          </a:ln>
          <a:effectLst>
            <a:outerShdw blurRad="292100" dist="139700" dir="2700000" algn="tl" rotWithShape="0">
              <a:srgbClr val="333333">
                <a:alpha val="65000"/>
              </a:srgbClr>
            </a:outerShdw>
          </a:effectLst>
        </p:spPr>
      </p:pic>
      <p:sp>
        <p:nvSpPr>
          <p:cNvPr id="4103" name="Line 21"/>
          <p:cNvSpPr>
            <a:spLocks noChangeShapeType="1"/>
          </p:cNvSpPr>
          <p:nvPr/>
        </p:nvSpPr>
        <p:spPr bwMode="auto">
          <a:xfrm flipV="1">
            <a:off x="4171950" y="2668588"/>
            <a:ext cx="1473200" cy="1141412"/>
          </a:xfrm>
          <a:prstGeom prst="line">
            <a:avLst/>
          </a:prstGeom>
          <a:noFill/>
          <a:ln w="9525">
            <a:solidFill>
              <a:schemeClr val="tx1"/>
            </a:solidFill>
            <a:round/>
            <a:headEnd/>
            <a:tailEnd/>
          </a:ln>
        </p:spPr>
        <p:txBody>
          <a:bodyPr/>
          <a:lstStyle/>
          <a:p>
            <a:endParaRPr lang="en-US"/>
          </a:p>
        </p:txBody>
      </p:sp>
      <p:sp>
        <p:nvSpPr>
          <p:cNvPr id="4104" name="Line 21"/>
          <p:cNvSpPr>
            <a:spLocks noChangeShapeType="1"/>
          </p:cNvSpPr>
          <p:nvPr/>
        </p:nvSpPr>
        <p:spPr bwMode="auto">
          <a:xfrm flipH="1" flipV="1">
            <a:off x="1647825" y="2668588"/>
            <a:ext cx="1262063" cy="1141412"/>
          </a:xfrm>
          <a:prstGeom prst="line">
            <a:avLst/>
          </a:prstGeom>
          <a:noFill/>
          <a:ln w="9525">
            <a:solidFill>
              <a:schemeClr val="tx1"/>
            </a:solidFill>
            <a:round/>
            <a:headEnd/>
            <a:tailEnd/>
          </a:ln>
        </p:spPr>
        <p:txBody>
          <a:bodyPr/>
          <a:lstStyle/>
          <a:p>
            <a:endParaRPr lang="en-US"/>
          </a:p>
        </p:txBody>
      </p:sp>
      <p:cxnSp>
        <p:nvCxnSpPr>
          <p:cNvPr id="34" name="Shape 14"/>
          <p:cNvCxnSpPr>
            <a:endCxn id="1046" idx="3"/>
          </p:cNvCxnSpPr>
          <p:nvPr/>
        </p:nvCxnSpPr>
        <p:spPr>
          <a:xfrm flipV="1">
            <a:off x="4648200" y="2338388"/>
            <a:ext cx="3367088" cy="1855787"/>
          </a:xfrm>
          <a:prstGeom prst="bentConnector3">
            <a:avLst>
              <a:gd name="adj1" fmla="val 106789"/>
            </a:avLst>
          </a:prstGeom>
          <a:ln>
            <a:headEnd type="oval"/>
            <a:tailEnd type="triangle"/>
          </a:ln>
        </p:spPr>
        <p:style>
          <a:lnRef idx="3">
            <a:schemeClr val="dk1"/>
          </a:lnRef>
          <a:fillRef idx="0">
            <a:schemeClr val="dk1"/>
          </a:fillRef>
          <a:effectRef idx="2">
            <a:schemeClr val="dk1"/>
          </a:effectRef>
          <a:fontRef idx="minor">
            <a:schemeClr val="tx1"/>
          </a:fontRef>
        </p:style>
      </p:cxnSp>
      <p:cxnSp>
        <p:nvCxnSpPr>
          <p:cNvPr id="40" name="Shape 14"/>
          <p:cNvCxnSpPr>
            <a:endCxn id="1045" idx="1"/>
          </p:cNvCxnSpPr>
          <p:nvPr/>
        </p:nvCxnSpPr>
        <p:spPr>
          <a:xfrm rot="10800000">
            <a:off x="1403350" y="2338388"/>
            <a:ext cx="2940050" cy="1855787"/>
          </a:xfrm>
          <a:prstGeom prst="bentConnector3">
            <a:avLst>
              <a:gd name="adj1" fmla="val 107775"/>
            </a:avLst>
          </a:prstGeom>
          <a:ln>
            <a:headEnd type="oval"/>
            <a:tailEnd type="arrow"/>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smtClean="0"/>
              <a:t>…the Backup Server is Activated</a:t>
            </a:r>
            <a:endParaRPr lang="en-US" dirty="0"/>
          </a:p>
        </p:txBody>
      </p:sp>
      <p:sp>
        <p:nvSpPr>
          <p:cNvPr id="31" name="Cloud"/>
          <p:cNvSpPr>
            <a:spLocks noChangeAspect="1" noEditPoints="1" noChangeArrowheads="1"/>
          </p:cNvSpPr>
          <p:nvPr/>
        </p:nvSpPr>
        <p:spPr bwMode="auto">
          <a:xfrm>
            <a:off x="4852988" y="3530600"/>
            <a:ext cx="1471612" cy="431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5"/>
          </a:solidFill>
          <a:ln w="9525">
            <a:solidFill>
              <a:srgbClr val="000000"/>
            </a:solidFill>
            <a:miter lim="800000"/>
            <a:headEnd/>
            <a:tailEnd/>
          </a:ln>
          <a:effectLst>
            <a:outerShdw dist="107763" dir="2700000" algn="ctr" rotWithShape="0">
              <a:srgbClr val="808080"/>
            </a:outerShdw>
          </a:effectLst>
        </p:spPr>
        <p:txBody>
          <a:bodyPr/>
          <a:lstStyle/>
          <a:p>
            <a:pPr algn="ctr">
              <a:spcBef>
                <a:spcPts val="1800"/>
              </a:spcBef>
              <a:defRPr/>
            </a:pPr>
            <a:r>
              <a:rPr lang="en-US" sz="1400" dirty="0"/>
              <a:t>PSTN</a:t>
            </a:r>
          </a:p>
        </p:txBody>
      </p:sp>
      <p:sp>
        <p:nvSpPr>
          <p:cNvPr id="35" name="TextBox 34"/>
          <p:cNvSpPr txBox="1"/>
          <p:nvPr/>
        </p:nvSpPr>
        <p:spPr>
          <a:xfrm>
            <a:off x="8305800" y="3160713"/>
            <a:ext cx="685800" cy="369887"/>
          </a:xfrm>
          <a:prstGeom prst="rect">
            <a:avLst/>
          </a:prstGeom>
          <a:noFill/>
        </p:spPr>
        <p:txBody>
          <a:bodyPr>
            <a:spAutoFit/>
          </a:bodyPr>
          <a:lstStyle/>
          <a:p>
            <a:pPr>
              <a:defRPr/>
            </a:pPr>
            <a:r>
              <a:rPr lang="en-US" b="1" dirty="0">
                <a:solidFill>
                  <a:srgbClr val="005A9E"/>
                </a:solidFill>
                <a:latin typeface="+mn-lt"/>
              </a:rPr>
              <a:t>USB</a:t>
            </a:r>
          </a:p>
        </p:txBody>
      </p:sp>
      <p:sp>
        <p:nvSpPr>
          <p:cNvPr id="36" name="TextBox 35"/>
          <p:cNvSpPr txBox="1"/>
          <p:nvPr/>
        </p:nvSpPr>
        <p:spPr>
          <a:xfrm>
            <a:off x="457200" y="3160713"/>
            <a:ext cx="685800" cy="369887"/>
          </a:xfrm>
          <a:prstGeom prst="rect">
            <a:avLst/>
          </a:prstGeom>
          <a:noFill/>
        </p:spPr>
        <p:txBody>
          <a:bodyPr>
            <a:spAutoFit/>
          </a:bodyPr>
          <a:lstStyle/>
          <a:p>
            <a:pPr>
              <a:defRPr/>
            </a:pPr>
            <a:r>
              <a:rPr lang="en-US" b="1" dirty="0">
                <a:solidFill>
                  <a:srgbClr val="005A9E"/>
                </a:solidFill>
                <a:latin typeface="+mn-lt"/>
              </a:rPr>
              <a:t>USB</a:t>
            </a:r>
          </a:p>
        </p:txBody>
      </p:sp>
      <p:sp>
        <p:nvSpPr>
          <p:cNvPr id="37" name="TextBox 36"/>
          <p:cNvSpPr txBox="1"/>
          <p:nvPr/>
        </p:nvSpPr>
        <p:spPr>
          <a:xfrm>
            <a:off x="2914650" y="4572000"/>
            <a:ext cx="3028950" cy="1200150"/>
          </a:xfrm>
          <a:prstGeom prst="rect">
            <a:avLst/>
          </a:prstGeom>
          <a:noFill/>
        </p:spPr>
        <p:txBody>
          <a:bodyPr>
            <a:spAutoFit/>
          </a:bodyPr>
          <a:lstStyle/>
          <a:p>
            <a:pPr algn="ctr">
              <a:defRPr/>
            </a:pPr>
            <a:r>
              <a:rPr lang="en-US" b="1" dirty="0">
                <a:solidFill>
                  <a:srgbClr val="C00000"/>
                </a:solidFill>
                <a:latin typeface="+mn-lt"/>
              </a:rPr>
              <a:t>Astribank (rear panel) </a:t>
            </a:r>
            <a:br>
              <a:rPr lang="en-US" b="1" dirty="0">
                <a:solidFill>
                  <a:srgbClr val="C00000"/>
                </a:solidFill>
                <a:latin typeface="+mn-lt"/>
              </a:rPr>
            </a:br>
            <a:r>
              <a:rPr lang="en-US" i="1" dirty="0">
                <a:solidFill>
                  <a:srgbClr val="C00000"/>
                </a:solidFill>
                <a:latin typeface="+mn-lt"/>
              </a:rPr>
              <a:t>USB-connected channel bank providing analog/digital telephony interfaces</a:t>
            </a:r>
          </a:p>
        </p:txBody>
      </p:sp>
      <p:sp>
        <p:nvSpPr>
          <p:cNvPr id="38" name="TextBox 37"/>
          <p:cNvSpPr txBox="1"/>
          <p:nvPr/>
        </p:nvSpPr>
        <p:spPr>
          <a:xfrm>
            <a:off x="5534025" y="2706688"/>
            <a:ext cx="2619375" cy="646112"/>
          </a:xfrm>
          <a:prstGeom prst="rect">
            <a:avLst/>
          </a:prstGeom>
          <a:noFill/>
        </p:spPr>
        <p:txBody>
          <a:bodyPr>
            <a:spAutoFit/>
          </a:bodyPr>
          <a:lstStyle/>
          <a:p>
            <a:pPr algn="ctr">
              <a:defRPr/>
            </a:pPr>
            <a:r>
              <a:rPr lang="en-US" b="1" dirty="0">
                <a:solidFill>
                  <a:srgbClr val="C00000"/>
                </a:solidFill>
                <a:latin typeface="+mn-lt"/>
              </a:rPr>
              <a:t>Xorcom server</a:t>
            </a:r>
            <a:br>
              <a:rPr lang="en-US" b="1" dirty="0">
                <a:solidFill>
                  <a:srgbClr val="C00000"/>
                </a:solidFill>
                <a:latin typeface="+mn-lt"/>
              </a:rPr>
            </a:br>
            <a:r>
              <a:rPr lang="en-US" i="1" dirty="0">
                <a:solidFill>
                  <a:srgbClr val="C00000"/>
                </a:solidFill>
                <a:latin typeface="+mn-lt"/>
              </a:rPr>
              <a:t>(backup)</a:t>
            </a:r>
          </a:p>
        </p:txBody>
      </p:sp>
      <p:sp>
        <p:nvSpPr>
          <p:cNvPr id="39" name="TextBox 38"/>
          <p:cNvSpPr txBox="1"/>
          <p:nvPr/>
        </p:nvSpPr>
        <p:spPr>
          <a:xfrm>
            <a:off x="1647825" y="2706688"/>
            <a:ext cx="2695575" cy="646112"/>
          </a:xfrm>
          <a:prstGeom prst="rect">
            <a:avLst/>
          </a:prstGeom>
          <a:noFill/>
        </p:spPr>
        <p:txBody>
          <a:bodyPr>
            <a:spAutoFit/>
          </a:bodyPr>
          <a:lstStyle/>
          <a:p>
            <a:pPr algn="ctr">
              <a:defRPr/>
            </a:pPr>
            <a:r>
              <a:rPr lang="en-US" b="1" dirty="0">
                <a:solidFill>
                  <a:srgbClr val="C00000"/>
                </a:solidFill>
                <a:latin typeface="+mn-lt"/>
              </a:rPr>
              <a:t>Xorcom server</a:t>
            </a:r>
            <a:br>
              <a:rPr lang="en-US" b="1" dirty="0">
                <a:solidFill>
                  <a:srgbClr val="C00000"/>
                </a:solidFill>
                <a:latin typeface="+mn-lt"/>
              </a:rPr>
            </a:br>
            <a:r>
              <a:rPr lang="en-US" i="1" dirty="0">
                <a:solidFill>
                  <a:srgbClr val="C00000"/>
                </a:solidFill>
                <a:latin typeface="+mn-lt"/>
              </a:rPr>
              <a:t>(primary)</a:t>
            </a:r>
          </a:p>
        </p:txBody>
      </p:sp>
      <p:pic>
        <p:nvPicPr>
          <p:cNvPr id="4114" name="Picture 22" descr="2U-digital-left-no-modules-small.jpg"/>
          <p:cNvPicPr>
            <a:picLocks noChangeAspect="1"/>
          </p:cNvPicPr>
          <p:nvPr/>
        </p:nvPicPr>
        <p:blipFill>
          <a:blip r:embed="rId8"/>
          <a:srcRect/>
          <a:stretch>
            <a:fillRect/>
          </a:stretch>
        </p:blipFill>
        <p:spPr bwMode="auto">
          <a:xfrm>
            <a:off x="1403350" y="1905000"/>
            <a:ext cx="2835275" cy="865188"/>
          </a:xfrm>
          <a:prstGeom prst="rect">
            <a:avLst/>
          </a:prstGeom>
          <a:noFill/>
          <a:ln w="9525">
            <a:noFill/>
            <a:miter lim="800000"/>
            <a:headEnd/>
            <a:tailEnd/>
          </a:ln>
        </p:spPr>
      </p:pic>
      <p:pic>
        <p:nvPicPr>
          <p:cNvPr id="4115" name="Picture 28" descr="2U-digital-left-no-modules-small.jpg"/>
          <p:cNvPicPr>
            <a:picLocks noChangeAspect="1"/>
          </p:cNvPicPr>
          <p:nvPr/>
        </p:nvPicPr>
        <p:blipFill>
          <a:blip r:embed="rId8"/>
          <a:srcRect/>
          <a:stretch>
            <a:fillRect/>
          </a:stretch>
        </p:blipFill>
        <p:spPr bwMode="auto">
          <a:xfrm>
            <a:off x="5180013" y="1905000"/>
            <a:ext cx="2835275" cy="865188"/>
          </a:xfrm>
          <a:prstGeom prst="rect">
            <a:avLst/>
          </a:prstGeom>
          <a:noFill/>
          <a:ln w="9525">
            <a:noFill/>
            <a:miter lim="800000"/>
            <a:headEnd/>
            <a:tailEnd/>
          </a:ln>
        </p:spPr>
      </p:pic>
      <p:sp>
        <p:nvSpPr>
          <p:cNvPr id="26" name="Cloud"/>
          <p:cNvSpPr>
            <a:spLocks noChangeAspect="1" noEditPoints="1" noChangeArrowheads="1"/>
          </p:cNvSpPr>
          <p:nvPr/>
        </p:nvSpPr>
        <p:spPr bwMode="auto">
          <a:xfrm>
            <a:off x="2590800" y="3530600"/>
            <a:ext cx="1676400" cy="469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a:lstStyle/>
          <a:p>
            <a:pPr algn="ctr">
              <a:spcBef>
                <a:spcPts val="1800"/>
              </a:spcBef>
              <a:defRPr/>
            </a:pPr>
            <a:r>
              <a:rPr lang="en-US" sz="1400" dirty="0"/>
              <a:t>LAN/WAN</a:t>
            </a:r>
          </a:p>
        </p:txBody>
      </p:sp>
      <p:sp>
        <p:nvSpPr>
          <p:cNvPr id="42" name="Multiply 41"/>
          <p:cNvSpPr/>
          <p:nvPr/>
        </p:nvSpPr>
        <p:spPr>
          <a:xfrm>
            <a:off x="2066925" y="1892300"/>
            <a:ext cx="1285875" cy="1000125"/>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 name="Group 78"/>
          <p:cNvGrpSpPr>
            <a:grpSpLocks/>
          </p:cNvGrpSpPr>
          <p:nvPr/>
        </p:nvGrpSpPr>
        <p:grpSpPr bwMode="auto">
          <a:xfrm>
            <a:off x="3657600" y="1211263"/>
            <a:ext cx="1917700" cy="2571750"/>
            <a:chOff x="3536159" y="1211262"/>
            <a:chExt cx="1917700" cy="2571757"/>
          </a:xfrm>
        </p:grpSpPr>
        <p:sp>
          <p:nvSpPr>
            <p:cNvPr id="4126" name="AutoShape 10"/>
            <p:cNvSpPr>
              <a:spLocks noChangeArrowheads="1"/>
            </p:cNvSpPr>
            <p:nvPr/>
          </p:nvSpPr>
          <p:spPr bwMode="auto">
            <a:xfrm rot="5400000">
              <a:off x="3750466" y="2961486"/>
              <a:ext cx="1282705"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13B144"/>
            </a:solidFill>
            <a:ln w="9525">
              <a:solidFill>
                <a:schemeClr val="tx1"/>
              </a:solidFill>
              <a:miter lim="800000"/>
              <a:headEnd/>
              <a:tailEnd/>
            </a:ln>
          </p:spPr>
          <p:txBody>
            <a:bodyPr wrap="none" anchor="ctr"/>
            <a:lstStyle/>
            <a:p>
              <a:endParaRPr lang="en-US"/>
            </a:p>
          </p:txBody>
        </p:sp>
        <p:sp>
          <p:nvSpPr>
            <p:cNvPr id="4127" name="AutoShape 11"/>
            <p:cNvSpPr>
              <a:spLocks noChangeArrowheads="1"/>
            </p:cNvSpPr>
            <p:nvPr/>
          </p:nvSpPr>
          <p:spPr bwMode="auto">
            <a:xfrm>
              <a:off x="3536159" y="1211262"/>
              <a:ext cx="1917700" cy="989013"/>
            </a:xfrm>
            <a:prstGeom prst="wedgeRoundRectCallout">
              <a:avLst>
                <a:gd name="adj1" fmla="val -5264"/>
                <a:gd name="adj2" fmla="val 81713"/>
                <a:gd name="adj3" fmla="val 16667"/>
              </a:avLst>
            </a:prstGeom>
            <a:solidFill>
              <a:schemeClr val="accent1"/>
            </a:solidFill>
            <a:ln w="9525">
              <a:solidFill>
                <a:schemeClr val="tx1"/>
              </a:solidFill>
              <a:miter lim="800000"/>
              <a:headEnd/>
              <a:tailEnd/>
            </a:ln>
          </p:spPr>
          <p:txBody>
            <a:bodyPr/>
            <a:lstStyle/>
            <a:p>
              <a:pPr algn="ctr"/>
              <a:r>
                <a:rPr lang="en-US">
                  <a:solidFill>
                    <a:schemeClr val="bg1"/>
                  </a:solidFill>
                </a:rPr>
                <a:t>Switch Changes to Backup Server</a:t>
              </a:r>
            </a:p>
          </p:txBody>
        </p:sp>
      </p:grpSp>
      <p:pic>
        <p:nvPicPr>
          <p:cNvPr id="46" name="Picture 45" descr="checkmark.png"/>
          <p:cNvPicPr>
            <a:picLocks noChangeAspect="1"/>
          </p:cNvPicPr>
          <p:nvPr/>
        </p:nvPicPr>
        <p:blipFill>
          <a:blip r:embed="rId9"/>
          <a:srcRect/>
          <a:stretch>
            <a:fillRect/>
          </a:stretch>
        </p:blipFill>
        <p:spPr bwMode="auto">
          <a:xfrm>
            <a:off x="6451600" y="1905000"/>
            <a:ext cx="939800" cy="865188"/>
          </a:xfrm>
          <a:prstGeom prst="rect">
            <a:avLst/>
          </a:prstGeom>
          <a:noFill/>
          <a:ln w="9525">
            <a:noFill/>
            <a:miter lim="800000"/>
            <a:headEnd/>
            <a:tailEnd/>
          </a:ln>
        </p:spPr>
      </p:pic>
      <p:cxnSp>
        <p:nvCxnSpPr>
          <p:cNvPr id="47" name="Straight Arrow Connector 46"/>
          <p:cNvCxnSpPr/>
          <p:nvPr/>
        </p:nvCxnSpPr>
        <p:spPr>
          <a:xfrm rot="10800000">
            <a:off x="4267200" y="4194175"/>
            <a:ext cx="255588" cy="141288"/>
          </a:xfrm>
          <a:prstGeom prst="straightConnector1">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44" idx="0"/>
          </p:cNvCxnSpPr>
          <p:nvPr/>
        </p:nvCxnSpPr>
        <p:spPr>
          <a:xfrm rot="16200000" flipV="1">
            <a:off x="4371182" y="4193381"/>
            <a:ext cx="230188" cy="73025"/>
          </a:xfrm>
          <a:prstGeom prst="straightConnector1">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4475956" y="4172744"/>
            <a:ext cx="230188" cy="114300"/>
          </a:xfrm>
          <a:prstGeom prst="straightConnector1">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grpSp>
        <p:nvGrpSpPr>
          <p:cNvPr id="6" name="Group 63"/>
          <p:cNvGrpSpPr>
            <a:grpSpLocks/>
          </p:cNvGrpSpPr>
          <p:nvPr/>
        </p:nvGrpSpPr>
        <p:grpSpPr bwMode="auto">
          <a:xfrm>
            <a:off x="5403850" y="1006475"/>
            <a:ext cx="3181350" cy="1625600"/>
            <a:chOff x="5404574" y="1007088"/>
            <a:chExt cx="3180626" cy="1624590"/>
          </a:xfrm>
        </p:grpSpPr>
        <p:sp>
          <p:nvSpPr>
            <p:cNvPr id="4124" name="AutoShape 10"/>
            <p:cNvSpPr>
              <a:spLocks noChangeArrowheads="1"/>
            </p:cNvSpPr>
            <p:nvPr/>
          </p:nvSpPr>
          <p:spPr bwMode="auto">
            <a:xfrm rot="19624760" flipH="1">
              <a:off x="5404574" y="2230745"/>
              <a:ext cx="1279636" cy="40093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000"/>
            </a:solidFill>
            <a:ln w="9525">
              <a:solidFill>
                <a:schemeClr val="tx1"/>
              </a:solidFill>
              <a:miter lim="800000"/>
              <a:headEnd/>
              <a:tailEnd/>
            </a:ln>
          </p:spPr>
          <p:txBody>
            <a:bodyPr wrap="none" anchor="ctr"/>
            <a:lstStyle/>
            <a:p>
              <a:endParaRPr lang="en-US"/>
            </a:p>
          </p:txBody>
        </p:sp>
        <p:sp>
          <p:nvSpPr>
            <p:cNvPr id="4125" name="AutoShape 11"/>
            <p:cNvSpPr>
              <a:spLocks noChangeArrowheads="1"/>
            </p:cNvSpPr>
            <p:nvPr/>
          </p:nvSpPr>
          <p:spPr bwMode="auto">
            <a:xfrm flipH="1">
              <a:off x="6451600" y="1007088"/>
              <a:ext cx="2133600" cy="989010"/>
            </a:xfrm>
            <a:prstGeom prst="wedgeRoundRectCallout">
              <a:avLst>
                <a:gd name="adj1" fmla="val 47861"/>
                <a:gd name="adj2" fmla="val 62449"/>
                <a:gd name="adj3" fmla="val 16667"/>
              </a:avLst>
            </a:prstGeom>
            <a:solidFill>
              <a:schemeClr val="accent1"/>
            </a:solidFill>
            <a:ln w="9525">
              <a:solidFill>
                <a:schemeClr val="tx1"/>
              </a:solidFill>
              <a:miter lim="800000"/>
              <a:headEnd/>
              <a:tailEnd/>
            </a:ln>
          </p:spPr>
          <p:txBody>
            <a:bodyPr/>
            <a:lstStyle/>
            <a:p>
              <a:pPr algn="ctr"/>
              <a:r>
                <a:rPr lang="en-US">
                  <a:solidFill>
                    <a:schemeClr val="bg1"/>
                  </a:solidFill>
                </a:rPr>
                <a:t>Backup Server assumes Primary Server IP Address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10" presetClass="exit" presetSubtype="0" fill="hold" nodeType="afterEffect">
                                  <p:stCondLst>
                                    <p:cond delay="0"/>
                                  </p:stCondLst>
                                  <p:childTnLst>
                                    <p:animEffect transition="out" filter="fade">
                                      <p:cBhvr>
                                        <p:cTn id="18" dur="2000"/>
                                        <p:tgtEl>
                                          <p:spTgt spid="47"/>
                                        </p:tgtEl>
                                      </p:cBhvr>
                                    </p:animEffect>
                                    <p:set>
                                      <p:cBhvr>
                                        <p:cTn id="19" dur="1" fill="hold">
                                          <p:stCondLst>
                                            <p:cond delay="1999"/>
                                          </p:stCondLst>
                                        </p:cTn>
                                        <p:tgtEl>
                                          <p:spTgt spid="47"/>
                                        </p:tgtEl>
                                        <p:attrNameLst>
                                          <p:attrName>style.visibility</p:attrName>
                                        </p:attrNameLst>
                                      </p:cBhvr>
                                      <p:to>
                                        <p:strVal val="hidden"/>
                                      </p:to>
                                    </p:set>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par>
                          <p:cTn id="23" fill="hold">
                            <p:stCondLst>
                              <p:cond delay="3000"/>
                            </p:stCondLst>
                            <p:childTnLst>
                              <p:par>
                                <p:cTn id="24" presetID="10" presetClass="exit" presetSubtype="0" fill="hold" nodeType="afterEffect">
                                  <p:stCondLst>
                                    <p:cond delay="0"/>
                                  </p:stCondLst>
                                  <p:childTnLst>
                                    <p:animEffect transition="out" filter="fade">
                                      <p:cBhvr>
                                        <p:cTn id="25" dur="2000"/>
                                        <p:tgtEl>
                                          <p:spTgt spid="49"/>
                                        </p:tgtEl>
                                      </p:cBhvr>
                                    </p:animEffect>
                                    <p:set>
                                      <p:cBhvr>
                                        <p:cTn id="26" dur="1" fill="hold">
                                          <p:stCondLst>
                                            <p:cond delay="1999"/>
                                          </p:stCondLst>
                                        </p:cTn>
                                        <p:tgtEl>
                                          <p:spTgt spid="49"/>
                                        </p:tgtEl>
                                        <p:attrNameLst>
                                          <p:attrName>style.visibility</p:attrName>
                                        </p:attrNameLst>
                                      </p:cBhvr>
                                      <p:to>
                                        <p:strVal val="hidden"/>
                                      </p:to>
                                    </p:set>
                                  </p:childTnLst>
                                </p:cTn>
                              </p:par>
                            </p:childTnLst>
                          </p:cTn>
                        </p:par>
                        <p:par>
                          <p:cTn id="27" fill="hold">
                            <p:stCondLst>
                              <p:cond delay="5000"/>
                            </p:stCondLst>
                            <p:childTnLst>
                              <p:par>
                                <p:cTn id="28" presetID="1" presetClass="entr" presetSubtype="0"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childTnLst>
                          </p:cTn>
                        </p:par>
                        <p:par>
                          <p:cTn id="30" fill="hold">
                            <p:stCondLst>
                              <p:cond delay="5000"/>
                            </p:stCondLst>
                            <p:childTnLst>
                              <p:par>
                                <p:cTn id="31" presetID="23" presetClass="entr" presetSubtype="16" fill="hold" nodeType="afterEffect">
                                  <p:stCondLst>
                                    <p:cond delay="50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childTnLst>
                                </p:cTn>
                              </p:par>
                            </p:childTnLst>
                          </p:cTn>
                        </p:par>
                        <p:par>
                          <p:cTn id="35" fill="hold">
                            <p:stCondLst>
                              <p:cond delay="60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childTnLst>
                          </p:cTn>
                        </p:par>
                        <p:par>
                          <p:cTn id="39" fill="hold">
                            <p:stCondLst>
                              <p:cond delay="8000"/>
                            </p:stCondLst>
                            <p:childTnLst>
                              <p:par>
                                <p:cTn id="40" presetID="2" presetClass="entr" presetSubtype="3"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0-#ppt_h/2"/>
                                          </p:val>
                                        </p:tav>
                                        <p:tav tm="100000">
                                          <p:val>
                                            <p:strVal val="#ppt_y"/>
                                          </p:val>
                                        </p:tav>
                                      </p:tavLst>
                                    </p:anim>
                                  </p:childTnLst>
                                </p:cTn>
                              </p:par>
                            </p:childTnLst>
                          </p:cTn>
                        </p:par>
                        <p:par>
                          <p:cTn id="44" fill="hold">
                            <p:stCondLst>
                              <p:cond delay="8500"/>
                            </p:stCondLst>
                            <p:childTnLst>
                              <p:par>
                                <p:cTn id="45" presetID="10"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Redundancy for Telephony Modules</a:t>
            </a:r>
            <a:endParaRPr lang="en-US" dirty="0"/>
          </a:p>
        </p:txBody>
      </p:sp>
      <p:sp>
        <p:nvSpPr>
          <p:cNvPr id="3" name="Content Placeholder 2"/>
          <p:cNvSpPr>
            <a:spLocks noGrp="1"/>
          </p:cNvSpPr>
          <p:nvPr>
            <p:ph idx="1"/>
          </p:nvPr>
        </p:nvSpPr>
        <p:spPr/>
        <p:txBody>
          <a:bodyPr/>
          <a:lstStyle/>
          <a:p>
            <a:r>
              <a:rPr lang="en-US" dirty="0" smtClean="0"/>
              <a:t>Dedicated units for redundant power supply</a:t>
            </a:r>
          </a:p>
          <a:p>
            <a:r>
              <a:rPr lang="en-US" dirty="0" smtClean="0"/>
              <a:t>Constant monitoring</a:t>
            </a:r>
          </a:p>
          <a:p>
            <a:r>
              <a:rPr lang="en-US" dirty="0" smtClean="0"/>
              <a:t>Automated alert in case of failure</a:t>
            </a:r>
          </a:p>
          <a:p>
            <a:r>
              <a:rPr lang="en-US" dirty="0" smtClean="0"/>
              <a:t>Load balancing of remaining power supplies</a:t>
            </a:r>
          </a:p>
          <a:p>
            <a:endParaRPr lang="en-US" dirty="0"/>
          </a:p>
        </p:txBody>
      </p:sp>
      <p:pic>
        <p:nvPicPr>
          <p:cNvPr id="53251" name="Picture 3" descr="C:\Documents and Settings\user\Local Settings\Temporary Internet Files\Content.IE5\2QVE8HF1\MCj02309910000[1].wmf"/>
          <p:cNvPicPr>
            <a:picLocks noChangeAspect="1" noChangeArrowheads="1"/>
          </p:cNvPicPr>
          <p:nvPr/>
        </p:nvPicPr>
        <p:blipFill>
          <a:blip r:embed="rId2"/>
          <a:srcRect/>
          <a:stretch>
            <a:fillRect/>
          </a:stretch>
        </p:blipFill>
        <p:spPr bwMode="auto">
          <a:xfrm>
            <a:off x="3048000" y="3886200"/>
            <a:ext cx="2819400" cy="22475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R</a:t>
            </a:r>
            <a:r>
              <a:rPr lang="en-US" baseline="-25000" dirty="0" smtClean="0"/>
              <a:t>2</a:t>
            </a:r>
            <a:r>
              <a:rPr lang="en-US" dirty="0" smtClean="0"/>
              <a:t> = RAID1 Support</a:t>
            </a:r>
          </a:p>
        </p:txBody>
      </p:sp>
      <p:pic>
        <p:nvPicPr>
          <p:cNvPr id="16388" name="Picture 7" descr="raid1.png"/>
          <p:cNvPicPr>
            <a:picLocks noChangeAspect="1"/>
          </p:cNvPicPr>
          <p:nvPr/>
        </p:nvPicPr>
        <p:blipFill>
          <a:blip r:embed="rId3"/>
          <a:srcRect/>
          <a:stretch>
            <a:fillRect/>
          </a:stretch>
        </p:blipFill>
        <p:spPr bwMode="auto">
          <a:xfrm>
            <a:off x="6477000" y="2133600"/>
            <a:ext cx="1800225" cy="2762250"/>
          </a:xfrm>
          <a:prstGeom prst="rect">
            <a:avLst/>
          </a:prstGeom>
          <a:noFill/>
          <a:ln w="9525">
            <a:noFill/>
            <a:miter lim="800000"/>
            <a:headEnd/>
            <a:tailEnd/>
          </a:ln>
        </p:spPr>
      </p:pic>
      <p:pic>
        <p:nvPicPr>
          <p:cNvPr id="7169" name="Picture 1"/>
          <p:cNvPicPr>
            <a:picLocks noChangeAspect="1" noChangeArrowheads="1"/>
          </p:cNvPicPr>
          <p:nvPr/>
        </p:nvPicPr>
        <p:blipFill>
          <a:blip r:embed="rId4"/>
          <a:srcRect/>
          <a:stretch>
            <a:fillRect/>
          </a:stretch>
        </p:blipFill>
        <p:spPr bwMode="auto">
          <a:xfrm>
            <a:off x="685800" y="1752600"/>
            <a:ext cx="4576763" cy="3698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RAID1 Support</a:t>
            </a:r>
            <a:endParaRPr lang="en-US" dirty="0"/>
          </a:p>
        </p:txBody>
      </p:sp>
      <p:sp>
        <p:nvSpPr>
          <p:cNvPr id="47107" name="Content Placeholder 2"/>
          <p:cNvSpPr>
            <a:spLocks noGrp="1"/>
          </p:cNvSpPr>
          <p:nvPr>
            <p:ph idx="1"/>
          </p:nvPr>
        </p:nvSpPr>
        <p:spPr/>
        <p:txBody>
          <a:bodyPr/>
          <a:lstStyle/>
          <a:p>
            <a:r>
              <a:rPr lang="en-US" dirty="0" smtClean="0"/>
              <a:t>Geometrically increases </a:t>
            </a:r>
            <a:br>
              <a:rPr lang="en-US" dirty="0" smtClean="0"/>
            </a:br>
            <a:r>
              <a:rPr lang="en-US" dirty="0" smtClean="0"/>
              <a:t>IP-PBX hard-drive reliability</a:t>
            </a:r>
          </a:p>
          <a:p>
            <a:r>
              <a:rPr lang="en-US" dirty="0" smtClean="0"/>
              <a:t>Two hard disks are supplied; </a:t>
            </a:r>
            <a:br>
              <a:rPr lang="en-US" dirty="0" smtClean="0"/>
            </a:br>
            <a:r>
              <a:rPr lang="en-US" dirty="0" smtClean="0"/>
              <a:t>all blocks replicated/mirrored</a:t>
            </a:r>
          </a:p>
          <a:p>
            <a:r>
              <a:rPr lang="en-US" dirty="0" smtClean="0"/>
              <a:t>If the active hard disk fails:</a:t>
            </a:r>
          </a:p>
          <a:p>
            <a:pPr lvl="1"/>
            <a:r>
              <a:rPr lang="en-US" dirty="0" smtClean="0"/>
              <a:t>the second hard-disk automatically takes over</a:t>
            </a:r>
          </a:p>
          <a:p>
            <a:pPr lvl="1"/>
            <a:r>
              <a:rPr lang="en-US" dirty="0" smtClean="0"/>
              <a:t>an alarm e-mail is sent to the system admin</a:t>
            </a:r>
          </a:p>
          <a:p>
            <a:pPr lvl="1"/>
            <a:r>
              <a:rPr lang="en-US" dirty="0" smtClean="0"/>
              <a:t>PBX continues working seamlessly</a:t>
            </a:r>
          </a:p>
        </p:txBody>
      </p:sp>
      <p:pic>
        <p:nvPicPr>
          <p:cNvPr id="25604" name="Picture 7" descr="raid1.png"/>
          <p:cNvPicPr>
            <a:picLocks noChangeAspect="1"/>
          </p:cNvPicPr>
          <p:nvPr/>
        </p:nvPicPr>
        <p:blipFill>
          <a:blip r:embed="rId3"/>
          <a:srcRect/>
          <a:stretch>
            <a:fillRect/>
          </a:stretch>
        </p:blipFill>
        <p:spPr bwMode="auto">
          <a:xfrm>
            <a:off x="6810375" y="1066800"/>
            <a:ext cx="1800225" cy="276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up)">
                                      <p:cBhvr>
                                        <p:cTn id="7" dur="10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up)">
                                      <p:cBhvr>
                                        <p:cTn id="12" dur="10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up)">
                                      <p:cBhvr>
                                        <p:cTn id="17" dur="1000"/>
                                        <p:tgtEl>
                                          <p:spTgt spid="47107">
                                            <p:txEl>
                                              <p:pRg st="2" end="2"/>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7107">
                                            <p:txEl>
                                              <p:pRg st="3" end="3"/>
                                            </p:txEl>
                                          </p:spTgt>
                                        </p:tgtEl>
                                        <p:attrNameLst>
                                          <p:attrName>style.visibility</p:attrName>
                                        </p:attrNameLst>
                                      </p:cBhvr>
                                      <p:to>
                                        <p:strVal val="visible"/>
                                      </p:to>
                                    </p:set>
                                    <p:animEffect transition="in" filter="wipe(up)">
                                      <p:cBhvr>
                                        <p:cTn id="21" dur="1000"/>
                                        <p:tgtEl>
                                          <p:spTgt spid="47107">
                                            <p:txEl>
                                              <p:pRg st="3" end="3"/>
                                            </p:txEl>
                                          </p:spTgt>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7107">
                                            <p:txEl>
                                              <p:pRg st="4" end="4"/>
                                            </p:txEl>
                                          </p:spTgt>
                                        </p:tgtEl>
                                        <p:attrNameLst>
                                          <p:attrName>style.visibility</p:attrName>
                                        </p:attrNameLst>
                                      </p:cBhvr>
                                      <p:to>
                                        <p:strVal val="visible"/>
                                      </p:to>
                                    </p:set>
                                    <p:animEffect transition="in" filter="wipe(up)">
                                      <p:cBhvr>
                                        <p:cTn id="25" dur="1000"/>
                                        <p:tgtEl>
                                          <p:spTgt spid="47107">
                                            <p:txEl>
                                              <p:pRg st="4" end="4"/>
                                            </p:txEl>
                                          </p:spTgt>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47107">
                                            <p:txEl>
                                              <p:pRg st="5" end="5"/>
                                            </p:txEl>
                                          </p:spTgt>
                                        </p:tgtEl>
                                        <p:attrNameLst>
                                          <p:attrName>style.visibility</p:attrName>
                                        </p:attrNameLst>
                                      </p:cBhvr>
                                      <p:to>
                                        <p:strVal val="visible"/>
                                      </p:to>
                                    </p:set>
                                    <p:animEffect transition="in" filter="wipe(up)">
                                      <p:cBhvr>
                                        <p:cTn id="29" dur="10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user\Local Settings\Temporary Internet Files\Content.IE5\1OS7T5CL\MPj01445910000[1].jpg"/>
          <p:cNvPicPr>
            <a:picLocks noChangeAspect="1" noChangeArrowheads="1"/>
          </p:cNvPicPr>
          <p:nvPr/>
        </p:nvPicPr>
        <p:blipFill>
          <a:blip r:embed="rId3"/>
          <a:stretch>
            <a:fillRect/>
          </a:stretch>
        </p:blipFill>
        <p:spPr bwMode="auto">
          <a:xfrm>
            <a:off x="238125" y="2346325"/>
            <a:ext cx="4486275" cy="2987675"/>
          </a:xfrm>
          <a:prstGeom prst="rect">
            <a:avLst/>
          </a:prstGeom>
          <a:ln>
            <a:noFill/>
          </a:ln>
          <a:effectLst>
            <a:outerShdw blurRad="292100" dist="139700" dir="2700000" algn="tl" rotWithShape="0">
              <a:srgbClr val="333333">
                <a:alpha val="65000"/>
              </a:srgbClr>
            </a:outerShdw>
          </a:effectLst>
        </p:spPr>
      </p:pic>
      <p:pic>
        <p:nvPicPr>
          <p:cNvPr id="12" name="Picture 11" descr="Rapid Recovery 009a.jpg"/>
          <p:cNvPicPr>
            <a:picLocks noChangeAspect="1"/>
          </p:cNvPicPr>
          <p:nvPr/>
        </p:nvPicPr>
        <p:blipFill>
          <a:blip r:embed="rId4">
            <a:lum bright="16000" contrast="6000"/>
          </a:blip>
          <a:stretch>
            <a:fillRect/>
          </a:stretch>
        </p:blipFill>
        <p:spPr>
          <a:xfrm>
            <a:off x="5181600" y="2346325"/>
            <a:ext cx="3562350" cy="29876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R</a:t>
            </a:r>
            <a:r>
              <a:rPr lang="en-US" baseline="-25000" dirty="0" smtClean="0"/>
              <a:t>3</a:t>
            </a:r>
            <a:r>
              <a:rPr lang="en-US" dirty="0" smtClean="0"/>
              <a:t> = Replicate &amp; Restore</a:t>
            </a:r>
            <a:endParaRPr lang="en-GB" dirty="0" smtClean="0"/>
          </a:p>
        </p:txBody>
      </p:sp>
      <p:sp>
        <p:nvSpPr>
          <p:cNvPr id="3" name="Content Placeholder 2"/>
          <p:cNvSpPr>
            <a:spLocks noGrp="1"/>
          </p:cNvSpPr>
          <p:nvPr>
            <p:ph idx="4294967295"/>
          </p:nvPr>
        </p:nvSpPr>
        <p:spPr>
          <a:xfrm>
            <a:off x="0" y="3184525"/>
            <a:ext cx="4486275" cy="990600"/>
          </a:xfrm>
          <a:solidFill>
            <a:schemeClr val="bg1">
              <a:alpha val="66000"/>
            </a:schemeClr>
          </a:solidFill>
        </p:spPr>
        <p:txBody>
          <a:bodyPr lIns="0" tIns="0" rIns="0" bIns="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Font typeface="Wingdings" pitchFamily="2" charset="2"/>
              <a:buNone/>
              <a:defRPr/>
            </a:pPr>
            <a:r>
              <a:rPr lang="en-US" b="1" dirty="0" smtClean="0">
                <a:ln w="11430"/>
                <a:solidFill>
                  <a:srgbClr val="F83008"/>
                </a:solidFill>
                <a:effectLst>
                  <a:outerShdw blurRad="50800" dist="39000" dir="5460000" algn="tl">
                    <a:srgbClr val="000000">
                      <a:alpha val="38000"/>
                    </a:srgbClr>
                  </a:outerShdw>
                </a:effectLst>
              </a:rPr>
              <a:t>Backups are Complex and Time-Consuming</a:t>
            </a:r>
          </a:p>
        </p:txBody>
      </p:sp>
      <p:sp>
        <p:nvSpPr>
          <p:cNvPr id="5" name="TextBox 4"/>
          <p:cNvSpPr txBox="1"/>
          <p:nvPr/>
        </p:nvSpPr>
        <p:spPr>
          <a:xfrm>
            <a:off x="0" y="2650987"/>
            <a:ext cx="685800" cy="923330"/>
          </a:xfrm>
          <a:prstGeom prst="rect">
            <a:avLst/>
          </a:prstGeom>
          <a:noFill/>
        </p:spPr>
        <p:txBody>
          <a:bodyPr>
            <a:spAutoFit/>
          </a:bodyPr>
          <a:lstStyle/>
          <a:p>
            <a:pPr>
              <a:defRPr/>
            </a:pPr>
            <a:r>
              <a:rPr lang="en-US" sz="5400" b="1" i="1" dirty="0">
                <a:ln w="1905"/>
                <a:solidFill>
                  <a:srgbClr val="FF0000"/>
                </a:solidFill>
                <a:effectLst>
                  <a:innerShdw blurRad="69850" dist="43180" dir="5400000">
                    <a:srgbClr val="000000">
                      <a:alpha val="65000"/>
                    </a:srgbClr>
                  </a:innerShdw>
                </a:effectLst>
                <a:latin typeface="Marlett" pitchFamily="2" charset="2"/>
                <a:sym typeface="Wingdings"/>
              </a:rPr>
              <a:t></a:t>
            </a:r>
            <a:endParaRPr lang="en-GB" sz="5400" b="1" i="1" dirty="0">
              <a:ln w="1905"/>
              <a:solidFill>
                <a:srgbClr val="FF0000"/>
              </a:solidFill>
              <a:effectLst>
                <a:innerShdw blurRad="69850" dist="43180" dir="5400000">
                  <a:srgbClr val="000000">
                    <a:alpha val="65000"/>
                  </a:srgbClr>
                </a:innerShdw>
              </a:effectLst>
              <a:latin typeface="Marlett" pitchFamily="2" charset="2"/>
            </a:endParaRPr>
          </a:p>
        </p:txBody>
      </p:sp>
      <p:sp>
        <p:nvSpPr>
          <p:cNvPr id="10" name="Content Placeholder 2"/>
          <p:cNvSpPr txBox="1">
            <a:spLocks/>
          </p:cNvSpPr>
          <p:nvPr/>
        </p:nvSpPr>
        <p:spPr bwMode="auto">
          <a:xfrm>
            <a:off x="5181600" y="3184387"/>
            <a:ext cx="3561751" cy="990600"/>
          </a:xfrm>
          <a:prstGeom prst="rect">
            <a:avLst/>
          </a:prstGeom>
          <a:solidFill>
            <a:schemeClr val="bg1">
              <a:alpha val="66000"/>
            </a:schemeClr>
          </a:solidFill>
          <a:ln w="9525">
            <a:noFill/>
            <a:miter lim="800000"/>
            <a:headEnd/>
            <a:tailEnd/>
          </a:ln>
        </p:spPr>
        <p:txBody>
          <a:bodyPr lIns="0" tIns="0" rIns="0" bIns="0">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ctr" defTabSz="914400" eaLnBrk="0" hangingPunct="0">
              <a:spcBef>
                <a:spcPct val="20000"/>
              </a:spcBef>
              <a:defRPr/>
            </a:pPr>
            <a:r>
              <a:rPr lang="en-US" sz="3200" b="1" dirty="0">
                <a:ln w="11430"/>
                <a:solidFill>
                  <a:srgbClr val="008000"/>
                </a:solidFill>
                <a:effectLst>
                  <a:outerShdw blurRad="50800" dist="39000" dir="5460000" algn="tl">
                    <a:srgbClr val="000000">
                      <a:alpha val="38000"/>
                    </a:srgbClr>
                  </a:outerShdw>
                </a:effectLst>
                <a:latin typeface="+mn-lt"/>
              </a:rPr>
              <a:t>Backups Become Simple!</a:t>
            </a:r>
          </a:p>
        </p:txBody>
      </p:sp>
      <p:sp>
        <p:nvSpPr>
          <p:cNvPr id="11" name="TextBox 10"/>
          <p:cNvSpPr txBox="1"/>
          <p:nvPr/>
        </p:nvSpPr>
        <p:spPr>
          <a:xfrm>
            <a:off x="4953000" y="2650987"/>
            <a:ext cx="685800" cy="923330"/>
          </a:xfrm>
          <a:prstGeom prst="rect">
            <a:avLst/>
          </a:prstGeom>
          <a:noFill/>
        </p:spPr>
        <p:txBody>
          <a:bodyPr>
            <a:spAutoFit/>
          </a:bodyPr>
          <a:lstStyle/>
          <a:p>
            <a:pPr>
              <a:defRPr/>
            </a:pPr>
            <a:r>
              <a:rPr lang="en-US" sz="5400" b="1" i="1" dirty="0">
                <a:ln w="1905"/>
                <a:solidFill>
                  <a:srgbClr val="92D050"/>
                </a:solidFill>
                <a:effectLst>
                  <a:innerShdw blurRad="69850" dist="43180" dir="5400000">
                    <a:srgbClr val="000000">
                      <a:alpha val="65000"/>
                    </a:srgbClr>
                  </a:innerShdw>
                </a:effectLst>
                <a:latin typeface="Marlett" pitchFamily="2" charset="2"/>
                <a:sym typeface="Wingdings"/>
              </a:rPr>
              <a:t></a:t>
            </a:r>
            <a:endParaRPr lang="en-GB" sz="5400" b="1" i="1" dirty="0">
              <a:ln w="1905"/>
              <a:solidFill>
                <a:srgbClr val="92D050"/>
              </a:solidFill>
              <a:effectLst>
                <a:innerShdw blurRad="69850" dist="43180" dir="5400000">
                  <a:srgbClr val="000000">
                    <a:alpha val="65000"/>
                  </a:srgbClr>
                </a:innerShdw>
              </a:effectLst>
              <a:latin typeface="Marlett" pitchFamily="2" charset="2"/>
            </a:endParaRPr>
          </a:p>
        </p:txBody>
      </p:sp>
      <p:pic>
        <p:nvPicPr>
          <p:cNvPr id="13" name="Picture 7" descr="C:\Documents and Settings\user\Local Settings\Temporary Internet Files\Content.IE5\ENYNYLMR\MCj01498540000[1].wmf"/>
          <p:cNvPicPr>
            <a:picLocks noChangeAspect="1" noChangeArrowheads="1"/>
          </p:cNvPicPr>
          <p:nvPr/>
        </p:nvPicPr>
        <p:blipFill>
          <a:blip r:embed="rId5"/>
          <a:srcRect/>
          <a:stretch>
            <a:fillRect/>
          </a:stretch>
        </p:blipFill>
        <p:spPr bwMode="auto">
          <a:xfrm>
            <a:off x="7620000" y="762000"/>
            <a:ext cx="1320800" cy="1385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linds(horizontal)">
                                      <p:cBhvr>
                                        <p:cTn id="10" dur="500"/>
                                        <p:tgtEl>
                                          <p:spTgt spid="3">
                                            <p:bg/>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 &amp; Restore</a:t>
            </a:r>
            <a:endParaRPr lang="en-US" dirty="0"/>
          </a:p>
        </p:txBody>
      </p:sp>
      <p:sp>
        <p:nvSpPr>
          <p:cNvPr id="15363" name="Content Placeholder 4"/>
          <p:cNvSpPr>
            <a:spLocks noGrp="1"/>
          </p:cNvSpPr>
          <p:nvPr>
            <p:ph idx="1"/>
          </p:nvPr>
        </p:nvSpPr>
        <p:spPr/>
        <p:txBody>
          <a:bodyPr/>
          <a:lstStyle/>
          <a:p>
            <a:r>
              <a:rPr lang="en-US" dirty="0" smtClean="0"/>
              <a:t>Use a portable software utility to back up and restore entire PBX </a:t>
            </a:r>
          </a:p>
          <a:p>
            <a:pPr lvl="1"/>
            <a:r>
              <a:rPr lang="en-US" dirty="0" smtClean="0"/>
              <a:t>distribution</a:t>
            </a:r>
          </a:p>
          <a:p>
            <a:pPr lvl="1"/>
            <a:r>
              <a:rPr lang="en-US" dirty="0" smtClean="0"/>
              <a:t>configuration files</a:t>
            </a:r>
          </a:p>
          <a:p>
            <a:pPr lvl="1"/>
            <a:r>
              <a:rPr lang="en-US" dirty="0" smtClean="0"/>
              <a:t>voice prompts</a:t>
            </a:r>
          </a:p>
        </p:txBody>
      </p:sp>
      <p:pic>
        <p:nvPicPr>
          <p:cNvPr id="54277" name="Picture 5" descr="C:\Documents and Settings\user\Local Settings\Temporary Internet Files\Content.IE5\MDJ1KKFT\MCj04398030000[1].png"/>
          <p:cNvPicPr>
            <a:picLocks noChangeAspect="1" noChangeArrowheads="1"/>
          </p:cNvPicPr>
          <p:nvPr/>
        </p:nvPicPr>
        <p:blipFill>
          <a:blip r:embed="rId3"/>
          <a:srcRect/>
          <a:stretch>
            <a:fillRect/>
          </a:stretch>
        </p:blipFill>
        <p:spPr bwMode="auto">
          <a:xfrm>
            <a:off x="4800600" y="3057524"/>
            <a:ext cx="3640138" cy="36401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up)">
                                      <p:cBhvr>
                                        <p:cTn id="7" dur="1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up)">
                                      <p:cBhvr>
                                        <p:cTn id="12" dur="1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up)">
                                      <p:cBhvr>
                                        <p:cTn id="17" dur="1000"/>
                                        <p:tgtEl>
                                          <p:spTgt spid="15363">
                                            <p:txEl>
                                              <p:pRg st="2" end="2"/>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Effect transition="in" filter="wipe(up)">
                                      <p:cBhvr>
                                        <p:cTn id="21" dur="10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Traditional PBX Market</a:t>
            </a:r>
          </a:p>
        </p:txBody>
      </p:sp>
      <p:sp>
        <p:nvSpPr>
          <p:cNvPr id="13314" name="Content Placeholder 2"/>
          <p:cNvSpPr>
            <a:spLocks noGrp="1"/>
          </p:cNvSpPr>
          <p:nvPr>
            <p:ph idx="1"/>
          </p:nvPr>
        </p:nvSpPr>
        <p:spPr/>
        <p:txBody>
          <a:bodyPr/>
          <a:lstStyle/>
          <a:p>
            <a:r>
              <a:rPr lang="en-US" dirty="0" smtClean="0"/>
              <a:t>Highly proprietary – vendor control</a:t>
            </a:r>
          </a:p>
          <a:p>
            <a:r>
              <a:rPr lang="en-US" dirty="0" smtClean="0"/>
              <a:t>Fat profit margins</a:t>
            </a:r>
          </a:p>
          <a:p>
            <a:r>
              <a:rPr lang="en-US" dirty="0" smtClean="0"/>
              <a:t>Well-constructed channels</a:t>
            </a:r>
          </a:p>
          <a:p>
            <a:r>
              <a:rPr lang="en-US" dirty="0" smtClean="0"/>
              <a:t>High reliability</a:t>
            </a:r>
          </a:p>
          <a:p>
            <a:r>
              <a:rPr lang="en-US" dirty="0" smtClean="0"/>
              <a:t>Clear professional standards</a:t>
            </a:r>
          </a:p>
          <a:p>
            <a:r>
              <a:rPr lang="en-US" dirty="0" smtClean="0"/>
              <a:t>Centralized model – R&amp;D, marketing, support</a:t>
            </a:r>
          </a:p>
          <a:p>
            <a:endParaRPr lang="en-US" dirty="0" smtClean="0"/>
          </a:p>
        </p:txBody>
      </p:sp>
      <p:pic>
        <p:nvPicPr>
          <p:cNvPr id="32769" name="Picture 1" descr="C:\Documents and Settings\user\Local Settings\Temporary Internet Files\Content.IE5\66AB13E0\MCj04375210000[1].wmf"/>
          <p:cNvPicPr>
            <a:picLocks noChangeAspect="1" noChangeArrowheads="1"/>
          </p:cNvPicPr>
          <p:nvPr/>
        </p:nvPicPr>
        <p:blipFill>
          <a:blip r:embed="rId3"/>
          <a:srcRect/>
          <a:stretch>
            <a:fillRect/>
          </a:stretch>
        </p:blipFill>
        <p:spPr bwMode="auto">
          <a:xfrm>
            <a:off x="3568700" y="4800600"/>
            <a:ext cx="2006600" cy="11144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R</a:t>
            </a:r>
            <a:r>
              <a:rPr lang="en-US" baseline="-25000" dirty="0" smtClean="0"/>
              <a:t>4</a:t>
            </a:r>
            <a:r>
              <a:rPr lang="en-US" dirty="0" smtClean="0"/>
              <a:t> = Rescue: Temporary Recovery</a:t>
            </a:r>
          </a:p>
        </p:txBody>
      </p:sp>
      <p:pic>
        <p:nvPicPr>
          <p:cNvPr id="4" name="Picture 3" descr="DiskOnKey.jpg"/>
          <p:cNvPicPr>
            <a:picLocks noChangeAspect="1"/>
          </p:cNvPicPr>
          <p:nvPr/>
        </p:nvPicPr>
        <p:blipFill>
          <a:blip r:embed="rId3"/>
          <a:stretch>
            <a:fillRect/>
          </a:stretch>
        </p:blipFill>
        <p:spPr>
          <a:xfrm>
            <a:off x="5943600" y="3505200"/>
            <a:ext cx="1598613" cy="990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218" name="Picture 2"/>
          <p:cNvPicPr>
            <a:picLocks noChangeAspect="1" noChangeArrowheads="1"/>
          </p:cNvPicPr>
          <p:nvPr/>
        </p:nvPicPr>
        <p:blipFill>
          <a:blip r:embed="rId4"/>
          <a:srcRect/>
          <a:stretch>
            <a:fillRect/>
          </a:stretch>
        </p:blipFill>
        <p:spPr bwMode="auto">
          <a:xfrm>
            <a:off x="762000" y="1676400"/>
            <a:ext cx="3114675" cy="3762375"/>
          </a:xfrm>
          <a:prstGeom prst="rect">
            <a:avLst/>
          </a:prstGeom>
          <a:ln>
            <a:noFill/>
          </a:ln>
          <a:effectLst>
            <a:outerShdw blurRad="292100" dist="139700" dir="2700000" algn="tl" rotWithShape="0">
              <a:srgbClr val="333333">
                <a:alpha val="65000"/>
              </a:srgbClr>
            </a:outerShdw>
          </a:effectLst>
        </p:spPr>
      </p:pic>
      <p:pic>
        <p:nvPicPr>
          <p:cNvPr id="5" name="Picture 8" descr="C:\Documents and Settings\user\Local Settings\Temporary Internet Files\Content.IE5\GFJ3249X\MCj04315960000[1].png"/>
          <p:cNvPicPr>
            <a:picLocks noChangeAspect="1" noChangeArrowheads="1"/>
          </p:cNvPicPr>
          <p:nvPr/>
        </p:nvPicPr>
        <p:blipFill>
          <a:blip r:embed="rId5"/>
          <a:srcRect/>
          <a:stretch>
            <a:fillRect/>
          </a:stretch>
        </p:blipFill>
        <p:spPr bwMode="auto">
          <a:xfrm>
            <a:off x="7162800" y="4267200"/>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Recovery</a:t>
            </a:r>
            <a:endParaRPr lang="en-US" dirty="0"/>
          </a:p>
        </p:txBody>
      </p:sp>
      <p:sp>
        <p:nvSpPr>
          <p:cNvPr id="16387" name="Content Placeholder 2"/>
          <p:cNvSpPr>
            <a:spLocks noGrp="1"/>
          </p:cNvSpPr>
          <p:nvPr>
            <p:ph idx="1"/>
          </p:nvPr>
        </p:nvSpPr>
        <p:spPr/>
        <p:txBody>
          <a:bodyPr/>
          <a:lstStyle/>
          <a:p>
            <a:r>
              <a:rPr lang="en-US" dirty="0" smtClean="0"/>
              <a:t>Bootable Disk-on-Key (DOK)</a:t>
            </a:r>
          </a:p>
          <a:p>
            <a:r>
              <a:rPr lang="en-US" dirty="0" smtClean="0"/>
              <a:t>Simple, safe and speedy disaster recovery: </a:t>
            </a:r>
          </a:p>
          <a:p>
            <a:pPr lvl="1"/>
            <a:r>
              <a:rPr lang="en-US" dirty="0" smtClean="0"/>
              <a:t>human error</a:t>
            </a:r>
          </a:p>
          <a:p>
            <a:pPr lvl="1"/>
            <a:r>
              <a:rPr lang="en-US" dirty="0" smtClean="0"/>
              <a:t>disk crash</a:t>
            </a:r>
          </a:p>
          <a:p>
            <a:pPr lvl="1"/>
            <a:r>
              <a:rPr lang="en-US" dirty="0" smtClean="0"/>
              <a:t>other disaster </a:t>
            </a:r>
          </a:p>
          <a:p>
            <a:r>
              <a:rPr lang="en-US" dirty="0" smtClean="0"/>
              <a:t>Temporary solution until </a:t>
            </a:r>
            <a:r>
              <a:rPr lang="en-US" dirty="0" smtClean="0"/>
              <a:t/>
            </a:r>
            <a:br>
              <a:rPr lang="en-US" dirty="0" smtClean="0"/>
            </a:br>
            <a:r>
              <a:rPr lang="en-US" dirty="0" smtClean="0"/>
              <a:t>maintenance </a:t>
            </a:r>
            <a:r>
              <a:rPr lang="en-US" dirty="0" smtClean="0"/>
              <a:t>can be scheduled</a:t>
            </a:r>
          </a:p>
          <a:p>
            <a:endParaRPr lang="en-US" dirty="0" smtClean="0"/>
          </a:p>
        </p:txBody>
      </p:sp>
      <p:pic>
        <p:nvPicPr>
          <p:cNvPr id="55300" name="Picture 4" descr="C:\Documents and Settings\user\Local Settings\Temporary Internet Files\Content.IE5\TEY7C5TI\MCj03207200000[1].wmf"/>
          <p:cNvPicPr>
            <a:picLocks noChangeAspect="1" noChangeArrowheads="1"/>
          </p:cNvPicPr>
          <p:nvPr/>
        </p:nvPicPr>
        <p:blipFill>
          <a:blip r:embed="rId3"/>
          <a:srcRect/>
          <a:stretch>
            <a:fillRect/>
          </a:stretch>
        </p:blipFill>
        <p:spPr bwMode="auto">
          <a:xfrm>
            <a:off x="6647794" y="3429000"/>
            <a:ext cx="1996640" cy="26032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up)">
                                      <p:cBhvr>
                                        <p:cTn id="7" dur="1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up)">
                                      <p:cBhvr>
                                        <p:cTn id="12" dur="1000"/>
                                        <p:tgtEl>
                                          <p:spTgt spid="16387">
                                            <p:txEl>
                                              <p:pRg st="1" end="1"/>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6387">
                                            <p:txEl>
                                              <p:pRg st="2" end="2"/>
                                            </p:txEl>
                                          </p:spTgt>
                                        </p:tgtEl>
                                        <p:attrNameLst>
                                          <p:attrName>style.visibility</p:attrName>
                                        </p:attrNameLst>
                                      </p:cBhvr>
                                      <p:to>
                                        <p:strVal val="visible"/>
                                      </p:to>
                                    </p:set>
                                    <p:animEffect transition="in" filter="wipe(up)">
                                      <p:cBhvr>
                                        <p:cTn id="16" dur="1000"/>
                                        <p:tgtEl>
                                          <p:spTgt spid="16387">
                                            <p:txEl>
                                              <p:pRg st="2" end="2"/>
                                            </p:txEl>
                                          </p:spTgt>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wipe(up)">
                                      <p:cBhvr>
                                        <p:cTn id="20" dur="1000"/>
                                        <p:tgtEl>
                                          <p:spTgt spid="16387">
                                            <p:txEl>
                                              <p:pRg st="3" end="3"/>
                                            </p:txEl>
                                          </p:spTgt>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6387">
                                            <p:txEl>
                                              <p:pRg st="4" end="4"/>
                                            </p:txEl>
                                          </p:spTgt>
                                        </p:tgtEl>
                                        <p:attrNameLst>
                                          <p:attrName>style.visibility</p:attrName>
                                        </p:attrNameLst>
                                      </p:cBhvr>
                                      <p:to>
                                        <p:strVal val="visible"/>
                                      </p:to>
                                    </p:set>
                                    <p:animEffect transition="in" filter="wipe(up)">
                                      <p:cBhvr>
                                        <p:cTn id="24" dur="1000"/>
                                        <p:tgtEl>
                                          <p:spTgt spid="1638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387">
                                            <p:txEl>
                                              <p:pRg st="5" end="5"/>
                                            </p:txEl>
                                          </p:spTgt>
                                        </p:tgtEl>
                                        <p:attrNameLst>
                                          <p:attrName>style.visibility</p:attrName>
                                        </p:attrNameLst>
                                      </p:cBhvr>
                                      <p:to>
                                        <p:strVal val="visible"/>
                                      </p:to>
                                    </p:set>
                                    <p:animEffect transition="in" filter="wipe(up)">
                                      <p:cBhvr>
                                        <p:cTn id="29" dur="1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2" name="Picture 16" descr="C:\Documents and Settings\user\Local Settings\Temporary Internet Files\Content.IE5\C1096ZSP\MCPE01874_0000[1].wmf"/>
          <p:cNvPicPr>
            <a:picLocks noChangeAspect="1" noChangeArrowheads="1"/>
          </p:cNvPicPr>
          <p:nvPr/>
        </p:nvPicPr>
        <p:blipFill>
          <a:blip r:embed="rId3"/>
          <a:srcRect/>
          <a:stretch>
            <a:fillRect/>
          </a:stretch>
        </p:blipFill>
        <p:spPr bwMode="auto">
          <a:xfrm flipH="1">
            <a:off x="4800600" y="1447800"/>
            <a:ext cx="3733800" cy="2881313"/>
          </a:xfrm>
          <a:prstGeom prst="rect">
            <a:avLst/>
          </a:prstGeom>
          <a:ln>
            <a:noFill/>
          </a:ln>
          <a:effectLst>
            <a:outerShdw blurRad="292100" dist="139700" dir="2700000" algn="tl" rotWithShape="0">
              <a:srgbClr val="333333">
                <a:alpha val="65000"/>
              </a:srgbClr>
            </a:outerShdw>
          </a:effectLst>
        </p:spPr>
      </p:pic>
      <p:sp>
        <p:nvSpPr>
          <p:cNvPr id="17410" name="Title 1"/>
          <p:cNvSpPr>
            <a:spLocks noGrp="1"/>
          </p:cNvSpPr>
          <p:nvPr>
            <p:ph type="title"/>
          </p:nvPr>
        </p:nvSpPr>
        <p:spPr/>
        <p:txBody>
          <a:bodyPr/>
          <a:lstStyle/>
          <a:p>
            <a:r>
              <a:rPr lang="en-US" dirty="0" smtClean="0"/>
              <a:t>R</a:t>
            </a:r>
            <a:r>
              <a:rPr lang="en-US" baseline="-25000" dirty="0" smtClean="0"/>
              <a:t>5</a:t>
            </a:r>
            <a:r>
              <a:rPr lang="en-US" dirty="0" smtClean="0"/>
              <a:t> = Rapid Tunneling Utility</a:t>
            </a:r>
          </a:p>
        </p:txBody>
      </p:sp>
      <p:pic>
        <p:nvPicPr>
          <p:cNvPr id="49153" name="Picture 1" descr="C:\Documents and Settings\user\Local Settings\Temporary Internet Files\Content.IE5\ADCZE5I1\MCj04113680000[1].wmf"/>
          <p:cNvPicPr>
            <a:picLocks noChangeAspect="1" noChangeArrowheads="1"/>
          </p:cNvPicPr>
          <p:nvPr/>
        </p:nvPicPr>
        <p:blipFill>
          <a:blip r:embed="rId4"/>
          <a:srcRect/>
          <a:stretch>
            <a:fillRect/>
          </a:stretch>
        </p:blipFill>
        <p:spPr bwMode="auto">
          <a:xfrm>
            <a:off x="584200" y="2133600"/>
            <a:ext cx="4292600" cy="34512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72"/>
                                        </p:tgtEl>
                                        <p:attrNameLst>
                                          <p:attrName>style.visibility</p:attrName>
                                        </p:attrNameLst>
                                      </p:cBhvr>
                                      <p:to>
                                        <p:strVal val="visible"/>
                                      </p:to>
                                    </p:set>
                                    <p:animEffect transition="in" filter="dissolve">
                                      <p:cBhvr>
                                        <p:cTn id="7" dur="1000"/>
                                        <p:tgtEl>
                                          <p:spTgt spid="45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Tunneling </a:t>
            </a:r>
            <a:r>
              <a:rPr lang="en-US" dirty="0" smtClean="0"/>
              <a:t>Utility</a:t>
            </a:r>
            <a:endParaRPr lang="en-US" dirty="0"/>
          </a:p>
        </p:txBody>
      </p:sp>
      <p:sp>
        <p:nvSpPr>
          <p:cNvPr id="51203" name="Content Placeholder 2"/>
          <p:cNvSpPr>
            <a:spLocks noGrp="1"/>
          </p:cNvSpPr>
          <p:nvPr>
            <p:ph idx="1"/>
          </p:nvPr>
        </p:nvSpPr>
        <p:spPr/>
        <p:txBody>
          <a:bodyPr/>
          <a:lstStyle/>
          <a:p>
            <a:r>
              <a:rPr lang="en-US" dirty="0" smtClean="0"/>
              <a:t>Secure remote access to IP-PBX</a:t>
            </a:r>
          </a:p>
          <a:p>
            <a:r>
              <a:rPr lang="en-US" dirty="0" smtClean="0"/>
              <a:t>Targeted, real-time support</a:t>
            </a:r>
          </a:p>
          <a:p>
            <a:r>
              <a:rPr lang="en-US" dirty="0" smtClean="0"/>
              <a:t>End user determines when to connect/disconnect</a:t>
            </a:r>
          </a:p>
          <a:p>
            <a:r>
              <a:rPr lang="en-US" dirty="0" smtClean="0"/>
              <a:t>No technical knowledge required of end user</a:t>
            </a:r>
          </a:p>
          <a:p>
            <a:r>
              <a:rPr lang="en-US" dirty="0" smtClean="0"/>
              <a:t>In real time, support specialist can: </a:t>
            </a:r>
          </a:p>
          <a:p>
            <a:pPr lvl="1"/>
            <a:r>
              <a:rPr lang="en-US" dirty="0" smtClean="0"/>
              <a:t>troubleshoot</a:t>
            </a:r>
          </a:p>
          <a:p>
            <a:pPr lvl="1"/>
            <a:r>
              <a:rPr lang="en-US" dirty="0" smtClean="0"/>
              <a:t>perform diagnostics</a:t>
            </a:r>
          </a:p>
          <a:p>
            <a:pPr lvl="1"/>
            <a:r>
              <a:rPr lang="en-US" dirty="0" smtClean="0"/>
              <a:t>correct configuration issues</a:t>
            </a:r>
          </a:p>
        </p:txBody>
      </p:sp>
      <p:pic>
        <p:nvPicPr>
          <p:cNvPr id="56324" name="Picture 4" descr="C:\Documents and Settings\user\Local Settings\Temporary Internet Files\Content.IE5\UJS9YXYY\MCj01403950000[1].wmf"/>
          <p:cNvPicPr>
            <a:picLocks noChangeAspect="1" noChangeArrowheads="1"/>
          </p:cNvPicPr>
          <p:nvPr/>
        </p:nvPicPr>
        <p:blipFill>
          <a:blip r:embed="rId3"/>
          <a:srcRect/>
          <a:stretch>
            <a:fillRect/>
          </a:stretch>
        </p:blipFill>
        <p:spPr bwMode="auto">
          <a:xfrm>
            <a:off x="6515405" y="4369460"/>
            <a:ext cx="2247595" cy="188092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up)">
                                      <p:cBhvr>
                                        <p:cTn id="7" dur="1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wipe(up)">
                                      <p:cBhvr>
                                        <p:cTn id="12" dur="10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wipe(up)">
                                      <p:cBhvr>
                                        <p:cTn id="17" dur="10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wipe(up)">
                                      <p:cBhvr>
                                        <p:cTn id="22" dur="10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wipe(up)">
                                      <p:cBhvr>
                                        <p:cTn id="27" dur="1000"/>
                                        <p:tgtEl>
                                          <p:spTgt spid="51203">
                                            <p:txEl>
                                              <p:pRg st="4" end="4"/>
                                            </p:txEl>
                                          </p:spTgt>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51203">
                                            <p:txEl>
                                              <p:pRg st="5" end="5"/>
                                            </p:txEl>
                                          </p:spTgt>
                                        </p:tgtEl>
                                        <p:attrNameLst>
                                          <p:attrName>style.visibility</p:attrName>
                                        </p:attrNameLst>
                                      </p:cBhvr>
                                      <p:to>
                                        <p:strVal val="visible"/>
                                      </p:to>
                                    </p:set>
                                    <p:animEffect transition="in" filter="wipe(up)">
                                      <p:cBhvr>
                                        <p:cTn id="31" dur="1000"/>
                                        <p:tgtEl>
                                          <p:spTgt spid="51203">
                                            <p:txEl>
                                              <p:pRg st="5" end="5"/>
                                            </p:txEl>
                                          </p:spTgt>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1203">
                                            <p:txEl>
                                              <p:pRg st="6" end="6"/>
                                            </p:txEl>
                                          </p:spTgt>
                                        </p:tgtEl>
                                        <p:attrNameLst>
                                          <p:attrName>style.visibility</p:attrName>
                                        </p:attrNameLst>
                                      </p:cBhvr>
                                      <p:to>
                                        <p:strVal val="visible"/>
                                      </p:to>
                                    </p:set>
                                    <p:animEffect transition="in" filter="wipe(up)">
                                      <p:cBhvr>
                                        <p:cTn id="35" dur="1000"/>
                                        <p:tgtEl>
                                          <p:spTgt spid="51203">
                                            <p:txEl>
                                              <p:pRg st="6" end="6"/>
                                            </p:txEl>
                                          </p:spTgt>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51203">
                                            <p:txEl>
                                              <p:pRg st="7" end="7"/>
                                            </p:txEl>
                                          </p:spTgt>
                                        </p:tgtEl>
                                        <p:attrNameLst>
                                          <p:attrName>style.visibility</p:attrName>
                                        </p:attrNameLst>
                                      </p:cBhvr>
                                      <p:to>
                                        <p:strVal val="visible"/>
                                      </p:to>
                                    </p:set>
                                    <p:animEffect transition="in" filter="wipe(up)">
                                      <p:cBhvr>
                                        <p:cTn id="39" dur="10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Building in High Availability</a:t>
            </a:r>
          </a:p>
        </p:txBody>
      </p:sp>
      <p:sp>
        <p:nvSpPr>
          <p:cNvPr id="13315" name="Rectangle 3"/>
          <p:cNvSpPr>
            <a:spLocks noGrp="1" noChangeArrowheads="1"/>
          </p:cNvSpPr>
          <p:nvPr>
            <p:ph type="body" idx="1"/>
          </p:nvPr>
        </p:nvSpPr>
        <p:spPr/>
        <p:txBody>
          <a:bodyPr/>
          <a:lstStyle/>
          <a:p>
            <a:r>
              <a:rPr lang="en-US" dirty="0" smtClean="0"/>
              <a:t>Approach the “five nines” with the “five R’s”:</a:t>
            </a:r>
          </a:p>
          <a:p>
            <a:pPr lvl="1"/>
            <a:r>
              <a:rPr lang="en-US" dirty="0" smtClean="0"/>
              <a:t>Redundancy</a:t>
            </a:r>
          </a:p>
          <a:p>
            <a:pPr lvl="1"/>
            <a:r>
              <a:rPr lang="en-US" dirty="0" smtClean="0"/>
              <a:t>RAID1</a:t>
            </a:r>
          </a:p>
          <a:p>
            <a:pPr lvl="1"/>
            <a:r>
              <a:rPr lang="en-US" dirty="0" smtClean="0"/>
              <a:t>Replicate &amp; Restore</a:t>
            </a:r>
          </a:p>
          <a:p>
            <a:pPr lvl="1"/>
            <a:r>
              <a:rPr lang="en-US" dirty="0" smtClean="0"/>
              <a:t>Rescue</a:t>
            </a:r>
          </a:p>
          <a:p>
            <a:pPr lvl="1"/>
            <a:r>
              <a:rPr lang="en-US" dirty="0" smtClean="0"/>
              <a:t>Rapid Tunneling</a:t>
            </a:r>
          </a:p>
        </p:txBody>
      </p:sp>
      <p:pic>
        <p:nvPicPr>
          <p:cNvPr id="5" name="Picture 1" descr="C:\Documents and Settings\user\Local Settings\Temporary Internet Files\Content.IE5\ADCZE5I1\MCj04113680000[1].wmf"/>
          <p:cNvPicPr>
            <a:picLocks noChangeAspect="1" noChangeArrowheads="1"/>
          </p:cNvPicPr>
          <p:nvPr/>
        </p:nvPicPr>
        <p:blipFill>
          <a:blip r:embed="rId3"/>
          <a:srcRect/>
          <a:stretch>
            <a:fillRect/>
          </a:stretch>
        </p:blipFill>
        <p:spPr bwMode="auto">
          <a:xfrm>
            <a:off x="5257800" y="2590800"/>
            <a:ext cx="3413125" cy="2743200"/>
          </a:xfrm>
          <a:prstGeom prst="rect">
            <a:avLst/>
          </a:prstGeom>
          <a:ln>
            <a:noFill/>
          </a:ln>
          <a:effectLst>
            <a:outerShdw blurRad="292100" dist="139700" dir="2700000" algn="tl" rotWithShape="0">
              <a:srgbClr val="333333">
                <a:alpha val="65000"/>
              </a:srgbClr>
            </a:outerShdw>
          </a:effectLst>
        </p:spPr>
      </p:pic>
      <p:pic>
        <p:nvPicPr>
          <p:cNvPr id="46087" name="Picture 7" descr="C:\Documents and Settings\user\Local Settings\Temporary Internet Files\Content.IE5\ENYNYLMR\MCj01498540000[1].wmf"/>
          <p:cNvPicPr>
            <a:picLocks noChangeAspect="1" noChangeArrowheads="1"/>
          </p:cNvPicPr>
          <p:nvPr/>
        </p:nvPicPr>
        <p:blipFill>
          <a:blip r:embed="rId4"/>
          <a:srcRect/>
          <a:stretch>
            <a:fillRect/>
          </a:stretch>
        </p:blipFill>
        <p:spPr bwMode="auto">
          <a:xfrm>
            <a:off x="5638800" y="2514600"/>
            <a:ext cx="2614613" cy="2743200"/>
          </a:xfrm>
          <a:prstGeom prst="rect">
            <a:avLst/>
          </a:prstGeom>
          <a:noFill/>
          <a:ln w="9525">
            <a:noFill/>
            <a:miter lim="800000"/>
            <a:headEnd/>
            <a:tailEnd/>
          </a:ln>
        </p:spPr>
      </p:pic>
      <p:pic>
        <p:nvPicPr>
          <p:cNvPr id="46088" name="Picture 8" descr="C:\Documents and Settings\user\Local Settings\Temporary Internet Files\Content.IE5\GFJ3249X\MCj04315960000[1].png"/>
          <p:cNvPicPr>
            <a:picLocks noChangeAspect="1" noChangeArrowheads="1"/>
          </p:cNvPicPr>
          <p:nvPr/>
        </p:nvPicPr>
        <p:blipFill>
          <a:blip r:embed="rId5"/>
          <a:srcRect/>
          <a:stretch>
            <a:fillRect/>
          </a:stretch>
        </p:blipFill>
        <p:spPr bwMode="auto">
          <a:xfrm>
            <a:off x="5562600" y="2590800"/>
            <a:ext cx="2743200" cy="2743200"/>
          </a:xfrm>
          <a:prstGeom prst="rect">
            <a:avLst/>
          </a:prstGeom>
          <a:noFill/>
          <a:ln w="9525">
            <a:noFill/>
            <a:miter lim="800000"/>
            <a:headEnd/>
            <a:tailEnd/>
          </a:ln>
        </p:spPr>
      </p:pic>
      <p:pic>
        <p:nvPicPr>
          <p:cNvPr id="13" name="Picture 1"/>
          <p:cNvPicPr>
            <a:picLocks noChangeAspect="1" noChangeArrowheads="1"/>
          </p:cNvPicPr>
          <p:nvPr/>
        </p:nvPicPr>
        <p:blipFill>
          <a:blip r:embed="rId6"/>
          <a:srcRect/>
          <a:stretch>
            <a:fillRect/>
          </a:stretch>
        </p:blipFill>
        <p:spPr bwMode="auto">
          <a:xfrm>
            <a:off x="5105400" y="2514600"/>
            <a:ext cx="3394075" cy="2743200"/>
          </a:xfrm>
          <a:prstGeom prst="rect">
            <a:avLst/>
          </a:prstGeom>
          <a:ln>
            <a:noFill/>
          </a:ln>
          <a:effectLst>
            <a:outerShdw blurRad="292100" dist="139700" dir="2700000" algn="tl" rotWithShape="0">
              <a:srgbClr val="333333">
                <a:alpha val="65000"/>
              </a:srgbClr>
            </a:outerShdw>
          </a:effectLst>
        </p:spPr>
      </p:pic>
      <p:pic>
        <p:nvPicPr>
          <p:cNvPr id="15" name="Picture 4" descr="C:\Documents and Settings\user\Local Settings\Temporary Internet Files\Content.IE5\OH45630D\MCj03397940000[1].wmf"/>
          <p:cNvPicPr>
            <a:picLocks noChangeAspect="1" noChangeArrowheads="1"/>
          </p:cNvPicPr>
          <p:nvPr/>
        </p:nvPicPr>
        <p:blipFill>
          <a:blip r:embed="rId7"/>
          <a:srcRect/>
          <a:stretch>
            <a:fillRect/>
          </a:stretch>
        </p:blipFill>
        <p:spPr bwMode="auto">
          <a:xfrm>
            <a:off x="6019800" y="2590800"/>
            <a:ext cx="1881188"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up)">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up)">
                                      <p:cBhvr>
                                        <p:cTn id="12" dur="500"/>
                                        <p:tgtEl>
                                          <p:spTgt spid="13315">
                                            <p:txEl>
                                              <p:pRg st="1" end="1"/>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315">
                                            <p:txEl>
                                              <p:pRg st="2" end="2"/>
                                            </p:txEl>
                                          </p:spTgt>
                                        </p:tgtEl>
                                        <p:attrNameLst>
                                          <p:attrName>style.visibility</p:attrName>
                                        </p:attrNameLst>
                                      </p:cBhvr>
                                      <p:to>
                                        <p:strVal val="visible"/>
                                      </p:to>
                                    </p:set>
                                    <p:animEffect transition="in" filter="wipe(up)">
                                      <p:cBhvr>
                                        <p:cTn id="20" dur="500"/>
                                        <p:tgtEl>
                                          <p:spTgt spid="13315">
                                            <p:txEl>
                                              <p:pRg st="2" end="2"/>
                                            </p:txEl>
                                          </p:spTgt>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wipe(up)">
                                      <p:cBhvr>
                                        <p:cTn id="28" dur="500"/>
                                        <p:tgtEl>
                                          <p:spTgt spid="13315">
                                            <p:txEl>
                                              <p:pRg st="3" end="3"/>
                                            </p:txEl>
                                          </p:spTgt>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46087"/>
                                        </p:tgtEl>
                                        <p:attrNameLst>
                                          <p:attrName>style.visibility</p:attrName>
                                        </p:attrNameLst>
                                      </p:cBhvr>
                                      <p:to>
                                        <p:strVal val="visible"/>
                                      </p:to>
                                    </p:set>
                                  </p:childTnLst>
                                  <p:subTnLst>
                                    <p:set>
                                      <p:cBhvr override="childStyle">
                                        <p:cTn dur="1" fill="hold" display="0" masterRel="nextClick" afterEffect="1"/>
                                        <p:tgtEl>
                                          <p:spTgt spid="46087"/>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3315">
                                            <p:txEl>
                                              <p:pRg st="4" end="4"/>
                                            </p:txEl>
                                          </p:spTgt>
                                        </p:tgtEl>
                                        <p:attrNameLst>
                                          <p:attrName>style.visibility</p:attrName>
                                        </p:attrNameLst>
                                      </p:cBhvr>
                                      <p:to>
                                        <p:strVal val="visible"/>
                                      </p:to>
                                    </p:set>
                                    <p:animEffect transition="in" filter="wipe(up)">
                                      <p:cBhvr>
                                        <p:cTn id="36" dur="500"/>
                                        <p:tgtEl>
                                          <p:spTgt spid="13315">
                                            <p:txEl>
                                              <p:pRg st="4" end="4"/>
                                            </p:txEl>
                                          </p:spTgt>
                                        </p:tgtEl>
                                      </p:cBhvr>
                                    </p:animEffec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46088"/>
                                        </p:tgtEl>
                                        <p:attrNameLst>
                                          <p:attrName>style.visibility</p:attrName>
                                        </p:attrNameLst>
                                      </p:cBhvr>
                                      <p:to>
                                        <p:strVal val="visible"/>
                                      </p:to>
                                    </p:set>
                                  </p:childTnLst>
                                  <p:subTnLst>
                                    <p:set>
                                      <p:cBhvr override="childStyle">
                                        <p:cTn dur="1" fill="hold" display="0" masterRel="nextClick" afterEffect="1"/>
                                        <p:tgtEl>
                                          <p:spTgt spid="4608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3315">
                                            <p:txEl>
                                              <p:pRg st="5" end="5"/>
                                            </p:txEl>
                                          </p:spTgt>
                                        </p:tgtEl>
                                        <p:attrNameLst>
                                          <p:attrName>style.visibility</p:attrName>
                                        </p:attrNameLst>
                                      </p:cBhvr>
                                      <p:to>
                                        <p:strVal val="visible"/>
                                      </p:to>
                                    </p:set>
                                    <p:animEffect transition="in" filter="wipe(up)">
                                      <p:cBhvr>
                                        <p:cTn id="44" dur="500"/>
                                        <p:tgtEl>
                                          <p:spTgt spid="13315">
                                            <p:txEl>
                                              <p:pRg st="5" end="5"/>
                                            </p:txEl>
                                          </p:spTgt>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a:t>
            </a:r>
            <a:endParaRPr lang="en-US" dirty="0"/>
          </a:p>
        </p:txBody>
      </p:sp>
      <p:sp>
        <p:nvSpPr>
          <p:cNvPr id="5" name="Text Placeholder 4"/>
          <p:cNvSpPr>
            <a:spLocks noGrp="1"/>
          </p:cNvSpPr>
          <p:nvPr>
            <p:ph type="body" idx="1"/>
          </p:nvPr>
        </p:nvSpPr>
        <p:spPr>
          <a:xfrm>
            <a:off x="685800" y="4876800"/>
            <a:ext cx="7772400" cy="457200"/>
          </a:xfrm>
        </p:spPr>
        <p:txBody>
          <a:bodyPr/>
          <a:lstStyle/>
          <a:p>
            <a:r>
              <a:rPr lang="en-US" dirty="0" smtClean="0"/>
              <a:t>Hialeah Race Track</a:t>
            </a:r>
            <a:endParaRPr lang="en-US" dirty="0"/>
          </a:p>
        </p:txBody>
      </p:sp>
      <p:pic>
        <p:nvPicPr>
          <p:cNvPr id="6" name="Picture 5" descr="hialeah.jpg"/>
          <p:cNvPicPr>
            <a:picLocks noChangeAspect="1"/>
          </p:cNvPicPr>
          <p:nvPr/>
        </p:nvPicPr>
        <p:blipFill>
          <a:blip r:embed="rId2"/>
          <a:stretch>
            <a:fillRect/>
          </a:stretch>
        </p:blipFill>
        <p:spPr>
          <a:xfrm>
            <a:off x="3428992" y="3733800"/>
            <a:ext cx="2286000" cy="942975"/>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 Requirement</a:t>
            </a:r>
            <a:endParaRPr lang="en-US" dirty="0"/>
          </a:p>
        </p:txBody>
      </p:sp>
      <p:sp>
        <p:nvSpPr>
          <p:cNvPr id="5" name="Content Placeholder 4"/>
          <p:cNvSpPr>
            <a:spLocks noGrp="1"/>
          </p:cNvSpPr>
          <p:nvPr>
            <p:ph idx="1"/>
          </p:nvPr>
        </p:nvSpPr>
        <p:spPr/>
        <p:txBody>
          <a:bodyPr/>
          <a:lstStyle/>
          <a:p>
            <a:r>
              <a:rPr lang="en-US" dirty="0" smtClean="0"/>
              <a:t>Old CAT-3 cabling</a:t>
            </a:r>
          </a:p>
          <a:p>
            <a:r>
              <a:rPr lang="en-US" dirty="0" smtClean="0"/>
              <a:t>Planned to move 400 analog extensions</a:t>
            </a:r>
          </a:p>
          <a:p>
            <a:r>
              <a:rPr lang="en-US" dirty="0" smtClean="0"/>
              <a:t>40 SIP phones</a:t>
            </a:r>
          </a:p>
          <a:p>
            <a:r>
              <a:rPr lang="en-US" dirty="0" smtClean="0"/>
              <a:t>Proved very $$$!</a:t>
            </a:r>
          </a:p>
          <a:p>
            <a:r>
              <a:rPr lang="en-US" dirty="0" smtClean="0"/>
              <a:t>Frequent power failures due to weather conditions</a:t>
            </a:r>
          </a:p>
          <a:p>
            <a:endParaRPr lang="en-US" dirty="0" smtClean="0"/>
          </a:p>
          <a:p>
            <a:r>
              <a:rPr lang="en-US" dirty="0" smtClean="0"/>
              <a:t>Solution: hot failover</a:t>
            </a:r>
            <a:endParaRPr lang="en-US" dirty="0"/>
          </a:p>
        </p:txBody>
      </p:sp>
      <p:pic>
        <p:nvPicPr>
          <p:cNvPr id="52226" name="Picture 2" descr="C:\Documents and Settings\user\Local Settings\Temporary Internet Files\Content.IE5\CUF7E8V4\MCj04404070000[1].png"/>
          <p:cNvPicPr>
            <a:picLocks noChangeAspect="1" noChangeArrowheads="1"/>
          </p:cNvPicPr>
          <p:nvPr/>
        </p:nvPicPr>
        <p:blipFill>
          <a:blip r:embed="rId2"/>
          <a:srcRect/>
          <a:stretch>
            <a:fillRect/>
          </a:stretch>
        </p:blipFill>
        <p:spPr bwMode="auto">
          <a:xfrm>
            <a:off x="6400800" y="3733800"/>
            <a:ext cx="2743200"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F:\Hialeah Park 1.jpg"/>
          <p:cNvPicPr>
            <a:picLocks noChangeAspect="1" noChangeArrowheads="1"/>
          </p:cNvPicPr>
          <p:nvPr/>
        </p:nvPicPr>
        <p:blipFill>
          <a:blip r:embed="rId2"/>
          <a:srcRect/>
          <a:stretch>
            <a:fillRect/>
          </a:stretch>
        </p:blipFill>
        <p:spPr bwMode="auto">
          <a:xfrm>
            <a:off x="0" y="0"/>
            <a:ext cx="5181599" cy="6908798"/>
          </a:xfrm>
          <a:prstGeom prst="rect">
            <a:avLst/>
          </a:prstGeom>
          <a:noFill/>
        </p:spPr>
      </p:pic>
      <p:sp>
        <p:nvSpPr>
          <p:cNvPr id="3" name="Line Callout 1 (Border and Accent Bar) 2"/>
          <p:cNvSpPr/>
          <p:nvPr/>
        </p:nvSpPr>
        <p:spPr>
          <a:xfrm>
            <a:off x="5791200" y="1295400"/>
            <a:ext cx="2971801" cy="762000"/>
          </a:xfrm>
          <a:prstGeom prst="accentBorderCallout1">
            <a:avLst>
              <a:gd name="adj1" fmla="val 18750"/>
              <a:gd name="adj2" fmla="val -8333"/>
              <a:gd name="adj3" fmla="val 320788"/>
              <a:gd name="adj4" fmla="val -40814"/>
            </a:avLst>
          </a:prstGeom>
          <a:gradFill>
            <a:gsLst>
              <a:gs pos="0">
                <a:srgbClr val="000082"/>
              </a:gs>
              <a:gs pos="30000">
                <a:srgbClr val="66008F"/>
              </a:gs>
              <a:gs pos="64999">
                <a:srgbClr val="BA0066"/>
              </a:gs>
              <a:gs pos="89999">
                <a:srgbClr val="FF0000"/>
              </a:gs>
              <a:gs pos="100000">
                <a:srgbClr val="FF8200"/>
              </a:gs>
            </a:gsLst>
            <a:lin ang="16200000" scaled="0"/>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Primary PBX Server</a:t>
            </a:r>
            <a:endParaRPr lang="en-US" dirty="0"/>
          </a:p>
        </p:txBody>
      </p:sp>
      <p:sp>
        <p:nvSpPr>
          <p:cNvPr id="4" name="Line Callout 1 (Border and Accent Bar) 3"/>
          <p:cNvSpPr/>
          <p:nvPr/>
        </p:nvSpPr>
        <p:spPr>
          <a:xfrm>
            <a:off x="5791200" y="2438400"/>
            <a:ext cx="2971801" cy="762000"/>
          </a:xfrm>
          <a:prstGeom prst="accentBorderCallout1">
            <a:avLst>
              <a:gd name="adj1" fmla="val 18750"/>
              <a:gd name="adj2" fmla="val -8333"/>
              <a:gd name="adj3" fmla="val 270465"/>
              <a:gd name="adj4" fmla="val -31385"/>
            </a:avLst>
          </a:prstGeom>
          <a:gradFill>
            <a:gsLst>
              <a:gs pos="0">
                <a:srgbClr val="000082"/>
              </a:gs>
              <a:gs pos="30000">
                <a:srgbClr val="66008F"/>
              </a:gs>
              <a:gs pos="64999">
                <a:srgbClr val="BA0066"/>
              </a:gs>
              <a:gs pos="89999">
                <a:srgbClr val="FF0000"/>
              </a:gs>
              <a:gs pos="100000">
                <a:srgbClr val="FF8200"/>
              </a:gs>
            </a:gsLst>
            <a:lin ang="16200000" scaled="0"/>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Backup PBX Server</a:t>
            </a:r>
            <a:endParaRPr lang="en-US" dirty="0"/>
          </a:p>
        </p:txBody>
      </p:sp>
      <p:sp>
        <p:nvSpPr>
          <p:cNvPr id="6" name="Line Callout 1 (Border and Accent Bar) 5"/>
          <p:cNvSpPr/>
          <p:nvPr/>
        </p:nvSpPr>
        <p:spPr>
          <a:xfrm>
            <a:off x="5867399" y="4038600"/>
            <a:ext cx="2971801" cy="990600"/>
          </a:xfrm>
          <a:prstGeom prst="accentBorderCallout1">
            <a:avLst>
              <a:gd name="adj1" fmla="val 18750"/>
              <a:gd name="adj2" fmla="val -8333"/>
              <a:gd name="adj3" fmla="val 199001"/>
              <a:gd name="adj4" fmla="val -29896"/>
            </a:avLst>
          </a:prstGeom>
          <a:gradFill>
            <a:gsLst>
              <a:gs pos="0">
                <a:srgbClr val="000082"/>
              </a:gs>
              <a:gs pos="30000">
                <a:srgbClr val="66008F"/>
              </a:gs>
              <a:gs pos="64999">
                <a:srgbClr val="BA0066"/>
              </a:gs>
              <a:gs pos="89999">
                <a:srgbClr val="FF0000"/>
              </a:gs>
              <a:gs pos="100000">
                <a:srgbClr val="FF8200"/>
              </a:gs>
            </a:gsLst>
            <a:lin ang="16200000" scaled="0"/>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USB 2.0-connected telephony modules with built-in redundancy firmware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066800"/>
            <a:ext cx="9144000" cy="4572000"/>
          </a:xfrm>
        </p:spPr>
        <p:txBody>
          <a:bodyPr/>
          <a:lstStyle/>
          <a:p>
            <a:r>
              <a:rPr lang="en-US" sz="3600" dirty="0" smtClean="0"/>
              <a:t>“The TwinStar </a:t>
            </a:r>
            <a:r>
              <a:rPr lang="en-US" sz="3600" dirty="0" smtClean="0"/>
              <a:t>Hot Failover solution from Xorcom really does minimize the possibility that we will ever be down for any length of time and as you can imagine, not having telephones work properly in our business is not an option</a:t>
            </a:r>
            <a:r>
              <a:rPr lang="en-US" sz="3600" dirty="0" smtClean="0"/>
              <a:t>.”</a:t>
            </a:r>
            <a:endParaRPr lang="en-US" dirty="0"/>
          </a:p>
        </p:txBody>
      </p:sp>
      <p:sp>
        <p:nvSpPr>
          <p:cNvPr id="5" name="Subtitle 4"/>
          <p:cNvSpPr>
            <a:spLocks noGrp="1"/>
          </p:cNvSpPr>
          <p:nvPr>
            <p:ph type="subTitle" idx="1"/>
          </p:nvPr>
        </p:nvSpPr>
        <p:spPr>
          <a:xfrm>
            <a:off x="0" y="5295900"/>
            <a:ext cx="9144000" cy="1295400"/>
          </a:xfrm>
        </p:spPr>
        <p:txBody>
          <a:bodyPr/>
          <a:lstStyle/>
          <a:p>
            <a:r>
              <a:rPr lang="en-US" sz="3200" dirty="0" smtClean="0"/>
              <a:t>Pete Aiello, </a:t>
            </a:r>
            <a:r>
              <a:rPr lang="en-US" sz="3200" dirty="0" smtClean="0"/>
              <a:t>VP of Marketing and </a:t>
            </a:r>
            <a:r>
              <a:rPr lang="en-US" sz="3200" dirty="0" err="1" smtClean="0"/>
              <a:t>Simulcasting</a:t>
            </a:r>
            <a:r>
              <a:rPr lang="en-US" sz="3200" dirty="0" smtClean="0"/>
              <a:t> for Hialeah Park</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Thank You</a:t>
            </a:r>
            <a:endParaRPr lang="en-US" dirty="0"/>
          </a:p>
        </p:txBody>
      </p:sp>
      <p:sp>
        <p:nvSpPr>
          <p:cNvPr id="5" name="Subtitle 4"/>
          <p:cNvSpPr>
            <a:spLocks noGrp="1"/>
          </p:cNvSpPr>
          <p:nvPr>
            <p:ph type="subTitle" idx="1"/>
          </p:nvPr>
        </p:nvSpPr>
        <p:spPr/>
        <p:txBody>
          <a:bodyPr/>
          <a:lstStyle/>
          <a:p>
            <a:r>
              <a:rPr lang="en-US" smtClean="0"/>
              <a:t>www.xorcom.com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Open Source</a:t>
            </a:r>
          </a:p>
        </p:txBody>
      </p:sp>
      <p:sp>
        <p:nvSpPr>
          <p:cNvPr id="15362" name="Content Placeholder 2"/>
          <p:cNvSpPr>
            <a:spLocks noGrp="1"/>
          </p:cNvSpPr>
          <p:nvPr>
            <p:ph idx="1"/>
          </p:nvPr>
        </p:nvSpPr>
        <p:spPr/>
        <p:txBody>
          <a:bodyPr/>
          <a:lstStyle/>
          <a:p>
            <a:r>
              <a:rPr lang="en-US" dirty="0" smtClean="0"/>
              <a:t>Critical mass required</a:t>
            </a:r>
          </a:p>
          <a:p>
            <a:r>
              <a:rPr lang="en-US" dirty="0" smtClean="0"/>
              <a:t>Rapid </a:t>
            </a:r>
            <a:r>
              <a:rPr lang="en-US" dirty="0" smtClean="0"/>
              <a:t>development</a:t>
            </a:r>
          </a:p>
          <a:p>
            <a:r>
              <a:rPr lang="en-US" dirty="0" smtClean="0"/>
              <a:t>Ecosystem</a:t>
            </a:r>
            <a:endParaRPr lang="en-US" dirty="0" smtClean="0"/>
          </a:p>
          <a:p>
            <a:r>
              <a:rPr lang="en-US" dirty="0" smtClean="0"/>
              <a:t>Customer control vs. vendor </a:t>
            </a:r>
            <a:r>
              <a:rPr lang="en-US" dirty="0" smtClean="0"/>
              <a:t>control</a:t>
            </a:r>
            <a:endParaRPr lang="en-US" dirty="0" smtClean="0"/>
          </a:p>
          <a:p>
            <a:r>
              <a:rPr lang="en-US" dirty="0" smtClean="0"/>
              <a:t>Low R&amp;D cost per vendor/port</a:t>
            </a:r>
          </a:p>
          <a:p>
            <a:r>
              <a:rPr lang="en-US" dirty="0" smtClean="0"/>
              <a:t>Easy integration, tweaking and customization</a:t>
            </a:r>
          </a:p>
          <a:p>
            <a:r>
              <a:rPr lang="en-US" dirty="0" smtClean="0"/>
              <a:t>Bad </a:t>
            </a:r>
            <a:r>
              <a:rPr lang="en-US" dirty="0" smtClean="0"/>
              <a:t>documentation </a:t>
            </a:r>
            <a:endParaRPr lang="en-US" dirty="0" smtClean="0"/>
          </a:p>
          <a:p>
            <a:r>
              <a:rPr lang="en-US" dirty="0" smtClean="0"/>
              <a:t>No professional and service standards</a:t>
            </a:r>
          </a:p>
          <a:p>
            <a:endParaRPr lang="en-US" dirty="0" smtClean="0"/>
          </a:p>
          <a:p>
            <a:endParaRPr lang="en-US" dirty="0" smtClean="0"/>
          </a:p>
          <a:p>
            <a:endParaRPr lang="en-US" dirty="0" smtClean="0"/>
          </a:p>
        </p:txBody>
      </p:sp>
      <p:pic>
        <p:nvPicPr>
          <p:cNvPr id="30721" name="Picture 1" descr="C:\Documents and Settings\user\Local Settings\Temporary Internet Files\Content.IE5\1EP6VJ48\MCj04238440000[1].wmf"/>
          <p:cNvPicPr>
            <a:picLocks noChangeAspect="1" noChangeArrowheads="1"/>
          </p:cNvPicPr>
          <p:nvPr/>
        </p:nvPicPr>
        <p:blipFill>
          <a:blip r:embed="rId3"/>
          <a:srcRect/>
          <a:stretch>
            <a:fillRect/>
          </a:stretch>
        </p:blipFill>
        <p:spPr bwMode="auto">
          <a:xfrm>
            <a:off x="4267201" y="4419600"/>
            <a:ext cx="762000" cy="736720"/>
          </a:xfrm>
          <a:prstGeom prst="rect">
            <a:avLst/>
          </a:prstGeom>
          <a:noFill/>
        </p:spPr>
      </p:pic>
      <p:pic>
        <p:nvPicPr>
          <p:cNvPr id="30724" name="Picture 4" descr="C:\Documents and Settings\user\Local Settings\Temporary Internet Files\Content.IE5\5EQJNZM1\MCPE03329_0000[1].wmf"/>
          <p:cNvPicPr>
            <a:picLocks noChangeAspect="1" noChangeArrowheads="1"/>
          </p:cNvPicPr>
          <p:nvPr/>
        </p:nvPicPr>
        <p:blipFill>
          <a:blip r:embed="rId4"/>
          <a:srcRect/>
          <a:stretch>
            <a:fillRect/>
          </a:stretch>
        </p:blipFill>
        <p:spPr bwMode="auto">
          <a:xfrm>
            <a:off x="6598060" y="1066800"/>
            <a:ext cx="2317340" cy="179258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Asterisk</a:t>
            </a:r>
            <a:endParaRPr lang="en-US" dirty="0"/>
          </a:p>
        </p:txBody>
      </p:sp>
      <p:sp>
        <p:nvSpPr>
          <p:cNvPr id="17410" name="Content Placeholder 2"/>
          <p:cNvSpPr>
            <a:spLocks noGrp="1"/>
          </p:cNvSpPr>
          <p:nvPr>
            <p:ph idx="1"/>
          </p:nvPr>
        </p:nvSpPr>
        <p:spPr/>
        <p:txBody>
          <a:bodyPr/>
          <a:lstStyle/>
          <a:p>
            <a:r>
              <a:rPr lang="en-US" dirty="0" smtClean="0"/>
              <a:t>Most popular open-source OS for </a:t>
            </a:r>
            <a:br>
              <a:rPr lang="en-US" dirty="0" smtClean="0"/>
            </a:br>
            <a:r>
              <a:rPr lang="en-US" dirty="0" smtClean="0"/>
              <a:t>telephony (85% share)</a:t>
            </a:r>
          </a:p>
          <a:p>
            <a:r>
              <a:rPr lang="en-US" dirty="0" smtClean="0"/>
              <a:t>Worldwide body of developers</a:t>
            </a:r>
          </a:p>
          <a:p>
            <a:r>
              <a:rPr lang="en-US" dirty="0" smtClean="0"/>
              <a:t>Robust and accepted platform</a:t>
            </a:r>
          </a:p>
          <a:p>
            <a:pPr lvl="1"/>
            <a:r>
              <a:rPr lang="en-US" dirty="0" smtClean="0"/>
              <a:t>Jan ‘09 report: 18% of N.A. installs (</a:t>
            </a:r>
            <a:r>
              <a:rPr lang="en-US" sz="2400" dirty="0" smtClean="0">
                <a:hlinkClick r:id="rId3"/>
              </a:rPr>
              <a:t>http://www.easternmanagement.com/pbx.htm</a:t>
            </a:r>
            <a:r>
              <a:rPr lang="en-US" dirty="0" smtClean="0"/>
              <a:t>)</a:t>
            </a:r>
          </a:p>
          <a:p>
            <a:r>
              <a:rPr lang="en-US" dirty="0" smtClean="0"/>
              <a:t>OS: 30% growth in market size H1 2009 </a:t>
            </a:r>
            <a:r>
              <a:rPr lang="en-US" dirty="0" err="1" smtClean="0"/>
              <a:t>vs</a:t>
            </a:r>
            <a:r>
              <a:rPr lang="en-US" dirty="0" smtClean="0"/>
              <a:t> H1 2008</a:t>
            </a:r>
          </a:p>
        </p:txBody>
      </p:sp>
      <p:pic>
        <p:nvPicPr>
          <p:cNvPr id="6" name="Picture 5" descr="asterisk-logo.gif"/>
          <p:cNvPicPr>
            <a:picLocks noChangeAspect="1"/>
          </p:cNvPicPr>
          <p:nvPr/>
        </p:nvPicPr>
        <p:blipFill>
          <a:blip r:embed="rId4"/>
          <a:srcRect/>
          <a:stretch>
            <a:fillRect/>
          </a:stretch>
        </p:blipFill>
        <p:spPr bwMode="auto">
          <a:xfrm>
            <a:off x="6707188" y="1219200"/>
            <a:ext cx="2133600" cy="1211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Maturing of the Asterisk Market</a:t>
            </a:r>
            <a:br>
              <a:rPr lang="en-US" smtClean="0"/>
            </a:br>
            <a:endParaRPr lang="en-US" dirty="0"/>
          </a:p>
        </p:txBody>
      </p:sp>
      <p:sp>
        <p:nvSpPr>
          <p:cNvPr id="10" name="Text Placeholder 9"/>
          <p:cNvSpPr>
            <a:spLocks noGrp="1"/>
          </p:cNvSpPr>
          <p:nvPr>
            <p:ph type="body" idx="1"/>
          </p:nvPr>
        </p:nvSpPr>
        <p:spPr/>
        <p:txBody>
          <a:bodyPr/>
          <a:lstStyle/>
          <a:p>
            <a:endParaRPr lang="en-US"/>
          </a:p>
        </p:txBody>
      </p:sp>
      <p:sp>
        <p:nvSpPr>
          <p:cNvPr id="8" name="Title 7"/>
          <p:cNvSpPr>
            <a:spLocks/>
          </p:cNvSpPr>
          <p:nvPr/>
        </p:nvSpPr>
        <p:spPr bwMode="auto">
          <a:xfrm>
            <a:off x="0" y="2541588"/>
            <a:ext cx="9144000" cy="1470025"/>
          </a:xfrm>
          <a:prstGeom prst="rect">
            <a:avLst/>
          </a:prstGeom>
          <a:noFill/>
          <a:ln w="9525">
            <a:noFill/>
            <a:miter lim="800000"/>
            <a:headEnd/>
            <a:tailEnd/>
          </a:ln>
        </p:spPr>
        <p:txBody>
          <a:bodyPr anchor="ctr"/>
          <a:lstStyle/>
          <a:p>
            <a:pPr algn="ctr" rtl="0">
              <a:defRPr/>
            </a:pPr>
            <a:endParaRPr lang="en-US" sz="4400" b="1" dirty="0">
              <a:solidFill>
                <a:srgbClr val="0070C0"/>
              </a:solidFill>
              <a:effectLst>
                <a:outerShdw blurRad="38100" dist="38100" dir="2700000" algn="tl">
                  <a:srgbClr val="C0C0C0"/>
                </a:outerShdw>
              </a:effectLst>
              <a:latin typeface="Trebuchet MS"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2004 – Very Early Adopters</a:t>
            </a:r>
          </a:p>
        </p:txBody>
      </p:sp>
      <p:sp>
        <p:nvSpPr>
          <p:cNvPr id="21506" name="Content Placeholder 2"/>
          <p:cNvSpPr>
            <a:spLocks noGrp="1"/>
          </p:cNvSpPr>
          <p:nvPr>
            <p:ph idx="1"/>
          </p:nvPr>
        </p:nvSpPr>
        <p:spPr/>
        <p:txBody>
          <a:bodyPr/>
          <a:lstStyle/>
          <a:p>
            <a:r>
              <a:rPr lang="en-US" dirty="0" smtClean="0"/>
              <a:t>Great potential </a:t>
            </a:r>
          </a:p>
          <a:p>
            <a:r>
              <a:rPr lang="en-US" dirty="0" smtClean="0"/>
              <a:t>Little commercial value</a:t>
            </a:r>
          </a:p>
          <a:p>
            <a:r>
              <a:rPr lang="en-US" dirty="0" smtClean="0"/>
              <a:t>Very basic hardware support</a:t>
            </a:r>
          </a:p>
          <a:p>
            <a:r>
              <a:rPr lang="en-US" dirty="0" smtClean="0"/>
              <a:t>Low market recognition</a:t>
            </a:r>
          </a:p>
          <a:p>
            <a:endParaRPr lang="en-US" dirty="0" smtClean="0"/>
          </a:p>
        </p:txBody>
      </p:sp>
      <p:pic>
        <p:nvPicPr>
          <p:cNvPr id="24578" name="Picture 2" descr="C:\Documents and Settings\user\Local Settings\Temporary Internet Files\Content.IE5\TEY7C5TI\MCj02936280000[1].wmf"/>
          <p:cNvPicPr>
            <a:picLocks noChangeAspect="1" noChangeArrowheads="1"/>
          </p:cNvPicPr>
          <p:nvPr/>
        </p:nvPicPr>
        <p:blipFill>
          <a:blip r:embed="rId3"/>
          <a:srcRect/>
          <a:stretch>
            <a:fillRect/>
          </a:stretch>
        </p:blipFill>
        <p:spPr bwMode="auto">
          <a:xfrm>
            <a:off x="6612178" y="3657600"/>
            <a:ext cx="2228609" cy="272659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2005 – OS PBX Makes Noise</a:t>
            </a:r>
          </a:p>
        </p:txBody>
      </p:sp>
      <p:sp>
        <p:nvSpPr>
          <p:cNvPr id="23554" name="Content Placeholder 2"/>
          <p:cNvSpPr>
            <a:spLocks noGrp="1"/>
          </p:cNvSpPr>
          <p:nvPr>
            <p:ph idx="1"/>
          </p:nvPr>
        </p:nvSpPr>
        <p:spPr/>
        <p:txBody>
          <a:bodyPr/>
          <a:lstStyle/>
          <a:p>
            <a:r>
              <a:rPr lang="en-US" dirty="0" smtClean="0"/>
              <a:t>Steadily increasing awareness</a:t>
            </a:r>
          </a:p>
          <a:p>
            <a:r>
              <a:rPr lang="en-US" dirty="0" smtClean="0"/>
              <a:t>Market grows from bottom up</a:t>
            </a:r>
          </a:p>
          <a:p>
            <a:r>
              <a:rPr lang="en-US" dirty="0" smtClean="0"/>
              <a:t>Early adopters and techies</a:t>
            </a:r>
          </a:p>
          <a:p>
            <a:r>
              <a:rPr lang="en-US" dirty="0" smtClean="0"/>
              <a:t>Increased effort in hardware R&amp;D</a:t>
            </a:r>
          </a:p>
          <a:p>
            <a:r>
              <a:rPr lang="en-US" dirty="0" smtClean="0"/>
              <a:t>Beginning of the </a:t>
            </a:r>
            <a:r>
              <a:rPr lang="en-US" dirty="0" smtClean="0"/>
              <a:t>hype:</a:t>
            </a:r>
            <a:br>
              <a:rPr lang="en-US" dirty="0" smtClean="0"/>
            </a:br>
            <a:r>
              <a:rPr lang="en-US" dirty="0" smtClean="0"/>
              <a:t>Mark </a:t>
            </a:r>
            <a:r>
              <a:rPr lang="en-US" dirty="0" smtClean="0"/>
              <a:t>Spencer makes the </a:t>
            </a:r>
            <a:r>
              <a:rPr lang="en-US" dirty="0" smtClean="0"/>
              <a:t/>
            </a:r>
            <a:br>
              <a:rPr lang="en-US" dirty="0" smtClean="0"/>
            </a:br>
            <a:r>
              <a:rPr lang="en-US" dirty="0" smtClean="0"/>
              <a:t>cover </a:t>
            </a:r>
            <a:r>
              <a:rPr lang="en-US" dirty="0" smtClean="0"/>
              <a:t>of VON</a:t>
            </a:r>
          </a:p>
        </p:txBody>
      </p:sp>
      <p:pic>
        <p:nvPicPr>
          <p:cNvPr id="4" name="Picture 3" descr="von-cover-mark-spencer.jpg"/>
          <p:cNvPicPr>
            <a:picLocks noChangeAspect="1"/>
          </p:cNvPicPr>
          <p:nvPr/>
        </p:nvPicPr>
        <p:blipFill>
          <a:blip r:embed="rId3"/>
          <a:stretch>
            <a:fillRect/>
          </a:stretch>
        </p:blipFill>
        <p:spPr>
          <a:xfrm>
            <a:off x="6400800" y="3316655"/>
            <a:ext cx="2439988" cy="308414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2006 – The Hype</a:t>
            </a:r>
          </a:p>
        </p:txBody>
      </p:sp>
      <p:sp>
        <p:nvSpPr>
          <p:cNvPr id="25602" name="Content Placeholder 2"/>
          <p:cNvSpPr>
            <a:spLocks noGrp="1"/>
          </p:cNvSpPr>
          <p:nvPr>
            <p:ph idx="1"/>
          </p:nvPr>
        </p:nvSpPr>
        <p:spPr/>
        <p:txBody>
          <a:bodyPr/>
          <a:lstStyle/>
          <a:p>
            <a:r>
              <a:rPr lang="en-US" dirty="0" smtClean="0"/>
              <a:t>Unrealistic optimism</a:t>
            </a:r>
          </a:p>
          <a:p>
            <a:r>
              <a:rPr lang="en-US" dirty="0" smtClean="0"/>
              <a:t>Myth of OS = free IP PBX </a:t>
            </a:r>
          </a:p>
          <a:p>
            <a:r>
              <a:rPr lang="en-US" dirty="0" smtClean="0"/>
              <a:t>“Everything is possible”</a:t>
            </a:r>
          </a:p>
          <a:p>
            <a:r>
              <a:rPr lang="en-US" dirty="0" smtClean="0"/>
              <a:t>Many players join the game </a:t>
            </a:r>
          </a:p>
          <a:p>
            <a:pPr lvl="1"/>
            <a:r>
              <a:rPr lang="en-US" dirty="0" smtClean="0"/>
              <a:t>unclear business models</a:t>
            </a:r>
          </a:p>
        </p:txBody>
      </p:sp>
      <p:pic>
        <p:nvPicPr>
          <p:cNvPr id="20483" name="Picture 3" descr="C:\Documents and Settings\user\Local Settings\Temporary Internet Files\Content.IE5\66AB13E0\MCj02371110000[1].wmf"/>
          <p:cNvPicPr>
            <a:picLocks noChangeAspect="1" noChangeArrowheads="1"/>
          </p:cNvPicPr>
          <p:nvPr/>
        </p:nvPicPr>
        <p:blipFill>
          <a:blip r:embed="rId3"/>
          <a:srcRect/>
          <a:stretch>
            <a:fillRect/>
          </a:stretch>
        </p:blipFill>
        <p:spPr bwMode="auto">
          <a:xfrm>
            <a:off x="6477000" y="3116486"/>
            <a:ext cx="2363788" cy="30919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Xor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Xorcom</Template>
  <TotalTime>2784</TotalTime>
  <Words>1453</Words>
  <Application>Microsoft Office PowerPoint</Application>
  <PresentationFormat>On-screen Show (4:3)</PresentationFormat>
  <Paragraphs>280</Paragraphs>
  <Slides>39</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Xorcom</vt:lpstr>
      <vt:lpstr>Visio</vt:lpstr>
      <vt:lpstr>Open Source Holds its Own Against Conventional Telephony</vt:lpstr>
      <vt:lpstr>Evolution of Open Source Telephony</vt:lpstr>
      <vt:lpstr>Traditional PBX Market</vt:lpstr>
      <vt:lpstr>Characteristics of Open Source</vt:lpstr>
      <vt:lpstr>Asterisk</vt:lpstr>
      <vt:lpstr>Maturing of the Asterisk Market </vt:lpstr>
      <vt:lpstr>2004 – Very Early Adopters</vt:lpstr>
      <vt:lpstr>2005 – OS PBX Makes Noise</vt:lpstr>
      <vt:lpstr>2006 – The Hype</vt:lpstr>
      <vt:lpstr>2007 - Awakening</vt:lpstr>
      <vt:lpstr>2008-2009 Commercialization</vt:lpstr>
      <vt:lpstr>2010 – Head to Head with Giants</vt:lpstr>
      <vt:lpstr>Making the case for open source</vt:lpstr>
      <vt:lpstr>Drivers of Open Source Telephony</vt:lpstr>
      <vt:lpstr>Obstacles for Open Source</vt:lpstr>
      <vt:lpstr>…And What About Reliability?!</vt:lpstr>
      <vt:lpstr>Leverage the Advantages of OS</vt:lpstr>
      <vt:lpstr>Building In Reliability</vt:lpstr>
      <vt:lpstr>R1 = Redundancy</vt:lpstr>
      <vt:lpstr>Hot Failover for Complete PBX</vt:lpstr>
      <vt:lpstr>Initial Setup: Identical Servers</vt:lpstr>
      <vt:lpstr>Standard Operation: Primary Active</vt:lpstr>
      <vt:lpstr>If the Primary Server Fails…</vt:lpstr>
      <vt:lpstr>…the Backup Server is Activated</vt:lpstr>
      <vt:lpstr>Redundancy for Telephony Modules</vt:lpstr>
      <vt:lpstr>R2 = RAID1 Support</vt:lpstr>
      <vt:lpstr>RAID1 Support</vt:lpstr>
      <vt:lpstr>R3 = Replicate &amp; Restore</vt:lpstr>
      <vt:lpstr>Backup &amp; Restore</vt:lpstr>
      <vt:lpstr>R4 = Rescue: Temporary Recovery</vt:lpstr>
      <vt:lpstr>Temporary Recovery</vt:lpstr>
      <vt:lpstr>R5 = Rapid Tunneling Utility</vt:lpstr>
      <vt:lpstr>Rapid Tunneling Utility</vt:lpstr>
      <vt:lpstr>Building in High Availability</vt:lpstr>
      <vt:lpstr>Case study</vt:lpstr>
      <vt:lpstr>Basic Requirement</vt:lpstr>
      <vt:lpstr>Slide 37</vt:lpstr>
      <vt:lpstr>“The TwinStar Hot Failover solution from Xorcom really does minimize the possibility that we will ever be down for any length of time and as you can imagine, not having telephones work properly in our business is not an option.”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Line Presentation</dc:title>
  <dc:creator>Ruth Bridger</dc:creator>
  <cp:lastModifiedBy>Ruth Bridger</cp:lastModifiedBy>
  <cp:revision>285</cp:revision>
  <dcterms:created xsi:type="dcterms:W3CDTF">2008-08-17T12:50:32Z</dcterms:created>
  <dcterms:modified xsi:type="dcterms:W3CDTF">2010-01-27T10:42:29Z</dcterms:modified>
</cp:coreProperties>
</file>