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3" r:id="rId4"/>
    <p:sldId id="274" r:id="rId5"/>
    <p:sldId id="276" r:id="rId6"/>
    <p:sldId id="275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546" autoAdjust="0"/>
  </p:normalViewPr>
  <p:slideViewPr>
    <p:cSldViewPr>
      <p:cViewPr varScale="1">
        <p:scale>
          <a:sx n="93" d="100"/>
          <a:sy n="9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CFC6E-9E6D-4DC8-9087-D563C602F81C}" type="datetimeFigureOut">
              <a:rPr lang="en-US" smtClean="0"/>
              <a:pPr/>
              <a:t>1/15/2010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FC1AB-FBD9-4D58-9338-1F255B31CF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C15C4-6456-4D51-851D-5E5ACFFE66D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B0638-2D3C-4548-B412-BDA7DEC1CA2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913C5-6F4F-485A-849E-97A341D217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F25036-7B3B-415F-A9A3-AF21B86C21B3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E9871-1351-4C2F-B1D0-78A3E7E6F829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27586-FAD8-4F67-847C-B64EFB71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“Delivering Superior Voice with HD Codecs” (D-01)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371600" y="3886200"/>
            <a:ext cx="6400800" cy="2362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1/21/2010, 8:30-9:15am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Andrew Nicholson,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 Manager, Aculab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brief overview of Aculab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Leading developer and provider of enabling communications technology since 1990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Products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Digital network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Media processing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Gateways and protocol conversion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Products and platforms that enable developers/providers to deliver powerful 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DSP-based media 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Software-based host media processing (HMP)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Vast array of protocol and standards support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Engineering support to put the technology to work</a:t>
            </a:r>
            <a:endParaRPr lang="en-GB" dirty="0" smtClean="0"/>
          </a:p>
        </p:txBody>
      </p:sp>
      <p:pic>
        <p:nvPicPr>
          <p:cNvPr id="23554" name="Picture 2" descr="Z:\G_Sales\Marketing\Communications\Logos_photos_images\Logos\Aculab_logos\PRINT\JPG300\CMYK\ACULAB\ACCMY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0"/>
            <a:ext cx="1801813" cy="34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Prosody media processing platforms</a:t>
            </a: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5083175" y="1585913"/>
            <a:ext cx="2735263" cy="3884612"/>
          </a:xfrm>
          <a:prstGeom prst="rect">
            <a:avLst/>
          </a:prstGeom>
          <a:solidFill>
            <a:srgbClr val="005BB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487488" y="1557338"/>
            <a:ext cx="2735262" cy="3884612"/>
          </a:xfrm>
          <a:prstGeom prst="rect">
            <a:avLst/>
          </a:prstGeom>
          <a:solidFill>
            <a:srgbClr val="005BB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1571625" y="1641475"/>
            <a:ext cx="2590800" cy="2290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486" name="Text Box 28"/>
          <p:cNvSpPr txBox="1">
            <a:spLocks noChangeArrowheads="1"/>
          </p:cNvSpPr>
          <p:nvPr/>
        </p:nvSpPr>
        <p:spPr bwMode="auto">
          <a:xfrm>
            <a:off x="5313363" y="3921125"/>
            <a:ext cx="2386012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600" b="1">
                <a:solidFill>
                  <a:schemeClr val="bg1"/>
                </a:solidFill>
              </a:rPr>
              <a:t>Prosody X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600" b="1">
                <a:solidFill>
                  <a:schemeClr val="bg1"/>
                </a:solidFill>
              </a:rPr>
              <a:t>PCIe / PCI / cPCI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400">
                <a:solidFill>
                  <a:schemeClr val="bg1"/>
                </a:solidFill>
              </a:rPr>
              <a:t>High density media processing with IP connectivity and optional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400">
                <a:solidFill>
                  <a:schemeClr val="bg1"/>
                </a:solidFill>
              </a:rPr>
              <a:t>E1/T1 trunks</a:t>
            </a:r>
          </a:p>
        </p:txBody>
      </p:sp>
      <p:sp>
        <p:nvSpPr>
          <p:cNvPr id="20487" name="Text Box 29"/>
          <p:cNvSpPr txBox="1">
            <a:spLocks noChangeArrowheads="1"/>
          </p:cNvSpPr>
          <p:nvPr/>
        </p:nvSpPr>
        <p:spPr bwMode="auto">
          <a:xfrm>
            <a:off x="1657350" y="4137025"/>
            <a:ext cx="2374900" cy="974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600" b="1">
                <a:solidFill>
                  <a:schemeClr val="bg1"/>
                </a:solidFill>
              </a:rPr>
              <a:t>Prosody 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400">
                <a:solidFill>
                  <a:schemeClr val="bg1"/>
                </a:solidFill>
              </a:rPr>
              <a:t>High density host media processing with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400">
                <a:solidFill>
                  <a:schemeClr val="bg1"/>
                </a:solidFill>
              </a:rPr>
              <a:t>IP connectivity</a:t>
            </a:r>
          </a:p>
        </p:txBody>
      </p:sp>
      <p:pic>
        <p:nvPicPr>
          <p:cNvPr id="20488" name="Picture 36" descr="ProsodyS_logo_sm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16100" y="3257550"/>
            <a:ext cx="2286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5168900" y="1660525"/>
            <a:ext cx="2590800" cy="2246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pic>
        <p:nvPicPr>
          <p:cNvPr id="20490" name="Picture 37" descr="ProsodyX_logo_smal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3213100"/>
            <a:ext cx="1663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29" descr="Aculab_Prosody_X_family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1557338"/>
            <a:ext cx="24765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Software_image_small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>
          <a:xfrm>
            <a:off x="1979613" y="1722438"/>
            <a:ext cx="1871662" cy="1392237"/>
          </a:xfrm>
        </p:spPr>
      </p:pic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1497013" y="1531938"/>
            <a:ext cx="2735262" cy="3938587"/>
          </a:xfrm>
          <a:prstGeom prst="rect">
            <a:avLst/>
          </a:prstGeom>
          <a:noFill/>
          <a:ln w="38100">
            <a:solidFill>
              <a:srgbClr val="005BBF"/>
            </a:solidFill>
            <a:miter lim="800000"/>
            <a:headEnd/>
            <a:tailEnd/>
          </a:ln>
          <a:effectLst>
            <a:prstShdw prst="shdw17" dist="17961" dir="2700000">
              <a:srgbClr val="003773"/>
            </a:prstShdw>
          </a:effec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5094288" y="1547813"/>
            <a:ext cx="2735262" cy="3919537"/>
          </a:xfrm>
          <a:prstGeom prst="rect">
            <a:avLst/>
          </a:prstGeom>
          <a:noFill/>
          <a:ln w="38100">
            <a:solidFill>
              <a:srgbClr val="005BBF"/>
            </a:solidFill>
            <a:miter lim="800000"/>
            <a:headEnd/>
            <a:tailEnd/>
          </a:ln>
          <a:effectLst>
            <a:prstShdw prst="shdw17" dist="17961" dir="2700000">
              <a:srgbClr val="003773"/>
            </a:prstShdw>
          </a:effectLst>
        </p:spPr>
        <p:txBody>
          <a:bodyPr wrap="none" anchor="ctr"/>
          <a:lstStyle/>
          <a:p>
            <a:endParaRPr lang="en-US" b="1"/>
          </a:p>
        </p:txBody>
      </p:sp>
      <p:pic>
        <p:nvPicPr>
          <p:cNvPr id="16" name="Picture 2" descr="Z:\G_Sales\Marketing\Communications\Logos_photos_images\Logos\Aculab_logos\PRINT\JPG300\CMYK\ACULAB\ACCMY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6096000"/>
            <a:ext cx="1801813" cy="34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7" grpId="0" animBg="1"/>
      <p:bldP spid="1894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 descr="image003"/>
          <p:cNvSpPr>
            <a:spLocks noChangeAspect="1" noChangeArrowheads="1"/>
          </p:cNvSpPr>
          <p:nvPr/>
        </p:nvSpPr>
        <p:spPr bwMode="auto">
          <a:xfrm>
            <a:off x="155575" y="46038"/>
            <a:ext cx="950595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AutoShape 5" descr="image003"/>
          <p:cNvSpPr>
            <a:spLocks noChangeAspect="1" noChangeArrowheads="1"/>
          </p:cNvSpPr>
          <p:nvPr/>
        </p:nvSpPr>
        <p:spPr bwMode="auto">
          <a:xfrm>
            <a:off x="-180975" y="623888"/>
            <a:ext cx="950595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" name="Picture 2" descr="Z:\G_Sales\Marketing\Communications\Logos_photos_images\Logos\Aculab_logos\PRINT\JPG300\CMYK\ACULAB\ACCMY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096000"/>
            <a:ext cx="1801813" cy="341313"/>
          </a:xfrm>
          <a:prstGeom prst="rect">
            <a:avLst/>
          </a:prstGeom>
          <a:noFill/>
        </p:spPr>
      </p:pic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22250" y="935038"/>
          <a:ext cx="8699500" cy="4987925"/>
        </p:xfrm>
        <a:graphic>
          <a:graphicData uri="http://schemas.openxmlformats.org/presentationml/2006/ole">
            <p:oleObj spid="_x0000_s24582" name="Visio" r:id="rId5" imgW="8699373" imgH="4987671" progId="Visio.Drawing.11">
              <p:embed/>
            </p:oleObj>
          </a:graphicData>
        </a:graphic>
      </p:graphicFrame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4419600" y="2133600"/>
            <a:ext cx="3219450" cy="4171950"/>
            <a:chOff x="2772" y="1338"/>
            <a:chExt cx="1751" cy="2586"/>
          </a:xfrm>
        </p:grpSpPr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3405" y="1338"/>
              <a:ext cx="1118" cy="915"/>
            </a:xfrm>
            <a:prstGeom prst="ellips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2772" y="3693"/>
              <a:ext cx="12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rgbClr val="008000"/>
                  </a:solidFill>
                </a:rPr>
                <a:t>Wideband Codecs</a:t>
              </a:r>
            </a:p>
          </p:txBody>
        </p:sp>
        <p:cxnSp>
          <p:nvCxnSpPr>
            <p:cNvPr id="22" name="AutoShape 12"/>
            <p:cNvCxnSpPr>
              <a:cxnSpLocks noChangeShapeType="1"/>
              <a:stCxn id="21" idx="3"/>
              <a:endCxn id="20" idx="2"/>
            </p:cNvCxnSpPr>
            <p:nvPr/>
          </p:nvCxnSpPr>
          <p:spPr bwMode="auto">
            <a:xfrm flipH="1" flipV="1">
              <a:off x="3387" y="1796"/>
              <a:ext cx="654" cy="2013"/>
            </a:xfrm>
            <a:prstGeom prst="curvedConnector5">
              <a:avLst>
                <a:gd name="adj1" fmla="val -21866"/>
                <a:gd name="adj2" fmla="val 41579"/>
                <a:gd name="adj3" fmla="val 119264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Aculab and wideband voice</a:t>
            </a:r>
          </a:p>
        </p:txBody>
      </p:sp>
      <p:sp>
        <p:nvSpPr>
          <p:cNvPr id="29699" name="Content Placeholder 10"/>
          <p:cNvSpPr>
            <a:spLocks noGrp="1"/>
          </p:cNvSpPr>
          <p:nvPr>
            <p:ph sz="half" idx="1"/>
          </p:nvPr>
        </p:nvSpPr>
        <p:spPr>
          <a:xfrm>
            <a:off x="4343400" y="1447800"/>
            <a:ext cx="4614863" cy="469265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Wideband codecs we currently have: </a:t>
            </a:r>
          </a:p>
          <a:p>
            <a:pPr marL="800100" lvl="1" indent="-342900" eaLnBrk="1" hangingPunct="1"/>
            <a:r>
              <a:rPr lang="en-GB" dirty="0" smtClean="0"/>
              <a:t>G.722</a:t>
            </a:r>
          </a:p>
          <a:p>
            <a:pPr marL="800100" lvl="1" indent="-342900" eaLnBrk="1" hangingPunct="1"/>
            <a:r>
              <a:rPr lang="en-GB" dirty="0" smtClean="0"/>
              <a:t>G.722.1 (licensed from Polycom®)</a:t>
            </a:r>
          </a:p>
          <a:p>
            <a:pPr marL="800100" lvl="1" indent="-342900" eaLnBrk="1" hangingPunct="1"/>
            <a:r>
              <a:rPr lang="en-GB" dirty="0" smtClean="0"/>
              <a:t>G.722.2 (</a:t>
            </a:r>
            <a:r>
              <a:rPr lang="en-GB" dirty="0" err="1" smtClean="0"/>
              <a:t>a.k.a</a:t>
            </a:r>
            <a:r>
              <a:rPr lang="en-GB" dirty="0" smtClean="0"/>
              <a:t> AMR-WB), the codec used for 3G mobile networks</a:t>
            </a:r>
          </a:p>
          <a:p>
            <a:pPr marL="800100" lvl="1" indent="-342900"/>
            <a:r>
              <a:rPr lang="en-GB" dirty="0" smtClean="0"/>
              <a:t>iSAC (from GIPS) </a:t>
            </a:r>
          </a:p>
          <a:p>
            <a:pPr marL="800100" lvl="1" indent="-342900" eaLnBrk="1" hangingPunct="1"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" name="Picture 2" descr="Z:\G_Sales\Marketing\Communications\Logos_photos_images\Logos\Aculab_logos\PRINT\JPG300\CMYK\ACULAB\ACCMY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096000"/>
            <a:ext cx="1801813" cy="341313"/>
          </a:xfrm>
          <a:prstGeom prst="rect">
            <a:avLst/>
          </a:prstGeom>
          <a:noFill/>
        </p:spPr>
      </p:pic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33400" y="1447800"/>
          <a:ext cx="3313118" cy="4357197"/>
        </p:xfrm>
        <a:graphic>
          <a:graphicData uri="http://schemas.openxmlformats.org/presentationml/2006/ole">
            <p:oleObj spid="_x0000_s22531" name="Visio" r:id="rId5" imgW="2297430" imgH="302056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24384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Thank you</a:t>
            </a:r>
          </a:p>
          <a:p>
            <a:pPr algn="ctr"/>
            <a:endParaRPr lang="en-GB" sz="4800" b="1" dirty="0" smtClean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en-GB" sz="3200" b="1" dirty="0" err="1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andrew.nicholson@aculab.com</a:t>
            </a:r>
            <a:endParaRPr lang="en-GB" sz="2800" b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9" name="Picture 2" descr="Z:\G_Sales\Marketing\Communications\Logos_photos_images\Logos\Aculab_logos\PRINT\JPG300\CMYK\ACULAB\ACCMY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0"/>
            <a:ext cx="1801813" cy="341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159</Words>
  <Application>Microsoft Office PowerPoint</Application>
  <PresentationFormat>On-screen Show (4:3)</PresentationFormat>
  <Paragraphs>37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Visio</vt:lpstr>
      <vt:lpstr>Slide 1</vt:lpstr>
      <vt:lpstr>A brief overview of Aculab</vt:lpstr>
      <vt:lpstr>Prosody media processing platforms</vt:lpstr>
      <vt:lpstr>Slide 4</vt:lpstr>
      <vt:lpstr>Aculab and wideband voice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aurkawich</dc:creator>
  <cp:lastModifiedBy>Andrew Nicholson</cp:lastModifiedBy>
  <cp:revision>70</cp:revision>
  <dcterms:created xsi:type="dcterms:W3CDTF">2009-11-12T16:49:39Z</dcterms:created>
  <dcterms:modified xsi:type="dcterms:W3CDTF">2010-01-15T16:11:40Z</dcterms:modified>
</cp:coreProperties>
</file>