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72" r:id="rId2"/>
    <p:sldId id="273" r:id="rId3"/>
    <p:sldId id="259" r:id="rId4"/>
    <p:sldId id="260" r:id="rId5"/>
    <p:sldId id="261" r:id="rId6"/>
    <p:sldId id="264" r:id="rId7"/>
    <p:sldId id="266" r:id="rId8"/>
    <p:sldId id="276" r:id="rId9"/>
    <p:sldId id="274" r:id="rId10"/>
    <p:sldId id="275" r:id="rId11"/>
  </p:sldIdLst>
  <p:sldSz cx="9144000" cy="6858000" type="screen4x3"/>
  <p:notesSz cx="6858000" cy="9144000"/>
  <p:custDataLst>
    <p:tags r:id="rId13"/>
  </p:custData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ECED1"/>
    <a:srgbClr val="CC0066"/>
    <a:srgbClr val="0000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21" autoAdjust="0"/>
    <p:restoredTop sz="93514" autoAdjust="0"/>
  </p:normalViewPr>
  <p:slideViewPr>
    <p:cSldViewPr>
      <p:cViewPr>
        <p:scale>
          <a:sx n="75" d="100"/>
          <a:sy n="75" d="100"/>
        </p:scale>
        <p:origin x="-288" y="22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gs" Target="tags/tag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Calibri" pitchFamily="34" charset="0"/>
              </a:defRPr>
            </a:lvl1pPr>
          </a:lstStyle>
          <a:p>
            <a:pPr>
              <a:defRPr/>
            </a:pPr>
            <a:endParaRPr lang="en-US"/>
          </a:p>
        </p:txBody>
      </p:sp>
      <p:sp>
        <p:nvSpPr>
          <p:cNvPr id="1843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Calibri" pitchFamily="34" charset="0"/>
              </a:defRPr>
            </a:lvl1pPr>
          </a:lstStyle>
          <a:p>
            <a:pPr>
              <a:defRPr/>
            </a:pPr>
            <a:fld id="{85CB8BDF-75CE-4867-827B-9C64AC75762F}" type="datetimeFigureOut">
              <a:rPr lang="en-US"/>
              <a:pPr>
                <a:defRPr/>
              </a:pPr>
              <a:t>1/12/2010</a:t>
            </a:fld>
            <a:endParaRPr lang="en-US"/>
          </a:p>
        </p:txBody>
      </p:sp>
      <p:sp>
        <p:nvSpPr>
          <p:cNvPr id="14340" name="Rectangle 4"/>
          <p:cNvSpPr>
            <a:spLocks noGrp="1"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843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843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Calibri" pitchFamily="34" charset="0"/>
              </a:defRPr>
            </a:lvl1pPr>
          </a:lstStyle>
          <a:p>
            <a:pPr>
              <a:defRPr/>
            </a:pPr>
            <a:endParaRPr lang="en-US"/>
          </a:p>
        </p:txBody>
      </p:sp>
      <p:sp>
        <p:nvSpPr>
          <p:cNvPr id="1843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Calibri" pitchFamily="34" charset="0"/>
              </a:defRPr>
            </a:lvl1pPr>
          </a:lstStyle>
          <a:p>
            <a:pPr>
              <a:defRPr/>
            </a:pPr>
            <a:fld id="{8F894DBE-FF8B-4A76-9DD3-71B2F813DD58}"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Rot="1" noChangeArrowheads="1" noTextEdit="1"/>
          </p:cNvSpPr>
          <p:nvPr>
            <p:ph type="sldImg"/>
          </p:nvPr>
        </p:nvSpPr>
        <p:spPr>
          <a:xfrm>
            <a:off x="1146175" y="685800"/>
            <a:ext cx="4572000" cy="3429000"/>
          </a:xfrm>
          <a:ln/>
        </p:spPr>
      </p:sp>
      <p:sp>
        <p:nvSpPr>
          <p:cNvPr id="17410" name="Rectangle 3"/>
          <p:cNvSpPr>
            <a:spLocks noGrp="1" noChangeArrowheads="1"/>
          </p:cNvSpPr>
          <p:nvPr>
            <p:ph type="body" idx="1"/>
          </p:nvPr>
        </p:nvSpPr>
        <p:spPr>
          <a:xfrm>
            <a:off x="915988" y="4343400"/>
            <a:ext cx="5026025" cy="4114800"/>
          </a:xfrm>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Rot="1" noChangeArrowheads="1" noTextEdit="1"/>
          </p:cNvSpPr>
          <p:nvPr>
            <p:ph type="sldImg"/>
          </p:nvPr>
        </p:nvSpPr>
        <p:spPr>
          <a:xfrm>
            <a:off x="1144588" y="682625"/>
            <a:ext cx="4573587" cy="3429000"/>
          </a:xfrm>
          <a:ln/>
        </p:spPr>
      </p:sp>
      <p:sp>
        <p:nvSpPr>
          <p:cNvPr id="19458" name="Rectangle 3"/>
          <p:cNvSpPr>
            <a:spLocks noGrp="1" noChangeArrowheads="1"/>
          </p:cNvSpPr>
          <p:nvPr>
            <p:ph type="body" idx="1"/>
          </p:nvPr>
        </p:nvSpPr>
        <p:spPr>
          <a:xfrm>
            <a:off x="915988" y="4344988"/>
            <a:ext cx="5026025" cy="4116387"/>
          </a:xfrm>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Rot="1" noChangeArrowheads="1" noTextEdit="1"/>
          </p:cNvSpPr>
          <p:nvPr>
            <p:ph type="sldImg"/>
          </p:nvPr>
        </p:nvSpPr>
        <p:spPr>
          <a:xfrm>
            <a:off x="1144588" y="666750"/>
            <a:ext cx="4573587" cy="3429000"/>
          </a:xfr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p:cNvSpPr>
            <a:spLocks noGrp="1" noRot="1" noChangeAspect="1" noTextEdit="1"/>
          </p:cNvSpPr>
          <p:nvPr>
            <p:ph type="sldImg"/>
          </p:nvPr>
        </p:nvSpPr>
        <p:spPr>
          <a:ln/>
        </p:spPr>
      </p:sp>
      <p:sp>
        <p:nvSpPr>
          <p:cNvPr id="27650" name="Notes Placeholder 2"/>
          <p:cNvSpPr>
            <a:spLocks noGrp="1"/>
          </p:cNvSpPr>
          <p:nvPr>
            <p:ph type="body" idx="1"/>
          </p:nvPr>
        </p:nvSpPr>
        <p:spPr>
          <a:noFill/>
          <a:ln/>
        </p:spPr>
        <p:txBody>
          <a:bodyPr/>
          <a:lstStyle/>
          <a:p>
            <a:pPr eaLnBrk="1" hangingPunct="1">
              <a:spcBef>
                <a:spcPct val="0"/>
              </a:spcBef>
            </a:pPr>
            <a:endParaRPr lang="en-US" smtClean="0"/>
          </a:p>
        </p:txBody>
      </p:sp>
      <p:sp>
        <p:nvSpPr>
          <p:cNvPr id="19459" name="Slide Number Placeholder 3"/>
          <p:cNvSpPr txBox="1">
            <a:spLocks noGrp="1"/>
          </p:cNvSpPr>
          <p:nvPr/>
        </p:nvSpPr>
        <p:spPr bwMode="auto">
          <a:xfrm>
            <a:off x="3884613" y="8685213"/>
            <a:ext cx="2971800" cy="457200"/>
          </a:xfrm>
          <a:prstGeom prst="rect">
            <a:avLst/>
          </a:prstGeom>
          <a:noFill/>
          <a:ln>
            <a:miter lim="800000"/>
            <a:headEnd/>
            <a:tailEnd/>
          </a:ln>
        </p:spPr>
        <p:txBody>
          <a:bodyPr anchor="b"/>
          <a:lstStyle/>
          <a:p>
            <a:pPr algn="r">
              <a:defRPr/>
            </a:pPr>
            <a:fld id="{5DA161D1-F72A-4641-A368-B6CE1DA160D1}" type="slidenum">
              <a:rPr lang="en-US" sz="1200">
                <a:latin typeface="+mn-lt"/>
              </a:rPr>
              <a:pPr algn="r">
                <a:defRPr/>
              </a:pPr>
              <a:t>9</a:t>
            </a:fld>
            <a:endParaRPr lang="en-US" sz="1200">
              <a:latin typeface="+mn-lt"/>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14579B0-D367-4224-AFBD-3B6322028AAF}" type="datetimeFigureOut">
              <a:rPr lang="en-US"/>
              <a:pPr>
                <a:defRPr/>
              </a:pPr>
              <a:t>1/12/2010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EC41B80-5536-4B64-81C7-F5ADE1741D3D}"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A7F9E1E-85FC-4905-AB50-9FA95FB51F1C}" type="datetimeFigureOut">
              <a:rPr lang="en-US"/>
              <a:pPr>
                <a:defRPr/>
              </a:pPr>
              <a:t>1/12/2010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7B48473-DC47-4B22-94F8-5508AAC4BF07}"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FD38A82E-D87A-4B90-81B6-3810055EAFC7}" type="datetimeFigureOut">
              <a:rPr lang="en-US"/>
              <a:pPr>
                <a:defRPr/>
              </a:pPr>
              <a:t>1/12/2010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3C1311A-3767-4941-82FA-666ADC84B831}"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56A58C8-A0F0-416C-AA81-3CD3B5B069D2}" type="datetimeFigureOut">
              <a:rPr lang="en-US"/>
              <a:pPr>
                <a:defRPr/>
              </a:pPr>
              <a:t>1/12/2010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3516113-153E-49FF-8C5A-A8C6D32CF5C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F5C145F8-80BB-47B2-AD09-FC37CAA3F16C}" type="datetimeFigureOut">
              <a:rPr lang="en-US"/>
              <a:pPr>
                <a:defRPr/>
              </a:pPr>
              <a:t>1/12/2010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3552C4A-75B0-42F1-91D7-F3DEB745A912}"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13BD1F34-1AB2-4C20-BD2D-6A16C86518F9}" type="datetimeFigureOut">
              <a:rPr lang="en-US"/>
              <a:pPr>
                <a:defRPr/>
              </a:pPr>
              <a:t>1/12/2010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24232DB-13D8-47C5-80DE-D8DF51AE7E26}"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8AF5A937-2E4C-4A05-A990-AAC6C91DAE1A}" type="datetimeFigureOut">
              <a:rPr lang="en-US"/>
              <a:pPr>
                <a:defRPr/>
              </a:pPr>
              <a:t>1/12/2010</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A6344FB8-C262-45CC-AFE0-BE3F12C3C06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46218EFC-06B1-4326-85D7-BA6AE6C76761}" type="datetimeFigureOut">
              <a:rPr lang="en-US"/>
              <a:pPr>
                <a:defRPr/>
              </a:pPr>
              <a:t>1/12/2010</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766D5BA3-99EC-4B72-8D91-5F82C1D71F9C}"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07941537-010F-4DBE-8746-4C328159F4F4}" type="datetimeFigureOut">
              <a:rPr lang="en-US"/>
              <a:pPr>
                <a:defRPr/>
              </a:pPr>
              <a:t>1/12/2010</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8BE8BEB9-4079-4564-97DC-B36BEBE888B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47728CD-121E-4F03-9746-1751C452C933}" type="datetimeFigureOut">
              <a:rPr lang="en-US"/>
              <a:pPr>
                <a:defRPr/>
              </a:pPr>
              <a:t>1/12/2010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26752F7-7214-465B-9808-E99D866D14B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6242FB3-82EE-4FD8-B15D-B5FA7A3F6485}" type="datetimeFigureOut">
              <a:rPr lang="en-US"/>
              <a:pPr>
                <a:defRPr/>
              </a:pPr>
              <a:t>1/12/2010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3CDB223-F5AA-4DFC-B68C-DDEAAF59884B}"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26CF2892-D89B-4A5E-BD70-73C142761B5C}" type="datetimeFigureOut">
              <a:rPr lang="en-US"/>
              <a:pPr>
                <a:defRPr/>
              </a:pPr>
              <a:t>1/12/2010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37EFCDF4-A607-43D3-9323-0D8EE2BC796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0" r:id="rId2"/>
    <p:sldLayoutId id="2147483659" r:id="rId3"/>
    <p:sldLayoutId id="2147483658" r:id="rId4"/>
    <p:sldLayoutId id="2147483657" r:id="rId5"/>
    <p:sldLayoutId id="2147483656" r:id="rId6"/>
    <p:sldLayoutId id="2147483655" r:id="rId7"/>
    <p:sldLayoutId id="2147483654" r:id="rId8"/>
    <p:sldLayoutId id="2147483653" r:id="rId9"/>
    <p:sldLayoutId id="2147483652" r:id="rId10"/>
    <p:sldLayoutId id="2147483651" r:id="rId11"/>
    <p:sldLayoutId id="2147483650"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p:cNvSpPr>
          <p:nvPr>
            <p:ph type="ctrTitle"/>
          </p:nvPr>
        </p:nvSpPr>
        <p:spPr>
          <a:xfrm>
            <a:off x="304800" y="1958975"/>
            <a:ext cx="8839200" cy="1470025"/>
          </a:xfrm>
        </p:spPr>
        <p:txBody>
          <a:bodyPr/>
          <a:lstStyle/>
          <a:p>
            <a:pPr eaLnBrk="1" hangingPunct="1">
              <a:lnSpc>
                <a:spcPct val="80000"/>
              </a:lnSpc>
            </a:pPr>
            <a:r>
              <a:rPr lang="en-US" sz="2700" b="1" u="sng" smtClean="0"/>
              <a:t>Panel Discussion</a:t>
            </a:r>
            <a:br>
              <a:rPr lang="en-US" sz="2700" b="1" u="sng" smtClean="0"/>
            </a:br>
            <a:r>
              <a:rPr lang="en-US" sz="800" b="1" u="sng" smtClean="0">
                <a:solidFill>
                  <a:srgbClr val="CC0066"/>
                </a:solidFill>
              </a:rPr>
              <a:t/>
            </a:r>
            <a:br>
              <a:rPr lang="en-US" sz="800" b="1" u="sng" smtClean="0">
                <a:solidFill>
                  <a:srgbClr val="CC0066"/>
                </a:solidFill>
              </a:rPr>
            </a:br>
            <a:r>
              <a:rPr lang="en-US" sz="2700" b="1" smtClean="0">
                <a:solidFill>
                  <a:schemeClr val="hlink"/>
                </a:solidFill>
              </a:rPr>
              <a:t>Next-Generation Business Communications Architectures: </a:t>
            </a:r>
            <a:r>
              <a:rPr lang="en-US" sz="2700" b="1" smtClean="0">
                <a:solidFill>
                  <a:srgbClr val="CC0066"/>
                </a:solidFill>
              </a:rPr>
              <a:t>New Options Blending Premise- and Cloud-Based Delivery</a:t>
            </a:r>
          </a:p>
        </p:txBody>
      </p:sp>
      <p:sp>
        <p:nvSpPr>
          <p:cNvPr id="15362" name="Rectangle 3"/>
          <p:cNvSpPr>
            <a:spLocks noChangeArrowheads="1"/>
          </p:cNvSpPr>
          <p:nvPr/>
        </p:nvSpPr>
        <p:spPr bwMode="auto">
          <a:xfrm>
            <a:off x="685800" y="4595813"/>
            <a:ext cx="2819400" cy="890587"/>
          </a:xfrm>
          <a:prstGeom prst="rect">
            <a:avLst/>
          </a:prstGeom>
          <a:noFill/>
          <a:ln w="9525" algn="ctr">
            <a:noFill/>
            <a:miter lim="800000"/>
            <a:headEnd/>
            <a:tailEnd/>
          </a:ln>
        </p:spPr>
        <p:txBody>
          <a:bodyPr lIns="0" tIns="0" rIns="0" bIns="0" anchor="b">
            <a:spAutoFit/>
          </a:bodyPr>
          <a:lstStyle/>
          <a:p>
            <a:pPr algn="ctr">
              <a:lnSpc>
                <a:spcPct val="85000"/>
              </a:lnSpc>
              <a:buFont typeface="Arial" charset="0"/>
              <a:buNone/>
            </a:pPr>
            <a:r>
              <a:rPr lang="en-US" b="1" u="sng">
                <a:solidFill>
                  <a:srgbClr val="000066"/>
                </a:solidFill>
                <a:latin typeface="Calibri" pitchFamily="34" charset="0"/>
              </a:rPr>
              <a:t>Moderator</a:t>
            </a:r>
            <a:r>
              <a:rPr lang="en-US" b="1">
                <a:solidFill>
                  <a:srgbClr val="000066"/>
                </a:solidFill>
                <a:latin typeface="Calibri" pitchFamily="34" charset="0"/>
              </a:rPr>
              <a:t>:</a:t>
            </a:r>
          </a:p>
          <a:p>
            <a:pPr algn="ctr">
              <a:lnSpc>
                <a:spcPct val="80000"/>
              </a:lnSpc>
              <a:buFont typeface="Arial" charset="0"/>
              <a:buNone/>
            </a:pPr>
            <a:r>
              <a:rPr lang="en-US" b="1" i="1">
                <a:solidFill>
                  <a:srgbClr val="CC0066"/>
                </a:solidFill>
                <a:latin typeface="Calibri" pitchFamily="34" charset="0"/>
              </a:rPr>
              <a:t>Frank Stinson</a:t>
            </a:r>
          </a:p>
          <a:p>
            <a:pPr algn="ctr">
              <a:lnSpc>
                <a:spcPct val="80000"/>
              </a:lnSpc>
              <a:buFont typeface="Arial" charset="0"/>
              <a:buNone/>
            </a:pPr>
            <a:r>
              <a:rPr lang="en-US" b="1" i="1">
                <a:solidFill>
                  <a:srgbClr val="CC0066"/>
                </a:solidFill>
                <a:latin typeface="Calibri" pitchFamily="34" charset="0"/>
              </a:rPr>
              <a:t>Partner &amp; Sr. Analyst</a:t>
            </a:r>
          </a:p>
          <a:p>
            <a:pPr algn="ctr">
              <a:lnSpc>
                <a:spcPct val="80000"/>
              </a:lnSpc>
              <a:buFont typeface="Arial" charset="0"/>
              <a:buNone/>
            </a:pPr>
            <a:r>
              <a:rPr lang="en-US" b="1" i="1">
                <a:solidFill>
                  <a:srgbClr val="CC0066"/>
                </a:solidFill>
                <a:latin typeface="Calibri" pitchFamily="34" charset="0"/>
              </a:rPr>
              <a:t>IntelliCom Analytics</a:t>
            </a:r>
          </a:p>
        </p:txBody>
      </p:sp>
      <p:pic>
        <p:nvPicPr>
          <p:cNvPr id="15363" name="Picture 4" descr="IntelliComRGB1"/>
          <p:cNvPicPr>
            <a:picLocks noChangeAspect="1" noChangeArrowheads="1"/>
          </p:cNvPicPr>
          <p:nvPr/>
        </p:nvPicPr>
        <p:blipFill>
          <a:blip r:embed="rId2"/>
          <a:srcRect/>
          <a:stretch>
            <a:fillRect/>
          </a:stretch>
        </p:blipFill>
        <p:spPr bwMode="auto">
          <a:xfrm>
            <a:off x="5983288" y="4662488"/>
            <a:ext cx="2322512" cy="7127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ChangeArrowheads="1"/>
          </p:cNvSpPr>
          <p:nvPr/>
        </p:nvSpPr>
        <p:spPr bwMode="auto">
          <a:xfrm>
            <a:off x="1905000" y="508000"/>
            <a:ext cx="5684838" cy="612775"/>
          </a:xfrm>
          <a:prstGeom prst="rect">
            <a:avLst/>
          </a:prstGeom>
          <a:noFill/>
          <a:ln w="9525" algn="ctr">
            <a:noFill/>
            <a:miter lim="800000"/>
            <a:headEnd/>
            <a:tailEnd/>
          </a:ln>
        </p:spPr>
        <p:txBody>
          <a:bodyPr lIns="91429" tIns="45715" rIns="91429" bIns="45715" anchor="ctr"/>
          <a:lstStyle/>
          <a:p>
            <a:pPr algn="ctr"/>
            <a:r>
              <a:rPr lang="en-US" sz="2000" b="1">
                <a:solidFill>
                  <a:srgbClr val="0000CC"/>
                </a:solidFill>
              </a:rPr>
              <a:t>Reach Information</a:t>
            </a:r>
            <a:endParaRPr lang="en-US" sz="2000" b="1" i="1">
              <a:solidFill>
                <a:srgbClr val="0000CC"/>
              </a:solidFill>
            </a:endParaRPr>
          </a:p>
        </p:txBody>
      </p:sp>
      <p:sp>
        <p:nvSpPr>
          <p:cNvPr id="28674" name="Rectangle 3"/>
          <p:cNvSpPr>
            <a:spLocks noChangeArrowheads="1"/>
          </p:cNvSpPr>
          <p:nvPr/>
        </p:nvSpPr>
        <p:spPr bwMode="auto">
          <a:xfrm>
            <a:off x="2819400" y="1743075"/>
            <a:ext cx="4008438" cy="1163638"/>
          </a:xfrm>
          <a:prstGeom prst="rect">
            <a:avLst/>
          </a:prstGeom>
          <a:solidFill>
            <a:srgbClr val="993366"/>
          </a:solidFill>
          <a:ln w="12700" algn="ctr">
            <a:solidFill>
              <a:srgbClr val="FFFFFF"/>
            </a:solidFill>
            <a:miter lim="800000"/>
            <a:headEnd/>
            <a:tailEnd/>
          </a:ln>
        </p:spPr>
        <p:txBody>
          <a:bodyPr wrap="none" anchor="ctr"/>
          <a:lstStyle/>
          <a:p>
            <a:endParaRPr lang="en-US"/>
          </a:p>
        </p:txBody>
      </p:sp>
      <p:sp>
        <p:nvSpPr>
          <p:cNvPr id="28675" name="Rectangle 4"/>
          <p:cNvSpPr>
            <a:spLocks noChangeArrowheads="1"/>
          </p:cNvSpPr>
          <p:nvPr/>
        </p:nvSpPr>
        <p:spPr bwMode="auto">
          <a:xfrm>
            <a:off x="2855913" y="4446588"/>
            <a:ext cx="4062412" cy="850900"/>
          </a:xfrm>
          <a:prstGeom prst="rect">
            <a:avLst/>
          </a:prstGeom>
          <a:noFill/>
          <a:ln w="9525">
            <a:noFill/>
            <a:miter lim="800000"/>
            <a:headEnd/>
            <a:tailEnd/>
          </a:ln>
        </p:spPr>
        <p:txBody>
          <a:bodyPr lIns="0" tIns="0" rIns="0" bIns="0">
            <a:spAutoFit/>
          </a:bodyPr>
          <a:lstStyle/>
          <a:p>
            <a:pPr algn="ctr" eaLnBrk="0" hangingPunct="0">
              <a:tabLst>
                <a:tab pos="739775" algn="l"/>
              </a:tabLst>
            </a:pPr>
            <a:r>
              <a:rPr lang="en-US" sz="1400" b="1"/>
              <a:t>1259 Route 46, Building 1</a:t>
            </a:r>
          </a:p>
          <a:p>
            <a:pPr algn="ctr" eaLnBrk="0" hangingPunct="0">
              <a:tabLst>
                <a:tab pos="739775" algn="l"/>
              </a:tabLst>
            </a:pPr>
            <a:r>
              <a:rPr lang="en-US" sz="1400" b="1"/>
              <a:t>Parsippany, New Jersey  07054-4913</a:t>
            </a:r>
          </a:p>
          <a:p>
            <a:pPr algn="ctr" eaLnBrk="0" hangingPunct="0">
              <a:tabLst>
                <a:tab pos="739775" algn="l"/>
              </a:tabLst>
            </a:pPr>
            <a:r>
              <a:rPr lang="en-US" sz="1400" b="1"/>
              <a:t>Main: 908-686-4477</a:t>
            </a:r>
          </a:p>
          <a:p>
            <a:pPr algn="ctr" eaLnBrk="0" hangingPunct="0">
              <a:tabLst>
                <a:tab pos="739775" algn="l"/>
              </a:tabLst>
            </a:pPr>
            <a:r>
              <a:rPr lang="en-US" sz="1400" b="1">
                <a:solidFill>
                  <a:srgbClr val="0000CC"/>
                </a:solidFill>
              </a:rPr>
              <a:t> www.intellicom-analytics.com</a:t>
            </a:r>
          </a:p>
        </p:txBody>
      </p:sp>
      <p:sp>
        <p:nvSpPr>
          <p:cNvPr id="28676" name="Rectangle 5"/>
          <p:cNvSpPr>
            <a:spLocks noChangeArrowheads="1"/>
          </p:cNvSpPr>
          <p:nvPr/>
        </p:nvSpPr>
        <p:spPr bwMode="auto">
          <a:xfrm>
            <a:off x="3181350" y="1993900"/>
            <a:ext cx="3363913" cy="595313"/>
          </a:xfrm>
          <a:prstGeom prst="rect">
            <a:avLst/>
          </a:prstGeom>
          <a:noFill/>
          <a:ln w="9525">
            <a:noFill/>
            <a:miter lim="800000"/>
            <a:headEnd/>
            <a:tailEnd/>
          </a:ln>
        </p:spPr>
        <p:txBody>
          <a:bodyPr lIns="0" tIns="0" rIns="0" bIns="0">
            <a:spAutoFit/>
          </a:bodyPr>
          <a:lstStyle/>
          <a:p>
            <a:pPr algn="ctr" eaLnBrk="0" hangingPunct="0">
              <a:tabLst>
                <a:tab pos="739775" algn="l"/>
              </a:tabLst>
            </a:pPr>
            <a:r>
              <a:rPr lang="en-US" b="1">
                <a:solidFill>
                  <a:srgbClr val="FFFFFF"/>
                </a:solidFill>
              </a:rPr>
              <a:t>Frank Stinson </a:t>
            </a:r>
            <a:endParaRPr lang="en-US" sz="1600" b="1">
              <a:solidFill>
                <a:srgbClr val="FFFFFF"/>
              </a:solidFill>
            </a:endParaRPr>
          </a:p>
          <a:p>
            <a:pPr algn="ctr" eaLnBrk="0" hangingPunct="0">
              <a:tabLst>
                <a:tab pos="739775" algn="l"/>
              </a:tabLst>
            </a:pPr>
            <a:r>
              <a:rPr lang="en-US" sz="500" b="1">
                <a:solidFill>
                  <a:srgbClr val="FFFFFF"/>
                </a:solidFill>
              </a:rPr>
              <a:t>  </a:t>
            </a:r>
          </a:p>
          <a:p>
            <a:pPr algn="ctr" eaLnBrk="0" hangingPunct="0">
              <a:tabLst>
                <a:tab pos="739775" algn="l"/>
              </a:tabLst>
            </a:pPr>
            <a:r>
              <a:rPr lang="en-US" sz="1600" b="1">
                <a:solidFill>
                  <a:srgbClr val="FFFFFF"/>
                </a:solidFill>
              </a:rPr>
              <a:t>fstinson@intellicom-analytics.com</a:t>
            </a:r>
          </a:p>
        </p:txBody>
      </p:sp>
      <p:pic>
        <p:nvPicPr>
          <p:cNvPr id="28677" name="Picture 6" descr="IntelliComRGB1"/>
          <p:cNvPicPr>
            <a:picLocks noChangeAspect="1" noChangeArrowheads="1"/>
          </p:cNvPicPr>
          <p:nvPr/>
        </p:nvPicPr>
        <p:blipFill>
          <a:blip r:embed="rId2"/>
          <a:srcRect/>
          <a:stretch>
            <a:fillRect/>
          </a:stretch>
        </p:blipFill>
        <p:spPr bwMode="auto">
          <a:xfrm>
            <a:off x="3544888" y="3530600"/>
            <a:ext cx="2295525" cy="7032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ChangeArrowheads="1"/>
          </p:cNvSpPr>
          <p:nvPr/>
        </p:nvSpPr>
        <p:spPr bwMode="auto">
          <a:xfrm>
            <a:off x="533400" y="685800"/>
            <a:ext cx="8077200" cy="762000"/>
          </a:xfrm>
          <a:prstGeom prst="rect">
            <a:avLst/>
          </a:prstGeom>
          <a:noFill/>
          <a:ln w="9525">
            <a:noFill/>
            <a:miter lim="800000"/>
            <a:headEnd/>
            <a:tailEnd/>
          </a:ln>
        </p:spPr>
        <p:txBody>
          <a:bodyPr lIns="91429" tIns="45715" rIns="91429" bIns="45715" anchor="ctr"/>
          <a:lstStyle/>
          <a:p>
            <a:pPr>
              <a:lnSpc>
                <a:spcPct val="90000"/>
              </a:lnSpc>
            </a:pPr>
            <a:r>
              <a:rPr lang="en-US" sz="1600" b="1">
                <a:solidFill>
                  <a:srgbClr val="0000CC"/>
                </a:solidFill>
              </a:rPr>
              <a:t>Business Communications Has Entered A New Stage Of Evolution Based On Emerging Software-Centric Delivery Alternatives And The New Capabilities That They Enable</a:t>
            </a:r>
          </a:p>
        </p:txBody>
      </p:sp>
      <p:sp>
        <p:nvSpPr>
          <p:cNvPr id="16386" name="Rectangle 3"/>
          <p:cNvSpPr>
            <a:spLocks noChangeArrowheads="1"/>
          </p:cNvSpPr>
          <p:nvPr/>
        </p:nvSpPr>
        <p:spPr bwMode="auto">
          <a:xfrm>
            <a:off x="2554288" y="1931988"/>
            <a:ext cx="5334000" cy="4065587"/>
          </a:xfrm>
          <a:prstGeom prst="rect">
            <a:avLst/>
          </a:prstGeom>
          <a:solidFill>
            <a:srgbClr val="D6E5FE">
              <a:alpha val="30196"/>
            </a:srgbClr>
          </a:solidFill>
          <a:ln w="9525">
            <a:noFill/>
            <a:miter lim="800000"/>
            <a:headEnd/>
            <a:tailEnd/>
          </a:ln>
        </p:spPr>
        <p:txBody>
          <a:bodyPr anchor="ctr">
            <a:spAutoFit/>
          </a:bodyPr>
          <a:lstStyle/>
          <a:p>
            <a:endParaRPr lang="en-US"/>
          </a:p>
        </p:txBody>
      </p:sp>
      <p:sp>
        <p:nvSpPr>
          <p:cNvPr id="16387" name="Rectangle 4"/>
          <p:cNvSpPr>
            <a:spLocks noChangeArrowheads="1"/>
          </p:cNvSpPr>
          <p:nvPr/>
        </p:nvSpPr>
        <p:spPr bwMode="auto">
          <a:xfrm>
            <a:off x="5830888" y="5464175"/>
            <a:ext cx="2044700" cy="455613"/>
          </a:xfrm>
          <a:prstGeom prst="rect">
            <a:avLst/>
          </a:prstGeom>
          <a:noFill/>
          <a:ln w="9525">
            <a:noFill/>
            <a:miter lim="800000"/>
            <a:headEnd/>
            <a:tailEnd/>
          </a:ln>
        </p:spPr>
        <p:txBody>
          <a:bodyPr lIns="91429" tIns="45715" rIns="91429" bIns="45715" anchor="ctr" anchorCtr="1"/>
          <a:lstStyle/>
          <a:p>
            <a:pPr algn="ctr">
              <a:lnSpc>
                <a:spcPct val="90000"/>
              </a:lnSpc>
              <a:buFont typeface="Arial" charset="0"/>
              <a:buNone/>
            </a:pPr>
            <a:r>
              <a:rPr lang="en-US" sz="1000" b="1"/>
              <a:t>Application / Feature User Attach Rates, Annuity Revenues</a:t>
            </a:r>
          </a:p>
        </p:txBody>
      </p:sp>
      <p:sp>
        <p:nvSpPr>
          <p:cNvPr id="16388" name="Rectangle 5"/>
          <p:cNvSpPr>
            <a:spLocks noChangeArrowheads="1"/>
          </p:cNvSpPr>
          <p:nvPr/>
        </p:nvSpPr>
        <p:spPr bwMode="auto">
          <a:xfrm>
            <a:off x="4167188" y="5426075"/>
            <a:ext cx="1625600" cy="455613"/>
          </a:xfrm>
          <a:prstGeom prst="rect">
            <a:avLst/>
          </a:prstGeom>
          <a:noFill/>
          <a:ln w="9525">
            <a:noFill/>
            <a:miter lim="800000"/>
            <a:headEnd/>
            <a:tailEnd/>
          </a:ln>
        </p:spPr>
        <p:txBody>
          <a:bodyPr lIns="91429" tIns="45715" rIns="91429" bIns="45715" anchor="ctr" anchorCtr="1"/>
          <a:lstStyle/>
          <a:p>
            <a:pPr algn="ctr">
              <a:lnSpc>
                <a:spcPct val="90000"/>
              </a:lnSpc>
              <a:buFont typeface="Arial" charset="0"/>
              <a:buNone/>
            </a:pPr>
            <a:r>
              <a:rPr lang="en-US" sz="1000" b="1"/>
              <a:t>Devices / Licenses Shipped</a:t>
            </a:r>
          </a:p>
        </p:txBody>
      </p:sp>
      <p:sp>
        <p:nvSpPr>
          <p:cNvPr id="16389" name="Rectangle 6"/>
          <p:cNvSpPr>
            <a:spLocks noChangeArrowheads="1"/>
          </p:cNvSpPr>
          <p:nvPr/>
        </p:nvSpPr>
        <p:spPr bwMode="auto">
          <a:xfrm>
            <a:off x="2668588" y="5503863"/>
            <a:ext cx="1320800" cy="327025"/>
          </a:xfrm>
          <a:prstGeom prst="rect">
            <a:avLst/>
          </a:prstGeom>
          <a:noFill/>
          <a:ln w="9525">
            <a:noFill/>
            <a:miter lim="800000"/>
            <a:headEnd/>
            <a:tailEnd/>
          </a:ln>
        </p:spPr>
        <p:txBody>
          <a:bodyPr lIns="91429" tIns="45715" rIns="91429" bIns="45715" anchor="ctr" anchorCtr="1"/>
          <a:lstStyle/>
          <a:p>
            <a:pPr algn="ctr">
              <a:lnSpc>
                <a:spcPct val="90000"/>
              </a:lnSpc>
              <a:buFont typeface="Arial" charset="0"/>
              <a:buNone/>
            </a:pPr>
            <a:r>
              <a:rPr lang="en-US" sz="1000" b="1"/>
              <a:t>Lines / Ports Shipped</a:t>
            </a:r>
          </a:p>
        </p:txBody>
      </p:sp>
      <p:sp>
        <p:nvSpPr>
          <p:cNvPr id="16390" name="Rectangle 7"/>
          <p:cNvSpPr>
            <a:spLocks noChangeArrowheads="1"/>
          </p:cNvSpPr>
          <p:nvPr/>
        </p:nvSpPr>
        <p:spPr bwMode="auto">
          <a:xfrm>
            <a:off x="939800" y="5362575"/>
            <a:ext cx="1627188" cy="633413"/>
          </a:xfrm>
          <a:prstGeom prst="rect">
            <a:avLst/>
          </a:prstGeom>
          <a:solidFill>
            <a:srgbClr val="FFFF99"/>
          </a:solidFill>
          <a:ln w="9525">
            <a:noFill/>
            <a:miter lim="800000"/>
            <a:headEnd/>
            <a:tailEnd/>
          </a:ln>
        </p:spPr>
        <p:txBody>
          <a:bodyPr lIns="91429" tIns="45715" rIns="91429" bIns="45715" anchor="ctr" anchorCtr="1"/>
          <a:lstStyle/>
          <a:p>
            <a:pPr algn="ctr">
              <a:lnSpc>
                <a:spcPct val="95000"/>
              </a:lnSpc>
              <a:buFont typeface="Arial" charset="0"/>
              <a:buNone/>
            </a:pPr>
            <a:r>
              <a:rPr lang="en-US" sz="1200" b="1">
                <a:solidFill>
                  <a:srgbClr val="000066"/>
                </a:solidFill>
              </a:rPr>
              <a:t>Key Business Model Metrics</a:t>
            </a:r>
          </a:p>
        </p:txBody>
      </p:sp>
      <p:sp>
        <p:nvSpPr>
          <p:cNvPr id="16391" name="Rectangle 8"/>
          <p:cNvSpPr>
            <a:spLocks noChangeArrowheads="1"/>
          </p:cNvSpPr>
          <p:nvPr/>
        </p:nvSpPr>
        <p:spPr bwMode="auto">
          <a:xfrm>
            <a:off x="5830888" y="4519613"/>
            <a:ext cx="2057400" cy="815975"/>
          </a:xfrm>
          <a:prstGeom prst="rect">
            <a:avLst/>
          </a:prstGeom>
          <a:noFill/>
          <a:ln w="9525">
            <a:noFill/>
            <a:miter lim="800000"/>
            <a:headEnd/>
            <a:tailEnd/>
          </a:ln>
        </p:spPr>
        <p:txBody>
          <a:bodyPr lIns="91429" tIns="45715" rIns="91429" bIns="45715" anchor="ctr" anchorCtr="1"/>
          <a:lstStyle/>
          <a:p>
            <a:pPr algn="ctr">
              <a:lnSpc>
                <a:spcPct val="90000"/>
              </a:lnSpc>
              <a:buFont typeface="Arial" charset="0"/>
              <a:buNone/>
            </a:pPr>
            <a:r>
              <a:rPr lang="en-US" sz="1000" b="1"/>
              <a:t>Business Process Integration, Productivity Enhancement, User Experience, Incremental Revenue</a:t>
            </a:r>
          </a:p>
        </p:txBody>
      </p:sp>
      <p:sp>
        <p:nvSpPr>
          <p:cNvPr id="16392" name="Rectangle 9"/>
          <p:cNvSpPr>
            <a:spLocks noChangeArrowheads="1"/>
          </p:cNvSpPr>
          <p:nvPr/>
        </p:nvSpPr>
        <p:spPr bwMode="auto">
          <a:xfrm>
            <a:off x="4243388" y="4633913"/>
            <a:ext cx="1524000" cy="587375"/>
          </a:xfrm>
          <a:prstGeom prst="rect">
            <a:avLst/>
          </a:prstGeom>
          <a:noFill/>
          <a:ln w="9525">
            <a:noFill/>
            <a:miter lim="800000"/>
            <a:headEnd/>
            <a:tailEnd/>
          </a:ln>
        </p:spPr>
        <p:txBody>
          <a:bodyPr lIns="91429" tIns="45715" rIns="91429" bIns="45715" anchor="ctr" anchorCtr="1"/>
          <a:lstStyle/>
          <a:p>
            <a:pPr algn="ctr">
              <a:lnSpc>
                <a:spcPct val="90000"/>
              </a:lnSpc>
              <a:buFont typeface="Arial" charset="0"/>
              <a:buNone/>
            </a:pPr>
            <a:r>
              <a:rPr lang="en-US" sz="1000" b="1"/>
              <a:t>Infrastructure Convergence, ROI / TCO</a:t>
            </a:r>
          </a:p>
        </p:txBody>
      </p:sp>
      <p:sp>
        <p:nvSpPr>
          <p:cNvPr id="16393" name="Rectangle 10"/>
          <p:cNvSpPr>
            <a:spLocks noChangeArrowheads="1"/>
          </p:cNvSpPr>
          <p:nvPr/>
        </p:nvSpPr>
        <p:spPr bwMode="auto">
          <a:xfrm>
            <a:off x="2706688" y="4710113"/>
            <a:ext cx="1295400" cy="333375"/>
          </a:xfrm>
          <a:prstGeom prst="rect">
            <a:avLst/>
          </a:prstGeom>
          <a:noFill/>
          <a:ln w="9525">
            <a:noFill/>
            <a:miter lim="800000"/>
            <a:headEnd/>
            <a:tailEnd/>
          </a:ln>
        </p:spPr>
        <p:txBody>
          <a:bodyPr lIns="91429" tIns="45715" rIns="91429" bIns="45715" anchor="ctr" anchorCtr="1"/>
          <a:lstStyle/>
          <a:p>
            <a:pPr algn="ctr">
              <a:lnSpc>
                <a:spcPct val="90000"/>
              </a:lnSpc>
              <a:buFont typeface="Arial" charset="0"/>
              <a:buNone/>
            </a:pPr>
            <a:r>
              <a:rPr lang="en-US" sz="1000" b="1"/>
              <a:t>Reliability, Functionality</a:t>
            </a:r>
          </a:p>
        </p:txBody>
      </p:sp>
      <p:sp>
        <p:nvSpPr>
          <p:cNvPr id="16394" name="Rectangle 11"/>
          <p:cNvSpPr>
            <a:spLocks noChangeArrowheads="1"/>
          </p:cNvSpPr>
          <p:nvPr/>
        </p:nvSpPr>
        <p:spPr bwMode="auto">
          <a:xfrm>
            <a:off x="947738" y="4456113"/>
            <a:ext cx="1627187" cy="917575"/>
          </a:xfrm>
          <a:prstGeom prst="rect">
            <a:avLst/>
          </a:prstGeom>
          <a:solidFill>
            <a:srgbClr val="FFFF99"/>
          </a:solidFill>
          <a:ln w="9525">
            <a:noFill/>
            <a:miter lim="800000"/>
            <a:headEnd/>
            <a:tailEnd/>
          </a:ln>
        </p:spPr>
        <p:txBody>
          <a:bodyPr lIns="91429" tIns="45715" rIns="91429" bIns="45715" anchor="ctr" anchorCtr="1"/>
          <a:lstStyle/>
          <a:p>
            <a:pPr algn="ctr">
              <a:lnSpc>
                <a:spcPct val="95000"/>
              </a:lnSpc>
              <a:buFont typeface="Arial" charset="0"/>
              <a:buNone/>
            </a:pPr>
            <a:r>
              <a:rPr lang="en-US" sz="1200" b="1">
                <a:solidFill>
                  <a:srgbClr val="000066"/>
                </a:solidFill>
              </a:rPr>
              <a:t>Key Customer Decision Attributes</a:t>
            </a:r>
          </a:p>
        </p:txBody>
      </p:sp>
      <p:sp>
        <p:nvSpPr>
          <p:cNvPr id="16395" name="Rectangle 12"/>
          <p:cNvSpPr>
            <a:spLocks noChangeArrowheads="1"/>
          </p:cNvSpPr>
          <p:nvPr/>
        </p:nvSpPr>
        <p:spPr bwMode="auto">
          <a:xfrm>
            <a:off x="5856288" y="3944938"/>
            <a:ext cx="1968500" cy="498475"/>
          </a:xfrm>
          <a:prstGeom prst="rect">
            <a:avLst/>
          </a:prstGeom>
          <a:noFill/>
          <a:ln w="9525">
            <a:noFill/>
            <a:miter lim="800000"/>
            <a:headEnd/>
            <a:tailEnd/>
          </a:ln>
        </p:spPr>
        <p:txBody>
          <a:bodyPr lIns="91429" tIns="45715" rIns="91429" bIns="45715" anchor="ctr" anchorCtr="1"/>
          <a:lstStyle/>
          <a:p>
            <a:pPr algn="ctr">
              <a:lnSpc>
                <a:spcPct val="90000"/>
              </a:lnSpc>
              <a:buFont typeface="Arial" charset="0"/>
              <a:buNone/>
            </a:pPr>
            <a:r>
              <a:rPr lang="en-US" sz="1000" b="1"/>
              <a:t>Applications / Solution Design and Integration, Business Consulting </a:t>
            </a:r>
          </a:p>
        </p:txBody>
      </p:sp>
      <p:sp>
        <p:nvSpPr>
          <p:cNvPr id="16396" name="Rectangle 13"/>
          <p:cNvSpPr>
            <a:spLocks noChangeArrowheads="1"/>
          </p:cNvSpPr>
          <p:nvPr/>
        </p:nvSpPr>
        <p:spPr bwMode="auto">
          <a:xfrm>
            <a:off x="4132263" y="3932238"/>
            <a:ext cx="1744662" cy="523875"/>
          </a:xfrm>
          <a:prstGeom prst="rect">
            <a:avLst/>
          </a:prstGeom>
          <a:noFill/>
          <a:ln w="9525">
            <a:noFill/>
            <a:miter lim="800000"/>
            <a:headEnd/>
            <a:tailEnd/>
          </a:ln>
        </p:spPr>
        <p:txBody>
          <a:bodyPr lIns="91429" tIns="45715" rIns="91429" bIns="45715" anchor="ctr" anchorCtr="1"/>
          <a:lstStyle/>
          <a:p>
            <a:pPr algn="ctr">
              <a:lnSpc>
                <a:spcPct val="90000"/>
              </a:lnSpc>
              <a:buFont typeface="Arial" charset="0"/>
              <a:buNone/>
            </a:pPr>
            <a:r>
              <a:rPr lang="en-US" sz="1000" b="1"/>
              <a:t>Shared Responsibility Management (Managed and Hosted Services)</a:t>
            </a:r>
          </a:p>
        </p:txBody>
      </p:sp>
      <p:sp>
        <p:nvSpPr>
          <p:cNvPr id="16397" name="Rectangle 14"/>
          <p:cNvSpPr>
            <a:spLocks noChangeArrowheads="1"/>
          </p:cNvSpPr>
          <p:nvPr/>
        </p:nvSpPr>
        <p:spPr bwMode="auto">
          <a:xfrm>
            <a:off x="2554288" y="3881438"/>
            <a:ext cx="1625600" cy="638175"/>
          </a:xfrm>
          <a:prstGeom prst="rect">
            <a:avLst/>
          </a:prstGeom>
          <a:noFill/>
          <a:ln w="9525">
            <a:noFill/>
            <a:miter lim="800000"/>
            <a:headEnd/>
            <a:tailEnd/>
          </a:ln>
        </p:spPr>
        <p:txBody>
          <a:bodyPr lIns="91429" tIns="45715" rIns="91429" bIns="45715" anchor="ctr" anchorCtr="1"/>
          <a:lstStyle/>
          <a:p>
            <a:pPr algn="ctr">
              <a:lnSpc>
                <a:spcPct val="90000"/>
              </a:lnSpc>
              <a:buFont typeface="Arial" charset="0"/>
              <a:buNone/>
            </a:pPr>
            <a:r>
              <a:rPr lang="en-US" sz="1000" b="1"/>
              <a:t>Maintenance</a:t>
            </a:r>
          </a:p>
        </p:txBody>
      </p:sp>
      <p:sp>
        <p:nvSpPr>
          <p:cNvPr id="16398" name="Rectangle 15"/>
          <p:cNvSpPr>
            <a:spLocks noChangeArrowheads="1"/>
          </p:cNvSpPr>
          <p:nvPr/>
        </p:nvSpPr>
        <p:spPr bwMode="auto">
          <a:xfrm>
            <a:off x="954088" y="3881438"/>
            <a:ext cx="1625600" cy="574675"/>
          </a:xfrm>
          <a:prstGeom prst="rect">
            <a:avLst/>
          </a:prstGeom>
          <a:solidFill>
            <a:srgbClr val="FFFF99"/>
          </a:solidFill>
          <a:ln w="9525">
            <a:noFill/>
            <a:miter lim="800000"/>
            <a:headEnd/>
            <a:tailEnd/>
          </a:ln>
        </p:spPr>
        <p:txBody>
          <a:bodyPr lIns="91429" tIns="45715" rIns="91429" bIns="45715" anchor="ctr" anchorCtr="1"/>
          <a:lstStyle/>
          <a:p>
            <a:pPr>
              <a:lnSpc>
                <a:spcPct val="95000"/>
              </a:lnSpc>
              <a:buFont typeface="Arial" charset="0"/>
              <a:buNone/>
            </a:pPr>
            <a:r>
              <a:rPr lang="en-US" sz="1200" b="1">
                <a:solidFill>
                  <a:srgbClr val="000066"/>
                </a:solidFill>
              </a:rPr>
              <a:t>Services Focus</a:t>
            </a:r>
          </a:p>
        </p:txBody>
      </p:sp>
      <p:sp>
        <p:nvSpPr>
          <p:cNvPr id="16399" name="Rectangle 16"/>
          <p:cNvSpPr>
            <a:spLocks noChangeArrowheads="1"/>
          </p:cNvSpPr>
          <p:nvPr/>
        </p:nvSpPr>
        <p:spPr bwMode="auto">
          <a:xfrm>
            <a:off x="5932488" y="3116263"/>
            <a:ext cx="1892300" cy="701675"/>
          </a:xfrm>
          <a:prstGeom prst="rect">
            <a:avLst/>
          </a:prstGeom>
          <a:noFill/>
          <a:ln w="9525">
            <a:noFill/>
            <a:miter lim="800000"/>
            <a:headEnd/>
            <a:tailEnd/>
          </a:ln>
        </p:spPr>
        <p:txBody>
          <a:bodyPr lIns="91429" tIns="45715" rIns="91429" bIns="45715" anchor="ctr" anchorCtr="1"/>
          <a:lstStyle/>
          <a:p>
            <a:pPr algn="ctr">
              <a:lnSpc>
                <a:spcPct val="90000"/>
              </a:lnSpc>
              <a:buFont typeface="Arial" charset="0"/>
              <a:buNone/>
            </a:pPr>
            <a:r>
              <a:rPr lang="en-US" sz="1000" b="1"/>
              <a:t>Open Standards and Hardware Support, SOA-based CEBP Enablers, SaaS/Hybrid Delivery Alternatives</a:t>
            </a:r>
          </a:p>
        </p:txBody>
      </p:sp>
      <p:sp>
        <p:nvSpPr>
          <p:cNvPr id="16400" name="Rectangle 17"/>
          <p:cNvSpPr>
            <a:spLocks noChangeArrowheads="1"/>
          </p:cNvSpPr>
          <p:nvPr/>
        </p:nvSpPr>
        <p:spPr bwMode="auto">
          <a:xfrm>
            <a:off x="4205288" y="3179763"/>
            <a:ext cx="1625600" cy="587375"/>
          </a:xfrm>
          <a:prstGeom prst="rect">
            <a:avLst/>
          </a:prstGeom>
          <a:noFill/>
          <a:ln w="9525">
            <a:noFill/>
            <a:miter lim="800000"/>
            <a:headEnd/>
            <a:tailEnd/>
          </a:ln>
        </p:spPr>
        <p:txBody>
          <a:bodyPr lIns="91429" tIns="45715" rIns="91429" bIns="45715" anchor="ctr" anchorCtr="1"/>
          <a:lstStyle/>
          <a:p>
            <a:pPr algn="ctr">
              <a:lnSpc>
                <a:spcPct val="90000"/>
              </a:lnSpc>
              <a:buFont typeface="Arial" charset="0"/>
              <a:buNone/>
            </a:pPr>
            <a:r>
              <a:rPr lang="en-US" sz="1000" b="1"/>
              <a:t>Proprietary Servers and Appliances</a:t>
            </a:r>
          </a:p>
        </p:txBody>
      </p:sp>
      <p:sp>
        <p:nvSpPr>
          <p:cNvPr id="16401" name="Rectangle 18"/>
          <p:cNvSpPr>
            <a:spLocks noChangeArrowheads="1"/>
          </p:cNvSpPr>
          <p:nvPr/>
        </p:nvSpPr>
        <p:spPr bwMode="auto">
          <a:xfrm>
            <a:off x="2579688" y="3179763"/>
            <a:ext cx="1625600" cy="550862"/>
          </a:xfrm>
          <a:prstGeom prst="rect">
            <a:avLst/>
          </a:prstGeom>
          <a:noFill/>
          <a:ln w="9525">
            <a:noFill/>
            <a:miter lim="800000"/>
            <a:headEnd/>
            <a:tailEnd/>
          </a:ln>
        </p:spPr>
        <p:txBody>
          <a:bodyPr lIns="91429" tIns="45715" rIns="91429" bIns="45715" anchor="ctr" anchorCtr="1"/>
          <a:lstStyle/>
          <a:p>
            <a:pPr algn="ctr">
              <a:lnSpc>
                <a:spcPct val="90000"/>
              </a:lnSpc>
              <a:buFont typeface="Arial" charset="0"/>
              <a:buNone/>
            </a:pPr>
            <a:r>
              <a:rPr lang="en-US" sz="1000" b="1"/>
              <a:t>Central Processor</a:t>
            </a:r>
          </a:p>
        </p:txBody>
      </p:sp>
      <p:sp>
        <p:nvSpPr>
          <p:cNvPr id="16402" name="Rectangle 19"/>
          <p:cNvSpPr>
            <a:spLocks noChangeArrowheads="1"/>
          </p:cNvSpPr>
          <p:nvPr/>
        </p:nvSpPr>
        <p:spPr bwMode="auto">
          <a:xfrm>
            <a:off x="947738" y="3040063"/>
            <a:ext cx="1619250" cy="854075"/>
          </a:xfrm>
          <a:prstGeom prst="rect">
            <a:avLst/>
          </a:prstGeom>
          <a:solidFill>
            <a:srgbClr val="FFFF99"/>
          </a:solidFill>
          <a:ln w="9525">
            <a:noFill/>
            <a:miter lim="800000"/>
            <a:headEnd/>
            <a:tailEnd/>
          </a:ln>
        </p:spPr>
        <p:txBody>
          <a:bodyPr lIns="91429" tIns="45715" rIns="91429" bIns="45715" anchor="ctr" anchorCtr="1"/>
          <a:lstStyle/>
          <a:p>
            <a:pPr algn="ctr">
              <a:lnSpc>
                <a:spcPct val="95000"/>
              </a:lnSpc>
              <a:buFont typeface="Arial" charset="0"/>
              <a:buNone/>
            </a:pPr>
            <a:r>
              <a:rPr lang="en-US" sz="1200" b="1">
                <a:solidFill>
                  <a:srgbClr val="000066"/>
                </a:solidFill>
              </a:rPr>
              <a:t>System Architecture</a:t>
            </a:r>
          </a:p>
        </p:txBody>
      </p:sp>
      <p:sp>
        <p:nvSpPr>
          <p:cNvPr id="16403" name="Rectangle 20"/>
          <p:cNvSpPr>
            <a:spLocks noChangeArrowheads="1"/>
          </p:cNvSpPr>
          <p:nvPr/>
        </p:nvSpPr>
        <p:spPr bwMode="auto">
          <a:xfrm>
            <a:off x="6046788" y="2401888"/>
            <a:ext cx="1625600" cy="638175"/>
          </a:xfrm>
          <a:prstGeom prst="rect">
            <a:avLst/>
          </a:prstGeom>
          <a:noFill/>
          <a:ln w="9525">
            <a:noFill/>
            <a:miter lim="800000"/>
            <a:headEnd/>
            <a:tailEnd/>
          </a:ln>
        </p:spPr>
        <p:txBody>
          <a:bodyPr lIns="91429" tIns="45715" rIns="91429" bIns="45715" anchor="ctr" anchorCtr="1"/>
          <a:lstStyle/>
          <a:p>
            <a:pPr algn="ctr">
              <a:lnSpc>
                <a:spcPct val="90000"/>
              </a:lnSpc>
              <a:buFont typeface="Arial" charset="0"/>
              <a:buNone/>
            </a:pPr>
            <a:r>
              <a:rPr lang="en-US" sz="1000" b="1"/>
              <a:t>Enterprise Community / User-Centric</a:t>
            </a:r>
          </a:p>
        </p:txBody>
      </p:sp>
      <p:sp>
        <p:nvSpPr>
          <p:cNvPr id="16404" name="Rectangle 21"/>
          <p:cNvSpPr>
            <a:spLocks noChangeArrowheads="1"/>
          </p:cNvSpPr>
          <p:nvPr/>
        </p:nvSpPr>
        <p:spPr bwMode="auto">
          <a:xfrm>
            <a:off x="4205288" y="2401888"/>
            <a:ext cx="1625600" cy="638175"/>
          </a:xfrm>
          <a:prstGeom prst="rect">
            <a:avLst/>
          </a:prstGeom>
          <a:noFill/>
          <a:ln w="9525">
            <a:noFill/>
            <a:miter lim="800000"/>
            <a:headEnd/>
            <a:tailEnd/>
          </a:ln>
        </p:spPr>
        <p:txBody>
          <a:bodyPr lIns="91429" tIns="45715" rIns="91429" bIns="45715" anchor="ctr" anchorCtr="1"/>
          <a:lstStyle/>
          <a:p>
            <a:pPr algn="ctr">
              <a:lnSpc>
                <a:spcPct val="90000"/>
              </a:lnSpc>
              <a:buFont typeface="Arial" charset="0"/>
              <a:buNone/>
            </a:pPr>
            <a:r>
              <a:rPr lang="en-US" sz="1000" b="1"/>
              <a:t>Network and Enterprise-Centric</a:t>
            </a:r>
          </a:p>
        </p:txBody>
      </p:sp>
      <p:sp>
        <p:nvSpPr>
          <p:cNvPr id="16405" name="Rectangle 22"/>
          <p:cNvSpPr>
            <a:spLocks noChangeArrowheads="1"/>
          </p:cNvSpPr>
          <p:nvPr/>
        </p:nvSpPr>
        <p:spPr bwMode="auto">
          <a:xfrm>
            <a:off x="2579688" y="2401888"/>
            <a:ext cx="1625600" cy="638175"/>
          </a:xfrm>
          <a:prstGeom prst="rect">
            <a:avLst/>
          </a:prstGeom>
          <a:noFill/>
          <a:ln w="9525">
            <a:noFill/>
            <a:miter lim="800000"/>
            <a:headEnd/>
            <a:tailEnd/>
          </a:ln>
        </p:spPr>
        <p:txBody>
          <a:bodyPr lIns="91429" tIns="45715" rIns="91429" bIns="45715" anchor="ctr" anchorCtr="1"/>
          <a:lstStyle/>
          <a:p>
            <a:pPr algn="ctr">
              <a:lnSpc>
                <a:spcPct val="90000"/>
              </a:lnSpc>
              <a:buFont typeface="Arial" charset="0"/>
              <a:buNone/>
            </a:pPr>
            <a:r>
              <a:rPr lang="en-US" sz="1000" b="1"/>
              <a:t>Site-Centric</a:t>
            </a:r>
          </a:p>
        </p:txBody>
      </p:sp>
      <p:sp>
        <p:nvSpPr>
          <p:cNvPr id="16406" name="Rectangle 23"/>
          <p:cNvSpPr>
            <a:spLocks noChangeArrowheads="1"/>
          </p:cNvSpPr>
          <p:nvPr/>
        </p:nvSpPr>
        <p:spPr bwMode="auto">
          <a:xfrm>
            <a:off x="954088" y="2401888"/>
            <a:ext cx="1625600" cy="638175"/>
          </a:xfrm>
          <a:prstGeom prst="rect">
            <a:avLst/>
          </a:prstGeom>
          <a:solidFill>
            <a:srgbClr val="FFFF99"/>
          </a:solidFill>
          <a:ln w="9525">
            <a:noFill/>
            <a:miter lim="800000"/>
            <a:headEnd/>
            <a:tailEnd/>
          </a:ln>
        </p:spPr>
        <p:txBody>
          <a:bodyPr lIns="91429" tIns="45715" rIns="91429" bIns="45715" anchor="ctr" anchorCtr="1"/>
          <a:lstStyle/>
          <a:p>
            <a:pPr>
              <a:lnSpc>
                <a:spcPct val="95000"/>
              </a:lnSpc>
              <a:buFont typeface="Arial" charset="0"/>
              <a:buNone/>
            </a:pPr>
            <a:r>
              <a:rPr lang="en-US" sz="1200" b="1">
                <a:solidFill>
                  <a:srgbClr val="000066"/>
                </a:solidFill>
              </a:rPr>
              <a:t>Decision Focus</a:t>
            </a:r>
          </a:p>
        </p:txBody>
      </p:sp>
      <p:sp>
        <p:nvSpPr>
          <p:cNvPr id="16407" name="Rectangle 24"/>
          <p:cNvSpPr>
            <a:spLocks noChangeArrowheads="1"/>
          </p:cNvSpPr>
          <p:nvPr/>
        </p:nvSpPr>
        <p:spPr bwMode="auto">
          <a:xfrm>
            <a:off x="6122988" y="1947863"/>
            <a:ext cx="1435100" cy="454025"/>
          </a:xfrm>
          <a:prstGeom prst="rect">
            <a:avLst/>
          </a:prstGeom>
          <a:noFill/>
          <a:ln w="9525">
            <a:noFill/>
            <a:miter lim="800000"/>
            <a:headEnd/>
            <a:tailEnd/>
          </a:ln>
        </p:spPr>
        <p:txBody>
          <a:bodyPr lIns="91429" tIns="45715" rIns="91429" bIns="45715" anchor="ctr" anchorCtr="1"/>
          <a:lstStyle/>
          <a:p>
            <a:pPr algn="ctr">
              <a:lnSpc>
                <a:spcPct val="90000"/>
              </a:lnSpc>
              <a:buFont typeface="Arial" charset="0"/>
              <a:buNone/>
            </a:pPr>
            <a:r>
              <a:rPr lang="en-US" sz="1200" b="1"/>
              <a:t>Voice as a Feature</a:t>
            </a:r>
          </a:p>
        </p:txBody>
      </p:sp>
      <p:sp>
        <p:nvSpPr>
          <p:cNvPr id="16408" name="Rectangle 25"/>
          <p:cNvSpPr>
            <a:spLocks noChangeArrowheads="1"/>
          </p:cNvSpPr>
          <p:nvPr/>
        </p:nvSpPr>
        <p:spPr bwMode="auto">
          <a:xfrm>
            <a:off x="4179888" y="1933575"/>
            <a:ext cx="1625600" cy="455613"/>
          </a:xfrm>
          <a:prstGeom prst="rect">
            <a:avLst/>
          </a:prstGeom>
          <a:noFill/>
          <a:ln w="9525">
            <a:noFill/>
            <a:miter lim="800000"/>
            <a:headEnd/>
            <a:tailEnd/>
          </a:ln>
        </p:spPr>
        <p:txBody>
          <a:bodyPr lIns="91429" tIns="45715" rIns="91429" bIns="45715" anchor="ctr" anchorCtr="1"/>
          <a:lstStyle/>
          <a:p>
            <a:pPr algn="ctr">
              <a:lnSpc>
                <a:spcPct val="90000"/>
              </a:lnSpc>
              <a:buFont typeface="Arial" charset="0"/>
              <a:buNone/>
            </a:pPr>
            <a:r>
              <a:rPr lang="en-US" sz="1200" b="1"/>
              <a:t>Voice as an Application</a:t>
            </a:r>
          </a:p>
        </p:txBody>
      </p:sp>
      <p:sp>
        <p:nvSpPr>
          <p:cNvPr id="16409" name="Rectangle 26"/>
          <p:cNvSpPr>
            <a:spLocks noChangeArrowheads="1"/>
          </p:cNvSpPr>
          <p:nvPr/>
        </p:nvSpPr>
        <p:spPr bwMode="auto">
          <a:xfrm>
            <a:off x="2592388" y="1958975"/>
            <a:ext cx="1447800" cy="455613"/>
          </a:xfrm>
          <a:prstGeom prst="rect">
            <a:avLst/>
          </a:prstGeom>
          <a:noFill/>
          <a:ln w="9525">
            <a:noFill/>
            <a:miter lim="800000"/>
            <a:headEnd/>
            <a:tailEnd/>
          </a:ln>
        </p:spPr>
        <p:txBody>
          <a:bodyPr lIns="91429" tIns="45715" rIns="91429" bIns="45715" anchor="ctr" anchorCtr="1"/>
          <a:lstStyle/>
          <a:p>
            <a:pPr algn="ctr">
              <a:lnSpc>
                <a:spcPct val="90000"/>
              </a:lnSpc>
              <a:buFont typeface="Arial" charset="0"/>
              <a:buNone/>
            </a:pPr>
            <a:r>
              <a:rPr lang="en-US" sz="1200" b="1"/>
              <a:t>Voice as a System</a:t>
            </a:r>
          </a:p>
        </p:txBody>
      </p:sp>
      <p:sp>
        <p:nvSpPr>
          <p:cNvPr id="16410" name="Rectangle 27"/>
          <p:cNvSpPr>
            <a:spLocks noChangeArrowheads="1"/>
          </p:cNvSpPr>
          <p:nvPr/>
        </p:nvSpPr>
        <p:spPr bwMode="auto">
          <a:xfrm>
            <a:off x="960438" y="1935163"/>
            <a:ext cx="1625600" cy="473075"/>
          </a:xfrm>
          <a:prstGeom prst="rect">
            <a:avLst/>
          </a:prstGeom>
          <a:solidFill>
            <a:srgbClr val="FFFF99"/>
          </a:solidFill>
          <a:ln w="9525">
            <a:noFill/>
            <a:miter lim="800000"/>
            <a:headEnd/>
            <a:tailEnd/>
          </a:ln>
        </p:spPr>
        <p:txBody>
          <a:bodyPr lIns="91429" tIns="45715" rIns="91429" bIns="45715" anchor="ctr" anchorCtr="1"/>
          <a:lstStyle/>
          <a:p>
            <a:pPr>
              <a:lnSpc>
                <a:spcPct val="95000"/>
              </a:lnSpc>
              <a:buFont typeface="Arial" charset="0"/>
              <a:buNone/>
            </a:pPr>
            <a:r>
              <a:rPr lang="en-US" sz="1200" b="1">
                <a:solidFill>
                  <a:srgbClr val="000066"/>
                </a:solidFill>
              </a:rPr>
              <a:t>Position of Voice</a:t>
            </a:r>
          </a:p>
        </p:txBody>
      </p:sp>
      <p:sp>
        <p:nvSpPr>
          <p:cNvPr id="16411" name="Line 28"/>
          <p:cNvSpPr>
            <a:spLocks noChangeShapeType="1"/>
          </p:cNvSpPr>
          <p:nvPr/>
        </p:nvSpPr>
        <p:spPr bwMode="auto">
          <a:xfrm>
            <a:off x="954088" y="2416175"/>
            <a:ext cx="6921500" cy="0"/>
          </a:xfrm>
          <a:prstGeom prst="line">
            <a:avLst/>
          </a:prstGeom>
          <a:noFill/>
          <a:ln w="31750">
            <a:solidFill>
              <a:schemeClr val="tx1"/>
            </a:solidFill>
            <a:round/>
            <a:headEnd/>
            <a:tailEnd/>
          </a:ln>
        </p:spPr>
        <p:txBody>
          <a:bodyPr>
            <a:spAutoFit/>
          </a:bodyPr>
          <a:lstStyle/>
          <a:p>
            <a:endParaRPr lang="en-US"/>
          </a:p>
        </p:txBody>
      </p:sp>
      <p:sp>
        <p:nvSpPr>
          <p:cNvPr id="16412" name="Line 29"/>
          <p:cNvSpPr>
            <a:spLocks noChangeShapeType="1"/>
          </p:cNvSpPr>
          <p:nvPr/>
        </p:nvSpPr>
        <p:spPr bwMode="auto">
          <a:xfrm>
            <a:off x="954088" y="3035300"/>
            <a:ext cx="6921500" cy="0"/>
          </a:xfrm>
          <a:prstGeom prst="line">
            <a:avLst/>
          </a:prstGeom>
          <a:noFill/>
          <a:ln w="12700">
            <a:solidFill>
              <a:schemeClr val="tx1"/>
            </a:solidFill>
            <a:round/>
            <a:headEnd/>
            <a:tailEnd/>
          </a:ln>
        </p:spPr>
        <p:txBody>
          <a:bodyPr>
            <a:spAutoFit/>
          </a:bodyPr>
          <a:lstStyle/>
          <a:p>
            <a:endParaRPr lang="en-US"/>
          </a:p>
        </p:txBody>
      </p:sp>
      <p:sp>
        <p:nvSpPr>
          <p:cNvPr id="16413" name="Line 30"/>
          <p:cNvSpPr>
            <a:spLocks noChangeShapeType="1"/>
          </p:cNvSpPr>
          <p:nvPr/>
        </p:nvSpPr>
        <p:spPr bwMode="auto">
          <a:xfrm>
            <a:off x="954088" y="3908425"/>
            <a:ext cx="6921500" cy="0"/>
          </a:xfrm>
          <a:prstGeom prst="line">
            <a:avLst/>
          </a:prstGeom>
          <a:noFill/>
          <a:ln w="12700">
            <a:solidFill>
              <a:schemeClr val="tx1"/>
            </a:solidFill>
            <a:round/>
            <a:headEnd/>
            <a:tailEnd/>
          </a:ln>
        </p:spPr>
        <p:txBody>
          <a:bodyPr>
            <a:spAutoFit/>
          </a:bodyPr>
          <a:lstStyle/>
          <a:p>
            <a:endParaRPr lang="en-US"/>
          </a:p>
        </p:txBody>
      </p:sp>
      <p:sp>
        <p:nvSpPr>
          <p:cNvPr id="16414" name="Line 31"/>
          <p:cNvSpPr>
            <a:spLocks noChangeShapeType="1"/>
          </p:cNvSpPr>
          <p:nvPr/>
        </p:nvSpPr>
        <p:spPr bwMode="auto">
          <a:xfrm>
            <a:off x="954088" y="4491038"/>
            <a:ext cx="6921500" cy="0"/>
          </a:xfrm>
          <a:prstGeom prst="line">
            <a:avLst/>
          </a:prstGeom>
          <a:noFill/>
          <a:ln w="12700">
            <a:solidFill>
              <a:schemeClr val="tx1"/>
            </a:solidFill>
            <a:round/>
            <a:headEnd/>
            <a:tailEnd/>
          </a:ln>
        </p:spPr>
        <p:txBody>
          <a:bodyPr>
            <a:spAutoFit/>
          </a:bodyPr>
          <a:lstStyle/>
          <a:p>
            <a:endParaRPr lang="en-US"/>
          </a:p>
        </p:txBody>
      </p:sp>
      <p:sp>
        <p:nvSpPr>
          <p:cNvPr id="16415" name="Line 32"/>
          <p:cNvSpPr>
            <a:spLocks noChangeShapeType="1"/>
          </p:cNvSpPr>
          <p:nvPr/>
        </p:nvSpPr>
        <p:spPr bwMode="auto">
          <a:xfrm>
            <a:off x="966788" y="5376863"/>
            <a:ext cx="6921500" cy="0"/>
          </a:xfrm>
          <a:prstGeom prst="line">
            <a:avLst/>
          </a:prstGeom>
          <a:noFill/>
          <a:ln w="12700">
            <a:solidFill>
              <a:schemeClr val="tx1"/>
            </a:solidFill>
            <a:round/>
            <a:headEnd/>
            <a:tailEnd/>
          </a:ln>
        </p:spPr>
        <p:txBody>
          <a:bodyPr>
            <a:spAutoFit/>
          </a:bodyPr>
          <a:lstStyle/>
          <a:p>
            <a:endParaRPr lang="en-US"/>
          </a:p>
        </p:txBody>
      </p:sp>
      <p:sp>
        <p:nvSpPr>
          <p:cNvPr id="16416" name="Line 33"/>
          <p:cNvSpPr>
            <a:spLocks noChangeShapeType="1"/>
          </p:cNvSpPr>
          <p:nvPr/>
        </p:nvSpPr>
        <p:spPr bwMode="auto">
          <a:xfrm>
            <a:off x="928688" y="6007100"/>
            <a:ext cx="6921500" cy="0"/>
          </a:xfrm>
          <a:prstGeom prst="line">
            <a:avLst/>
          </a:prstGeom>
          <a:noFill/>
          <a:ln w="12700">
            <a:solidFill>
              <a:schemeClr val="tx1"/>
            </a:solidFill>
            <a:round/>
            <a:headEnd/>
            <a:tailEnd/>
          </a:ln>
        </p:spPr>
        <p:txBody>
          <a:bodyPr>
            <a:spAutoFit/>
          </a:bodyPr>
          <a:lstStyle/>
          <a:p>
            <a:endParaRPr lang="en-US"/>
          </a:p>
        </p:txBody>
      </p:sp>
      <p:sp>
        <p:nvSpPr>
          <p:cNvPr id="16417" name="Line 34"/>
          <p:cNvSpPr>
            <a:spLocks noChangeShapeType="1"/>
          </p:cNvSpPr>
          <p:nvPr/>
        </p:nvSpPr>
        <p:spPr bwMode="auto">
          <a:xfrm flipH="1">
            <a:off x="2554288" y="1947863"/>
            <a:ext cx="25400" cy="4038600"/>
          </a:xfrm>
          <a:prstGeom prst="line">
            <a:avLst/>
          </a:prstGeom>
          <a:noFill/>
          <a:ln w="28575">
            <a:solidFill>
              <a:schemeClr val="tx1"/>
            </a:solidFill>
            <a:round/>
            <a:headEnd/>
            <a:tailEnd/>
          </a:ln>
        </p:spPr>
        <p:txBody>
          <a:bodyPr>
            <a:spAutoFit/>
          </a:bodyPr>
          <a:lstStyle/>
          <a:p>
            <a:endParaRPr lang="en-US"/>
          </a:p>
        </p:txBody>
      </p:sp>
      <p:sp>
        <p:nvSpPr>
          <p:cNvPr id="16418" name="Line 35"/>
          <p:cNvSpPr>
            <a:spLocks noChangeShapeType="1"/>
          </p:cNvSpPr>
          <p:nvPr/>
        </p:nvSpPr>
        <p:spPr bwMode="auto">
          <a:xfrm flipH="1">
            <a:off x="4141788" y="1947863"/>
            <a:ext cx="0" cy="4037012"/>
          </a:xfrm>
          <a:prstGeom prst="line">
            <a:avLst/>
          </a:prstGeom>
          <a:noFill/>
          <a:ln w="12700">
            <a:solidFill>
              <a:schemeClr val="tx1"/>
            </a:solidFill>
            <a:round/>
            <a:headEnd/>
            <a:tailEnd/>
          </a:ln>
        </p:spPr>
        <p:txBody>
          <a:bodyPr>
            <a:spAutoFit/>
          </a:bodyPr>
          <a:lstStyle/>
          <a:p>
            <a:endParaRPr lang="en-US"/>
          </a:p>
        </p:txBody>
      </p:sp>
      <p:sp>
        <p:nvSpPr>
          <p:cNvPr id="16419" name="Line 36"/>
          <p:cNvSpPr>
            <a:spLocks noChangeShapeType="1"/>
          </p:cNvSpPr>
          <p:nvPr/>
        </p:nvSpPr>
        <p:spPr bwMode="auto">
          <a:xfrm flipH="1">
            <a:off x="5805488" y="1947863"/>
            <a:ext cx="38100" cy="4037012"/>
          </a:xfrm>
          <a:prstGeom prst="line">
            <a:avLst/>
          </a:prstGeom>
          <a:noFill/>
          <a:ln w="12700">
            <a:solidFill>
              <a:schemeClr val="tx1"/>
            </a:solidFill>
            <a:round/>
            <a:headEnd/>
            <a:tailEnd/>
          </a:ln>
        </p:spPr>
        <p:txBody>
          <a:bodyPr>
            <a:spAutoFit/>
          </a:bodyPr>
          <a:lstStyle/>
          <a:p>
            <a:endParaRPr lang="en-US"/>
          </a:p>
        </p:txBody>
      </p:sp>
      <p:sp>
        <p:nvSpPr>
          <p:cNvPr id="16420" name="Text Box 37"/>
          <p:cNvSpPr txBox="1">
            <a:spLocks noChangeArrowheads="1"/>
          </p:cNvSpPr>
          <p:nvPr/>
        </p:nvSpPr>
        <p:spPr bwMode="auto">
          <a:xfrm>
            <a:off x="3173413" y="1498600"/>
            <a:ext cx="542925" cy="290513"/>
          </a:xfrm>
          <a:prstGeom prst="rect">
            <a:avLst/>
          </a:prstGeom>
          <a:noFill/>
          <a:ln w="9525">
            <a:noFill/>
            <a:miter lim="800000"/>
            <a:headEnd/>
            <a:tailEnd/>
          </a:ln>
        </p:spPr>
        <p:txBody>
          <a:bodyPr wrap="none" lIns="91429" tIns="45715" rIns="91429" bIns="45715">
            <a:spAutoFit/>
          </a:bodyPr>
          <a:lstStyle/>
          <a:p>
            <a:pPr eaLnBrk="0" hangingPunct="0">
              <a:spcBef>
                <a:spcPct val="50000"/>
              </a:spcBef>
            </a:pPr>
            <a:r>
              <a:rPr lang="en-US" sz="1300" b="1">
                <a:solidFill>
                  <a:srgbClr val="F60000"/>
                </a:solidFill>
              </a:rPr>
              <a:t>TDM</a:t>
            </a:r>
          </a:p>
        </p:txBody>
      </p:sp>
      <p:sp>
        <p:nvSpPr>
          <p:cNvPr id="16421" name="Text Box 38"/>
          <p:cNvSpPr txBox="1">
            <a:spLocks noChangeArrowheads="1"/>
          </p:cNvSpPr>
          <p:nvPr/>
        </p:nvSpPr>
        <p:spPr bwMode="auto">
          <a:xfrm>
            <a:off x="4360863" y="1466850"/>
            <a:ext cx="1293812" cy="290513"/>
          </a:xfrm>
          <a:prstGeom prst="rect">
            <a:avLst/>
          </a:prstGeom>
          <a:noFill/>
          <a:ln w="9525">
            <a:noFill/>
            <a:miter lim="800000"/>
            <a:headEnd/>
            <a:tailEnd/>
          </a:ln>
        </p:spPr>
        <p:txBody>
          <a:bodyPr lIns="91429" tIns="45715" rIns="91429" bIns="45715">
            <a:spAutoFit/>
          </a:bodyPr>
          <a:lstStyle/>
          <a:p>
            <a:pPr algn="ctr" eaLnBrk="0" hangingPunct="0">
              <a:spcBef>
                <a:spcPct val="50000"/>
              </a:spcBef>
            </a:pPr>
            <a:r>
              <a:rPr lang="en-US" sz="1300" b="1">
                <a:solidFill>
                  <a:srgbClr val="F60000"/>
                </a:solidFill>
              </a:rPr>
              <a:t>IP Telephony</a:t>
            </a:r>
          </a:p>
        </p:txBody>
      </p:sp>
      <p:sp>
        <p:nvSpPr>
          <p:cNvPr id="16422" name="Text Box 39"/>
          <p:cNvSpPr txBox="1">
            <a:spLocks noChangeArrowheads="1"/>
          </p:cNvSpPr>
          <p:nvPr/>
        </p:nvSpPr>
        <p:spPr bwMode="auto">
          <a:xfrm>
            <a:off x="5930900" y="1295400"/>
            <a:ext cx="1993900" cy="596900"/>
          </a:xfrm>
          <a:prstGeom prst="rect">
            <a:avLst/>
          </a:prstGeom>
          <a:noFill/>
          <a:ln w="9525">
            <a:noFill/>
            <a:miter lim="800000"/>
            <a:headEnd/>
            <a:tailEnd/>
          </a:ln>
        </p:spPr>
        <p:txBody>
          <a:bodyPr lIns="91429" tIns="45715" rIns="91429" bIns="45715">
            <a:spAutoFit/>
          </a:bodyPr>
          <a:lstStyle/>
          <a:p>
            <a:pPr algn="ctr" eaLnBrk="0" hangingPunct="0">
              <a:lnSpc>
                <a:spcPct val="85000"/>
              </a:lnSpc>
              <a:spcBef>
                <a:spcPct val="50000"/>
              </a:spcBef>
            </a:pPr>
            <a:r>
              <a:rPr lang="en-US" sz="1300" b="1">
                <a:solidFill>
                  <a:srgbClr val="F60000"/>
                </a:solidFill>
              </a:rPr>
              <a:t>Business Communications Software (BCS)</a:t>
            </a:r>
          </a:p>
        </p:txBody>
      </p:sp>
      <p:sp>
        <p:nvSpPr>
          <p:cNvPr id="16423" name="Rectangle 40"/>
          <p:cNvSpPr>
            <a:spLocks noChangeArrowheads="1"/>
          </p:cNvSpPr>
          <p:nvPr/>
        </p:nvSpPr>
        <p:spPr bwMode="auto">
          <a:xfrm>
            <a:off x="954088" y="1933575"/>
            <a:ext cx="6921500" cy="4064000"/>
          </a:xfrm>
          <a:prstGeom prst="rect">
            <a:avLst/>
          </a:prstGeom>
          <a:noFill/>
          <a:ln w="28575">
            <a:solidFill>
              <a:schemeClr val="tx1"/>
            </a:solidFill>
            <a:miter lim="800000"/>
            <a:headEnd/>
            <a:tailEnd/>
          </a:ln>
        </p:spPr>
        <p:txBody>
          <a:bodyPr anchor="ctr">
            <a:spAutoFit/>
          </a:bodyPr>
          <a:lstStyle/>
          <a:p>
            <a:endParaRPr lang="en-US"/>
          </a:p>
        </p:txBody>
      </p:sp>
      <p:sp>
        <p:nvSpPr>
          <p:cNvPr id="16424" name="Line 41"/>
          <p:cNvSpPr>
            <a:spLocks noChangeShapeType="1"/>
          </p:cNvSpPr>
          <p:nvPr/>
        </p:nvSpPr>
        <p:spPr bwMode="auto">
          <a:xfrm>
            <a:off x="5689600" y="1652588"/>
            <a:ext cx="430213" cy="0"/>
          </a:xfrm>
          <a:prstGeom prst="line">
            <a:avLst/>
          </a:prstGeom>
          <a:noFill/>
          <a:ln w="57150">
            <a:solidFill>
              <a:srgbClr val="000099"/>
            </a:solidFill>
            <a:round/>
            <a:headEnd/>
            <a:tailEnd type="triangle" w="med" len="med"/>
          </a:ln>
        </p:spPr>
        <p:txBody>
          <a:bodyPr>
            <a:spAutoFit/>
          </a:bodyPr>
          <a:lstStyle/>
          <a:p>
            <a:endParaRPr lang="en-US"/>
          </a:p>
        </p:txBody>
      </p:sp>
      <p:sp>
        <p:nvSpPr>
          <p:cNvPr id="16425" name="Line 42"/>
          <p:cNvSpPr>
            <a:spLocks noChangeShapeType="1"/>
          </p:cNvSpPr>
          <p:nvPr/>
        </p:nvSpPr>
        <p:spPr bwMode="auto">
          <a:xfrm>
            <a:off x="3886200" y="1652588"/>
            <a:ext cx="431800" cy="0"/>
          </a:xfrm>
          <a:prstGeom prst="line">
            <a:avLst/>
          </a:prstGeom>
          <a:noFill/>
          <a:ln w="57150">
            <a:solidFill>
              <a:srgbClr val="000099"/>
            </a:solidFill>
            <a:round/>
            <a:headEnd/>
            <a:tailEnd type="triangle" w="med" len="med"/>
          </a:ln>
        </p:spPr>
        <p:txBody>
          <a:bodyPr>
            <a:spAutoFit/>
          </a:bodyPr>
          <a:lstStyle/>
          <a:p>
            <a:endParaRPr lang="en-US"/>
          </a:p>
        </p:txBody>
      </p:sp>
      <p:sp>
        <p:nvSpPr>
          <p:cNvPr id="16426" name="Text Box 43"/>
          <p:cNvSpPr txBox="1">
            <a:spLocks noChangeArrowheads="1"/>
          </p:cNvSpPr>
          <p:nvPr/>
        </p:nvSpPr>
        <p:spPr bwMode="auto">
          <a:xfrm>
            <a:off x="844550" y="6019800"/>
            <a:ext cx="3817938" cy="244475"/>
          </a:xfrm>
          <a:prstGeom prst="rect">
            <a:avLst/>
          </a:prstGeom>
          <a:noFill/>
          <a:ln w="9525">
            <a:noFill/>
            <a:miter lim="800000"/>
            <a:headEnd/>
            <a:tailEnd/>
          </a:ln>
        </p:spPr>
        <p:txBody>
          <a:bodyPr wrap="none" lIns="91429" tIns="45715" rIns="91429" bIns="45715">
            <a:spAutoFit/>
          </a:bodyPr>
          <a:lstStyle/>
          <a:p>
            <a:pPr algn="r"/>
            <a:r>
              <a:rPr lang="en-US" sz="1000" b="1" u="sng">
                <a:solidFill>
                  <a:srgbClr val="0000CC"/>
                </a:solidFill>
              </a:rPr>
              <a:t>Source</a:t>
            </a:r>
            <a:r>
              <a:rPr lang="en-US" sz="1000" b="1">
                <a:solidFill>
                  <a:srgbClr val="0000CC"/>
                </a:solidFill>
              </a:rPr>
              <a:t>: IntelliCom Analytics,</a:t>
            </a:r>
            <a:r>
              <a:rPr lang="en-US" sz="1000" b="1" i="1">
                <a:solidFill>
                  <a:srgbClr val="0000CC"/>
                </a:solidFill>
              </a:rPr>
              <a:t> IntelliCom Market Dashboard</a:t>
            </a:r>
            <a:r>
              <a:rPr lang="en-US" sz="700" b="1" i="1" baseline="90000">
                <a:solidFill>
                  <a:srgbClr val="0000CC"/>
                </a:solidFill>
              </a:rPr>
              <a:t>SM</a:t>
            </a:r>
            <a:endParaRPr lang="en-US" sz="1000" b="1">
              <a:solidFill>
                <a:srgbClr val="0000CC"/>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ChangeArrowheads="1"/>
          </p:cNvSpPr>
          <p:nvPr/>
        </p:nvSpPr>
        <p:spPr bwMode="auto">
          <a:xfrm>
            <a:off x="1287463" y="1709738"/>
            <a:ext cx="6294437" cy="4343400"/>
          </a:xfrm>
          <a:prstGeom prst="rect">
            <a:avLst/>
          </a:prstGeom>
          <a:gradFill rotWithShape="1">
            <a:gsLst>
              <a:gs pos="0">
                <a:schemeClr val="bg1"/>
              </a:gs>
              <a:gs pos="50000">
                <a:srgbClr val="00CCFF"/>
              </a:gs>
              <a:gs pos="100000">
                <a:schemeClr val="bg1"/>
              </a:gs>
            </a:gsLst>
            <a:lin ang="2700000" scaled="1"/>
          </a:gradFill>
          <a:ln w="9525">
            <a:noFill/>
            <a:miter lim="800000"/>
            <a:headEnd/>
            <a:tailEnd/>
          </a:ln>
        </p:spPr>
        <p:txBody>
          <a:bodyPr anchor="ctr"/>
          <a:lstStyle/>
          <a:p>
            <a:pPr>
              <a:defRPr/>
            </a:pPr>
            <a:endParaRPr lang="en-US"/>
          </a:p>
        </p:txBody>
      </p:sp>
      <p:sp>
        <p:nvSpPr>
          <p:cNvPr id="18434" name="Rectangle 3"/>
          <p:cNvSpPr>
            <a:spLocks noChangeArrowheads="1"/>
          </p:cNvSpPr>
          <p:nvPr/>
        </p:nvSpPr>
        <p:spPr bwMode="auto">
          <a:xfrm>
            <a:off x="77788" y="5634038"/>
            <a:ext cx="1201737" cy="419100"/>
          </a:xfrm>
          <a:prstGeom prst="rect">
            <a:avLst/>
          </a:prstGeom>
          <a:noFill/>
          <a:ln w="9525">
            <a:noFill/>
            <a:miter lim="800000"/>
            <a:headEnd/>
            <a:tailEnd/>
          </a:ln>
        </p:spPr>
        <p:txBody>
          <a:bodyPr lIns="91429" tIns="45715" rIns="91429" bIns="45715" anchor="ctr" anchorCtr="1"/>
          <a:lstStyle/>
          <a:p>
            <a:pPr algn="ctr">
              <a:lnSpc>
                <a:spcPct val="70000"/>
              </a:lnSpc>
              <a:buFont typeface="Arial" charset="0"/>
              <a:buNone/>
            </a:pPr>
            <a:r>
              <a:rPr lang="en-US" sz="1200" b="1">
                <a:latin typeface="Calibri" pitchFamily="34" charset="0"/>
              </a:rPr>
              <a:t>Fully Proprietary</a:t>
            </a:r>
          </a:p>
        </p:txBody>
      </p:sp>
      <p:sp>
        <p:nvSpPr>
          <p:cNvPr id="18435" name="Line 4"/>
          <p:cNvSpPr>
            <a:spLocks noChangeShapeType="1"/>
          </p:cNvSpPr>
          <p:nvPr/>
        </p:nvSpPr>
        <p:spPr bwMode="auto">
          <a:xfrm>
            <a:off x="1279525" y="6061075"/>
            <a:ext cx="6399213" cy="0"/>
          </a:xfrm>
          <a:prstGeom prst="line">
            <a:avLst/>
          </a:prstGeom>
          <a:noFill/>
          <a:ln w="31750">
            <a:solidFill>
              <a:schemeClr val="tx1"/>
            </a:solidFill>
            <a:round/>
            <a:headEnd/>
            <a:tailEnd type="triangle" w="med" len="med"/>
          </a:ln>
        </p:spPr>
        <p:txBody>
          <a:bodyPr>
            <a:spAutoFit/>
          </a:bodyPr>
          <a:lstStyle/>
          <a:p>
            <a:endParaRPr lang="en-US"/>
          </a:p>
        </p:txBody>
      </p:sp>
      <p:sp>
        <p:nvSpPr>
          <p:cNvPr id="18436" name="Line 5"/>
          <p:cNvSpPr>
            <a:spLocks noChangeShapeType="1"/>
          </p:cNvSpPr>
          <p:nvPr/>
        </p:nvSpPr>
        <p:spPr bwMode="auto">
          <a:xfrm flipV="1">
            <a:off x="1279525" y="1652588"/>
            <a:ext cx="0" cy="4421187"/>
          </a:xfrm>
          <a:prstGeom prst="line">
            <a:avLst/>
          </a:prstGeom>
          <a:noFill/>
          <a:ln w="28575">
            <a:solidFill>
              <a:schemeClr val="tx1"/>
            </a:solidFill>
            <a:round/>
            <a:headEnd/>
            <a:tailEnd type="triangle" w="med" len="med"/>
          </a:ln>
        </p:spPr>
        <p:txBody>
          <a:bodyPr>
            <a:spAutoFit/>
          </a:bodyPr>
          <a:lstStyle/>
          <a:p>
            <a:endParaRPr lang="en-US"/>
          </a:p>
        </p:txBody>
      </p:sp>
      <p:sp>
        <p:nvSpPr>
          <p:cNvPr id="18437" name="Rectangle 6"/>
          <p:cNvSpPr>
            <a:spLocks noChangeArrowheads="1"/>
          </p:cNvSpPr>
          <p:nvPr/>
        </p:nvSpPr>
        <p:spPr bwMode="auto">
          <a:xfrm>
            <a:off x="1209675" y="6129338"/>
            <a:ext cx="1479550" cy="285750"/>
          </a:xfrm>
          <a:prstGeom prst="rect">
            <a:avLst/>
          </a:prstGeom>
          <a:noFill/>
          <a:ln w="9525">
            <a:noFill/>
            <a:miter lim="800000"/>
            <a:headEnd/>
            <a:tailEnd/>
          </a:ln>
        </p:spPr>
        <p:txBody>
          <a:bodyPr lIns="91429" tIns="45715" rIns="91429" bIns="45715" anchor="ctr"/>
          <a:lstStyle/>
          <a:p>
            <a:pPr>
              <a:lnSpc>
                <a:spcPct val="70000"/>
              </a:lnSpc>
              <a:buFont typeface="Arial" charset="0"/>
              <a:buNone/>
            </a:pPr>
            <a:r>
              <a:rPr lang="en-US" sz="1200" b="1">
                <a:latin typeface="Calibri" pitchFamily="34" charset="0"/>
              </a:rPr>
              <a:t>Proprietary</a:t>
            </a:r>
          </a:p>
          <a:p>
            <a:pPr>
              <a:lnSpc>
                <a:spcPct val="70000"/>
              </a:lnSpc>
              <a:buFont typeface="Arial" charset="0"/>
              <a:buNone/>
            </a:pPr>
            <a:r>
              <a:rPr lang="en-US" sz="1200" b="1">
                <a:latin typeface="Calibri" pitchFamily="34" charset="0"/>
              </a:rPr>
              <a:t>Hardware</a:t>
            </a:r>
          </a:p>
        </p:txBody>
      </p:sp>
      <p:sp>
        <p:nvSpPr>
          <p:cNvPr id="18438" name="Rectangle 7"/>
          <p:cNvSpPr>
            <a:spLocks noChangeArrowheads="1"/>
          </p:cNvSpPr>
          <p:nvPr/>
        </p:nvSpPr>
        <p:spPr bwMode="auto">
          <a:xfrm>
            <a:off x="6729413" y="6096000"/>
            <a:ext cx="966787" cy="317500"/>
          </a:xfrm>
          <a:prstGeom prst="rect">
            <a:avLst/>
          </a:prstGeom>
          <a:noFill/>
          <a:ln w="9525">
            <a:noFill/>
            <a:miter lim="800000"/>
            <a:headEnd/>
            <a:tailEnd/>
          </a:ln>
        </p:spPr>
        <p:txBody>
          <a:bodyPr lIns="91429" tIns="45715" rIns="91429" bIns="45715" anchor="ctr"/>
          <a:lstStyle/>
          <a:p>
            <a:pPr>
              <a:lnSpc>
                <a:spcPct val="70000"/>
              </a:lnSpc>
              <a:buFont typeface="Arial" charset="0"/>
              <a:buNone/>
            </a:pPr>
            <a:r>
              <a:rPr lang="en-US" sz="1200" b="1">
                <a:latin typeface="Calibri" pitchFamily="34" charset="0"/>
              </a:rPr>
              <a:t>Open</a:t>
            </a:r>
          </a:p>
          <a:p>
            <a:pPr>
              <a:lnSpc>
                <a:spcPct val="70000"/>
              </a:lnSpc>
              <a:buFont typeface="Arial" charset="0"/>
              <a:buNone/>
            </a:pPr>
            <a:r>
              <a:rPr lang="en-US" sz="1200" b="1">
                <a:latin typeface="Calibri" pitchFamily="34" charset="0"/>
              </a:rPr>
              <a:t>Hardware</a:t>
            </a:r>
          </a:p>
        </p:txBody>
      </p:sp>
      <p:sp>
        <p:nvSpPr>
          <p:cNvPr id="18439" name="Rectangle 8"/>
          <p:cNvSpPr>
            <a:spLocks noChangeArrowheads="1"/>
          </p:cNvSpPr>
          <p:nvPr/>
        </p:nvSpPr>
        <p:spPr bwMode="auto">
          <a:xfrm>
            <a:off x="3719513" y="6129338"/>
            <a:ext cx="1614487" cy="279400"/>
          </a:xfrm>
          <a:prstGeom prst="rect">
            <a:avLst/>
          </a:prstGeom>
          <a:noFill/>
          <a:ln w="9525">
            <a:noFill/>
            <a:miter lim="800000"/>
            <a:headEnd/>
            <a:tailEnd/>
          </a:ln>
        </p:spPr>
        <p:txBody>
          <a:bodyPr lIns="91429" tIns="45715" rIns="91429" bIns="45715" anchor="ctr"/>
          <a:lstStyle/>
          <a:p>
            <a:pPr>
              <a:lnSpc>
                <a:spcPct val="70000"/>
              </a:lnSpc>
              <a:buFont typeface="Arial" charset="0"/>
              <a:buNone/>
            </a:pPr>
            <a:r>
              <a:rPr lang="en-US" sz="1200" b="1">
                <a:latin typeface="Calibri" pitchFamily="34" charset="0"/>
              </a:rPr>
              <a:t>Shrink-Wrapped </a:t>
            </a:r>
          </a:p>
          <a:p>
            <a:pPr>
              <a:lnSpc>
                <a:spcPct val="70000"/>
              </a:lnSpc>
              <a:buFont typeface="Arial" charset="0"/>
              <a:buNone/>
            </a:pPr>
            <a:r>
              <a:rPr lang="en-US" sz="1200" b="1">
                <a:latin typeface="Calibri" pitchFamily="34" charset="0"/>
              </a:rPr>
              <a:t>Open Hardware</a:t>
            </a:r>
          </a:p>
        </p:txBody>
      </p:sp>
      <p:sp>
        <p:nvSpPr>
          <p:cNvPr id="18440" name="Rectangle 9"/>
          <p:cNvSpPr>
            <a:spLocks noChangeArrowheads="1"/>
          </p:cNvSpPr>
          <p:nvPr/>
        </p:nvSpPr>
        <p:spPr bwMode="auto">
          <a:xfrm>
            <a:off x="7646988" y="5872163"/>
            <a:ext cx="889000" cy="350837"/>
          </a:xfrm>
          <a:prstGeom prst="rect">
            <a:avLst/>
          </a:prstGeom>
          <a:noFill/>
          <a:ln w="9525">
            <a:noFill/>
            <a:miter lim="800000"/>
            <a:headEnd/>
            <a:tailEnd/>
          </a:ln>
        </p:spPr>
        <p:txBody>
          <a:bodyPr lIns="91429" tIns="45715" rIns="91429" bIns="45715" anchor="ctr"/>
          <a:lstStyle/>
          <a:p>
            <a:pPr>
              <a:lnSpc>
                <a:spcPct val="90000"/>
              </a:lnSpc>
              <a:buFont typeface="Arial" charset="0"/>
              <a:buNone/>
            </a:pPr>
            <a:r>
              <a:rPr lang="en-US" sz="1200" b="1">
                <a:solidFill>
                  <a:srgbClr val="FF3300"/>
                </a:solidFill>
                <a:latin typeface="Calibri" pitchFamily="34" charset="0"/>
              </a:rPr>
              <a:t>Delivery Flexibility</a:t>
            </a:r>
          </a:p>
        </p:txBody>
      </p:sp>
      <p:sp>
        <p:nvSpPr>
          <p:cNvPr id="18441" name="Rectangle 10"/>
          <p:cNvSpPr>
            <a:spLocks noChangeArrowheads="1"/>
          </p:cNvSpPr>
          <p:nvPr/>
        </p:nvSpPr>
        <p:spPr bwMode="auto">
          <a:xfrm>
            <a:off x="647700" y="1371600"/>
            <a:ext cx="1330325" cy="277813"/>
          </a:xfrm>
          <a:prstGeom prst="rect">
            <a:avLst/>
          </a:prstGeom>
          <a:noFill/>
          <a:ln w="9525">
            <a:noFill/>
            <a:miter lim="800000"/>
            <a:headEnd/>
            <a:tailEnd/>
          </a:ln>
        </p:spPr>
        <p:txBody>
          <a:bodyPr lIns="91429" tIns="45715" rIns="91429" bIns="45715" anchor="ctr"/>
          <a:lstStyle/>
          <a:p>
            <a:pPr algn="ctr">
              <a:lnSpc>
                <a:spcPct val="70000"/>
              </a:lnSpc>
              <a:buFont typeface="Arial" charset="0"/>
              <a:buNone/>
            </a:pPr>
            <a:r>
              <a:rPr lang="en-US" sz="1200" b="1">
                <a:solidFill>
                  <a:srgbClr val="FF3300"/>
                </a:solidFill>
                <a:latin typeface="Calibri" pitchFamily="34" charset="0"/>
              </a:rPr>
              <a:t>Feature</a:t>
            </a:r>
          </a:p>
          <a:p>
            <a:pPr algn="ctr">
              <a:lnSpc>
                <a:spcPct val="70000"/>
              </a:lnSpc>
              <a:buFont typeface="Arial" charset="0"/>
              <a:buNone/>
            </a:pPr>
            <a:r>
              <a:rPr lang="en-US" sz="1200" b="1">
                <a:solidFill>
                  <a:srgbClr val="FF3300"/>
                </a:solidFill>
                <a:latin typeface="Calibri" pitchFamily="34" charset="0"/>
              </a:rPr>
              <a:t>Customizability</a:t>
            </a:r>
          </a:p>
        </p:txBody>
      </p:sp>
      <p:sp>
        <p:nvSpPr>
          <p:cNvPr id="18442" name="Rectangle 11"/>
          <p:cNvSpPr>
            <a:spLocks noChangeArrowheads="1"/>
          </p:cNvSpPr>
          <p:nvPr/>
        </p:nvSpPr>
        <p:spPr bwMode="auto">
          <a:xfrm>
            <a:off x="293688" y="1722438"/>
            <a:ext cx="985837" cy="415925"/>
          </a:xfrm>
          <a:prstGeom prst="rect">
            <a:avLst/>
          </a:prstGeom>
          <a:noFill/>
          <a:ln w="9525">
            <a:noFill/>
            <a:miter lim="800000"/>
            <a:headEnd/>
            <a:tailEnd/>
          </a:ln>
        </p:spPr>
        <p:txBody>
          <a:bodyPr lIns="91429" tIns="45715" rIns="91429" bIns="45715" anchor="ctr" anchorCtr="1"/>
          <a:lstStyle/>
          <a:p>
            <a:pPr algn="ctr">
              <a:lnSpc>
                <a:spcPct val="90000"/>
              </a:lnSpc>
              <a:buFont typeface="Arial" charset="0"/>
              <a:buNone/>
            </a:pPr>
            <a:r>
              <a:rPr lang="en-US" sz="1200" b="1">
                <a:latin typeface="Calibri" pitchFamily="34" charset="0"/>
              </a:rPr>
              <a:t>Fully Open</a:t>
            </a:r>
          </a:p>
        </p:txBody>
      </p:sp>
      <p:sp>
        <p:nvSpPr>
          <p:cNvPr id="18443" name="Rectangle 12"/>
          <p:cNvSpPr>
            <a:spLocks noChangeArrowheads="1"/>
          </p:cNvSpPr>
          <p:nvPr/>
        </p:nvSpPr>
        <p:spPr bwMode="auto">
          <a:xfrm>
            <a:off x="1241425" y="5316538"/>
            <a:ext cx="2249488" cy="171450"/>
          </a:xfrm>
          <a:prstGeom prst="rect">
            <a:avLst/>
          </a:prstGeom>
          <a:noFill/>
          <a:ln w="9525">
            <a:noFill/>
            <a:miter lim="800000"/>
            <a:headEnd/>
            <a:tailEnd/>
          </a:ln>
        </p:spPr>
        <p:txBody>
          <a:bodyPr lIns="91429" tIns="45715" rIns="91429" bIns="45715" anchor="ctr" anchorCtr="1"/>
          <a:lstStyle/>
          <a:p>
            <a:pPr algn="ctr">
              <a:lnSpc>
                <a:spcPct val="85000"/>
              </a:lnSpc>
              <a:buFont typeface="Arial" charset="0"/>
              <a:buNone/>
            </a:pPr>
            <a:r>
              <a:rPr lang="en-US" sz="1200" b="1">
                <a:latin typeface="Calibri" pitchFamily="34" charset="0"/>
              </a:rPr>
              <a:t>Traditional TDM Systems</a:t>
            </a:r>
          </a:p>
        </p:txBody>
      </p:sp>
      <p:sp>
        <p:nvSpPr>
          <p:cNvPr id="18444" name="Rectangle 13"/>
          <p:cNvSpPr>
            <a:spLocks noChangeArrowheads="1"/>
          </p:cNvSpPr>
          <p:nvPr/>
        </p:nvSpPr>
        <p:spPr bwMode="auto">
          <a:xfrm>
            <a:off x="1120775" y="5695950"/>
            <a:ext cx="1479550" cy="212725"/>
          </a:xfrm>
          <a:prstGeom prst="rect">
            <a:avLst/>
          </a:prstGeom>
          <a:noFill/>
          <a:ln w="9525">
            <a:noFill/>
            <a:miter lim="800000"/>
            <a:headEnd/>
            <a:tailEnd/>
          </a:ln>
        </p:spPr>
        <p:txBody>
          <a:bodyPr lIns="91429" tIns="45715" rIns="91429" bIns="45715" anchor="ctr" anchorCtr="1"/>
          <a:lstStyle/>
          <a:p>
            <a:pPr algn="ctr">
              <a:lnSpc>
                <a:spcPct val="85000"/>
              </a:lnSpc>
              <a:buFont typeface="Arial" charset="0"/>
              <a:buNone/>
            </a:pPr>
            <a:r>
              <a:rPr lang="en-US" sz="1200" b="1">
                <a:solidFill>
                  <a:srgbClr val="FFFF66"/>
                </a:solidFill>
                <a:latin typeface="Calibri" pitchFamily="34" charset="0"/>
              </a:rPr>
              <a:t>Box-Centric Approaches</a:t>
            </a:r>
          </a:p>
        </p:txBody>
      </p:sp>
      <p:sp>
        <p:nvSpPr>
          <p:cNvPr id="18445" name="Rectangle 14"/>
          <p:cNvSpPr>
            <a:spLocks noChangeArrowheads="1"/>
          </p:cNvSpPr>
          <p:nvPr/>
        </p:nvSpPr>
        <p:spPr bwMode="auto">
          <a:xfrm>
            <a:off x="6134100" y="1849438"/>
            <a:ext cx="1479550" cy="211137"/>
          </a:xfrm>
          <a:prstGeom prst="rect">
            <a:avLst/>
          </a:prstGeom>
          <a:noFill/>
          <a:ln w="9525">
            <a:noFill/>
            <a:miter lim="800000"/>
            <a:headEnd/>
            <a:tailEnd/>
          </a:ln>
        </p:spPr>
        <p:txBody>
          <a:bodyPr lIns="91429" tIns="45715" rIns="91429" bIns="45715" anchor="ctr" anchorCtr="1"/>
          <a:lstStyle/>
          <a:p>
            <a:pPr algn="ctr">
              <a:lnSpc>
                <a:spcPct val="85000"/>
              </a:lnSpc>
              <a:buFont typeface="Arial" charset="0"/>
              <a:buNone/>
            </a:pPr>
            <a:r>
              <a:rPr lang="en-US" sz="1200" b="1">
                <a:solidFill>
                  <a:srgbClr val="FFFF66"/>
                </a:solidFill>
                <a:latin typeface="Calibri" pitchFamily="34" charset="0"/>
              </a:rPr>
              <a:t>Software-Centric Approaches</a:t>
            </a:r>
          </a:p>
        </p:txBody>
      </p:sp>
      <p:sp>
        <p:nvSpPr>
          <p:cNvPr id="18446" name="Rectangle 15"/>
          <p:cNvSpPr>
            <a:spLocks noChangeArrowheads="1"/>
          </p:cNvSpPr>
          <p:nvPr/>
        </p:nvSpPr>
        <p:spPr bwMode="auto">
          <a:xfrm>
            <a:off x="4505325" y="3113088"/>
            <a:ext cx="2109788" cy="261937"/>
          </a:xfrm>
          <a:prstGeom prst="rect">
            <a:avLst/>
          </a:prstGeom>
          <a:noFill/>
          <a:ln w="9525">
            <a:noFill/>
            <a:miter lim="800000"/>
            <a:headEnd/>
            <a:tailEnd/>
          </a:ln>
        </p:spPr>
        <p:txBody>
          <a:bodyPr lIns="91429" tIns="45715" rIns="91429" bIns="45715" anchor="ctr" anchorCtr="1"/>
          <a:lstStyle/>
          <a:p>
            <a:pPr algn="ctr">
              <a:lnSpc>
                <a:spcPct val="85000"/>
              </a:lnSpc>
              <a:buFont typeface="Arial" charset="0"/>
              <a:buNone/>
            </a:pPr>
            <a:r>
              <a:rPr lang="en-US" sz="1200" b="1">
                <a:solidFill>
                  <a:srgbClr val="0000CC"/>
                </a:solidFill>
                <a:latin typeface="Calibri" pitchFamily="34" charset="0"/>
              </a:rPr>
              <a:t>BCS Packaging Models</a:t>
            </a:r>
          </a:p>
        </p:txBody>
      </p:sp>
      <p:sp>
        <p:nvSpPr>
          <p:cNvPr id="18447" name="Rectangle 16"/>
          <p:cNvSpPr>
            <a:spLocks noChangeArrowheads="1"/>
          </p:cNvSpPr>
          <p:nvPr/>
        </p:nvSpPr>
        <p:spPr bwMode="auto">
          <a:xfrm>
            <a:off x="1981200" y="4621213"/>
            <a:ext cx="2438400" cy="247650"/>
          </a:xfrm>
          <a:prstGeom prst="rect">
            <a:avLst/>
          </a:prstGeom>
          <a:noFill/>
          <a:ln w="9525">
            <a:noFill/>
            <a:miter lim="800000"/>
            <a:headEnd/>
            <a:tailEnd/>
          </a:ln>
        </p:spPr>
        <p:txBody>
          <a:bodyPr lIns="91429" tIns="45715" rIns="91429" bIns="45715" anchor="ctr" anchorCtr="1"/>
          <a:lstStyle/>
          <a:p>
            <a:pPr algn="ctr">
              <a:lnSpc>
                <a:spcPct val="85000"/>
              </a:lnSpc>
              <a:buFont typeface="Arial" charset="0"/>
              <a:buNone/>
            </a:pPr>
            <a:r>
              <a:rPr lang="en-US" sz="1200" b="1">
                <a:latin typeface="Calibri" pitchFamily="34" charset="0"/>
              </a:rPr>
              <a:t>TDM/IPT Hybrid Systems</a:t>
            </a:r>
          </a:p>
        </p:txBody>
      </p:sp>
      <p:sp>
        <p:nvSpPr>
          <p:cNvPr id="18448" name="Rectangle 17"/>
          <p:cNvSpPr>
            <a:spLocks noChangeArrowheads="1"/>
          </p:cNvSpPr>
          <p:nvPr/>
        </p:nvSpPr>
        <p:spPr bwMode="auto">
          <a:xfrm>
            <a:off x="3441700" y="3860800"/>
            <a:ext cx="2109788" cy="261938"/>
          </a:xfrm>
          <a:prstGeom prst="rect">
            <a:avLst/>
          </a:prstGeom>
          <a:noFill/>
          <a:ln w="9525">
            <a:noFill/>
            <a:miter lim="800000"/>
            <a:headEnd/>
            <a:tailEnd/>
          </a:ln>
        </p:spPr>
        <p:txBody>
          <a:bodyPr lIns="91429" tIns="45715" rIns="91429" bIns="45715" anchor="ctr" anchorCtr="1"/>
          <a:lstStyle/>
          <a:p>
            <a:pPr algn="ctr">
              <a:lnSpc>
                <a:spcPct val="85000"/>
              </a:lnSpc>
              <a:buFont typeface="Arial" charset="0"/>
              <a:buNone/>
            </a:pPr>
            <a:r>
              <a:rPr lang="en-US" sz="1200" b="1">
                <a:solidFill>
                  <a:srgbClr val="0000CC"/>
                </a:solidFill>
                <a:latin typeface="Calibri" pitchFamily="34" charset="0"/>
              </a:rPr>
              <a:t>Native SIP IPT Platforms w/TDM-Enablement or 1</a:t>
            </a:r>
            <a:r>
              <a:rPr lang="en-US" sz="1200" b="1" baseline="30000">
                <a:solidFill>
                  <a:srgbClr val="0000CC"/>
                </a:solidFill>
                <a:latin typeface="Calibri" pitchFamily="34" charset="0"/>
              </a:rPr>
              <a:t>st</a:t>
            </a:r>
            <a:r>
              <a:rPr lang="en-US" sz="1200" b="1">
                <a:solidFill>
                  <a:srgbClr val="0000CC"/>
                </a:solidFill>
                <a:latin typeface="Calibri" pitchFamily="34" charset="0"/>
              </a:rPr>
              <a:t> Gen IPT Migration</a:t>
            </a:r>
          </a:p>
        </p:txBody>
      </p:sp>
      <p:sp>
        <p:nvSpPr>
          <p:cNvPr id="18449" name="Rectangle 18"/>
          <p:cNvSpPr>
            <a:spLocks noChangeArrowheads="1"/>
          </p:cNvSpPr>
          <p:nvPr/>
        </p:nvSpPr>
        <p:spPr bwMode="auto">
          <a:xfrm>
            <a:off x="5695950" y="2436813"/>
            <a:ext cx="1308100" cy="260350"/>
          </a:xfrm>
          <a:prstGeom prst="rect">
            <a:avLst/>
          </a:prstGeom>
          <a:noFill/>
          <a:ln w="9525">
            <a:noFill/>
            <a:miter lim="800000"/>
            <a:headEnd/>
            <a:tailEnd/>
          </a:ln>
        </p:spPr>
        <p:txBody>
          <a:bodyPr lIns="91429" tIns="45715" rIns="91429" bIns="45715" anchor="ctr" anchorCtr="1"/>
          <a:lstStyle/>
          <a:p>
            <a:pPr algn="ctr">
              <a:lnSpc>
                <a:spcPct val="85000"/>
              </a:lnSpc>
              <a:buFont typeface="Arial" charset="0"/>
              <a:buNone/>
            </a:pPr>
            <a:r>
              <a:rPr lang="en-US" sz="1100" b="1">
                <a:solidFill>
                  <a:srgbClr val="CC0066"/>
                </a:solidFill>
                <a:latin typeface="Calibri" pitchFamily="34" charset="0"/>
              </a:rPr>
              <a:t>Cloud-Based</a:t>
            </a:r>
          </a:p>
        </p:txBody>
      </p:sp>
      <p:sp>
        <p:nvSpPr>
          <p:cNvPr id="18450" name="Rectangle 19"/>
          <p:cNvSpPr>
            <a:spLocks noChangeArrowheads="1"/>
          </p:cNvSpPr>
          <p:nvPr/>
        </p:nvSpPr>
        <p:spPr bwMode="auto">
          <a:xfrm>
            <a:off x="3200400" y="5567363"/>
            <a:ext cx="1220788" cy="247650"/>
          </a:xfrm>
          <a:prstGeom prst="rect">
            <a:avLst/>
          </a:prstGeom>
          <a:noFill/>
          <a:ln w="9525">
            <a:noFill/>
            <a:miter lim="800000"/>
            <a:headEnd/>
            <a:tailEnd/>
          </a:ln>
        </p:spPr>
        <p:txBody>
          <a:bodyPr lIns="91429" tIns="45715" rIns="91429" bIns="45715" anchor="ctr" anchorCtr="1"/>
          <a:lstStyle/>
          <a:p>
            <a:pPr algn="ctr">
              <a:lnSpc>
                <a:spcPct val="85000"/>
              </a:lnSpc>
              <a:buFont typeface="Arial" charset="0"/>
              <a:buNone/>
            </a:pPr>
            <a:r>
              <a:rPr lang="en-US" sz="1200" b="1">
                <a:solidFill>
                  <a:srgbClr val="FF0000"/>
                </a:solidFill>
                <a:latin typeface="Calibri" pitchFamily="34" charset="0"/>
              </a:rPr>
              <a:t>Legacy</a:t>
            </a:r>
          </a:p>
        </p:txBody>
      </p:sp>
      <p:sp>
        <p:nvSpPr>
          <p:cNvPr id="18451" name="Rectangle 20"/>
          <p:cNvSpPr>
            <a:spLocks noChangeArrowheads="1"/>
          </p:cNvSpPr>
          <p:nvPr/>
        </p:nvSpPr>
        <p:spPr bwMode="auto">
          <a:xfrm>
            <a:off x="4991100" y="4464050"/>
            <a:ext cx="1219200" cy="247650"/>
          </a:xfrm>
          <a:prstGeom prst="rect">
            <a:avLst/>
          </a:prstGeom>
          <a:noFill/>
          <a:ln w="9525">
            <a:noFill/>
            <a:miter lim="800000"/>
            <a:headEnd/>
            <a:tailEnd/>
          </a:ln>
        </p:spPr>
        <p:txBody>
          <a:bodyPr lIns="91429" tIns="45715" rIns="91429" bIns="45715" anchor="ctr" anchorCtr="1"/>
          <a:lstStyle/>
          <a:p>
            <a:pPr algn="ctr">
              <a:lnSpc>
                <a:spcPct val="85000"/>
              </a:lnSpc>
              <a:buFont typeface="Arial" charset="0"/>
              <a:buNone/>
            </a:pPr>
            <a:r>
              <a:rPr lang="en-US" sz="1200" b="1">
                <a:solidFill>
                  <a:srgbClr val="FF0000"/>
                </a:solidFill>
                <a:latin typeface="Calibri" pitchFamily="34" charset="0"/>
              </a:rPr>
              <a:t>Evolutionary</a:t>
            </a:r>
          </a:p>
        </p:txBody>
      </p:sp>
      <p:sp>
        <p:nvSpPr>
          <p:cNvPr id="18452" name="Rectangle 21"/>
          <p:cNvSpPr>
            <a:spLocks noChangeArrowheads="1"/>
          </p:cNvSpPr>
          <p:nvPr/>
        </p:nvSpPr>
        <p:spPr bwMode="auto">
          <a:xfrm>
            <a:off x="6553200" y="3205163"/>
            <a:ext cx="1220788" cy="247650"/>
          </a:xfrm>
          <a:prstGeom prst="rect">
            <a:avLst/>
          </a:prstGeom>
          <a:noFill/>
          <a:ln w="9525">
            <a:noFill/>
            <a:miter lim="800000"/>
            <a:headEnd/>
            <a:tailEnd/>
          </a:ln>
        </p:spPr>
        <p:txBody>
          <a:bodyPr lIns="91429" tIns="45715" rIns="91429" bIns="45715" anchor="ctr" anchorCtr="1"/>
          <a:lstStyle/>
          <a:p>
            <a:pPr algn="ctr">
              <a:lnSpc>
                <a:spcPct val="85000"/>
              </a:lnSpc>
              <a:buFont typeface="Arial" charset="0"/>
              <a:buNone/>
            </a:pPr>
            <a:r>
              <a:rPr lang="en-US" sz="1200" b="1">
                <a:solidFill>
                  <a:srgbClr val="FF0000"/>
                </a:solidFill>
                <a:latin typeface="Calibri" pitchFamily="34" charset="0"/>
              </a:rPr>
              <a:t>Next-Generation</a:t>
            </a:r>
          </a:p>
        </p:txBody>
      </p:sp>
      <p:sp>
        <p:nvSpPr>
          <p:cNvPr id="18453" name="Line 22"/>
          <p:cNvSpPr>
            <a:spLocks noChangeShapeType="1"/>
          </p:cNvSpPr>
          <p:nvPr/>
        </p:nvSpPr>
        <p:spPr bwMode="auto">
          <a:xfrm flipV="1">
            <a:off x="4343400" y="4921250"/>
            <a:ext cx="671513" cy="495300"/>
          </a:xfrm>
          <a:prstGeom prst="line">
            <a:avLst/>
          </a:prstGeom>
          <a:noFill/>
          <a:ln w="57150">
            <a:solidFill>
              <a:schemeClr val="tx1"/>
            </a:solidFill>
            <a:round/>
            <a:headEnd/>
            <a:tailEnd type="triangle" w="med" len="med"/>
          </a:ln>
        </p:spPr>
        <p:txBody>
          <a:bodyPr/>
          <a:lstStyle/>
          <a:p>
            <a:endParaRPr lang="en-US"/>
          </a:p>
        </p:txBody>
      </p:sp>
      <p:sp>
        <p:nvSpPr>
          <p:cNvPr id="18454" name="Line 23"/>
          <p:cNvSpPr>
            <a:spLocks noChangeShapeType="1"/>
          </p:cNvSpPr>
          <p:nvPr/>
        </p:nvSpPr>
        <p:spPr bwMode="auto">
          <a:xfrm flipV="1">
            <a:off x="6057900" y="3740150"/>
            <a:ext cx="647700" cy="469900"/>
          </a:xfrm>
          <a:prstGeom prst="line">
            <a:avLst/>
          </a:prstGeom>
          <a:noFill/>
          <a:ln w="57150">
            <a:solidFill>
              <a:schemeClr val="tx1"/>
            </a:solidFill>
            <a:round/>
            <a:headEnd/>
            <a:tailEnd type="triangle" w="med" len="med"/>
          </a:ln>
        </p:spPr>
        <p:txBody>
          <a:bodyPr/>
          <a:lstStyle/>
          <a:p>
            <a:endParaRPr lang="en-US"/>
          </a:p>
        </p:txBody>
      </p:sp>
      <p:sp>
        <p:nvSpPr>
          <p:cNvPr id="18455" name="Rectangle 24"/>
          <p:cNvSpPr>
            <a:spLocks noChangeArrowheads="1"/>
          </p:cNvSpPr>
          <p:nvPr/>
        </p:nvSpPr>
        <p:spPr bwMode="auto">
          <a:xfrm>
            <a:off x="4103688" y="2436813"/>
            <a:ext cx="1309687" cy="260350"/>
          </a:xfrm>
          <a:prstGeom prst="rect">
            <a:avLst/>
          </a:prstGeom>
          <a:noFill/>
          <a:ln w="9525">
            <a:noFill/>
            <a:miter lim="800000"/>
            <a:headEnd/>
            <a:tailEnd/>
          </a:ln>
        </p:spPr>
        <p:txBody>
          <a:bodyPr lIns="91429" tIns="45715" rIns="91429" bIns="45715" anchor="ctr" anchorCtr="1"/>
          <a:lstStyle/>
          <a:p>
            <a:pPr algn="ctr">
              <a:lnSpc>
                <a:spcPct val="85000"/>
              </a:lnSpc>
              <a:buFont typeface="Arial" charset="0"/>
              <a:buNone/>
            </a:pPr>
            <a:r>
              <a:rPr lang="en-US" sz="1100" b="1">
                <a:solidFill>
                  <a:srgbClr val="CC0066"/>
                </a:solidFill>
                <a:latin typeface="Calibri" pitchFamily="34" charset="0"/>
              </a:rPr>
              <a:t>Premise-Based</a:t>
            </a:r>
          </a:p>
        </p:txBody>
      </p:sp>
      <p:sp>
        <p:nvSpPr>
          <p:cNvPr id="18456" name="Rectangle 25"/>
          <p:cNvSpPr>
            <a:spLocks noChangeArrowheads="1"/>
          </p:cNvSpPr>
          <p:nvPr/>
        </p:nvSpPr>
        <p:spPr bwMode="auto">
          <a:xfrm>
            <a:off x="4892675" y="2579688"/>
            <a:ext cx="1309688" cy="260350"/>
          </a:xfrm>
          <a:prstGeom prst="rect">
            <a:avLst/>
          </a:prstGeom>
          <a:noFill/>
          <a:ln w="9525">
            <a:noFill/>
            <a:miter lim="800000"/>
            <a:headEnd/>
            <a:tailEnd/>
          </a:ln>
        </p:spPr>
        <p:txBody>
          <a:bodyPr lIns="91429" tIns="45715" rIns="91429" bIns="45715" anchor="ctr" anchorCtr="1"/>
          <a:lstStyle/>
          <a:p>
            <a:pPr algn="ctr">
              <a:lnSpc>
                <a:spcPct val="85000"/>
              </a:lnSpc>
              <a:buFont typeface="Arial" charset="0"/>
              <a:buNone/>
            </a:pPr>
            <a:r>
              <a:rPr lang="en-US" sz="1100" b="1">
                <a:solidFill>
                  <a:srgbClr val="CC0066"/>
                </a:solidFill>
                <a:latin typeface="Calibri" pitchFamily="34" charset="0"/>
              </a:rPr>
              <a:t>Blended</a:t>
            </a:r>
          </a:p>
        </p:txBody>
      </p:sp>
      <p:sp>
        <p:nvSpPr>
          <p:cNvPr id="18457" name="Rectangle 26"/>
          <p:cNvSpPr>
            <a:spLocks noChangeArrowheads="1"/>
          </p:cNvSpPr>
          <p:nvPr/>
        </p:nvSpPr>
        <p:spPr bwMode="auto">
          <a:xfrm>
            <a:off x="1635125" y="4948238"/>
            <a:ext cx="2439988" cy="247650"/>
          </a:xfrm>
          <a:prstGeom prst="rect">
            <a:avLst/>
          </a:prstGeom>
          <a:noFill/>
          <a:ln w="9525">
            <a:noFill/>
            <a:miter lim="800000"/>
            <a:headEnd/>
            <a:tailEnd/>
          </a:ln>
        </p:spPr>
        <p:txBody>
          <a:bodyPr lIns="91429" tIns="45715" rIns="91429" bIns="45715" anchor="ctr" anchorCtr="1"/>
          <a:lstStyle/>
          <a:p>
            <a:pPr algn="ctr">
              <a:lnSpc>
                <a:spcPct val="85000"/>
              </a:lnSpc>
              <a:buFont typeface="Arial" charset="0"/>
              <a:buNone/>
            </a:pPr>
            <a:r>
              <a:rPr lang="en-US" sz="1200" b="1">
                <a:latin typeface="Calibri" pitchFamily="34" charset="0"/>
              </a:rPr>
              <a:t>1</a:t>
            </a:r>
            <a:r>
              <a:rPr lang="en-US" sz="1200" b="1" baseline="30000">
                <a:latin typeface="Calibri" pitchFamily="34" charset="0"/>
              </a:rPr>
              <a:t>st</a:t>
            </a:r>
            <a:r>
              <a:rPr lang="en-US" sz="1200" b="1">
                <a:latin typeface="Calibri" pitchFamily="34" charset="0"/>
              </a:rPr>
              <a:t> Gen Proprietary IPT</a:t>
            </a:r>
          </a:p>
        </p:txBody>
      </p:sp>
      <p:sp>
        <p:nvSpPr>
          <p:cNvPr id="18458" name="Line 27"/>
          <p:cNvSpPr>
            <a:spLocks noChangeShapeType="1"/>
          </p:cNvSpPr>
          <p:nvPr/>
        </p:nvSpPr>
        <p:spPr bwMode="auto">
          <a:xfrm flipV="1">
            <a:off x="5553075" y="2805113"/>
            <a:ext cx="0" cy="263525"/>
          </a:xfrm>
          <a:prstGeom prst="line">
            <a:avLst/>
          </a:prstGeom>
          <a:noFill/>
          <a:ln w="28575">
            <a:solidFill>
              <a:schemeClr val="tx1"/>
            </a:solidFill>
            <a:round/>
            <a:headEnd/>
            <a:tailEnd type="arrow" w="med" len="med"/>
          </a:ln>
        </p:spPr>
        <p:txBody>
          <a:bodyPr anchor="ctr"/>
          <a:lstStyle/>
          <a:p>
            <a:endParaRPr lang="en-US"/>
          </a:p>
        </p:txBody>
      </p:sp>
      <p:sp>
        <p:nvSpPr>
          <p:cNvPr id="18459" name="Line 28"/>
          <p:cNvSpPr>
            <a:spLocks noChangeShapeType="1"/>
          </p:cNvSpPr>
          <p:nvPr/>
        </p:nvSpPr>
        <p:spPr bwMode="auto">
          <a:xfrm flipV="1">
            <a:off x="5945188" y="2751138"/>
            <a:ext cx="325437" cy="317500"/>
          </a:xfrm>
          <a:prstGeom prst="line">
            <a:avLst/>
          </a:prstGeom>
          <a:noFill/>
          <a:ln w="28575">
            <a:solidFill>
              <a:schemeClr val="tx1"/>
            </a:solidFill>
            <a:round/>
            <a:headEnd/>
            <a:tailEnd type="arrow" w="med" len="med"/>
          </a:ln>
        </p:spPr>
        <p:txBody>
          <a:bodyPr anchor="ctr"/>
          <a:lstStyle/>
          <a:p>
            <a:endParaRPr lang="en-US"/>
          </a:p>
        </p:txBody>
      </p:sp>
      <p:sp>
        <p:nvSpPr>
          <p:cNvPr id="18460" name="Line 29"/>
          <p:cNvSpPr>
            <a:spLocks noChangeShapeType="1"/>
          </p:cNvSpPr>
          <p:nvPr/>
        </p:nvSpPr>
        <p:spPr bwMode="auto">
          <a:xfrm flipH="1" flipV="1">
            <a:off x="4835525" y="2747963"/>
            <a:ext cx="269875" cy="330200"/>
          </a:xfrm>
          <a:prstGeom prst="line">
            <a:avLst/>
          </a:prstGeom>
          <a:noFill/>
          <a:ln w="28575">
            <a:solidFill>
              <a:schemeClr val="tx1"/>
            </a:solidFill>
            <a:round/>
            <a:headEnd/>
            <a:tailEnd type="arrow" w="med" len="med"/>
          </a:ln>
        </p:spPr>
        <p:txBody>
          <a:bodyPr anchor="ctr"/>
          <a:lstStyle/>
          <a:p>
            <a:endParaRPr lang="en-US"/>
          </a:p>
        </p:txBody>
      </p:sp>
      <p:sp>
        <p:nvSpPr>
          <p:cNvPr id="18461" name="Oval 30"/>
          <p:cNvSpPr>
            <a:spLocks noChangeArrowheads="1"/>
          </p:cNvSpPr>
          <p:nvPr/>
        </p:nvSpPr>
        <p:spPr bwMode="auto">
          <a:xfrm>
            <a:off x="4043363" y="2128838"/>
            <a:ext cx="2944812" cy="1373187"/>
          </a:xfrm>
          <a:prstGeom prst="ellipse">
            <a:avLst/>
          </a:prstGeom>
          <a:noFill/>
          <a:ln w="12700" algn="ctr">
            <a:solidFill>
              <a:schemeClr val="tx1"/>
            </a:solidFill>
            <a:round/>
            <a:headEnd/>
            <a:tailEnd/>
          </a:ln>
        </p:spPr>
        <p:txBody>
          <a:bodyPr wrap="none" anchor="ctr"/>
          <a:lstStyle/>
          <a:p>
            <a:endParaRPr lang="en-US"/>
          </a:p>
        </p:txBody>
      </p:sp>
      <p:sp>
        <p:nvSpPr>
          <p:cNvPr id="18462" name="Text Box 31"/>
          <p:cNvSpPr txBox="1">
            <a:spLocks noChangeArrowheads="1"/>
          </p:cNvSpPr>
          <p:nvPr/>
        </p:nvSpPr>
        <p:spPr bwMode="auto">
          <a:xfrm>
            <a:off x="533400" y="646113"/>
            <a:ext cx="8153400" cy="420687"/>
          </a:xfrm>
          <a:prstGeom prst="rect">
            <a:avLst/>
          </a:prstGeom>
          <a:noFill/>
          <a:ln w="12700" algn="ctr">
            <a:noFill/>
            <a:miter lim="800000"/>
            <a:headEnd/>
            <a:tailEnd/>
          </a:ln>
        </p:spPr>
        <p:txBody>
          <a:bodyPr lIns="89373" tIns="44685" rIns="89373" bIns="44685"/>
          <a:lstStyle/>
          <a:p>
            <a:pPr defTabSz="893763" eaLnBrk="0" hangingPunct="0">
              <a:lnSpc>
                <a:spcPct val="90000"/>
              </a:lnSpc>
            </a:pPr>
            <a:r>
              <a:rPr lang="en-US" sz="1600" b="1">
                <a:solidFill>
                  <a:srgbClr val="0000CC"/>
                </a:solidFill>
              </a:rPr>
              <a:t>These Software-Based Communication Architectures Are Creating New Options For Customers To Integrate Functionality Deployed On-Premise With Incremental Applications Residing In The Cloud</a:t>
            </a:r>
          </a:p>
        </p:txBody>
      </p:sp>
      <p:sp>
        <p:nvSpPr>
          <p:cNvPr id="18463" name="Rectangle 32"/>
          <p:cNvSpPr>
            <a:spLocks noChangeArrowheads="1"/>
          </p:cNvSpPr>
          <p:nvPr/>
        </p:nvSpPr>
        <p:spPr bwMode="auto">
          <a:xfrm>
            <a:off x="2241550" y="4322763"/>
            <a:ext cx="2552700" cy="219075"/>
          </a:xfrm>
          <a:prstGeom prst="rect">
            <a:avLst/>
          </a:prstGeom>
          <a:noFill/>
          <a:ln w="9525">
            <a:noFill/>
            <a:miter lim="800000"/>
            <a:headEnd/>
            <a:tailEnd/>
          </a:ln>
        </p:spPr>
        <p:txBody>
          <a:bodyPr lIns="89383" tIns="44691" rIns="89383" bIns="44691" anchor="ctr" anchorCtr="1"/>
          <a:lstStyle/>
          <a:p>
            <a:pPr algn="ctr">
              <a:lnSpc>
                <a:spcPct val="85000"/>
              </a:lnSpc>
              <a:buFont typeface="Arial" charset="0"/>
              <a:buNone/>
            </a:pPr>
            <a:r>
              <a:rPr lang="en-US" sz="1200" b="1">
                <a:solidFill>
                  <a:srgbClr val="0000CC"/>
                </a:solidFill>
                <a:latin typeface="Calibri" pitchFamily="34" charset="0"/>
              </a:rPr>
              <a:t>All-In-One Voice/Data Appliances</a:t>
            </a:r>
          </a:p>
        </p:txBody>
      </p:sp>
      <p:sp>
        <p:nvSpPr>
          <p:cNvPr id="18464" name="Text Box 33"/>
          <p:cNvSpPr txBox="1">
            <a:spLocks noChangeArrowheads="1"/>
          </p:cNvSpPr>
          <p:nvPr/>
        </p:nvSpPr>
        <p:spPr bwMode="auto">
          <a:xfrm>
            <a:off x="1211263" y="6384925"/>
            <a:ext cx="3817937" cy="244475"/>
          </a:xfrm>
          <a:prstGeom prst="rect">
            <a:avLst/>
          </a:prstGeom>
          <a:noFill/>
          <a:ln w="9525">
            <a:noFill/>
            <a:miter lim="800000"/>
            <a:headEnd/>
            <a:tailEnd/>
          </a:ln>
        </p:spPr>
        <p:txBody>
          <a:bodyPr lIns="91429" tIns="45715" rIns="91429" bIns="45715">
            <a:spAutoFit/>
          </a:bodyPr>
          <a:lstStyle/>
          <a:p>
            <a:pPr algn="r"/>
            <a:r>
              <a:rPr lang="en-US" sz="1000" b="1" u="sng">
                <a:solidFill>
                  <a:srgbClr val="0000CC"/>
                </a:solidFill>
              </a:rPr>
              <a:t>Source</a:t>
            </a:r>
            <a:r>
              <a:rPr lang="en-US" sz="1000" b="1">
                <a:solidFill>
                  <a:srgbClr val="0000CC"/>
                </a:solidFill>
              </a:rPr>
              <a:t>: IntelliCom Analytics,</a:t>
            </a:r>
            <a:r>
              <a:rPr lang="en-US" sz="1000" b="1" i="1">
                <a:solidFill>
                  <a:srgbClr val="0000CC"/>
                </a:solidFill>
              </a:rPr>
              <a:t> IntelliCom Market Dashboard</a:t>
            </a:r>
            <a:r>
              <a:rPr lang="en-US" sz="700" b="1" i="1" baseline="90000">
                <a:solidFill>
                  <a:srgbClr val="0000CC"/>
                </a:solidFill>
              </a:rPr>
              <a:t>SM</a:t>
            </a:r>
            <a:endParaRPr lang="en-US" sz="1000" b="1">
              <a:solidFill>
                <a:srgbClr val="0000CC"/>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ext Box 2"/>
          <p:cNvSpPr txBox="1">
            <a:spLocks noChangeArrowheads="1"/>
          </p:cNvSpPr>
          <p:nvPr/>
        </p:nvSpPr>
        <p:spPr bwMode="auto">
          <a:xfrm>
            <a:off x="304800" y="685800"/>
            <a:ext cx="8534400" cy="750888"/>
          </a:xfrm>
          <a:prstGeom prst="rect">
            <a:avLst/>
          </a:prstGeom>
          <a:noFill/>
          <a:ln w="12700" algn="ctr">
            <a:noFill/>
            <a:miter lim="800000"/>
            <a:headEnd/>
            <a:tailEnd/>
          </a:ln>
        </p:spPr>
        <p:txBody>
          <a:bodyPr lIns="89383" tIns="44691" rIns="89383" bIns="44691">
            <a:spAutoFit/>
          </a:bodyPr>
          <a:lstStyle/>
          <a:p>
            <a:pPr defTabSz="893763" eaLnBrk="0" hangingPunct="0">
              <a:lnSpc>
                <a:spcPct val="90000"/>
              </a:lnSpc>
            </a:pPr>
            <a:r>
              <a:rPr lang="en-US" sz="1600" b="1">
                <a:solidFill>
                  <a:srgbClr val="0000CC"/>
                </a:solidFill>
              </a:rPr>
              <a:t>This Potentially Provides Greater Flexibility In How Customers Deploy Specific Point Applications Along The IPT, UC, And Collaboration Spectrum To Individual Locations, Functional Departments, And Business Users</a:t>
            </a:r>
          </a:p>
        </p:txBody>
      </p:sp>
      <p:sp>
        <p:nvSpPr>
          <p:cNvPr id="20483" name="Text Box 3"/>
          <p:cNvSpPr txBox="1">
            <a:spLocks noChangeArrowheads="1"/>
          </p:cNvSpPr>
          <p:nvPr/>
        </p:nvSpPr>
        <p:spPr bwMode="auto">
          <a:xfrm>
            <a:off x="709613" y="2700338"/>
            <a:ext cx="1778000" cy="2460625"/>
          </a:xfrm>
          <a:prstGeom prst="rect">
            <a:avLst/>
          </a:prstGeom>
          <a:solidFill>
            <a:srgbClr val="00FFFF">
              <a:alpha val="14999"/>
            </a:srgbClr>
          </a:solidFill>
          <a:ln w="12700" algn="ctr">
            <a:noFill/>
            <a:miter lim="800000"/>
            <a:headEnd/>
            <a:tailEnd/>
          </a:ln>
          <a:effectLst/>
        </p:spPr>
        <p:txBody>
          <a:bodyPr lIns="89383" tIns="44691" rIns="89383" bIns="44691"/>
          <a:lstStyle/>
          <a:p>
            <a:pPr algn="ctr" defTabSz="893763" eaLnBrk="0" hangingPunct="0">
              <a:lnSpc>
                <a:spcPct val="95000"/>
              </a:lnSpc>
              <a:defRPr/>
            </a:pPr>
            <a:r>
              <a:rPr lang="en-US" sz="1400" b="1">
                <a:effectLst>
                  <a:outerShdw blurRad="38100" dist="38100" dir="2700000" algn="tl">
                    <a:srgbClr val="FFFFFF"/>
                  </a:outerShdw>
                </a:effectLst>
              </a:rPr>
              <a:t>Core Call Control Platforms</a:t>
            </a:r>
          </a:p>
          <a:p>
            <a:pPr algn="ctr" defTabSz="893763" eaLnBrk="0" hangingPunct="0">
              <a:lnSpc>
                <a:spcPct val="95000"/>
              </a:lnSpc>
              <a:defRPr/>
            </a:pPr>
            <a:endParaRPr lang="en-US" sz="1400" b="1">
              <a:effectLst>
                <a:outerShdw blurRad="38100" dist="38100" dir="2700000" algn="tl">
                  <a:srgbClr val="FFFFFF"/>
                </a:outerShdw>
              </a:effectLst>
            </a:endParaRPr>
          </a:p>
          <a:p>
            <a:pPr algn="ctr" defTabSz="893763" eaLnBrk="0" hangingPunct="0">
              <a:lnSpc>
                <a:spcPct val="95000"/>
              </a:lnSpc>
              <a:defRPr/>
            </a:pPr>
            <a:r>
              <a:rPr lang="en-US" sz="1400" b="1">
                <a:effectLst>
                  <a:outerShdw blurRad="38100" dist="38100" dir="2700000" algn="tl">
                    <a:srgbClr val="FFFFFF"/>
                  </a:outerShdw>
                </a:effectLst>
              </a:rPr>
              <a:t>Supporting Infrastructure</a:t>
            </a:r>
          </a:p>
          <a:p>
            <a:pPr algn="ctr" defTabSz="893763" eaLnBrk="0" hangingPunct="0">
              <a:lnSpc>
                <a:spcPct val="95000"/>
              </a:lnSpc>
              <a:defRPr/>
            </a:pPr>
            <a:endParaRPr lang="en-US" sz="1400" b="1">
              <a:effectLst>
                <a:outerShdw blurRad="38100" dist="38100" dir="2700000" algn="tl">
                  <a:srgbClr val="FFFFFF"/>
                </a:outerShdw>
              </a:effectLst>
            </a:endParaRPr>
          </a:p>
          <a:p>
            <a:pPr algn="ctr" defTabSz="893763" eaLnBrk="0" hangingPunct="0">
              <a:lnSpc>
                <a:spcPct val="95000"/>
              </a:lnSpc>
              <a:defRPr/>
            </a:pPr>
            <a:r>
              <a:rPr lang="en-US" sz="1400" b="1">
                <a:effectLst>
                  <a:outerShdw blurRad="38100" dist="38100" dir="2700000" algn="tl">
                    <a:srgbClr val="FFFFFF"/>
                  </a:outerShdw>
                </a:effectLst>
              </a:rPr>
              <a:t>End User Devices</a:t>
            </a:r>
          </a:p>
          <a:p>
            <a:pPr algn="ctr" defTabSz="893763" eaLnBrk="0" hangingPunct="0">
              <a:lnSpc>
                <a:spcPct val="95000"/>
              </a:lnSpc>
              <a:defRPr/>
            </a:pPr>
            <a:endParaRPr lang="en-US" sz="1400" b="1">
              <a:effectLst>
                <a:outerShdw blurRad="38100" dist="38100" dir="2700000" algn="tl">
                  <a:srgbClr val="FFFFFF"/>
                </a:outerShdw>
              </a:effectLst>
            </a:endParaRPr>
          </a:p>
          <a:p>
            <a:pPr algn="ctr" defTabSz="893763" eaLnBrk="0" hangingPunct="0">
              <a:lnSpc>
                <a:spcPct val="95000"/>
              </a:lnSpc>
              <a:defRPr/>
            </a:pPr>
            <a:r>
              <a:rPr lang="en-US" sz="1400" b="1">
                <a:effectLst>
                  <a:outerShdw blurRad="38100" dist="38100" dir="2700000" algn="tl">
                    <a:srgbClr val="FFFFFF"/>
                  </a:outerShdw>
                </a:effectLst>
              </a:rPr>
              <a:t>Centralized Management &amp; Provisioning</a:t>
            </a:r>
          </a:p>
          <a:p>
            <a:pPr algn="ctr" defTabSz="893763" eaLnBrk="0" hangingPunct="0">
              <a:lnSpc>
                <a:spcPct val="95000"/>
              </a:lnSpc>
              <a:defRPr/>
            </a:pPr>
            <a:endParaRPr lang="en-US" sz="1400" b="1">
              <a:effectLst>
                <a:outerShdw blurRad="38100" dist="38100" dir="2700000" algn="tl">
                  <a:srgbClr val="FFFFFF"/>
                </a:outerShdw>
              </a:effectLst>
            </a:endParaRPr>
          </a:p>
        </p:txBody>
      </p:sp>
      <p:sp>
        <p:nvSpPr>
          <p:cNvPr id="20484" name="Text Box 4"/>
          <p:cNvSpPr txBox="1">
            <a:spLocks noChangeArrowheads="1"/>
          </p:cNvSpPr>
          <p:nvPr/>
        </p:nvSpPr>
        <p:spPr bwMode="auto">
          <a:xfrm>
            <a:off x="2671763" y="2700338"/>
            <a:ext cx="1779587" cy="2471737"/>
          </a:xfrm>
          <a:prstGeom prst="rect">
            <a:avLst/>
          </a:prstGeom>
          <a:solidFill>
            <a:srgbClr val="00FFFF">
              <a:alpha val="14999"/>
            </a:srgbClr>
          </a:solidFill>
          <a:ln w="12700" algn="ctr">
            <a:noFill/>
            <a:miter lim="800000"/>
            <a:headEnd/>
            <a:tailEnd/>
          </a:ln>
          <a:effectLst/>
        </p:spPr>
        <p:txBody>
          <a:bodyPr lIns="89383" tIns="44691" rIns="89383" bIns="44691"/>
          <a:lstStyle/>
          <a:p>
            <a:pPr algn="ctr" defTabSz="893763" eaLnBrk="0" hangingPunct="0">
              <a:lnSpc>
                <a:spcPct val="95000"/>
              </a:lnSpc>
              <a:defRPr/>
            </a:pPr>
            <a:r>
              <a:rPr lang="en-US" sz="1400" b="1">
                <a:effectLst>
                  <a:outerShdw blurRad="38100" dist="38100" dir="2700000" algn="tl">
                    <a:srgbClr val="FFFFFF"/>
                  </a:outerShdw>
                </a:effectLst>
              </a:rPr>
              <a:t>Unified Messaging</a:t>
            </a:r>
          </a:p>
          <a:p>
            <a:pPr algn="ctr" defTabSz="893763" eaLnBrk="0" hangingPunct="0">
              <a:lnSpc>
                <a:spcPct val="95000"/>
              </a:lnSpc>
              <a:defRPr/>
            </a:pPr>
            <a:endParaRPr lang="en-US" sz="1400" b="1">
              <a:effectLst>
                <a:outerShdw blurRad="38100" dist="38100" dir="2700000" algn="tl">
                  <a:srgbClr val="FFFFFF"/>
                </a:outerShdw>
              </a:effectLst>
            </a:endParaRPr>
          </a:p>
          <a:p>
            <a:pPr algn="ctr" defTabSz="893763" eaLnBrk="0" hangingPunct="0">
              <a:lnSpc>
                <a:spcPct val="95000"/>
              </a:lnSpc>
              <a:defRPr/>
            </a:pPr>
            <a:r>
              <a:rPr lang="en-US" sz="1400" b="1">
                <a:effectLst>
                  <a:outerShdw blurRad="38100" dist="38100" dir="2700000" algn="tl">
                    <a:srgbClr val="FFFFFF"/>
                  </a:outerShdw>
                </a:effectLst>
              </a:rPr>
              <a:t>Presence Management</a:t>
            </a:r>
          </a:p>
          <a:p>
            <a:pPr algn="ctr" defTabSz="893763" eaLnBrk="0" hangingPunct="0">
              <a:lnSpc>
                <a:spcPct val="95000"/>
              </a:lnSpc>
              <a:defRPr/>
            </a:pPr>
            <a:endParaRPr lang="en-US" sz="1400" b="1">
              <a:effectLst>
                <a:outerShdw blurRad="38100" dist="38100" dir="2700000" algn="tl">
                  <a:srgbClr val="FFFFFF"/>
                </a:outerShdw>
              </a:effectLst>
            </a:endParaRPr>
          </a:p>
          <a:p>
            <a:pPr algn="ctr" defTabSz="893763" eaLnBrk="0" hangingPunct="0">
              <a:lnSpc>
                <a:spcPct val="95000"/>
              </a:lnSpc>
              <a:defRPr/>
            </a:pPr>
            <a:r>
              <a:rPr lang="en-US" sz="1400" b="1">
                <a:effectLst>
                  <a:outerShdw blurRad="38100" dist="38100" dir="2700000" algn="tl">
                    <a:srgbClr val="FFFFFF"/>
                  </a:outerShdw>
                </a:effectLst>
              </a:rPr>
              <a:t>Instant Messaging</a:t>
            </a:r>
          </a:p>
          <a:p>
            <a:pPr algn="ctr" defTabSz="893763" eaLnBrk="0" hangingPunct="0">
              <a:lnSpc>
                <a:spcPct val="95000"/>
              </a:lnSpc>
              <a:defRPr/>
            </a:pPr>
            <a:endParaRPr lang="en-US" sz="1400" b="1">
              <a:effectLst>
                <a:outerShdw blurRad="38100" dist="38100" dir="2700000" algn="tl">
                  <a:srgbClr val="FFFFFF"/>
                </a:outerShdw>
              </a:effectLst>
            </a:endParaRPr>
          </a:p>
          <a:p>
            <a:pPr algn="ctr" defTabSz="893763" eaLnBrk="0" hangingPunct="0">
              <a:lnSpc>
                <a:spcPct val="95000"/>
              </a:lnSpc>
              <a:defRPr/>
            </a:pPr>
            <a:r>
              <a:rPr lang="en-US" sz="1400" b="1">
                <a:effectLst>
                  <a:outerShdw blurRad="38100" dist="38100" dir="2700000" algn="tl">
                    <a:srgbClr val="FFFFFF"/>
                  </a:outerShdw>
                </a:effectLst>
              </a:rPr>
              <a:t>Mobility</a:t>
            </a:r>
          </a:p>
          <a:p>
            <a:pPr algn="ctr" defTabSz="893763" eaLnBrk="0" hangingPunct="0">
              <a:lnSpc>
                <a:spcPct val="95000"/>
              </a:lnSpc>
              <a:defRPr/>
            </a:pPr>
            <a:endParaRPr lang="en-US" sz="1400" b="1">
              <a:effectLst>
                <a:outerShdw blurRad="38100" dist="38100" dir="2700000" algn="tl">
                  <a:srgbClr val="FFFFFF"/>
                </a:outerShdw>
              </a:effectLst>
            </a:endParaRPr>
          </a:p>
          <a:p>
            <a:pPr algn="ctr" defTabSz="893763" eaLnBrk="0" hangingPunct="0">
              <a:lnSpc>
                <a:spcPct val="95000"/>
              </a:lnSpc>
              <a:defRPr/>
            </a:pPr>
            <a:r>
              <a:rPr lang="en-US" sz="1400" b="1">
                <a:effectLst>
                  <a:outerShdw blurRad="38100" dist="38100" dir="2700000" algn="tl">
                    <a:srgbClr val="FFFFFF"/>
                  </a:outerShdw>
                </a:effectLst>
              </a:rPr>
              <a:t>Unified Clients</a:t>
            </a:r>
          </a:p>
        </p:txBody>
      </p:sp>
      <p:sp>
        <p:nvSpPr>
          <p:cNvPr id="20485" name="Text Box 5"/>
          <p:cNvSpPr txBox="1">
            <a:spLocks noChangeArrowheads="1"/>
          </p:cNvSpPr>
          <p:nvPr/>
        </p:nvSpPr>
        <p:spPr bwMode="auto">
          <a:xfrm>
            <a:off x="6599238" y="2700338"/>
            <a:ext cx="1784350" cy="2474912"/>
          </a:xfrm>
          <a:prstGeom prst="rect">
            <a:avLst/>
          </a:prstGeom>
          <a:solidFill>
            <a:srgbClr val="00FFFF">
              <a:alpha val="14999"/>
            </a:srgbClr>
          </a:solidFill>
          <a:ln w="12700" algn="ctr">
            <a:noFill/>
            <a:miter lim="800000"/>
            <a:headEnd/>
            <a:tailEnd/>
          </a:ln>
          <a:effectLst/>
        </p:spPr>
        <p:txBody>
          <a:bodyPr lIns="89383" tIns="44691" rIns="89383" bIns="44691"/>
          <a:lstStyle/>
          <a:p>
            <a:pPr algn="ctr" defTabSz="893763" eaLnBrk="0" hangingPunct="0">
              <a:lnSpc>
                <a:spcPct val="95000"/>
              </a:lnSpc>
              <a:defRPr/>
            </a:pPr>
            <a:r>
              <a:rPr lang="en-US" sz="1400" b="1">
                <a:effectLst>
                  <a:outerShdw blurRad="38100" dist="38100" dir="2700000" algn="tl">
                    <a:srgbClr val="FFFFFF"/>
                  </a:outerShdw>
                </a:effectLst>
              </a:rPr>
              <a:t>Comm. &amp; Business Apps Convergence</a:t>
            </a:r>
          </a:p>
          <a:p>
            <a:pPr algn="ctr" defTabSz="893763" eaLnBrk="0" hangingPunct="0">
              <a:lnSpc>
                <a:spcPct val="95000"/>
              </a:lnSpc>
              <a:defRPr/>
            </a:pPr>
            <a:endParaRPr lang="en-US" sz="1400" b="1">
              <a:effectLst>
                <a:outerShdw blurRad="38100" dist="38100" dir="2700000" algn="tl">
                  <a:srgbClr val="FFFFFF"/>
                </a:outerShdw>
              </a:effectLst>
            </a:endParaRPr>
          </a:p>
          <a:p>
            <a:pPr algn="ctr" defTabSz="893763" eaLnBrk="0" hangingPunct="0">
              <a:lnSpc>
                <a:spcPct val="95000"/>
              </a:lnSpc>
              <a:defRPr/>
            </a:pPr>
            <a:r>
              <a:rPr lang="en-US" sz="1400" b="1">
                <a:effectLst>
                  <a:outerShdw blurRad="38100" dist="38100" dir="2700000" algn="tl">
                    <a:srgbClr val="FFFFFF"/>
                  </a:outerShdw>
                </a:effectLst>
              </a:rPr>
              <a:t>Event/Process-Driven Automation</a:t>
            </a:r>
          </a:p>
          <a:p>
            <a:pPr algn="ctr" defTabSz="893763" eaLnBrk="0" hangingPunct="0">
              <a:lnSpc>
                <a:spcPct val="95000"/>
              </a:lnSpc>
              <a:defRPr/>
            </a:pPr>
            <a:endParaRPr lang="en-US" sz="1400" b="1">
              <a:effectLst>
                <a:outerShdw blurRad="38100" dist="38100" dir="2700000" algn="tl">
                  <a:srgbClr val="FFFFFF"/>
                </a:outerShdw>
              </a:effectLst>
            </a:endParaRPr>
          </a:p>
          <a:p>
            <a:pPr algn="ctr" defTabSz="893763" eaLnBrk="0" hangingPunct="0">
              <a:lnSpc>
                <a:spcPct val="95000"/>
              </a:lnSpc>
              <a:defRPr/>
            </a:pPr>
            <a:r>
              <a:rPr lang="en-US" sz="1400" b="1">
                <a:effectLst>
                  <a:outerShdw blurRad="38100" dist="38100" dir="2700000" algn="tl">
                    <a:srgbClr val="FFFFFF"/>
                  </a:outerShdw>
                </a:effectLst>
              </a:rPr>
              <a:t>Reduced Latency</a:t>
            </a:r>
          </a:p>
          <a:p>
            <a:pPr algn="ctr" defTabSz="893763" eaLnBrk="0" hangingPunct="0">
              <a:lnSpc>
                <a:spcPct val="95000"/>
              </a:lnSpc>
              <a:defRPr/>
            </a:pPr>
            <a:endParaRPr lang="en-US" sz="1400" b="1">
              <a:effectLst>
                <a:outerShdw blurRad="38100" dist="38100" dir="2700000" algn="tl">
                  <a:srgbClr val="FFFFFF"/>
                </a:outerShdw>
              </a:effectLst>
            </a:endParaRPr>
          </a:p>
          <a:p>
            <a:pPr algn="ctr" defTabSz="893763" eaLnBrk="0" hangingPunct="0">
              <a:lnSpc>
                <a:spcPct val="95000"/>
              </a:lnSpc>
              <a:defRPr/>
            </a:pPr>
            <a:r>
              <a:rPr lang="en-US" sz="1400" b="1">
                <a:effectLst>
                  <a:outerShdw blurRad="38100" dist="38100" dir="2700000" algn="tl">
                    <a:srgbClr val="FFFFFF"/>
                  </a:outerShdw>
                </a:effectLst>
              </a:rPr>
              <a:t>Creation of New Services &amp; Revenue Streams</a:t>
            </a:r>
          </a:p>
          <a:p>
            <a:pPr algn="ctr" defTabSz="893763" eaLnBrk="0" hangingPunct="0">
              <a:lnSpc>
                <a:spcPct val="95000"/>
              </a:lnSpc>
              <a:defRPr/>
            </a:pPr>
            <a:endParaRPr lang="en-US" sz="1400" b="1">
              <a:effectLst>
                <a:outerShdw blurRad="38100" dist="38100" dir="2700000" algn="tl">
                  <a:srgbClr val="FFFFFF"/>
                </a:outerShdw>
              </a:effectLst>
            </a:endParaRPr>
          </a:p>
          <a:p>
            <a:pPr algn="ctr" defTabSz="893763" eaLnBrk="0" hangingPunct="0">
              <a:lnSpc>
                <a:spcPct val="95000"/>
              </a:lnSpc>
              <a:defRPr/>
            </a:pPr>
            <a:endParaRPr lang="en-US" sz="1400" b="1">
              <a:effectLst>
                <a:outerShdw blurRad="38100" dist="38100" dir="2700000" algn="tl">
                  <a:srgbClr val="FFFFFF"/>
                </a:outerShdw>
              </a:effectLst>
            </a:endParaRPr>
          </a:p>
          <a:p>
            <a:pPr algn="ctr" defTabSz="893763" eaLnBrk="0" hangingPunct="0">
              <a:lnSpc>
                <a:spcPct val="95000"/>
              </a:lnSpc>
              <a:defRPr/>
            </a:pPr>
            <a:endParaRPr lang="en-US" sz="1400" b="1">
              <a:effectLst>
                <a:outerShdw blurRad="38100" dist="38100" dir="2700000" algn="tl">
                  <a:srgbClr val="FFFFFF"/>
                </a:outerShdw>
              </a:effectLst>
            </a:endParaRPr>
          </a:p>
          <a:p>
            <a:pPr algn="ctr" defTabSz="893763" eaLnBrk="0" hangingPunct="0">
              <a:lnSpc>
                <a:spcPct val="95000"/>
              </a:lnSpc>
              <a:defRPr/>
            </a:pPr>
            <a:endParaRPr lang="en-US" sz="1400" b="1">
              <a:effectLst>
                <a:outerShdw blurRad="38100" dist="38100" dir="2700000" algn="tl">
                  <a:srgbClr val="FFFFFF"/>
                </a:outerShdw>
              </a:effectLst>
            </a:endParaRPr>
          </a:p>
        </p:txBody>
      </p:sp>
      <p:sp>
        <p:nvSpPr>
          <p:cNvPr id="20486" name="Text Box 6"/>
          <p:cNvSpPr txBox="1">
            <a:spLocks noChangeArrowheads="1"/>
          </p:cNvSpPr>
          <p:nvPr/>
        </p:nvSpPr>
        <p:spPr bwMode="auto">
          <a:xfrm>
            <a:off x="393700" y="1612900"/>
            <a:ext cx="2360613" cy="323850"/>
          </a:xfrm>
          <a:prstGeom prst="rect">
            <a:avLst/>
          </a:prstGeom>
          <a:noFill/>
          <a:ln w="9525">
            <a:noFill/>
            <a:miter lim="800000"/>
            <a:headEnd/>
            <a:tailEnd/>
          </a:ln>
          <a:effectLst/>
        </p:spPr>
        <p:txBody>
          <a:bodyPr lIns="91429" tIns="45715" rIns="91429" bIns="45715">
            <a:spAutoFit/>
          </a:bodyPr>
          <a:lstStyle/>
          <a:p>
            <a:pPr algn="ctr" eaLnBrk="0" hangingPunct="0">
              <a:lnSpc>
                <a:spcPct val="95000"/>
              </a:lnSpc>
              <a:spcBef>
                <a:spcPct val="50000"/>
              </a:spcBef>
              <a:defRPr/>
            </a:pPr>
            <a:r>
              <a:rPr lang="en-US" sz="1600" b="1">
                <a:solidFill>
                  <a:srgbClr val="FF0000"/>
                </a:solidFill>
                <a:effectLst>
                  <a:outerShdw blurRad="38100" dist="38100" dir="2700000" algn="tl">
                    <a:srgbClr val="C0C0C0"/>
                  </a:outerShdw>
                </a:effectLst>
              </a:rPr>
              <a:t>IP Telephony</a:t>
            </a:r>
          </a:p>
        </p:txBody>
      </p:sp>
      <p:sp>
        <p:nvSpPr>
          <p:cNvPr id="20487" name="Text Box 7"/>
          <p:cNvSpPr txBox="1">
            <a:spLocks noChangeArrowheads="1"/>
          </p:cNvSpPr>
          <p:nvPr/>
        </p:nvSpPr>
        <p:spPr bwMode="auto">
          <a:xfrm>
            <a:off x="2328863" y="1371600"/>
            <a:ext cx="2360612" cy="555625"/>
          </a:xfrm>
          <a:prstGeom prst="rect">
            <a:avLst/>
          </a:prstGeom>
          <a:noFill/>
          <a:ln w="9525">
            <a:noFill/>
            <a:miter lim="800000"/>
            <a:headEnd/>
            <a:tailEnd/>
          </a:ln>
          <a:effectLst/>
        </p:spPr>
        <p:txBody>
          <a:bodyPr lIns="91429" tIns="45715" rIns="91429" bIns="45715">
            <a:spAutoFit/>
          </a:bodyPr>
          <a:lstStyle/>
          <a:p>
            <a:pPr algn="ctr" eaLnBrk="0" hangingPunct="0">
              <a:lnSpc>
                <a:spcPct val="95000"/>
              </a:lnSpc>
              <a:spcBef>
                <a:spcPct val="50000"/>
              </a:spcBef>
              <a:defRPr/>
            </a:pPr>
            <a:r>
              <a:rPr lang="en-US" sz="1600" b="1">
                <a:solidFill>
                  <a:srgbClr val="FF0000"/>
                </a:solidFill>
                <a:effectLst>
                  <a:outerShdw blurRad="38100" dist="38100" dir="2700000" algn="tl">
                    <a:srgbClr val="C0C0C0"/>
                  </a:outerShdw>
                </a:effectLst>
              </a:rPr>
              <a:t>Unified Communications</a:t>
            </a:r>
          </a:p>
        </p:txBody>
      </p:sp>
      <p:sp>
        <p:nvSpPr>
          <p:cNvPr id="20488" name="Text Box 8"/>
          <p:cNvSpPr txBox="1">
            <a:spLocks noChangeArrowheads="1"/>
          </p:cNvSpPr>
          <p:nvPr/>
        </p:nvSpPr>
        <p:spPr bwMode="auto">
          <a:xfrm>
            <a:off x="6200775" y="1612900"/>
            <a:ext cx="2520950" cy="323850"/>
          </a:xfrm>
          <a:prstGeom prst="rect">
            <a:avLst/>
          </a:prstGeom>
          <a:noFill/>
          <a:ln w="9525">
            <a:noFill/>
            <a:miter lim="800000"/>
            <a:headEnd/>
            <a:tailEnd/>
          </a:ln>
          <a:effectLst/>
        </p:spPr>
        <p:txBody>
          <a:bodyPr lIns="91429" tIns="45715" rIns="91429" bIns="45715">
            <a:spAutoFit/>
          </a:bodyPr>
          <a:lstStyle/>
          <a:p>
            <a:pPr algn="ctr" eaLnBrk="0" hangingPunct="0">
              <a:lnSpc>
                <a:spcPct val="95000"/>
              </a:lnSpc>
              <a:spcBef>
                <a:spcPct val="50000"/>
              </a:spcBef>
              <a:defRPr/>
            </a:pPr>
            <a:r>
              <a:rPr lang="en-US" sz="1600" b="1">
                <a:solidFill>
                  <a:srgbClr val="FF0000"/>
                </a:solidFill>
                <a:effectLst>
                  <a:outerShdw blurRad="38100" dist="38100" dir="2700000" algn="tl">
                    <a:srgbClr val="C0C0C0"/>
                  </a:outerShdw>
                </a:effectLst>
              </a:rPr>
              <a:t>CEBP</a:t>
            </a:r>
          </a:p>
        </p:txBody>
      </p:sp>
      <p:sp>
        <p:nvSpPr>
          <p:cNvPr id="2" name="Text Box 9"/>
          <p:cNvSpPr txBox="1">
            <a:spLocks noChangeArrowheads="1"/>
          </p:cNvSpPr>
          <p:nvPr/>
        </p:nvSpPr>
        <p:spPr bwMode="auto">
          <a:xfrm>
            <a:off x="709613" y="1985963"/>
            <a:ext cx="1778000" cy="630237"/>
          </a:xfrm>
          <a:prstGeom prst="rect">
            <a:avLst/>
          </a:prstGeom>
          <a:solidFill>
            <a:srgbClr val="00FFFF">
              <a:alpha val="14902"/>
            </a:srgbClr>
          </a:solidFill>
          <a:ln w="12700" algn="ctr">
            <a:noFill/>
            <a:miter lim="800000"/>
            <a:headEnd/>
            <a:tailEnd/>
          </a:ln>
        </p:spPr>
        <p:txBody>
          <a:bodyPr lIns="89383" tIns="44691" rIns="89383" bIns="44691"/>
          <a:lstStyle/>
          <a:p>
            <a:pPr algn="ctr" defTabSz="893763" eaLnBrk="0" hangingPunct="0"/>
            <a:r>
              <a:rPr lang="en-US" sz="1500" b="1" i="1">
                <a:solidFill>
                  <a:schemeClr val="hlink"/>
                </a:solidFill>
              </a:rPr>
              <a:t>Infrastructure Convergence</a:t>
            </a:r>
            <a:endParaRPr lang="en-US" sz="1400" b="1">
              <a:solidFill>
                <a:schemeClr val="hlink"/>
              </a:solidFill>
            </a:endParaRPr>
          </a:p>
          <a:p>
            <a:pPr algn="ctr" defTabSz="893763" eaLnBrk="0" hangingPunct="0"/>
            <a:endParaRPr lang="en-US" sz="1400" b="1">
              <a:solidFill>
                <a:schemeClr val="hlink"/>
              </a:solidFill>
            </a:endParaRPr>
          </a:p>
        </p:txBody>
      </p:sp>
      <p:sp>
        <p:nvSpPr>
          <p:cNvPr id="20489" name="Text Box 10"/>
          <p:cNvSpPr txBox="1">
            <a:spLocks noChangeArrowheads="1"/>
          </p:cNvSpPr>
          <p:nvPr/>
        </p:nvSpPr>
        <p:spPr bwMode="auto">
          <a:xfrm>
            <a:off x="2671763" y="1985963"/>
            <a:ext cx="1779587" cy="633412"/>
          </a:xfrm>
          <a:prstGeom prst="rect">
            <a:avLst/>
          </a:prstGeom>
          <a:solidFill>
            <a:srgbClr val="00FFFF">
              <a:alpha val="14902"/>
            </a:srgbClr>
          </a:solidFill>
          <a:ln w="12700" algn="ctr">
            <a:noFill/>
            <a:miter lim="800000"/>
            <a:headEnd/>
            <a:tailEnd/>
          </a:ln>
        </p:spPr>
        <p:txBody>
          <a:bodyPr lIns="89383" tIns="44691" rIns="89383" bIns="44691"/>
          <a:lstStyle/>
          <a:p>
            <a:pPr algn="ctr" defTabSz="893763" eaLnBrk="0" hangingPunct="0"/>
            <a:r>
              <a:rPr lang="en-US" sz="1500" b="1" i="1">
                <a:solidFill>
                  <a:schemeClr val="hlink"/>
                </a:solidFill>
              </a:rPr>
              <a:t>Personal</a:t>
            </a:r>
          </a:p>
          <a:p>
            <a:pPr algn="ctr" defTabSz="893763" eaLnBrk="0" hangingPunct="0"/>
            <a:r>
              <a:rPr lang="en-US" sz="1500" b="1" i="1">
                <a:solidFill>
                  <a:schemeClr val="hlink"/>
                </a:solidFill>
              </a:rPr>
              <a:t>Productivity</a:t>
            </a:r>
            <a:endParaRPr lang="en-US" sz="1400" b="1">
              <a:solidFill>
                <a:schemeClr val="hlink"/>
              </a:solidFill>
            </a:endParaRPr>
          </a:p>
          <a:p>
            <a:pPr algn="ctr" defTabSz="893763" eaLnBrk="0" hangingPunct="0"/>
            <a:endParaRPr lang="en-US" sz="1400" b="1">
              <a:solidFill>
                <a:schemeClr val="hlink"/>
              </a:solidFill>
            </a:endParaRPr>
          </a:p>
        </p:txBody>
      </p:sp>
      <p:sp>
        <p:nvSpPr>
          <p:cNvPr id="20490" name="Text Box 11"/>
          <p:cNvSpPr txBox="1">
            <a:spLocks noChangeArrowheads="1"/>
          </p:cNvSpPr>
          <p:nvPr/>
        </p:nvSpPr>
        <p:spPr bwMode="auto">
          <a:xfrm>
            <a:off x="6599238" y="1985963"/>
            <a:ext cx="1784350" cy="633412"/>
          </a:xfrm>
          <a:prstGeom prst="rect">
            <a:avLst/>
          </a:prstGeom>
          <a:solidFill>
            <a:srgbClr val="00FFFF">
              <a:alpha val="14902"/>
            </a:srgbClr>
          </a:solidFill>
          <a:ln w="12700" algn="ctr">
            <a:noFill/>
            <a:miter lim="800000"/>
            <a:headEnd/>
            <a:tailEnd/>
          </a:ln>
        </p:spPr>
        <p:txBody>
          <a:bodyPr lIns="89383" tIns="44691" rIns="89383" bIns="44691"/>
          <a:lstStyle/>
          <a:p>
            <a:pPr algn="ctr" defTabSz="893763" eaLnBrk="0" hangingPunct="0"/>
            <a:r>
              <a:rPr lang="en-US" sz="1500" b="1" i="1">
                <a:solidFill>
                  <a:schemeClr val="hlink"/>
                </a:solidFill>
              </a:rPr>
              <a:t>Business Transformation</a:t>
            </a:r>
            <a:endParaRPr lang="en-US" sz="1400" b="1">
              <a:solidFill>
                <a:schemeClr val="hlink"/>
              </a:solidFill>
            </a:endParaRPr>
          </a:p>
          <a:p>
            <a:pPr algn="ctr" defTabSz="893763" eaLnBrk="0" hangingPunct="0"/>
            <a:endParaRPr lang="en-US" sz="1400" b="1">
              <a:solidFill>
                <a:schemeClr val="hlink"/>
              </a:solidFill>
            </a:endParaRPr>
          </a:p>
        </p:txBody>
      </p:sp>
      <p:sp>
        <p:nvSpPr>
          <p:cNvPr id="20491" name="Text Box 12"/>
          <p:cNvSpPr txBox="1">
            <a:spLocks noChangeArrowheads="1"/>
          </p:cNvSpPr>
          <p:nvPr/>
        </p:nvSpPr>
        <p:spPr bwMode="auto">
          <a:xfrm>
            <a:off x="6042025" y="5213350"/>
            <a:ext cx="2644775" cy="304800"/>
          </a:xfrm>
          <a:prstGeom prst="rect">
            <a:avLst/>
          </a:prstGeom>
          <a:noFill/>
          <a:ln w="9525">
            <a:noFill/>
            <a:miter lim="800000"/>
            <a:headEnd/>
            <a:tailEnd/>
          </a:ln>
        </p:spPr>
        <p:txBody>
          <a:bodyPr lIns="91429" tIns="45715" rIns="91429" bIns="45715">
            <a:spAutoFit/>
          </a:bodyPr>
          <a:lstStyle/>
          <a:p>
            <a:pPr eaLnBrk="0" hangingPunct="0">
              <a:spcBef>
                <a:spcPct val="50000"/>
              </a:spcBef>
            </a:pPr>
            <a:r>
              <a:rPr lang="en-US" sz="1400" b="1"/>
              <a:t>Business-Specific Benefits</a:t>
            </a:r>
          </a:p>
        </p:txBody>
      </p:sp>
      <p:sp>
        <p:nvSpPr>
          <p:cNvPr id="20492" name="Text Box 13"/>
          <p:cNvSpPr txBox="1">
            <a:spLocks noChangeArrowheads="1"/>
          </p:cNvSpPr>
          <p:nvPr/>
        </p:nvSpPr>
        <p:spPr bwMode="auto">
          <a:xfrm>
            <a:off x="604838" y="5214938"/>
            <a:ext cx="2697162" cy="304800"/>
          </a:xfrm>
          <a:prstGeom prst="rect">
            <a:avLst/>
          </a:prstGeom>
          <a:noFill/>
          <a:ln w="9525">
            <a:noFill/>
            <a:miter lim="800000"/>
            <a:headEnd/>
            <a:tailEnd/>
          </a:ln>
        </p:spPr>
        <p:txBody>
          <a:bodyPr lIns="91429" tIns="45715" rIns="91429" bIns="45715">
            <a:spAutoFit/>
          </a:bodyPr>
          <a:lstStyle/>
          <a:p>
            <a:pPr eaLnBrk="0" hangingPunct="0">
              <a:spcBef>
                <a:spcPct val="50000"/>
              </a:spcBef>
            </a:pPr>
            <a:r>
              <a:rPr lang="en-US" sz="1400" b="1"/>
              <a:t>Technology Driven Benefits</a:t>
            </a:r>
          </a:p>
        </p:txBody>
      </p:sp>
      <p:sp>
        <p:nvSpPr>
          <p:cNvPr id="20493" name="Line 14"/>
          <p:cNvSpPr>
            <a:spLocks noChangeShapeType="1"/>
          </p:cNvSpPr>
          <p:nvPr/>
        </p:nvSpPr>
        <p:spPr bwMode="auto">
          <a:xfrm>
            <a:off x="3403600" y="5365750"/>
            <a:ext cx="2330450" cy="0"/>
          </a:xfrm>
          <a:prstGeom prst="line">
            <a:avLst/>
          </a:prstGeom>
          <a:noFill/>
          <a:ln w="57150">
            <a:solidFill>
              <a:schemeClr val="hlink"/>
            </a:solidFill>
            <a:round/>
            <a:headEnd/>
            <a:tailEnd type="triangle" w="med" len="med"/>
          </a:ln>
        </p:spPr>
        <p:txBody>
          <a:bodyPr>
            <a:spAutoFit/>
          </a:bodyPr>
          <a:lstStyle/>
          <a:p>
            <a:endParaRPr lang="en-US"/>
          </a:p>
        </p:txBody>
      </p:sp>
      <p:sp>
        <p:nvSpPr>
          <p:cNvPr id="20494" name="Text Box 15"/>
          <p:cNvSpPr txBox="1">
            <a:spLocks noChangeArrowheads="1"/>
          </p:cNvSpPr>
          <p:nvPr/>
        </p:nvSpPr>
        <p:spPr bwMode="auto">
          <a:xfrm>
            <a:off x="457200" y="5576888"/>
            <a:ext cx="8229600" cy="582612"/>
          </a:xfrm>
          <a:prstGeom prst="rect">
            <a:avLst/>
          </a:prstGeom>
          <a:noFill/>
          <a:ln w="12700" algn="ctr">
            <a:solidFill>
              <a:srgbClr val="FF0000"/>
            </a:solidFill>
            <a:miter lim="800000"/>
            <a:headEnd/>
            <a:tailEnd/>
          </a:ln>
        </p:spPr>
        <p:txBody>
          <a:bodyPr lIns="89383" tIns="44691" rIns="89383" bIns="44691"/>
          <a:lstStyle/>
          <a:p>
            <a:pPr defTabSz="893763" eaLnBrk="0" hangingPunct="0"/>
            <a:r>
              <a:rPr lang="en-US" sz="1400" b="1">
                <a:solidFill>
                  <a:srgbClr val="FF0000"/>
                </a:solidFill>
              </a:rPr>
              <a:t>While Basic Applications Like Call Control Are Deployed Throughout An Organization, Higher-Level And Customized Applications Could Be Delivered To Only Those That Need Them</a:t>
            </a:r>
          </a:p>
        </p:txBody>
      </p:sp>
      <p:sp>
        <p:nvSpPr>
          <p:cNvPr id="20496" name="Text Box 16"/>
          <p:cNvSpPr txBox="1">
            <a:spLocks noChangeArrowheads="1"/>
          </p:cNvSpPr>
          <p:nvPr/>
        </p:nvSpPr>
        <p:spPr bwMode="auto">
          <a:xfrm>
            <a:off x="4635500" y="2700338"/>
            <a:ext cx="1779588" cy="2471737"/>
          </a:xfrm>
          <a:prstGeom prst="rect">
            <a:avLst/>
          </a:prstGeom>
          <a:solidFill>
            <a:srgbClr val="00FFFF">
              <a:alpha val="14999"/>
            </a:srgbClr>
          </a:solidFill>
          <a:ln w="12700" algn="ctr">
            <a:noFill/>
            <a:miter lim="800000"/>
            <a:headEnd/>
            <a:tailEnd/>
          </a:ln>
          <a:effectLst/>
        </p:spPr>
        <p:txBody>
          <a:bodyPr lIns="89383" tIns="44691" rIns="89383" bIns="44691"/>
          <a:lstStyle/>
          <a:p>
            <a:pPr algn="ctr" defTabSz="893763" eaLnBrk="0" hangingPunct="0">
              <a:lnSpc>
                <a:spcPct val="95000"/>
              </a:lnSpc>
              <a:defRPr/>
            </a:pPr>
            <a:r>
              <a:rPr lang="en-US" sz="1400" b="1">
                <a:effectLst>
                  <a:outerShdw blurRad="38100" dist="38100" dir="2700000" algn="tl">
                    <a:srgbClr val="FFFFFF"/>
                  </a:outerShdw>
                </a:effectLst>
              </a:rPr>
              <a:t>Shared Workspaces</a:t>
            </a:r>
          </a:p>
          <a:p>
            <a:pPr algn="ctr" defTabSz="893763" eaLnBrk="0" hangingPunct="0">
              <a:lnSpc>
                <a:spcPct val="95000"/>
              </a:lnSpc>
              <a:defRPr/>
            </a:pPr>
            <a:endParaRPr lang="en-US" sz="1400" b="1">
              <a:effectLst>
                <a:outerShdw blurRad="38100" dist="38100" dir="2700000" algn="tl">
                  <a:srgbClr val="FFFFFF"/>
                </a:outerShdw>
              </a:effectLst>
            </a:endParaRPr>
          </a:p>
          <a:p>
            <a:pPr algn="ctr" defTabSz="893763" eaLnBrk="0" hangingPunct="0">
              <a:lnSpc>
                <a:spcPct val="95000"/>
              </a:lnSpc>
              <a:defRPr/>
            </a:pPr>
            <a:r>
              <a:rPr lang="en-US" sz="1400" b="1">
                <a:effectLst>
                  <a:outerShdw blurRad="38100" dist="38100" dir="2700000" algn="tl">
                    <a:srgbClr val="FFFFFF"/>
                  </a:outerShdw>
                </a:effectLst>
              </a:rPr>
              <a:t>Converged Conferencing</a:t>
            </a:r>
          </a:p>
          <a:p>
            <a:pPr algn="ctr" defTabSz="893763" eaLnBrk="0" hangingPunct="0">
              <a:lnSpc>
                <a:spcPct val="95000"/>
              </a:lnSpc>
              <a:defRPr/>
            </a:pPr>
            <a:endParaRPr lang="en-US" sz="1400" b="1">
              <a:effectLst>
                <a:outerShdw blurRad="38100" dist="38100" dir="2700000" algn="tl">
                  <a:srgbClr val="FFFFFF"/>
                </a:outerShdw>
              </a:effectLst>
            </a:endParaRPr>
          </a:p>
          <a:p>
            <a:pPr algn="ctr" defTabSz="893763" eaLnBrk="0" hangingPunct="0">
              <a:lnSpc>
                <a:spcPct val="95000"/>
              </a:lnSpc>
              <a:defRPr/>
            </a:pPr>
            <a:r>
              <a:rPr lang="en-US" sz="1400" b="1">
                <a:effectLst>
                  <a:outerShdw blurRad="38100" dist="38100" dir="2700000" algn="tl">
                    <a:srgbClr val="FFFFFF"/>
                  </a:outerShdw>
                </a:effectLst>
              </a:rPr>
              <a:t>Telepresence</a:t>
            </a:r>
          </a:p>
          <a:p>
            <a:pPr algn="ctr" defTabSz="893763" eaLnBrk="0" hangingPunct="0">
              <a:lnSpc>
                <a:spcPct val="95000"/>
              </a:lnSpc>
              <a:defRPr/>
            </a:pPr>
            <a:endParaRPr lang="en-US" sz="1400" b="1">
              <a:effectLst>
                <a:outerShdw blurRad="38100" dist="38100" dir="2700000" algn="tl">
                  <a:srgbClr val="FFFFFF"/>
                </a:outerShdw>
              </a:effectLst>
            </a:endParaRPr>
          </a:p>
          <a:p>
            <a:pPr algn="ctr" defTabSz="893763" eaLnBrk="0" hangingPunct="0">
              <a:lnSpc>
                <a:spcPct val="95000"/>
              </a:lnSpc>
              <a:defRPr/>
            </a:pPr>
            <a:r>
              <a:rPr lang="en-US" sz="1400" b="1">
                <a:effectLst>
                  <a:outerShdw blurRad="38100" dist="38100" dir="2700000" algn="tl">
                    <a:srgbClr val="FFFFFF"/>
                  </a:outerShdw>
                </a:effectLst>
              </a:rPr>
              <a:t>Enterprise Social Networking</a:t>
            </a:r>
          </a:p>
        </p:txBody>
      </p:sp>
      <p:sp>
        <p:nvSpPr>
          <p:cNvPr id="20497" name="Text Box 17"/>
          <p:cNvSpPr txBox="1">
            <a:spLocks noChangeArrowheads="1"/>
          </p:cNvSpPr>
          <p:nvPr/>
        </p:nvSpPr>
        <p:spPr bwMode="auto">
          <a:xfrm>
            <a:off x="4264025" y="1612900"/>
            <a:ext cx="2362200" cy="323850"/>
          </a:xfrm>
          <a:prstGeom prst="rect">
            <a:avLst/>
          </a:prstGeom>
          <a:noFill/>
          <a:ln w="9525">
            <a:noFill/>
            <a:miter lim="800000"/>
            <a:headEnd/>
            <a:tailEnd/>
          </a:ln>
          <a:effectLst/>
        </p:spPr>
        <p:txBody>
          <a:bodyPr lIns="91429" tIns="45715" rIns="91429" bIns="45715">
            <a:spAutoFit/>
          </a:bodyPr>
          <a:lstStyle/>
          <a:p>
            <a:pPr algn="ctr" eaLnBrk="0" hangingPunct="0">
              <a:lnSpc>
                <a:spcPct val="95000"/>
              </a:lnSpc>
              <a:spcBef>
                <a:spcPct val="50000"/>
              </a:spcBef>
              <a:defRPr/>
            </a:pPr>
            <a:r>
              <a:rPr lang="en-US" sz="1600" b="1">
                <a:solidFill>
                  <a:srgbClr val="FF0000"/>
                </a:solidFill>
                <a:effectLst>
                  <a:outerShdw blurRad="38100" dist="38100" dir="2700000" algn="tl">
                    <a:srgbClr val="C0C0C0"/>
                  </a:outerShdw>
                </a:effectLst>
              </a:rPr>
              <a:t>Collaboration</a:t>
            </a:r>
          </a:p>
        </p:txBody>
      </p:sp>
      <p:sp>
        <p:nvSpPr>
          <p:cNvPr id="3" name="Text Box 18"/>
          <p:cNvSpPr txBox="1">
            <a:spLocks noChangeArrowheads="1"/>
          </p:cNvSpPr>
          <p:nvPr/>
        </p:nvSpPr>
        <p:spPr bwMode="auto">
          <a:xfrm>
            <a:off x="4635500" y="1985963"/>
            <a:ext cx="1779588" cy="633412"/>
          </a:xfrm>
          <a:prstGeom prst="rect">
            <a:avLst/>
          </a:prstGeom>
          <a:solidFill>
            <a:srgbClr val="00FFFF">
              <a:alpha val="14902"/>
            </a:srgbClr>
          </a:solidFill>
          <a:ln w="12700" algn="ctr">
            <a:noFill/>
            <a:miter lim="800000"/>
            <a:headEnd/>
            <a:tailEnd/>
          </a:ln>
        </p:spPr>
        <p:txBody>
          <a:bodyPr lIns="89383" tIns="44691" rIns="89383" bIns="44691"/>
          <a:lstStyle/>
          <a:p>
            <a:pPr algn="ctr" defTabSz="893763" eaLnBrk="0" hangingPunct="0"/>
            <a:r>
              <a:rPr lang="en-US" sz="1500" b="1" i="1">
                <a:solidFill>
                  <a:schemeClr val="hlink"/>
                </a:solidFill>
              </a:rPr>
              <a:t>Workforce</a:t>
            </a:r>
          </a:p>
          <a:p>
            <a:pPr algn="ctr" defTabSz="893763" eaLnBrk="0" hangingPunct="0"/>
            <a:r>
              <a:rPr lang="en-US" sz="1500" b="1" i="1">
                <a:solidFill>
                  <a:schemeClr val="hlink"/>
                </a:solidFill>
              </a:rPr>
              <a:t>Productivity</a:t>
            </a:r>
            <a:endParaRPr lang="en-US" sz="1400" b="1">
              <a:solidFill>
                <a:schemeClr val="hlink"/>
              </a:solidFill>
            </a:endParaRPr>
          </a:p>
          <a:p>
            <a:pPr algn="ctr" defTabSz="893763" eaLnBrk="0" hangingPunct="0"/>
            <a:endParaRPr lang="en-US" sz="1400" b="1">
              <a:solidFill>
                <a:schemeClr val="hlink"/>
              </a:solidFill>
            </a:endParaRPr>
          </a:p>
        </p:txBody>
      </p:sp>
      <p:sp>
        <p:nvSpPr>
          <p:cNvPr id="20498" name="Text Box 19"/>
          <p:cNvSpPr txBox="1">
            <a:spLocks noChangeArrowheads="1"/>
          </p:cNvSpPr>
          <p:nvPr/>
        </p:nvSpPr>
        <p:spPr bwMode="auto">
          <a:xfrm>
            <a:off x="381000" y="6203950"/>
            <a:ext cx="3817938" cy="244475"/>
          </a:xfrm>
          <a:prstGeom prst="rect">
            <a:avLst/>
          </a:prstGeom>
          <a:noFill/>
          <a:ln w="9525">
            <a:noFill/>
            <a:miter lim="800000"/>
            <a:headEnd/>
            <a:tailEnd/>
          </a:ln>
        </p:spPr>
        <p:txBody>
          <a:bodyPr wrap="none" lIns="91419" tIns="45710" rIns="91419" bIns="45710">
            <a:spAutoFit/>
          </a:bodyPr>
          <a:lstStyle/>
          <a:p>
            <a:pPr algn="r"/>
            <a:r>
              <a:rPr lang="en-US" sz="1000" b="1" u="sng">
                <a:solidFill>
                  <a:srgbClr val="0000CC"/>
                </a:solidFill>
              </a:rPr>
              <a:t>Source</a:t>
            </a:r>
            <a:r>
              <a:rPr lang="en-US" sz="1000" b="1">
                <a:solidFill>
                  <a:srgbClr val="0000CC"/>
                </a:solidFill>
              </a:rPr>
              <a:t>: IntelliCom Analytics,</a:t>
            </a:r>
            <a:r>
              <a:rPr lang="en-US" sz="1000" b="1" i="1">
                <a:solidFill>
                  <a:srgbClr val="0000CC"/>
                </a:solidFill>
              </a:rPr>
              <a:t> IntelliCom Market Dashboard</a:t>
            </a:r>
            <a:r>
              <a:rPr lang="en-US" sz="700" b="1" i="1" baseline="90000">
                <a:solidFill>
                  <a:srgbClr val="0000CC"/>
                </a:solidFill>
              </a:rPr>
              <a:t>SM</a:t>
            </a:r>
            <a:endParaRPr lang="en-US" sz="1000" b="1">
              <a:solidFill>
                <a:srgbClr val="0000CC"/>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ext Box 4"/>
          <p:cNvSpPr txBox="1">
            <a:spLocks noChangeArrowheads="1"/>
          </p:cNvSpPr>
          <p:nvPr/>
        </p:nvSpPr>
        <p:spPr bwMode="auto">
          <a:xfrm>
            <a:off x="304800" y="685800"/>
            <a:ext cx="8737600" cy="892175"/>
          </a:xfrm>
          <a:prstGeom prst="rect">
            <a:avLst/>
          </a:prstGeom>
          <a:noFill/>
          <a:ln w="12700" algn="ctr">
            <a:noFill/>
            <a:miter lim="800000"/>
            <a:headEnd/>
            <a:tailEnd/>
          </a:ln>
        </p:spPr>
        <p:txBody>
          <a:bodyPr lIns="89373" tIns="44685" rIns="89373" bIns="44685"/>
          <a:lstStyle/>
          <a:p>
            <a:pPr defTabSz="893763" eaLnBrk="0" hangingPunct="0">
              <a:lnSpc>
                <a:spcPct val="90000"/>
              </a:lnSpc>
            </a:pPr>
            <a:r>
              <a:rPr lang="en-US" sz="1600" b="1">
                <a:solidFill>
                  <a:srgbClr val="0000CC"/>
                </a:solidFill>
              </a:rPr>
              <a:t>Two Contrasting Visions Are Emerging For Delivering Collaboration With Some Advocating A Single, Unifying Architecture, While Others Focus On Integrating Targeted Areas Of Competency With Third-Party Solutions In Other Segments </a:t>
            </a:r>
          </a:p>
        </p:txBody>
      </p:sp>
      <p:sp>
        <p:nvSpPr>
          <p:cNvPr id="22530" name="Rectangle 5"/>
          <p:cNvSpPr>
            <a:spLocks noChangeArrowheads="1"/>
          </p:cNvSpPr>
          <p:nvPr/>
        </p:nvSpPr>
        <p:spPr bwMode="auto">
          <a:xfrm>
            <a:off x="1231900" y="1795463"/>
            <a:ext cx="3616325" cy="719137"/>
          </a:xfrm>
          <a:prstGeom prst="rect">
            <a:avLst/>
          </a:prstGeom>
          <a:solidFill>
            <a:srgbClr val="DDDDFF"/>
          </a:solidFill>
          <a:ln w="9525">
            <a:noFill/>
            <a:miter lim="800000"/>
            <a:headEnd/>
            <a:tailEnd/>
          </a:ln>
        </p:spPr>
        <p:txBody>
          <a:bodyPr lIns="0" tIns="0" rIns="0" bIns="0"/>
          <a:lstStyle/>
          <a:p>
            <a:pPr marL="114300" defTabSz="935038">
              <a:lnSpc>
                <a:spcPct val="85000"/>
              </a:lnSpc>
              <a:spcBef>
                <a:spcPct val="40000"/>
              </a:spcBef>
              <a:buClr>
                <a:srgbClr val="000099"/>
              </a:buClr>
              <a:buFont typeface="Wingdings" pitchFamily="2" charset="2"/>
              <a:buNone/>
            </a:pPr>
            <a:endParaRPr lang="en-US" sz="600" b="1">
              <a:latin typeface="Calibri" pitchFamily="34" charset="0"/>
            </a:endParaRPr>
          </a:p>
          <a:p>
            <a:pPr marL="114300" defTabSz="935038">
              <a:lnSpc>
                <a:spcPct val="85000"/>
              </a:lnSpc>
              <a:buClr>
                <a:srgbClr val="000099"/>
              </a:buClr>
              <a:buFont typeface="Wingdings" pitchFamily="2" charset="2"/>
              <a:buNone/>
            </a:pPr>
            <a:r>
              <a:rPr lang="en-US" sz="1200" b="1">
                <a:latin typeface="Calibri" pitchFamily="34" charset="0"/>
              </a:rPr>
              <a:t>A single provider delivers an integrated architecture blending premise- and cloud-based elements across the complete voice and Collaboration spectrum  </a:t>
            </a:r>
          </a:p>
        </p:txBody>
      </p:sp>
      <p:sp>
        <p:nvSpPr>
          <p:cNvPr id="22531" name="Text Box 6"/>
          <p:cNvSpPr txBox="1">
            <a:spLocks noChangeArrowheads="1"/>
          </p:cNvSpPr>
          <p:nvPr/>
        </p:nvSpPr>
        <p:spPr bwMode="auto">
          <a:xfrm>
            <a:off x="1790700" y="1436688"/>
            <a:ext cx="2322513" cy="304800"/>
          </a:xfrm>
          <a:prstGeom prst="rect">
            <a:avLst/>
          </a:prstGeom>
          <a:noFill/>
          <a:ln w="9525">
            <a:noFill/>
            <a:miter lim="800000"/>
            <a:headEnd/>
            <a:tailEnd/>
          </a:ln>
        </p:spPr>
        <p:txBody>
          <a:bodyPr wrap="none" lIns="91419" tIns="45710" rIns="91419" bIns="45710">
            <a:spAutoFit/>
          </a:bodyPr>
          <a:lstStyle/>
          <a:p>
            <a:r>
              <a:rPr lang="en-US" sz="1400" b="1">
                <a:solidFill>
                  <a:srgbClr val="FF0000"/>
                </a:solidFill>
              </a:rPr>
              <a:t>Overarching Architecture</a:t>
            </a:r>
          </a:p>
        </p:txBody>
      </p:sp>
      <p:sp>
        <p:nvSpPr>
          <p:cNvPr id="22532" name="Text Box 7"/>
          <p:cNvSpPr txBox="1">
            <a:spLocks noChangeArrowheads="1"/>
          </p:cNvSpPr>
          <p:nvPr/>
        </p:nvSpPr>
        <p:spPr bwMode="auto">
          <a:xfrm>
            <a:off x="5851525" y="1436688"/>
            <a:ext cx="2232025" cy="304800"/>
          </a:xfrm>
          <a:prstGeom prst="rect">
            <a:avLst/>
          </a:prstGeom>
          <a:noFill/>
          <a:ln w="9525">
            <a:noFill/>
            <a:miter lim="800000"/>
            <a:headEnd/>
            <a:tailEnd/>
          </a:ln>
        </p:spPr>
        <p:txBody>
          <a:bodyPr wrap="none" lIns="91419" tIns="45710" rIns="91419" bIns="45710">
            <a:spAutoFit/>
          </a:bodyPr>
          <a:lstStyle/>
          <a:p>
            <a:r>
              <a:rPr lang="en-US" sz="1400" b="1">
                <a:solidFill>
                  <a:srgbClr val="FF0000"/>
                </a:solidFill>
              </a:rPr>
              <a:t>Best-of-Breed Approach</a:t>
            </a:r>
          </a:p>
        </p:txBody>
      </p:sp>
      <p:sp>
        <p:nvSpPr>
          <p:cNvPr id="22533" name="Rectangle 8"/>
          <p:cNvSpPr>
            <a:spLocks noChangeArrowheads="1"/>
          </p:cNvSpPr>
          <p:nvPr/>
        </p:nvSpPr>
        <p:spPr bwMode="auto">
          <a:xfrm>
            <a:off x="1231900" y="4471988"/>
            <a:ext cx="3616325" cy="1558925"/>
          </a:xfrm>
          <a:prstGeom prst="rect">
            <a:avLst/>
          </a:prstGeom>
          <a:solidFill>
            <a:srgbClr val="FECED1"/>
          </a:solidFill>
          <a:ln w="9525">
            <a:noFill/>
            <a:miter lim="800000"/>
            <a:headEnd/>
            <a:tailEnd/>
          </a:ln>
        </p:spPr>
        <p:txBody>
          <a:bodyPr lIns="0" tIns="0" rIns="0" bIns="0"/>
          <a:lstStyle/>
          <a:p>
            <a:pPr marL="350838" indent="-236538" defTabSz="935038">
              <a:lnSpc>
                <a:spcPct val="85000"/>
              </a:lnSpc>
              <a:spcBef>
                <a:spcPct val="40000"/>
              </a:spcBef>
              <a:buClr>
                <a:srgbClr val="000099"/>
              </a:buClr>
              <a:buFont typeface="Wingdings" pitchFamily="2" charset="2"/>
              <a:buNone/>
            </a:pPr>
            <a:endParaRPr lang="en-US" sz="600" b="1">
              <a:latin typeface="Calibri" pitchFamily="34" charset="0"/>
            </a:endParaRPr>
          </a:p>
          <a:p>
            <a:pPr marL="350838" indent="-236538" defTabSz="935038">
              <a:lnSpc>
                <a:spcPct val="85000"/>
              </a:lnSpc>
              <a:buClr>
                <a:srgbClr val="000099"/>
              </a:buClr>
              <a:buFont typeface="Wingdings" pitchFamily="2" charset="2"/>
              <a:buChar char="§"/>
            </a:pPr>
            <a:r>
              <a:rPr lang="en-US" sz="1000" b="1">
                <a:latin typeface="Calibri" pitchFamily="34" charset="0"/>
              </a:rPr>
              <a:t>Inherent cost in building a new infrastructure vs. leveraging existing investments</a:t>
            </a:r>
          </a:p>
          <a:p>
            <a:pPr marL="350838" indent="-236538" defTabSz="935038">
              <a:lnSpc>
                <a:spcPct val="85000"/>
              </a:lnSpc>
              <a:spcBef>
                <a:spcPct val="65000"/>
              </a:spcBef>
              <a:buClr>
                <a:srgbClr val="000099"/>
              </a:buClr>
              <a:buFont typeface="Wingdings" pitchFamily="2" charset="2"/>
              <a:buChar char="§"/>
            </a:pPr>
            <a:r>
              <a:rPr lang="en-US" sz="1000" b="1">
                <a:latin typeface="Calibri" pitchFamily="34" charset="0"/>
              </a:rPr>
              <a:t>Locked into a single vendor that controls all the key mechanisms through which an organization interacts, with some capabilities more competitive than others</a:t>
            </a:r>
          </a:p>
          <a:p>
            <a:pPr marL="350838" indent="-236538" defTabSz="935038">
              <a:spcBef>
                <a:spcPct val="65000"/>
              </a:spcBef>
              <a:buClr>
                <a:srgbClr val="000099"/>
              </a:buClr>
              <a:buFont typeface="Wingdings" pitchFamily="2" charset="2"/>
              <a:buChar char="§"/>
            </a:pPr>
            <a:r>
              <a:rPr lang="en-US" sz="1000" b="1">
                <a:latin typeface="Calibri" pitchFamily="34" charset="0"/>
              </a:rPr>
              <a:t>Implementation requires a cultural mindset change within IT and perhaps even the organization as a whole</a:t>
            </a:r>
          </a:p>
        </p:txBody>
      </p:sp>
      <p:sp>
        <p:nvSpPr>
          <p:cNvPr id="22534" name="Rectangle 9"/>
          <p:cNvSpPr>
            <a:spLocks noChangeArrowheads="1"/>
          </p:cNvSpPr>
          <p:nvPr/>
        </p:nvSpPr>
        <p:spPr bwMode="auto">
          <a:xfrm>
            <a:off x="5114925" y="4459288"/>
            <a:ext cx="3617913" cy="1560512"/>
          </a:xfrm>
          <a:prstGeom prst="rect">
            <a:avLst/>
          </a:prstGeom>
          <a:solidFill>
            <a:srgbClr val="FECED1"/>
          </a:solidFill>
          <a:ln w="9525">
            <a:noFill/>
            <a:miter lim="800000"/>
            <a:headEnd/>
            <a:tailEnd/>
          </a:ln>
        </p:spPr>
        <p:txBody>
          <a:bodyPr lIns="0" tIns="0" rIns="0" bIns="0"/>
          <a:lstStyle/>
          <a:p>
            <a:pPr marL="350838" indent="-236538" defTabSz="935038">
              <a:lnSpc>
                <a:spcPct val="85000"/>
              </a:lnSpc>
              <a:spcBef>
                <a:spcPct val="40000"/>
              </a:spcBef>
              <a:buClr>
                <a:srgbClr val="000099"/>
              </a:buClr>
              <a:buFont typeface="Wingdings" pitchFamily="2" charset="2"/>
              <a:buNone/>
            </a:pPr>
            <a:endParaRPr lang="en-US" sz="600" b="1">
              <a:latin typeface="Calibri" pitchFamily="34" charset="0"/>
            </a:endParaRPr>
          </a:p>
          <a:p>
            <a:pPr marL="350838" indent="-236538" defTabSz="935038">
              <a:buClr>
                <a:srgbClr val="000099"/>
              </a:buClr>
              <a:buFont typeface="Wingdings" pitchFamily="2" charset="2"/>
              <a:buChar char="§"/>
            </a:pPr>
            <a:r>
              <a:rPr lang="en-US" sz="1000" b="1">
                <a:latin typeface="Calibri" pitchFamily="34" charset="0"/>
              </a:rPr>
              <a:t>Specialized voice vendors risk being marginalized unless they pursue high-profile joint-marketing and sales initiatives with those playing in broader collaboration layers</a:t>
            </a:r>
          </a:p>
          <a:p>
            <a:pPr marL="350838" indent="-236538" defTabSz="935038">
              <a:spcBef>
                <a:spcPct val="65000"/>
              </a:spcBef>
              <a:buClr>
                <a:srgbClr val="000099"/>
              </a:buClr>
              <a:buFont typeface="Wingdings" pitchFamily="2" charset="2"/>
              <a:buChar char="§"/>
            </a:pPr>
            <a:r>
              <a:rPr lang="en-US" sz="1000" b="1">
                <a:latin typeface="Calibri" pitchFamily="34" charset="0"/>
              </a:rPr>
              <a:t>May require more upfront integration of disparate elements</a:t>
            </a:r>
          </a:p>
          <a:p>
            <a:pPr marL="350838" indent="-236538" defTabSz="935038">
              <a:spcBef>
                <a:spcPct val="65000"/>
              </a:spcBef>
              <a:buClr>
                <a:srgbClr val="000099"/>
              </a:buClr>
              <a:buFont typeface="Wingdings" pitchFamily="2" charset="2"/>
              <a:buChar char="§"/>
            </a:pPr>
            <a:r>
              <a:rPr lang="en-US" sz="1000" b="1">
                <a:latin typeface="Calibri" pitchFamily="34" charset="0"/>
              </a:rPr>
              <a:t>Taken separately, individual pieces of a Collaboration value proposition may be less compelling to business stakeholders needed to build internal support</a:t>
            </a:r>
          </a:p>
        </p:txBody>
      </p:sp>
      <p:sp>
        <p:nvSpPr>
          <p:cNvPr id="22535" name="Rectangle 10"/>
          <p:cNvSpPr>
            <a:spLocks noChangeArrowheads="1"/>
          </p:cNvSpPr>
          <p:nvPr/>
        </p:nvSpPr>
        <p:spPr bwMode="auto">
          <a:xfrm>
            <a:off x="5127625" y="1795463"/>
            <a:ext cx="3617913" cy="719137"/>
          </a:xfrm>
          <a:prstGeom prst="rect">
            <a:avLst/>
          </a:prstGeom>
          <a:solidFill>
            <a:srgbClr val="DDDDFF"/>
          </a:solidFill>
          <a:ln w="9525">
            <a:noFill/>
            <a:miter lim="800000"/>
            <a:headEnd/>
            <a:tailEnd/>
          </a:ln>
        </p:spPr>
        <p:txBody>
          <a:bodyPr lIns="0" tIns="0" rIns="0" bIns="0"/>
          <a:lstStyle/>
          <a:p>
            <a:pPr marL="114300" defTabSz="935038">
              <a:lnSpc>
                <a:spcPct val="85000"/>
              </a:lnSpc>
              <a:spcBef>
                <a:spcPct val="40000"/>
              </a:spcBef>
              <a:buClr>
                <a:srgbClr val="000099"/>
              </a:buClr>
              <a:buFont typeface="Wingdings" pitchFamily="2" charset="2"/>
              <a:buNone/>
            </a:pPr>
            <a:endParaRPr lang="en-US" sz="600" b="1">
              <a:solidFill>
                <a:schemeClr val="accent2"/>
              </a:solidFill>
              <a:latin typeface="Calibri" pitchFamily="34" charset="0"/>
            </a:endParaRPr>
          </a:p>
          <a:p>
            <a:pPr marL="114300" defTabSz="935038">
              <a:lnSpc>
                <a:spcPct val="85000"/>
              </a:lnSpc>
              <a:buClr>
                <a:srgbClr val="000099"/>
              </a:buClr>
              <a:buFont typeface="Wingdings" pitchFamily="2" charset="2"/>
              <a:buNone/>
            </a:pPr>
            <a:r>
              <a:rPr lang="en-US" sz="1200" b="1">
                <a:latin typeface="Calibri" pitchFamily="34" charset="0"/>
              </a:rPr>
              <a:t>Customers select focused providers that are specialized in particular areas like voice and leverage open standards and interoperability initiatives to integrate with other value layers</a:t>
            </a:r>
          </a:p>
        </p:txBody>
      </p:sp>
      <p:sp>
        <p:nvSpPr>
          <p:cNvPr id="22536" name="Rectangle 11"/>
          <p:cNvSpPr>
            <a:spLocks noChangeArrowheads="1"/>
          </p:cNvSpPr>
          <p:nvPr/>
        </p:nvSpPr>
        <p:spPr bwMode="auto">
          <a:xfrm>
            <a:off x="85725" y="1939925"/>
            <a:ext cx="985838" cy="417513"/>
          </a:xfrm>
          <a:prstGeom prst="rect">
            <a:avLst/>
          </a:prstGeom>
          <a:noFill/>
          <a:ln w="9525">
            <a:noFill/>
            <a:miter lim="800000"/>
            <a:headEnd/>
            <a:tailEnd/>
          </a:ln>
        </p:spPr>
        <p:txBody>
          <a:bodyPr lIns="91429" tIns="45715" rIns="91429" bIns="45715" anchor="ctr" anchorCtr="1"/>
          <a:lstStyle/>
          <a:p>
            <a:pPr algn="ctr">
              <a:lnSpc>
                <a:spcPct val="90000"/>
              </a:lnSpc>
              <a:buFont typeface="Arial" charset="0"/>
              <a:buNone/>
            </a:pPr>
            <a:r>
              <a:rPr lang="en-US" sz="1200" b="1">
                <a:solidFill>
                  <a:srgbClr val="FF0000"/>
                </a:solidFill>
                <a:latin typeface="Calibri" pitchFamily="34" charset="0"/>
              </a:rPr>
              <a:t>Focus</a:t>
            </a:r>
          </a:p>
        </p:txBody>
      </p:sp>
      <p:sp>
        <p:nvSpPr>
          <p:cNvPr id="22537" name="Rectangle 12"/>
          <p:cNvSpPr>
            <a:spLocks noChangeArrowheads="1"/>
          </p:cNvSpPr>
          <p:nvPr/>
        </p:nvSpPr>
        <p:spPr bwMode="auto">
          <a:xfrm>
            <a:off x="61913" y="3025775"/>
            <a:ext cx="1071562" cy="415925"/>
          </a:xfrm>
          <a:prstGeom prst="rect">
            <a:avLst/>
          </a:prstGeom>
          <a:noFill/>
          <a:ln w="9525">
            <a:noFill/>
            <a:miter lim="800000"/>
            <a:headEnd/>
            <a:tailEnd/>
          </a:ln>
        </p:spPr>
        <p:txBody>
          <a:bodyPr lIns="91429" tIns="45715" rIns="91429" bIns="45715" anchor="ctr" anchorCtr="1"/>
          <a:lstStyle/>
          <a:p>
            <a:pPr algn="ctr">
              <a:lnSpc>
                <a:spcPct val="90000"/>
              </a:lnSpc>
              <a:buFont typeface="Arial" charset="0"/>
              <a:buNone/>
            </a:pPr>
            <a:r>
              <a:rPr lang="en-US" sz="1200" b="1">
                <a:solidFill>
                  <a:srgbClr val="FF0000"/>
                </a:solidFill>
                <a:latin typeface="Calibri" pitchFamily="34" charset="0"/>
              </a:rPr>
              <a:t>Advantages</a:t>
            </a:r>
          </a:p>
        </p:txBody>
      </p:sp>
      <p:sp>
        <p:nvSpPr>
          <p:cNvPr id="22538" name="Rectangle 13"/>
          <p:cNvSpPr>
            <a:spLocks noChangeArrowheads="1"/>
          </p:cNvSpPr>
          <p:nvPr/>
        </p:nvSpPr>
        <p:spPr bwMode="auto">
          <a:xfrm>
            <a:off x="0" y="4830763"/>
            <a:ext cx="1268413" cy="415925"/>
          </a:xfrm>
          <a:prstGeom prst="rect">
            <a:avLst/>
          </a:prstGeom>
          <a:noFill/>
          <a:ln w="9525">
            <a:noFill/>
            <a:miter lim="800000"/>
            <a:headEnd/>
            <a:tailEnd/>
          </a:ln>
        </p:spPr>
        <p:txBody>
          <a:bodyPr lIns="91429" tIns="45715" rIns="91429" bIns="45715" anchor="ctr" anchorCtr="1"/>
          <a:lstStyle/>
          <a:p>
            <a:pPr algn="ctr">
              <a:lnSpc>
                <a:spcPct val="90000"/>
              </a:lnSpc>
              <a:buFont typeface="Arial" charset="0"/>
              <a:buNone/>
            </a:pPr>
            <a:r>
              <a:rPr lang="en-US" sz="1200" b="1">
                <a:solidFill>
                  <a:srgbClr val="FF0000"/>
                </a:solidFill>
                <a:latin typeface="Calibri" pitchFamily="34" charset="0"/>
              </a:rPr>
              <a:t>Disadvantages</a:t>
            </a:r>
          </a:p>
        </p:txBody>
      </p:sp>
      <p:sp>
        <p:nvSpPr>
          <p:cNvPr id="22539" name="Rectangle 15"/>
          <p:cNvSpPr>
            <a:spLocks noChangeArrowheads="1"/>
          </p:cNvSpPr>
          <p:nvPr/>
        </p:nvSpPr>
        <p:spPr bwMode="auto">
          <a:xfrm>
            <a:off x="1231900" y="2667000"/>
            <a:ext cx="3616325" cy="1706563"/>
          </a:xfrm>
          <a:prstGeom prst="rect">
            <a:avLst/>
          </a:prstGeom>
          <a:solidFill>
            <a:srgbClr val="CCFFCC"/>
          </a:solidFill>
          <a:ln w="9525">
            <a:noFill/>
            <a:miter lim="800000"/>
            <a:headEnd/>
            <a:tailEnd/>
          </a:ln>
        </p:spPr>
        <p:txBody>
          <a:bodyPr lIns="0" tIns="0" rIns="0" bIns="0"/>
          <a:lstStyle/>
          <a:p>
            <a:pPr marL="350838" indent="-236538" defTabSz="935038">
              <a:lnSpc>
                <a:spcPct val="85000"/>
              </a:lnSpc>
              <a:spcBef>
                <a:spcPct val="40000"/>
              </a:spcBef>
              <a:buClr>
                <a:srgbClr val="000099"/>
              </a:buClr>
              <a:buFont typeface="Wingdings" pitchFamily="2" charset="2"/>
              <a:buNone/>
            </a:pPr>
            <a:endParaRPr lang="en-US" sz="600" b="1">
              <a:latin typeface="Calibri" pitchFamily="34" charset="0"/>
            </a:endParaRPr>
          </a:p>
          <a:p>
            <a:pPr marL="350838" indent="-236538" defTabSz="935038">
              <a:lnSpc>
                <a:spcPct val="85000"/>
              </a:lnSpc>
              <a:buClr>
                <a:srgbClr val="000099"/>
              </a:buClr>
              <a:buFont typeface="Wingdings" pitchFamily="2" charset="2"/>
              <a:buChar char="§"/>
            </a:pPr>
            <a:r>
              <a:rPr lang="en-US" sz="1000" b="1">
                <a:latin typeface="Calibri" pitchFamily="34" charset="0"/>
              </a:rPr>
              <a:t>A common infrastructure may deliver a tighter integration of underlying applications and have advantages in terms of management and policy administration</a:t>
            </a:r>
          </a:p>
          <a:p>
            <a:pPr marL="350838" indent="-236538" defTabSz="935038">
              <a:spcBef>
                <a:spcPct val="65000"/>
              </a:spcBef>
              <a:buClr>
                <a:srgbClr val="000099"/>
              </a:buClr>
              <a:buFont typeface="Wingdings" pitchFamily="2" charset="2"/>
              <a:buChar char="§"/>
            </a:pPr>
            <a:r>
              <a:rPr lang="en-US" sz="1000" b="1">
                <a:latin typeface="Calibri" pitchFamily="34" charset="0"/>
              </a:rPr>
              <a:t>An integrated infrastructure for premise- and cloud-based applications may address security concerns that typically arise within IT as a result of end users accessing public services</a:t>
            </a:r>
          </a:p>
          <a:p>
            <a:pPr marL="350838" indent="-236538" defTabSz="935038">
              <a:spcBef>
                <a:spcPct val="65000"/>
              </a:spcBef>
              <a:buClr>
                <a:srgbClr val="000099"/>
              </a:buClr>
              <a:buFont typeface="Wingdings" pitchFamily="2" charset="2"/>
              <a:buChar char="§"/>
            </a:pPr>
            <a:r>
              <a:rPr lang="en-US" sz="1000" b="1">
                <a:latin typeface="Calibri" pitchFamily="34" charset="0"/>
              </a:rPr>
              <a:t>Customers may find the </a:t>
            </a:r>
            <a:r>
              <a:rPr lang="en-US" sz="1000" b="1"/>
              <a:t>“</a:t>
            </a:r>
            <a:r>
              <a:rPr lang="en-US" sz="1000" b="1">
                <a:latin typeface="Calibri" pitchFamily="34" charset="0"/>
              </a:rPr>
              <a:t>single throat to choke</a:t>
            </a:r>
            <a:r>
              <a:rPr lang="en-US" sz="1000" b="1"/>
              <a:t>”</a:t>
            </a:r>
            <a:r>
              <a:rPr lang="en-US" sz="1000" b="1">
                <a:latin typeface="Calibri" pitchFamily="34" charset="0"/>
              </a:rPr>
              <a:t> value proposition to be attractive as well</a:t>
            </a:r>
          </a:p>
        </p:txBody>
      </p:sp>
      <p:sp>
        <p:nvSpPr>
          <p:cNvPr id="22540" name="Rectangle 16"/>
          <p:cNvSpPr>
            <a:spLocks noChangeArrowheads="1"/>
          </p:cNvSpPr>
          <p:nvPr/>
        </p:nvSpPr>
        <p:spPr bwMode="auto">
          <a:xfrm>
            <a:off x="5127625" y="2667000"/>
            <a:ext cx="3617913" cy="1706563"/>
          </a:xfrm>
          <a:prstGeom prst="rect">
            <a:avLst/>
          </a:prstGeom>
          <a:solidFill>
            <a:srgbClr val="CCFFCC"/>
          </a:solidFill>
          <a:ln w="9525">
            <a:noFill/>
            <a:miter lim="800000"/>
            <a:headEnd/>
            <a:tailEnd/>
          </a:ln>
        </p:spPr>
        <p:txBody>
          <a:bodyPr lIns="0" tIns="0" rIns="0" bIns="0"/>
          <a:lstStyle/>
          <a:p>
            <a:pPr marL="350838" indent="-236538" defTabSz="935038">
              <a:lnSpc>
                <a:spcPct val="85000"/>
              </a:lnSpc>
              <a:spcBef>
                <a:spcPct val="40000"/>
              </a:spcBef>
              <a:buClr>
                <a:srgbClr val="000099"/>
              </a:buClr>
              <a:buFont typeface="Wingdings" pitchFamily="2" charset="2"/>
              <a:buNone/>
            </a:pPr>
            <a:endParaRPr lang="en-US" sz="600" b="1">
              <a:latin typeface="Calibri" pitchFamily="34" charset="0"/>
            </a:endParaRPr>
          </a:p>
          <a:p>
            <a:pPr marL="350838" indent="-236538" defTabSz="935038">
              <a:buClr>
                <a:srgbClr val="000099"/>
              </a:buClr>
              <a:buFont typeface="Wingdings" pitchFamily="2" charset="2"/>
              <a:buChar char="§"/>
            </a:pPr>
            <a:r>
              <a:rPr lang="en-US" sz="1000" b="1">
                <a:latin typeface="Calibri" pitchFamily="34" charset="0"/>
              </a:rPr>
              <a:t>May better leverage existing investments where infrastructure, communications, and desktop applications from multiple vendors are already in place</a:t>
            </a:r>
          </a:p>
          <a:p>
            <a:pPr marL="350838" indent="-236538" defTabSz="935038">
              <a:spcBef>
                <a:spcPct val="65000"/>
              </a:spcBef>
              <a:buClr>
                <a:srgbClr val="000099"/>
              </a:buClr>
              <a:buFont typeface="Wingdings" pitchFamily="2" charset="2"/>
              <a:buChar char="§"/>
            </a:pPr>
            <a:r>
              <a:rPr lang="en-US" sz="1000" b="1">
                <a:latin typeface="Calibri" pitchFamily="34" charset="0"/>
              </a:rPr>
              <a:t>This approach may be attractive to those in organizations where voice decision-making remains reasonably independent of other areas of IT that have responsibility for other Collaboration point applications and preferred vendors for them</a:t>
            </a:r>
          </a:p>
          <a:p>
            <a:pPr marL="350838" indent="-236538" defTabSz="935038">
              <a:spcBef>
                <a:spcPct val="65000"/>
              </a:spcBef>
              <a:buClr>
                <a:srgbClr val="000099"/>
              </a:buClr>
              <a:buFont typeface="Wingdings" pitchFamily="2" charset="2"/>
              <a:buChar char="§"/>
            </a:pPr>
            <a:r>
              <a:rPr lang="en-US" sz="1000" b="1">
                <a:latin typeface="Calibri" pitchFamily="34" charset="0"/>
              </a:rPr>
              <a:t>Can select best applications available in each segment</a:t>
            </a:r>
          </a:p>
        </p:txBody>
      </p:sp>
      <p:sp>
        <p:nvSpPr>
          <p:cNvPr id="22541" name="Text Box 19"/>
          <p:cNvSpPr txBox="1">
            <a:spLocks noChangeArrowheads="1"/>
          </p:cNvSpPr>
          <p:nvPr/>
        </p:nvSpPr>
        <p:spPr bwMode="auto">
          <a:xfrm>
            <a:off x="1135063" y="6080125"/>
            <a:ext cx="3817937" cy="244475"/>
          </a:xfrm>
          <a:prstGeom prst="rect">
            <a:avLst/>
          </a:prstGeom>
          <a:noFill/>
          <a:ln w="9525">
            <a:noFill/>
            <a:miter lim="800000"/>
            <a:headEnd/>
            <a:tailEnd/>
          </a:ln>
        </p:spPr>
        <p:txBody>
          <a:bodyPr wrap="none" lIns="91419" tIns="45710" rIns="91419" bIns="45710">
            <a:spAutoFit/>
          </a:bodyPr>
          <a:lstStyle/>
          <a:p>
            <a:pPr algn="r"/>
            <a:r>
              <a:rPr lang="en-US" sz="1000" b="1" u="sng">
                <a:solidFill>
                  <a:srgbClr val="0000CC"/>
                </a:solidFill>
              </a:rPr>
              <a:t>Source</a:t>
            </a:r>
            <a:r>
              <a:rPr lang="en-US" sz="1000" b="1">
                <a:solidFill>
                  <a:srgbClr val="0000CC"/>
                </a:solidFill>
              </a:rPr>
              <a:t>: IntelliCom Analytics,</a:t>
            </a:r>
            <a:r>
              <a:rPr lang="en-US" sz="1000" b="1" i="1">
                <a:solidFill>
                  <a:srgbClr val="0000CC"/>
                </a:solidFill>
              </a:rPr>
              <a:t> IntelliCom Market Dashboard</a:t>
            </a:r>
            <a:r>
              <a:rPr lang="en-US" sz="700" b="1" i="1" baseline="90000">
                <a:solidFill>
                  <a:srgbClr val="0000CC"/>
                </a:solidFill>
              </a:rPr>
              <a:t>SM</a:t>
            </a:r>
            <a:endParaRPr lang="en-US" sz="1000" b="1">
              <a:solidFill>
                <a:srgbClr val="0000CC"/>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ChangeArrowheads="1"/>
          </p:cNvSpPr>
          <p:nvPr/>
        </p:nvSpPr>
        <p:spPr bwMode="auto">
          <a:xfrm>
            <a:off x="328613" y="533400"/>
            <a:ext cx="8434387" cy="863600"/>
          </a:xfrm>
          <a:prstGeom prst="rect">
            <a:avLst/>
          </a:prstGeom>
          <a:noFill/>
          <a:ln w="9525">
            <a:noFill/>
            <a:miter lim="800000"/>
            <a:headEnd/>
            <a:tailEnd/>
          </a:ln>
        </p:spPr>
        <p:txBody>
          <a:bodyPr lIns="91429" tIns="45715" rIns="91429" bIns="45715" anchor="ctr"/>
          <a:lstStyle/>
          <a:p>
            <a:pPr>
              <a:lnSpc>
                <a:spcPct val="90000"/>
              </a:lnSpc>
            </a:pPr>
            <a:r>
              <a:rPr lang="en-US" sz="1600" b="1">
                <a:solidFill>
                  <a:srgbClr val="0000CC"/>
                </a:solidFill>
              </a:rPr>
              <a:t>North American Businesses Currently Deploying Collaboration Solutions Are Closely Split Overall In Terms Of Preferring An Architectural Or Best-Of-Breed Approach</a:t>
            </a:r>
          </a:p>
        </p:txBody>
      </p:sp>
      <p:sp>
        <p:nvSpPr>
          <p:cNvPr id="23554" name="Text Box 397"/>
          <p:cNvSpPr txBox="1">
            <a:spLocks noChangeArrowheads="1"/>
          </p:cNvSpPr>
          <p:nvPr/>
        </p:nvSpPr>
        <p:spPr bwMode="auto">
          <a:xfrm>
            <a:off x="206375" y="1295400"/>
            <a:ext cx="8162925" cy="280988"/>
          </a:xfrm>
          <a:prstGeom prst="rect">
            <a:avLst/>
          </a:prstGeom>
          <a:noFill/>
          <a:ln w="9525" algn="ctr">
            <a:noFill/>
            <a:miter lim="800000"/>
            <a:headEnd/>
            <a:tailEnd/>
          </a:ln>
        </p:spPr>
        <p:txBody>
          <a:bodyPr lIns="89383" tIns="44691" rIns="89383" bIns="44691">
            <a:spAutoFit/>
          </a:bodyPr>
          <a:lstStyle/>
          <a:p>
            <a:pPr defTabSz="893763" eaLnBrk="0" hangingPunct="0">
              <a:lnSpc>
                <a:spcPct val="90000"/>
              </a:lnSpc>
              <a:spcBef>
                <a:spcPct val="50000"/>
              </a:spcBef>
            </a:pPr>
            <a:r>
              <a:rPr lang="en-US" sz="1400" b="1" i="1"/>
              <a:t>What is your organizations preferred approach for implementing Collaboration?</a:t>
            </a:r>
          </a:p>
        </p:txBody>
      </p:sp>
      <p:sp>
        <p:nvSpPr>
          <p:cNvPr id="23555" name="Text Box 4"/>
          <p:cNvSpPr txBox="1">
            <a:spLocks noChangeArrowheads="1"/>
          </p:cNvSpPr>
          <p:nvPr/>
        </p:nvSpPr>
        <p:spPr bwMode="auto">
          <a:xfrm>
            <a:off x="1198563" y="6259513"/>
            <a:ext cx="3921125" cy="241300"/>
          </a:xfrm>
          <a:prstGeom prst="rect">
            <a:avLst/>
          </a:prstGeom>
          <a:noFill/>
          <a:ln w="12700" algn="ctr">
            <a:noFill/>
            <a:miter lim="800000"/>
            <a:headEnd/>
            <a:tailEnd/>
          </a:ln>
        </p:spPr>
        <p:txBody>
          <a:bodyPr wrap="none" lIns="89373" tIns="44685" rIns="89373" bIns="44685">
            <a:spAutoFit/>
          </a:bodyPr>
          <a:lstStyle/>
          <a:p>
            <a:pPr defTabSz="893763" eaLnBrk="0" hangingPunct="0"/>
            <a:r>
              <a:rPr lang="en-US" sz="1000" b="1">
                <a:solidFill>
                  <a:srgbClr val="0000CC"/>
                </a:solidFill>
              </a:rPr>
              <a:t>N = 422, IntelliCom/TMCnet Customer Survey, December 2009 </a:t>
            </a:r>
          </a:p>
        </p:txBody>
      </p:sp>
      <p:sp>
        <p:nvSpPr>
          <p:cNvPr id="23556" name="Rectangle 5"/>
          <p:cNvSpPr>
            <a:spLocks noChangeArrowheads="1"/>
          </p:cNvSpPr>
          <p:nvPr/>
        </p:nvSpPr>
        <p:spPr bwMode="auto">
          <a:xfrm>
            <a:off x="1209675" y="1636713"/>
            <a:ext cx="4248150" cy="182562"/>
          </a:xfrm>
          <a:prstGeom prst="rect">
            <a:avLst/>
          </a:prstGeom>
          <a:noFill/>
          <a:ln w="9525">
            <a:noFill/>
            <a:miter lim="800000"/>
            <a:headEnd/>
            <a:tailEnd/>
          </a:ln>
        </p:spPr>
        <p:txBody>
          <a:bodyPr wrap="none" lIns="0" tIns="0" rIns="0" bIns="0">
            <a:spAutoFit/>
          </a:bodyPr>
          <a:lstStyle/>
          <a:p>
            <a:pPr defTabSz="893763" eaLnBrk="0" hangingPunct="0"/>
            <a:r>
              <a:rPr lang="en-US" sz="1200" b="1">
                <a:solidFill>
                  <a:srgbClr val="FF0000"/>
                </a:solidFill>
              </a:rPr>
              <a:t>Preference For End-To-End Architecture vs. Best-Of-Breed</a:t>
            </a:r>
          </a:p>
        </p:txBody>
      </p:sp>
      <p:grpSp>
        <p:nvGrpSpPr>
          <p:cNvPr id="23557" name="Group 6"/>
          <p:cNvGrpSpPr>
            <a:grpSpLocks/>
          </p:cNvGrpSpPr>
          <p:nvPr/>
        </p:nvGrpSpPr>
        <p:grpSpPr bwMode="auto">
          <a:xfrm>
            <a:off x="5716588" y="3328988"/>
            <a:ext cx="3190875" cy="1325562"/>
            <a:chOff x="3637" y="2001"/>
            <a:chExt cx="2070" cy="846"/>
          </a:xfrm>
        </p:grpSpPr>
        <p:sp>
          <p:nvSpPr>
            <p:cNvPr id="23620" name="Rectangle 7"/>
            <p:cNvSpPr>
              <a:spLocks noChangeArrowheads="1"/>
            </p:cNvSpPr>
            <p:nvPr/>
          </p:nvSpPr>
          <p:spPr bwMode="auto">
            <a:xfrm>
              <a:off x="3637" y="2001"/>
              <a:ext cx="2061" cy="846"/>
            </a:xfrm>
            <a:prstGeom prst="rect">
              <a:avLst/>
            </a:prstGeom>
            <a:solidFill>
              <a:srgbClr val="FFFFFF"/>
            </a:solidFill>
            <a:ln w="0">
              <a:solidFill>
                <a:srgbClr val="000000"/>
              </a:solidFill>
              <a:miter lim="800000"/>
              <a:headEnd/>
              <a:tailEnd/>
            </a:ln>
          </p:spPr>
          <p:txBody>
            <a:bodyPr/>
            <a:lstStyle/>
            <a:p>
              <a:endParaRPr lang="en-US"/>
            </a:p>
          </p:txBody>
        </p:sp>
        <p:sp>
          <p:nvSpPr>
            <p:cNvPr id="23621" name="Rectangle 8"/>
            <p:cNvSpPr>
              <a:spLocks noChangeAspect="1" noChangeArrowheads="1"/>
            </p:cNvSpPr>
            <p:nvPr/>
          </p:nvSpPr>
          <p:spPr bwMode="auto">
            <a:xfrm>
              <a:off x="3697" y="2061"/>
              <a:ext cx="52" cy="52"/>
            </a:xfrm>
            <a:prstGeom prst="rect">
              <a:avLst/>
            </a:prstGeom>
            <a:solidFill>
              <a:srgbClr val="FFFF00"/>
            </a:solidFill>
            <a:ln w="9525">
              <a:solidFill>
                <a:srgbClr val="000000"/>
              </a:solidFill>
              <a:miter lim="800000"/>
              <a:headEnd/>
              <a:tailEnd/>
            </a:ln>
          </p:spPr>
          <p:txBody>
            <a:bodyPr/>
            <a:lstStyle/>
            <a:p>
              <a:endParaRPr lang="en-US"/>
            </a:p>
          </p:txBody>
        </p:sp>
        <p:sp>
          <p:nvSpPr>
            <p:cNvPr id="23622" name="Rectangle 9"/>
            <p:cNvSpPr>
              <a:spLocks noChangeArrowheads="1"/>
            </p:cNvSpPr>
            <p:nvPr/>
          </p:nvSpPr>
          <p:spPr bwMode="auto">
            <a:xfrm>
              <a:off x="3790" y="2043"/>
              <a:ext cx="1825" cy="97"/>
            </a:xfrm>
            <a:prstGeom prst="rect">
              <a:avLst/>
            </a:prstGeom>
            <a:noFill/>
            <a:ln w="9525">
              <a:noFill/>
              <a:miter lim="800000"/>
              <a:headEnd/>
              <a:tailEnd/>
            </a:ln>
          </p:spPr>
          <p:txBody>
            <a:bodyPr wrap="none" lIns="0" tIns="0" rIns="0" bIns="0">
              <a:spAutoFit/>
            </a:bodyPr>
            <a:lstStyle/>
            <a:p>
              <a:pPr defTabSz="893763" eaLnBrk="0" hangingPunct="0"/>
              <a:r>
                <a:rPr lang="en-US" sz="1000">
                  <a:solidFill>
                    <a:srgbClr val="000000"/>
                  </a:solidFill>
                </a:rPr>
                <a:t>Not planning to implement collaboration at present</a:t>
              </a:r>
              <a:endParaRPr lang="en-US" sz="1000" b="1">
                <a:solidFill>
                  <a:srgbClr val="000099"/>
                </a:solidFill>
              </a:endParaRPr>
            </a:p>
          </p:txBody>
        </p:sp>
        <p:sp>
          <p:nvSpPr>
            <p:cNvPr id="23623" name="Rectangle 10"/>
            <p:cNvSpPr>
              <a:spLocks noChangeAspect="1" noChangeArrowheads="1"/>
            </p:cNvSpPr>
            <p:nvPr/>
          </p:nvSpPr>
          <p:spPr bwMode="auto">
            <a:xfrm>
              <a:off x="3697" y="2292"/>
              <a:ext cx="52" cy="52"/>
            </a:xfrm>
            <a:prstGeom prst="rect">
              <a:avLst/>
            </a:prstGeom>
            <a:solidFill>
              <a:srgbClr val="FF0000"/>
            </a:solidFill>
            <a:ln w="9525">
              <a:solidFill>
                <a:srgbClr val="000000"/>
              </a:solidFill>
              <a:miter lim="800000"/>
              <a:headEnd/>
              <a:tailEnd/>
            </a:ln>
          </p:spPr>
          <p:txBody>
            <a:bodyPr/>
            <a:lstStyle/>
            <a:p>
              <a:endParaRPr lang="en-US"/>
            </a:p>
          </p:txBody>
        </p:sp>
        <p:sp>
          <p:nvSpPr>
            <p:cNvPr id="23624" name="Rectangle 11"/>
            <p:cNvSpPr>
              <a:spLocks noChangeArrowheads="1"/>
            </p:cNvSpPr>
            <p:nvPr/>
          </p:nvSpPr>
          <p:spPr bwMode="auto">
            <a:xfrm>
              <a:off x="3790" y="2268"/>
              <a:ext cx="1917" cy="98"/>
            </a:xfrm>
            <a:prstGeom prst="rect">
              <a:avLst/>
            </a:prstGeom>
            <a:noFill/>
            <a:ln w="9525">
              <a:noFill/>
              <a:miter lim="800000"/>
              <a:headEnd/>
              <a:tailEnd/>
            </a:ln>
          </p:spPr>
          <p:txBody>
            <a:bodyPr wrap="none" lIns="0" tIns="0" rIns="0" bIns="0">
              <a:spAutoFit/>
            </a:bodyPr>
            <a:lstStyle/>
            <a:p>
              <a:pPr defTabSz="893763" eaLnBrk="0" hangingPunct="0"/>
              <a:r>
                <a:rPr lang="en-US" sz="1000">
                  <a:solidFill>
                    <a:srgbClr val="000000"/>
                  </a:solidFill>
                </a:rPr>
                <a:t>A best-of-breed approach where specialized vendors</a:t>
              </a:r>
              <a:endParaRPr lang="en-US" sz="1000" b="1">
                <a:solidFill>
                  <a:srgbClr val="000099"/>
                </a:solidFill>
              </a:endParaRPr>
            </a:p>
          </p:txBody>
        </p:sp>
        <p:sp>
          <p:nvSpPr>
            <p:cNvPr id="23625" name="Rectangle 12"/>
            <p:cNvSpPr>
              <a:spLocks noChangeArrowheads="1"/>
            </p:cNvSpPr>
            <p:nvPr/>
          </p:nvSpPr>
          <p:spPr bwMode="auto">
            <a:xfrm>
              <a:off x="3790" y="2352"/>
              <a:ext cx="1879" cy="97"/>
            </a:xfrm>
            <a:prstGeom prst="rect">
              <a:avLst/>
            </a:prstGeom>
            <a:noFill/>
            <a:ln w="9525">
              <a:noFill/>
              <a:miter lim="800000"/>
              <a:headEnd/>
              <a:tailEnd/>
            </a:ln>
          </p:spPr>
          <p:txBody>
            <a:bodyPr wrap="none" lIns="0" tIns="0" rIns="0" bIns="0">
              <a:spAutoFit/>
            </a:bodyPr>
            <a:lstStyle/>
            <a:p>
              <a:pPr defTabSz="893763" eaLnBrk="0" hangingPunct="0"/>
              <a:r>
                <a:rPr lang="en-US" sz="1000">
                  <a:solidFill>
                    <a:srgbClr val="000000"/>
                  </a:solidFill>
                </a:rPr>
                <a:t>focus on specific point applications that interoperate</a:t>
              </a:r>
              <a:endParaRPr lang="en-US" sz="1000" b="1">
                <a:solidFill>
                  <a:srgbClr val="000099"/>
                </a:solidFill>
              </a:endParaRPr>
            </a:p>
          </p:txBody>
        </p:sp>
        <p:sp>
          <p:nvSpPr>
            <p:cNvPr id="23626" name="Rectangle 13"/>
            <p:cNvSpPr>
              <a:spLocks noChangeArrowheads="1"/>
            </p:cNvSpPr>
            <p:nvPr/>
          </p:nvSpPr>
          <p:spPr bwMode="auto">
            <a:xfrm>
              <a:off x="3790" y="2436"/>
              <a:ext cx="556" cy="97"/>
            </a:xfrm>
            <a:prstGeom prst="rect">
              <a:avLst/>
            </a:prstGeom>
            <a:noFill/>
            <a:ln w="9525">
              <a:noFill/>
              <a:miter lim="800000"/>
              <a:headEnd/>
              <a:tailEnd/>
            </a:ln>
          </p:spPr>
          <p:txBody>
            <a:bodyPr wrap="none" lIns="0" tIns="0" rIns="0" bIns="0">
              <a:spAutoFit/>
            </a:bodyPr>
            <a:lstStyle/>
            <a:p>
              <a:pPr defTabSz="893763" eaLnBrk="0" hangingPunct="0"/>
              <a:r>
                <a:rPr lang="en-US" sz="1000">
                  <a:solidFill>
                    <a:srgbClr val="000000"/>
                  </a:solidFill>
                </a:rPr>
                <a:t>with each other</a:t>
              </a:r>
              <a:endParaRPr lang="en-US" sz="1000" b="1">
                <a:solidFill>
                  <a:srgbClr val="000099"/>
                </a:solidFill>
              </a:endParaRPr>
            </a:p>
          </p:txBody>
        </p:sp>
        <p:sp>
          <p:nvSpPr>
            <p:cNvPr id="23627" name="Rectangle 14"/>
            <p:cNvSpPr>
              <a:spLocks noChangeAspect="1" noChangeArrowheads="1"/>
            </p:cNvSpPr>
            <p:nvPr/>
          </p:nvSpPr>
          <p:spPr bwMode="auto">
            <a:xfrm>
              <a:off x="3697" y="2634"/>
              <a:ext cx="52" cy="52"/>
            </a:xfrm>
            <a:prstGeom prst="rect">
              <a:avLst/>
            </a:prstGeom>
            <a:solidFill>
              <a:srgbClr val="0000FF"/>
            </a:solidFill>
            <a:ln w="9525">
              <a:solidFill>
                <a:srgbClr val="000000"/>
              </a:solidFill>
              <a:miter lim="800000"/>
              <a:headEnd/>
              <a:tailEnd/>
            </a:ln>
          </p:spPr>
          <p:txBody>
            <a:bodyPr/>
            <a:lstStyle/>
            <a:p>
              <a:endParaRPr lang="en-US"/>
            </a:p>
          </p:txBody>
        </p:sp>
        <p:sp>
          <p:nvSpPr>
            <p:cNvPr id="23628" name="Rectangle 15"/>
            <p:cNvSpPr>
              <a:spLocks noChangeArrowheads="1"/>
            </p:cNvSpPr>
            <p:nvPr/>
          </p:nvSpPr>
          <p:spPr bwMode="auto">
            <a:xfrm>
              <a:off x="3790" y="2613"/>
              <a:ext cx="1606" cy="97"/>
            </a:xfrm>
            <a:prstGeom prst="rect">
              <a:avLst/>
            </a:prstGeom>
            <a:noFill/>
            <a:ln w="9525">
              <a:noFill/>
              <a:miter lim="800000"/>
              <a:headEnd/>
              <a:tailEnd/>
            </a:ln>
          </p:spPr>
          <p:txBody>
            <a:bodyPr wrap="none" lIns="0" tIns="0" rIns="0" bIns="0">
              <a:spAutoFit/>
            </a:bodyPr>
            <a:lstStyle/>
            <a:p>
              <a:pPr defTabSz="893763" eaLnBrk="0" hangingPunct="0"/>
              <a:r>
                <a:rPr lang="en-US" sz="1000">
                  <a:solidFill>
                    <a:srgbClr val="000000"/>
                  </a:solidFill>
                </a:rPr>
                <a:t>A tightly integrated, end-to-end collaboration</a:t>
              </a:r>
              <a:endParaRPr lang="en-US" sz="1000" b="1">
                <a:solidFill>
                  <a:srgbClr val="000099"/>
                </a:solidFill>
              </a:endParaRPr>
            </a:p>
          </p:txBody>
        </p:sp>
        <p:sp>
          <p:nvSpPr>
            <p:cNvPr id="23629" name="Rectangle 16"/>
            <p:cNvSpPr>
              <a:spLocks noChangeArrowheads="1"/>
            </p:cNvSpPr>
            <p:nvPr/>
          </p:nvSpPr>
          <p:spPr bwMode="auto">
            <a:xfrm>
              <a:off x="3790" y="2697"/>
              <a:ext cx="1194" cy="97"/>
            </a:xfrm>
            <a:prstGeom prst="rect">
              <a:avLst/>
            </a:prstGeom>
            <a:noFill/>
            <a:ln w="9525">
              <a:noFill/>
              <a:miter lim="800000"/>
              <a:headEnd/>
              <a:tailEnd/>
            </a:ln>
          </p:spPr>
          <p:txBody>
            <a:bodyPr wrap="none" lIns="0" tIns="0" rIns="0" bIns="0">
              <a:spAutoFit/>
            </a:bodyPr>
            <a:lstStyle/>
            <a:p>
              <a:pPr defTabSz="893763" eaLnBrk="0" hangingPunct="0"/>
              <a:r>
                <a:rPr lang="en-US" sz="1000">
                  <a:solidFill>
                    <a:srgbClr val="000000"/>
                  </a:solidFill>
                </a:rPr>
                <a:t>architecture from a single vendor</a:t>
              </a:r>
              <a:endParaRPr lang="en-US" sz="1000" b="1">
                <a:solidFill>
                  <a:srgbClr val="000099"/>
                </a:solidFill>
              </a:endParaRPr>
            </a:p>
          </p:txBody>
        </p:sp>
      </p:grpSp>
      <p:sp>
        <p:nvSpPr>
          <p:cNvPr id="23558" name="Rectangle 17"/>
          <p:cNvSpPr>
            <a:spLocks noChangeArrowheads="1"/>
          </p:cNvSpPr>
          <p:nvPr/>
        </p:nvSpPr>
        <p:spPr bwMode="auto">
          <a:xfrm>
            <a:off x="223838" y="1643063"/>
            <a:ext cx="725487" cy="488950"/>
          </a:xfrm>
          <a:prstGeom prst="rect">
            <a:avLst/>
          </a:prstGeom>
          <a:noFill/>
          <a:ln w="9525">
            <a:noFill/>
            <a:miter lim="800000"/>
            <a:headEnd/>
            <a:tailEnd/>
          </a:ln>
        </p:spPr>
        <p:txBody>
          <a:bodyPr lIns="0" tIns="0" rIns="0" bIns="0">
            <a:spAutoFit/>
          </a:bodyPr>
          <a:lstStyle/>
          <a:p>
            <a:pPr algn="ctr" defTabSz="893763" eaLnBrk="0" hangingPunct="0">
              <a:lnSpc>
                <a:spcPct val="90000"/>
              </a:lnSpc>
            </a:pPr>
            <a:r>
              <a:rPr lang="en-US" sz="900" b="1">
                <a:solidFill>
                  <a:srgbClr val="0000FF"/>
                </a:solidFill>
              </a:rPr>
              <a:t>North American  Businesses By Size</a:t>
            </a:r>
          </a:p>
        </p:txBody>
      </p:sp>
      <p:grpSp>
        <p:nvGrpSpPr>
          <p:cNvPr id="23559" name="Group 18"/>
          <p:cNvGrpSpPr>
            <a:grpSpLocks/>
          </p:cNvGrpSpPr>
          <p:nvPr/>
        </p:nvGrpSpPr>
        <p:grpSpPr bwMode="auto">
          <a:xfrm>
            <a:off x="384175" y="1981200"/>
            <a:ext cx="5246688" cy="4232275"/>
            <a:chOff x="401" y="965"/>
            <a:chExt cx="3404" cy="2701"/>
          </a:xfrm>
        </p:grpSpPr>
        <p:sp>
          <p:nvSpPr>
            <p:cNvPr id="23560" name="Rectangle 19"/>
            <p:cNvSpPr>
              <a:spLocks noChangeArrowheads="1"/>
            </p:cNvSpPr>
            <p:nvPr/>
          </p:nvSpPr>
          <p:spPr bwMode="auto">
            <a:xfrm>
              <a:off x="773" y="965"/>
              <a:ext cx="2934" cy="2550"/>
            </a:xfrm>
            <a:prstGeom prst="rect">
              <a:avLst/>
            </a:prstGeom>
            <a:noFill/>
            <a:ln w="9525">
              <a:noFill/>
              <a:miter lim="800000"/>
              <a:headEnd/>
              <a:tailEnd/>
            </a:ln>
          </p:spPr>
          <p:txBody>
            <a:bodyPr/>
            <a:lstStyle/>
            <a:p>
              <a:endParaRPr lang="en-US"/>
            </a:p>
          </p:txBody>
        </p:sp>
        <p:sp>
          <p:nvSpPr>
            <p:cNvPr id="23561" name="Line 20"/>
            <p:cNvSpPr>
              <a:spLocks noChangeShapeType="1"/>
            </p:cNvSpPr>
            <p:nvPr/>
          </p:nvSpPr>
          <p:spPr bwMode="auto">
            <a:xfrm>
              <a:off x="1265" y="965"/>
              <a:ext cx="0" cy="2550"/>
            </a:xfrm>
            <a:prstGeom prst="line">
              <a:avLst/>
            </a:prstGeom>
            <a:noFill/>
            <a:ln w="0">
              <a:solidFill>
                <a:srgbClr val="000000"/>
              </a:solidFill>
              <a:round/>
              <a:headEnd/>
              <a:tailEnd/>
            </a:ln>
          </p:spPr>
          <p:txBody>
            <a:bodyPr/>
            <a:lstStyle/>
            <a:p>
              <a:endParaRPr lang="en-US"/>
            </a:p>
          </p:txBody>
        </p:sp>
        <p:sp>
          <p:nvSpPr>
            <p:cNvPr id="23562" name="Line 21"/>
            <p:cNvSpPr>
              <a:spLocks noChangeShapeType="1"/>
            </p:cNvSpPr>
            <p:nvPr/>
          </p:nvSpPr>
          <p:spPr bwMode="auto">
            <a:xfrm>
              <a:off x="1751" y="965"/>
              <a:ext cx="0" cy="2550"/>
            </a:xfrm>
            <a:prstGeom prst="line">
              <a:avLst/>
            </a:prstGeom>
            <a:noFill/>
            <a:ln w="0">
              <a:solidFill>
                <a:srgbClr val="000000"/>
              </a:solidFill>
              <a:round/>
              <a:headEnd/>
              <a:tailEnd/>
            </a:ln>
          </p:spPr>
          <p:txBody>
            <a:bodyPr/>
            <a:lstStyle/>
            <a:p>
              <a:endParaRPr lang="en-US"/>
            </a:p>
          </p:txBody>
        </p:sp>
        <p:sp>
          <p:nvSpPr>
            <p:cNvPr id="23563" name="Line 22"/>
            <p:cNvSpPr>
              <a:spLocks noChangeShapeType="1"/>
            </p:cNvSpPr>
            <p:nvPr/>
          </p:nvSpPr>
          <p:spPr bwMode="auto">
            <a:xfrm>
              <a:off x="2243" y="965"/>
              <a:ext cx="0" cy="2550"/>
            </a:xfrm>
            <a:prstGeom prst="line">
              <a:avLst/>
            </a:prstGeom>
            <a:noFill/>
            <a:ln w="0">
              <a:solidFill>
                <a:srgbClr val="000000"/>
              </a:solidFill>
              <a:round/>
              <a:headEnd/>
              <a:tailEnd/>
            </a:ln>
          </p:spPr>
          <p:txBody>
            <a:bodyPr/>
            <a:lstStyle/>
            <a:p>
              <a:endParaRPr lang="en-US"/>
            </a:p>
          </p:txBody>
        </p:sp>
        <p:sp>
          <p:nvSpPr>
            <p:cNvPr id="23564" name="Line 23"/>
            <p:cNvSpPr>
              <a:spLocks noChangeShapeType="1"/>
            </p:cNvSpPr>
            <p:nvPr/>
          </p:nvSpPr>
          <p:spPr bwMode="auto">
            <a:xfrm>
              <a:off x="2729" y="965"/>
              <a:ext cx="0" cy="2550"/>
            </a:xfrm>
            <a:prstGeom prst="line">
              <a:avLst/>
            </a:prstGeom>
            <a:noFill/>
            <a:ln w="0">
              <a:solidFill>
                <a:srgbClr val="000000"/>
              </a:solidFill>
              <a:round/>
              <a:headEnd/>
              <a:tailEnd/>
            </a:ln>
          </p:spPr>
          <p:txBody>
            <a:bodyPr/>
            <a:lstStyle/>
            <a:p>
              <a:endParaRPr lang="en-US"/>
            </a:p>
          </p:txBody>
        </p:sp>
        <p:sp>
          <p:nvSpPr>
            <p:cNvPr id="23565" name="Line 24"/>
            <p:cNvSpPr>
              <a:spLocks noChangeShapeType="1"/>
            </p:cNvSpPr>
            <p:nvPr/>
          </p:nvSpPr>
          <p:spPr bwMode="auto">
            <a:xfrm>
              <a:off x="3221" y="965"/>
              <a:ext cx="0" cy="2550"/>
            </a:xfrm>
            <a:prstGeom prst="line">
              <a:avLst/>
            </a:prstGeom>
            <a:noFill/>
            <a:ln w="0">
              <a:solidFill>
                <a:srgbClr val="000000"/>
              </a:solidFill>
              <a:round/>
              <a:headEnd/>
              <a:tailEnd/>
            </a:ln>
          </p:spPr>
          <p:txBody>
            <a:bodyPr/>
            <a:lstStyle/>
            <a:p>
              <a:endParaRPr lang="en-US"/>
            </a:p>
          </p:txBody>
        </p:sp>
        <p:sp>
          <p:nvSpPr>
            <p:cNvPr id="23566" name="Line 25"/>
            <p:cNvSpPr>
              <a:spLocks noChangeShapeType="1"/>
            </p:cNvSpPr>
            <p:nvPr/>
          </p:nvSpPr>
          <p:spPr bwMode="auto">
            <a:xfrm>
              <a:off x="3707" y="965"/>
              <a:ext cx="0" cy="2550"/>
            </a:xfrm>
            <a:prstGeom prst="line">
              <a:avLst/>
            </a:prstGeom>
            <a:noFill/>
            <a:ln w="0">
              <a:solidFill>
                <a:srgbClr val="000000"/>
              </a:solidFill>
              <a:round/>
              <a:headEnd/>
              <a:tailEnd/>
            </a:ln>
          </p:spPr>
          <p:txBody>
            <a:bodyPr/>
            <a:lstStyle/>
            <a:p>
              <a:endParaRPr lang="en-US"/>
            </a:p>
          </p:txBody>
        </p:sp>
        <p:sp>
          <p:nvSpPr>
            <p:cNvPr id="23567" name="Rectangle 26"/>
            <p:cNvSpPr>
              <a:spLocks noChangeArrowheads="1"/>
            </p:cNvSpPr>
            <p:nvPr/>
          </p:nvSpPr>
          <p:spPr bwMode="auto">
            <a:xfrm>
              <a:off x="773" y="965"/>
              <a:ext cx="2934" cy="2550"/>
            </a:xfrm>
            <a:prstGeom prst="rect">
              <a:avLst/>
            </a:prstGeom>
            <a:noFill/>
            <a:ln w="9525">
              <a:solidFill>
                <a:srgbClr val="808080"/>
              </a:solidFill>
              <a:miter lim="800000"/>
              <a:headEnd/>
              <a:tailEnd/>
            </a:ln>
          </p:spPr>
          <p:txBody>
            <a:bodyPr/>
            <a:lstStyle/>
            <a:p>
              <a:endParaRPr lang="en-US"/>
            </a:p>
          </p:txBody>
        </p:sp>
        <p:sp>
          <p:nvSpPr>
            <p:cNvPr id="23568" name="Rectangle 27"/>
            <p:cNvSpPr>
              <a:spLocks noChangeArrowheads="1"/>
            </p:cNvSpPr>
            <p:nvPr/>
          </p:nvSpPr>
          <p:spPr bwMode="auto">
            <a:xfrm>
              <a:off x="773" y="3371"/>
              <a:ext cx="1416" cy="84"/>
            </a:xfrm>
            <a:prstGeom prst="rect">
              <a:avLst/>
            </a:prstGeom>
            <a:solidFill>
              <a:srgbClr val="0000FF"/>
            </a:solidFill>
            <a:ln w="9525">
              <a:solidFill>
                <a:srgbClr val="000000"/>
              </a:solidFill>
              <a:miter lim="800000"/>
              <a:headEnd/>
              <a:tailEnd/>
            </a:ln>
          </p:spPr>
          <p:txBody>
            <a:bodyPr/>
            <a:lstStyle/>
            <a:p>
              <a:endParaRPr lang="en-US"/>
            </a:p>
          </p:txBody>
        </p:sp>
        <p:sp>
          <p:nvSpPr>
            <p:cNvPr id="23569" name="Rectangle 28"/>
            <p:cNvSpPr>
              <a:spLocks noChangeArrowheads="1"/>
            </p:cNvSpPr>
            <p:nvPr/>
          </p:nvSpPr>
          <p:spPr bwMode="auto">
            <a:xfrm>
              <a:off x="773" y="3011"/>
              <a:ext cx="1350" cy="78"/>
            </a:xfrm>
            <a:prstGeom prst="rect">
              <a:avLst/>
            </a:prstGeom>
            <a:solidFill>
              <a:srgbClr val="0000FF"/>
            </a:solidFill>
            <a:ln w="9525">
              <a:solidFill>
                <a:srgbClr val="000000"/>
              </a:solidFill>
              <a:miter lim="800000"/>
              <a:headEnd/>
              <a:tailEnd/>
            </a:ln>
          </p:spPr>
          <p:txBody>
            <a:bodyPr/>
            <a:lstStyle/>
            <a:p>
              <a:endParaRPr lang="en-US"/>
            </a:p>
          </p:txBody>
        </p:sp>
        <p:sp>
          <p:nvSpPr>
            <p:cNvPr id="23570" name="Rectangle 29"/>
            <p:cNvSpPr>
              <a:spLocks noChangeArrowheads="1"/>
            </p:cNvSpPr>
            <p:nvPr/>
          </p:nvSpPr>
          <p:spPr bwMode="auto">
            <a:xfrm>
              <a:off x="773" y="2645"/>
              <a:ext cx="1182" cy="84"/>
            </a:xfrm>
            <a:prstGeom prst="rect">
              <a:avLst/>
            </a:prstGeom>
            <a:solidFill>
              <a:srgbClr val="0000FF"/>
            </a:solidFill>
            <a:ln w="9525">
              <a:solidFill>
                <a:srgbClr val="000000"/>
              </a:solidFill>
              <a:miter lim="800000"/>
              <a:headEnd/>
              <a:tailEnd/>
            </a:ln>
          </p:spPr>
          <p:txBody>
            <a:bodyPr/>
            <a:lstStyle/>
            <a:p>
              <a:endParaRPr lang="en-US"/>
            </a:p>
          </p:txBody>
        </p:sp>
        <p:sp>
          <p:nvSpPr>
            <p:cNvPr id="23571" name="Rectangle 30"/>
            <p:cNvSpPr>
              <a:spLocks noChangeArrowheads="1"/>
            </p:cNvSpPr>
            <p:nvPr/>
          </p:nvSpPr>
          <p:spPr bwMode="auto">
            <a:xfrm>
              <a:off x="773" y="2279"/>
              <a:ext cx="1398" cy="84"/>
            </a:xfrm>
            <a:prstGeom prst="rect">
              <a:avLst/>
            </a:prstGeom>
            <a:solidFill>
              <a:srgbClr val="0000FF"/>
            </a:solidFill>
            <a:ln w="9525">
              <a:solidFill>
                <a:srgbClr val="000000"/>
              </a:solidFill>
              <a:miter lim="800000"/>
              <a:headEnd/>
              <a:tailEnd/>
            </a:ln>
          </p:spPr>
          <p:txBody>
            <a:bodyPr/>
            <a:lstStyle/>
            <a:p>
              <a:endParaRPr lang="en-US"/>
            </a:p>
          </p:txBody>
        </p:sp>
        <p:sp>
          <p:nvSpPr>
            <p:cNvPr id="23572" name="Rectangle 31"/>
            <p:cNvSpPr>
              <a:spLocks noChangeArrowheads="1"/>
            </p:cNvSpPr>
            <p:nvPr/>
          </p:nvSpPr>
          <p:spPr bwMode="auto">
            <a:xfrm>
              <a:off x="773" y="1913"/>
              <a:ext cx="1224" cy="84"/>
            </a:xfrm>
            <a:prstGeom prst="rect">
              <a:avLst/>
            </a:prstGeom>
            <a:solidFill>
              <a:srgbClr val="0000FF"/>
            </a:solidFill>
            <a:ln w="9525">
              <a:solidFill>
                <a:srgbClr val="000000"/>
              </a:solidFill>
              <a:miter lim="800000"/>
              <a:headEnd/>
              <a:tailEnd/>
            </a:ln>
          </p:spPr>
          <p:txBody>
            <a:bodyPr/>
            <a:lstStyle/>
            <a:p>
              <a:endParaRPr lang="en-US"/>
            </a:p>
          </p:txBody>
        </p:sp>
        <p:sp>
          <p:nvSpPr>
            <p:cNvPr id="23573" name="Rectangle 32"/>
            <p:cNvSpPr>
              <a:spLocks noChangeArrowheads="1"/>
            </p:cNvSpPr>
            <p:nvPr/>
          </p:nvSpPr>
          <p:spPr bwMode="auto">
            <a:xfrm>
              <a:off x="773" y="1553"/>
              <a:ext cx="1128" cy="78"/>
            </a:xfrm>
            <a:prstGeom prst="rect">
              <a:avLst/>
            </a:prstGeom>
            <a:solidFill>
              <a:srgbClr val="0000FF"/>
            </a:solidFill>
            <a:ln w="9525">
              <a:solidFill>
                <a:srgbClr val="000000"/>
              </a:solidFill>
              <a:miter lim="800000"/>
              <a:headEnd/>
              <a:tailEnd/>
            </a:ln>
          </p:spPr>
          <p:txBody>
            <a:bodyPr/>
            <a:lstStyle/>
            <a:p>
              <a:endParaRPr lang="en-US"/>
            </a:p>
          </p:txBody>
        </p:sp>
        <p:sp>
          <p:nvSpPr>
            <p:cNvPr id="23574" name="Rectangle 33"/>
            <p:cNvSpPr>
              <a:spLocks noChangeArrowheads="1"/>
            </p:cNvSpPr>
            <p:nvPr/>
          </p:nvSpPr>
          <p:spPr bwMode="auto">
            <a:xfrm>
              <a:off x="773" y="1187"/>
              <a:ext cx="1320" cy="84"/>
            </a:xfrm>
            <a:prstGeom prst="rect">
              <a:avLst/>
            </a:prstGeom>
            <a:solidFill>
              <a:srgbClr val="0000FF"/>
            </a:solidFill>
            <a:ln w="9525">
              <a:solidFill>
                <a:srgbClr val="000000"/>
              </a:solidFill>
              <a:miter lim="800000"/>
              <a:headEnd/>
              <a:tailEnd/>
            </a:ln>
          </p:spPr>
          <p:txBody>
            <a:bodyPr/>
            <a:lstStyle/>
            <a:p>
              <a:endParaRPr lang="en-US"/>
            </a:p>
          </p:txBody>
        </p:sp>
        <p:sp>
          <p:nvSpPr>
            <p:cNvPr id="23575" name="Rectangle 34"/>
            <p:cNvSpPr>
              <a:spLocks noChangeArrowheads="1"/>
            </p:cNvSpPr>
            <p:nvPr/>
          </p:nvSpPr>
          <p:spPr bwMode="auto">
            <a:xfrm>
              <a:off x="773" y="3293"/>
              <a:ext cx="960" cy="78"/>
            </a:xfrm>
            <a:prstGeom prst="rect">
              <a:avLst/>
            </a:prstGeom>
            <a:solidFill>
              <a:srgbClr val="FF0000"/>
            </a:solidFill>
            <a:ln w="9525">
              <a:solidFill>
                <a:srgbClr val="000000"/>
              </a:solidFill>
              <a:miter lim="800000"/>
              <a:headEnd/>
              <a:tailEnd/>
            </a:ln>
          </p:spPr>
          <p:txBody>
            <a:bodyPr/>
            <a:lstStyle/>
            <a:p>
              <a:endParaRPr lang="en-US"/>
            </a:p>
          </p:txBody>
        </p:sp>
        <p:sp>
          <p:nvSpPr>
            <p:cNvPr id="23576" name="Rectangle 35"/>
            <p:cNvSpPr>
              <a:spLocks noChangeArrowheads="1"/>
            </p:cNvSpPr>
            <p:nvPr/>
          </p:nvSpPr>
          <p:spPr bwMode="auto">
            <a:xfrm>
              <a:off x="773" y="2927"/>
              <a:ext cx="1662" cy="84"/>
            </a:xfrm>
            <a:prstGeom prst="rect">
              <a:avLst/>
            </a:prstGeom>
            <a:solidFill>
              <a:srgbClr val="FF0000"/>
            </a:solidFill>
            <a:ln w="9525">
              <a:solidFill>
                <a:srgbClr val="000000"/>
              </a:solidFill>
              <a:miter lim="800000"/>
              <a:headEnd/>
              <a:tailEnd/>
            </a:ln>
          </p:spPr>
          <p:txBody>
            <a:bodyPr/>
            <a:lstStyle/>
            <a:p>
              <a:endParaRPr lang="en-US"/>
            </a:p>
          </p:txBody>
        </p:sp>
        <p:sp>
          <p:nvSpPr>
            <p:cNvPr id="23577" name="Rectangle 36"/>
            <p:cNvSpPr>
              <a:spLocks noChangeArrowheads="1"/>
            </p:cNvSpPr>
            <p:nvPr/>
          </p:nvSpPr>
          <p:spPr bwMode="auto">
            <a:xfrm>
              <a:off x="773" y="2567"/>
              <a:ext cx="1518" cy="78"/>
            </a:xfrm>
            <a:prstGeom prst="rect">
              <a:avLst/>
            </a:prstGeom>
            <a:solidFill>
              <a:srgbClr val="FF0000"/>
            </a:solidFill>
            <a:ln w="9525">
              <a:solidFill>
                <a:srgbClr val="000000"/>
              </a:solidFill>
              <a:miter lim="800000"/>
              <a:headEnd/>
              <a:tailEnd/>
            </a:ln>
          </p:spPr>
          <p:txBody>
            <a:bodyPr/>
            <a:lstStyle/>
            <a:p>
              <a:endParaRPr lang="en-US"/>
            </a:p>
          </p:txBody>
        </p:sp>
        <p:sp>
          <p:nvSpPr>
            <p:cNvPr id="23578" name="Rectangle 37"/>
            <p:cNvSpPr>
              <a:spLocks noChangeArrowheads="1"/>
            </p:cNvSpPr>
            <p:nvPr/>
          </p:nvSpPr>
          <p:spPr bwMode="auto">
            <a:xfrm>
              <a:off x="773" y="2201"/>
              <a:ext cx="1398" cy="78"/>
            </a:xfrm>
            <a:prstGeom prst="rect">
              <a:avLst/>
            </a:prstGeom>
            <a:solidFill>
              <a:srgbClr val="FF0000"/>
            </a:solidFill>
            <a:ln w="9525">
              <a:solidFill>
                <a:srgbClr val="000000"/>
              </a:solidFill>
              <a:miter lim="800000"/>
              <a:headEnd/>
              <a:tailEnd/>
            </a:ln>
          </p:spPr>
          <p:txBody>
            <a:bodyPr/>
            <a:lstStyle/>
            <a:p>
              <a:endParaRPr lang="en-US"/>
            </a:p>
          </p:txBody>
        </p:sp>
        <p:sp>
          <p:nvSpPr>
            <p:cNvPr id="23579" name="Rectangle 38"/>
            <p:cNvSpPr>
              <a:spLocks noChangeArrowheads="1"/>
            </p:cNvSpPr>
            <p:nvPr/>
          </p:nvSpPr>
          <p:spPr bwMode="auto">
            <a:xfrm>
              <a:off x="773" y="1835"/>
              <a:ext cx="1710" cy="78"/>
            </a:xfrm>
            <a:prstGeom prst="rect">
              <a:avLst/>
            </a:prstGeom>
            <a:solidFill>
              <a:srgbClr val="FF0000"/>
            </a:solidFill>
            <a:ln w="9525">
              <a:solidFill>
                <a:srgbClr val="000000"/>
              </a:solidFill>
              <a:miter lim="800000"/>
              <a:headEnd/>
              <a:tailEnd/>
            </a:ln>
          </p:spPr>
          <p:txBody>
            <a:bodyPr/>
            <a:lstStyle/>
            <a:p>
              <a:endParaRPr lang="en-US"/>
            </a:p>
          </p:txBody>
        </p:sp>
        <p:sp>
          <p:nvSpPr>
            <p:cNvPr id="23580" name="Rectangle 39"/>
            <p:cNvSpPr>
              <a:spLocks noChangeArrowheads="1"/>
            </p:cNvSpPr>
            <p:nvPr/>
          </p:nvSpPr>
          <p:spPr bwMode="auto">
            <a:xfrm>
              <a:off x="773" y="1469"/>
              <a:ext cx="1344" cy="84"/>
            </a:xfrm>
            <a:prstGeom prst="rect">
              <a:avLst/>
            </a:prstGeom>
            <a:solidFill>
              <a:srgbClr val="FF0000"/>
            </a:solidFill>
            <a:ln w="9525">
              <a:solidFill>
                <a:srgbClr val="000000"/>
              </a:solidFill>
              <a:miter lim="800000"/>
              <a:headEnd/>
              <a:tailEnd/>
            </a:ln>
          </p:spPr>
          <p:txBody>
            <a:bodyPr/>
            <a:lstStyle/>
            <a:p>
              <a:endParaRPr lang="en-US"/>
            </a:p>
          </p:txBody>
        </p:sp>
        <p:sp>
          <p:nvSpPr>
            <p:cNvPr id="23581" name="Rectangle 40"/>
            <p:cNvSpPr>
              <a:spLocks noChangeArrowheads="1"/>
            </p:cNvSpPr>
            <p:nvPr/>
          </p:nvSpPr>
          <p:spPr bwMode="auto">
            <a:xfrm>
              <a:off x="773" y="1109"/>
              <a:ext cx="1218" cy="78"/>
            </a:xfrm>
            <a:prstGeom prst="rect">
              <a:avLst/>
            </a:prstGeom>
            <a:solidFill>
              <a:srgbClr val="FF0000"/>
            </a:solidFill>
            <a:ln w="9525">
              <a:solidFill>
                <a:srgbClr val="000000"/>
              </a:solidFill>
              <a:miter lim="800000"/>
              <a:headEnd/>
              <a:tailEnd/>
            </a:ln>
          </p:spPr>
          <p:txBody>
            <a:bodyPr/>
            <a:lstStyle/>
            <a:p>
              <a:endParaRPr lang="en-US"/>
            </a:p>
          </p:txBody>
        </p:sp>
        <p:sp>
          <p:nvSpPr>
            <p:cNvPr id="23582" name="Rectangle 41"/>
            <p:cNvSpPr>
              <a:spLocks noChangeArrowheads="1"/>
            </p:cNvSpPr>
            <p:nvPr/>
          </p:nvSpPr>
          <p:spPr bwMode="auto">
            <a:xfrm>
              <a:off x="773" y="3209"/>
              <a:ext cx="2514" cy="84"/>
            </a:xfrm>
            <a:prstGeom prst="rect">
              <a:avLst/>
            </a:prstGeom>
            <a:solidFill>
              <a:srgbClr val="FFFF00"/>
            </a:solidFill>
            <a:ln w="9525">
              <a:solidFill>
                <a:srgbClr val="000000"/>
              </a:solidFill>
              <a:miter lim="800000"/>
              <a:headEnd/>
              <a:tailEnd/>
            </a:ln>
          </p:spPr>
          <p:txBody>
            <a:bodyPr/>
            <a:lstStyle/>
            <a:p>
              <a:endParaRPr lang="en-US"/>
            </a:p>
          </p:txBody>
        </p:sp>
        <p:sp>
          <p:nvSpPr>
            <p:cNvPr id="23583" name="Rectangle 42"/>
            <p:cNvSpPr>
              <a:spLocks noChangeArrowheads="1"/>
            </p:cNvSpPr>
            <p:nvPr/>
          </p:nvSpPr>
          <p:spPr bwMode="auto">
            <a:xfrm>
              <a:off x="773" y="2849"/>
              <a:ext cx="1872" cy="78"/>
            </a:xfrm>
            <a:prstGeom prst="rect">
              <a:avLst/>
            </a:prstGeom>
            <a:solidFill>
              <a:srgbClr val="FFFF00"/>
            </a:solidFill>
            <a:ln w="9525">
              <a:solidFill>
                <a:srgbClr val="000000"/>
              </a:solidFill>
              <a:miter lim="800000"/>
              <a:headEnd/>
              <a:tailEnd/>
            </a:ln>
          </p:spPr>
          <p:txBody>
            <a:bodyPr/>
            <a:lstStyle/>
            <a:p>
              <a:endParaRPr lang="en-US"/>
            </a:p>
          </p:txBody>
        </p:sp>
        <p:sp>
          <p:nvSpPr>
            <p:cNvPr id="23584" name="Rectangle 43"/>
            <p:cNvSpPr>
              <a:spLocks noChangeArrowheads="1"/>
            </p:cNvSpPr>
            <p:nvPr/>
          </p:nvSpPr>
          <p:spPr bwMode="auto">
            <a:xfrm>
              <a:off x="773" y="2483"/>
              <a:ext cx="2190" cy="84"/>
            </a:xfrm>
            <a:prstGeom prst="rect">
              <a:avLst/>
            </a:prstGeom>
            <a:solidFill>
              <a:srgbClr val="FFFF00"/>
            </a:solidFill>
            <a:ln w="9525">
              <a:solidFill>
                <a:srgbClr val="000000"/>
              </a:solidFill>
              <a:miter lim="800000"/>
              <a:headEnd/>
              <a:tailEnd/>
            </a:ln>
          </p:spPr>
          <p:txBody>
            <a:bodyPr/>
            <a:lstStyle/>
            <a:p>
              <a:endParaRPr lang="en-US"/>
            </a:p>
          </p:txBody>
        </p:sp>
        <p:sp>
          <p:nvSpPr>
            <p:cNvPr id="23585" name="Rectangle 44"/>
            <p:cNvSpPr>
              <a:spLocks noChangeArrowheads="1"/>
            </p:cNvSpPr>
            <p:nvPr/>
          </p:nvSpPr>
          <p:spPr bwMode="auto">
            <a:xfrm>
              <a:off x="773" y="2117"/>
              <a:ext cx="2094" cy="84"/>
            </a:xfrm>
            <a:prstGeom prst="rect">
              <a:avLst/>
            </a:prstGeom>
            <a:solidFill>
              <a:srgbClr val="FFFF00"/>
            </a:solidFill>
            <a:ln w="9525">
              <a:solidFill>
                <a:srgbClr val="000000"/>
              </a:solidFill>
              <a:miter lim="800000"/>
              <a:headEnd/>
              <a:tailEnd/>
            </a:ln>
          </p:spPr>
          <p:txBody>
            <a:bodyPr/>
            <a:lstStyle/>
            <a:p>
              <a:endParaRPr lang="en-US"/>
            </a:p>
          </p:txBody>
        </p:sp>
        <p:sp>
          <p:nvSpPr>
            <p:cNvPr id="23586" name="Rectangle 45"/>
            <p:cNvSpPr>
              <a:spLocks noChangeArrowheads="1"/>
            </p:cNvSpPr>
            <p:nvPr/>
          </p:nvSpPr>
          <p:spPr bwMode="auto">
            <a:xfrm>
              <a:off x="773" y="1751"/>
              <a:ext cx="1956" cy="84"/>
            </a:xfrm>
            <a:prstGeom prst="rect">
              <a:avLst/>
            </a:prstGeom>
            <a:solidFill>
              <a:srgbClr val="FFFF00"/>
            </a:solidFill>
            <a:ln w="9525">
              <a:solidFill>
                <a:srgbClr val="000000"/>
              </a:solidFill>
              <a:miter lim="800000"/>
              <a:headEnd/>
              <a:tailEnd/>
            </a:ln>
          </p:spPr>
          <p:txBody>
            <a:bodyPr/>
            <a:lstStyle/>
            <a:p>
              <a:endParaRPr lang="en-US"/>
            </a:p>
          </p:txBody>
        </p:sp>
        <p:sp>
          <p:nvSpPr>
            <p:cNvPr id="23587" name="Rectangle 46"/>
            <p:cNvSpPr>
              <a:spLocks noChangeArrowheads="1"/>
            </p:cNvSpPr>
            <p:nvPr/>
          </p:nvSpPr>
          <p:spPr bwMode="auto">
            <a:xfrm>
              <a:off x="773" y="1391"/>
              <a:ext cx="2418" cy="78"/>
            </a:xfrm>
            <a:prstGeom prst="rect">
              <a:avLst/>
            </a:prstGeom>
            <a:solidFill>
              <a:srgbClr val="FFFF00"/>
            </a:solidFill>
            <a:ln w="9525">
              <a:solidFill>
                <a:srgbClr val="000000"/>
              </a:solidFill>
              <a:miter lim="800000"/>
              <a:headEnd/>
              <a:tailEnd/>
            </a:ln>
          </p:spPr>
          <p:txBody>
            <a:bodyPr/>
            <a:lstStyle/>
            <a:p>
              <a:endParaRPr lang="en-US"/>
            </a:p>
          </p:txBody>
        </p:sp>
        <p:sp>
          <p:nvSpPr>
            <p:cNvPr id="23588" name="Rectangle 47"/>
            <p:cNvSpPr>
              <a:spLocks noChangeArrowheads="1"/>
            </p:cNvSpPr>
            <p:nvPr/>
          </p:nvSpPr>
          <p:spPr bwMode="auto">
            <a:xfrm>
              <a:off x="773" y="1025"/>
              <a:ext cx="2352" cy="84"/>
            </a:xfrm>
            <a:prstGeom prst="rect">
              <a:avLst/>
            </a:prstGeom>
            <a:solidFill>
              <a:srgbClr val="FFFF00"/>
            </a:solidFill>
            <a:ln w="9525">
              <a:solidFill>
                <a:srgbClr val="000000"/>
              </a:solidFill>
              <a:miter lim="800000"/>
              <a:headEnd/>
              <a:tailEnd/>
            </a:ln>
          </p:spPr>
          <p:txBody>
            <a:bodyPr/>
            <a:lstStyle/>
            <a:p>
              <a:endParaRPr lang="en-US"/>
            </a:p>
          </p:txBody>
        </p:sp>
        <p:sp>
          <p:nvSpPr>
            <p:cNvPr id="23589" name="Line 48"/>
            <p:cNvSpPr>
              <a:spLocks noChangeShapeType="1"/>
            </p:cNvSpPr>
            <p:nvPr/>
          </p:nvSpPr>
          <p:spPr bwMode="auto">
            <a:xfrm>
              <a:off x="773" y="3515"/>
              <a:ext cx="2934" cy="0"/>
            </a:xfrm>
            <a:prstGeom prst="line">
              <a:avLst/>
            </a:prstGeom>
            <a:noFill/>
            <a:ln w="0">
              <a:solidFill>
                <a:srgbClr val="000000"/>
              </a:solidFill>
              <a:round/>
              <a:headEnd/>
              <a:tailEnd/>
            </a:ln>
          </p:spPr>
          <p:txBody>
            <a:bodyPr/>
            <a:lstStyle/>
            <a:p>
              <a:endParaRPr lang="en-US"/>
            </a:p>
          </p:txBody>
        </p:sp>
        <p:sp>
          <p:nvSpPr>
            <p:cNvPr id="23590" name="Line 49"/>
            <p:cNvSpPr>
              <a:spLocks noChangeShapeType="1"/>
            </p:cNvSpPr>
            <p:nvPr/>
          </p:nvSpPr>
          <p:spPr bwMode="auto">
            <a:xfrm flipV="1">
              <a:off x="773" y="3515"/>
              <a:ext cx="0" cy="18"/>
            </a:xfrm>
            <a:prstGeom prst="line">
              <a:avLst/>
            </a:prstGeom>
            <a:noFill/>
            <a:ln w="0">
              <a:solidFill>
                <a:srgbClr val="000000"/>
              </a:solidFill>
              <a:round/>
              <a:headEnd/>
              <a:tailEnd/>
            </a:ln>
          </p:spPr>
          <p:txBody>
            <a:bodyPr/>
            <a:lstStyle/>
            <a:p>
              <a:endParaRPr lang="en-US"/>
            </a:p>
          </p:txBody>
        </p:sp>
        <p:sp>
          <p:nvSpPr>
            <p:cNvPr id="23591" name="Line 50"/>
            <p:cNvSpPr>
              <a:spLocks noChangeShapeType="1"/>
            </p:cNvSpPr>
            <p:nvPr/>
          </p:nvSpPr>
          <p:spPr bwMode="auto">
            <a:xfrm flipV="1">
              <a:off x="1265" y="3515"/>
              <a:ext cx="0" cy="18"/>
            </a:xfrm>
            <a:prstGeom prst="line">
              <a:avLst/>
            </a:prstGeom>
            <a:noFill/>
            <a:ln w="0">
              <a:solidFill>
                <a:srgbClr val="000000"/>
              </a:solidFill>
              <a:round/>
              <a:headEnd/>
              <a:tailEnd/>
            </a:ln>
          </p:spPr>
          <p:txBody>
            <a:bodyPr/>
            <a:lstStyle/>
            <a:p>
              <a:endParaRPr lang="en-US"/>
            </a:p>
          </p:txBody>
        </p:sp>
        <p:sp>
          <p:nvSpPr>
            <p:cNvPr id="23592" name="Line 51"/>
            <p:cNvSpPr>
              <a:spLocks noChangeShapeType="1"/>
            </p:cNvSpPr>
            <p:nvPr/>
          </p:nvSpPr>
          <p:spPr bwMode="auto">
            <a:xfrm flipV="1">
              <a:off x="1751" y="3515"/>
              <a:ext cx="0" cy="18"/>
            </a:xfrm>
            <a:prstGeom prst="line">
              <a:avLst/>
            </a:prstGeom>
            <a:noFill/>
            <a:ln w="0">
              <a:solidFill>
                <a:srgbClr val="000000"/>
              </a:solidFill>
              <a:round/>
              <a:headEnd/>
              <a:tailEnd/>
            </a:ln>
          </p:spPr>
          <p:txBody>
            <a:bodyPr/>
            <a:lstStyle/>
            <a:p>
              <a:endParaRPr lang="en-US"/>
            </a:p>
          </p:txBody>
        </p:sp>
        <p:sp>
          <p:nvSpPr>
            <p:cNvPr id="23593" name="Line 52"/>
            <p:cNvSpPr>
              <a:spLocks noChangeShapeType="1"/>
            </p:cNvSpPr>
            <p:nvPr/>
          </p:nvSpPr>
          <p:spPr bwMode="auto">
            <a:xfrm flipV="1">
              <a:off x="2243" y="3515"/>
              <a:ext cx="0" cy="18"/>
            </a:xfrm>
            <a:prstGeom prst="line">
              <a:avLst/>
            </a:prstGeom>
            <a:noFill/>
            <a:ln w="0">
              <a:solidFill>
                <a:srgbClr val="000000"/>
              </a:solidFill>
              <a:round/>
              <a:headEnd/>
              <a:tailEnd/>
            </a:ln>
          </p:spPr>
          <p:txBody>
            <a:bodyPr/>
            <a:lstStyle/>
            <a:p>
              <a:endParaRPr lang="en-US"/>
            </a:p>
          </p:txBody>
        </p:sp>
        <p:sp>
          <p:nvSpPr>
            <p:cNvPr id="23594" name="Line 53"/>
            <p:cNvSpPr>
              <a:spLocks noChangeShapeType="1"/>
            </p:cNvSpPr>
            <p:nvPr/>
          </p:nvSpPr>
          <p:spPr bwMode="auto">
            <a:xfrm flipV="1">
              <a:off x="2729" y="3515"/>
              <a:ext cx="0" cy="18"/>
            </a:xfrm>
            <a:prstGeom prst="line">
              <a:avLst/>
            </a:prstGeom>
            <a:noFill/>
            <a:ln w="0">
              <a:solidFill>
                <a:srgbClr val="000000"/>
              </a:solidFill>
              <a:round/>
              <a:headEnd/>
              <a:tailEnd/>
            </a:ln>
          </p:spPr>
          <p:txBody>
            <a:bodyPr/>
            <a:lstStyle/>
            <a:p>
              <a:endParaRPr lang="en-US"/>
            </a:p>
          </p:txBody>
        </p:sp>
        <p:sp>
          <p:nvSpPr>
            <p:cNvPr id="23595" name="Line 54"/>
            <p:cNvSpPr>
              <a:spLocks noChangeShapeType="1"/>
            </p:cNvSpPr>
            <p:nvPr/>
          </p:nvSpPr>
          <p:spPr bwMode="auto">
            <a:xfrm flipV="1">
              <a:off x="3221" y="3515"/>
              <a:ext cx="0" cy="18"/>
            </a:xfrm>
            <a:prstGeom prst="line">
              <a:avLst/>
            </a:prstGeom>
            <a:noFill/>
            <a:ln w="0">
              <a:solidFill>
                <a:srgbClr val="000000"/>
              </a:solidFill>
              <a:round/>
              <a:headEnd/>
              <a:tailEnd/>
            </a:ln>
          </p:spPr>
          <p:txBody>
            <a:bodyPr/>
            <a:lstStyle/>
            <a:p>
              <a:endParaRPr lang="en-US"/>
            </a:p>
          </p:txBody>
        </p:sp>
        <p:sp>
          <p:nvSpPr>
            <p:cNvPr id="23596" name="Line 55"/>
            <p:cNvSpPr>
              <a:spLocks noChangeShapeType="1"/>
            </p:cNvSpPr>
            <p:nvPr/>
          </p:nvSpPr>
          <p:spPr bwMode="auto">
            <a:xfrm flipV="1">
              <a:off x="3707" y="3515"/>
              <a:ext cx="0" cy="18"/>
            </a:xfrm>
            <a:prstGeom prst="line">
              <a:avLst/>
            </a:prstGeom>
            <a:noFill/>
            <a:ln w="0">
              <a:solidFill>
                <a:srgbClr val="000000"/>
              </a:solidFill>
              <a:round/>
              <a:headEnd/>
              <a:tailEnd/>
            </a:ln>
          </p:spPr>
          <p:txBody>
            <a:bodyPr/>
            <a:lstStyle/>
            <a:p>
              <a:endParaRPr lang="en-US"/>
            </a:p>
          </p:txBody>
        </p:sp>
        <p:sp>
          <p:nvSpPr>
            <p:cNvPr id="23597" name="Line 56"/>
            <p:cNvSpPr>
              <a:spLocks noChangeShapeType="1"/>
            </p:cNvSpPr>
            <p:nvPr/>
          </p:nvSpPr>
          <p:spPr bwMode="auto">
            <a:xfrm>
              <a:off x="773" y="965"/>
              <a:ext cx="0" cy="2550"/>
            </a:xfrm>
            <a:prstGeom prst="line">
              <a:avLst/>
            </a:prstGeom>
            <a:noFill/>
            <a:ln w="0">
              <a:solidFill>
                <a:srgbClr val="000000"/>
              </a:solidFill>
              <a:round/>
              <a:headEnd/>
              <a:tailEnd/>
            </a:ln>
          </p:spPr>
          <p:txBody>
            <a:bodyPr/>
            <a:lstStyle/>
            <a:p>
              <a:endParaRPr lang="en-US"/>
            </a:p>
          </p:txBody>
        </p:sp>
        <p:sp>
          <p:nvSpPr>
            <p:cNvPr id="23598" name="Line 57"/>
            <p:cNvSpPr>
              <a:spLocks noChangeShapeType="1"/>
            </p:cNvSpPr>
            <p:nvPr/>
          </p:nvSpPr>
          <p:spPr bwMode="auto">
            <a:xfrm>
              <a:off x="755" y="3515"/>
              <a:ext cx="18" cy="0"/>
            </a:xfrm>
            <a:prstGeom prst="line">
              <a:avLst/>
            </a:prstGeom>
            <a:noFill/>
            <a:ln w="0">
              <a:solidFill>
                <a:srgbClr val="000000"/>
              </a:solidFill>
              <a:round/>
              <a:headEnd/>
              <a:tailEnd/>
            </a:ln>
          </p:spPr>
          <p:txBody>
            <a:bodyPr/>
            <a:lstStyle/>
            <a:p>
              <a:endParaRPr lang="en-US"/>
            </a:p>
          </p:txBody>
        </p:sp>
        <p:sp>
          <p:nvSpPr>
            <p:cNvPr id="23599" name="Line 58"/>
            <p:cNvSpPr>
              <a:spLocks noChangeShapeType="1"/>
            </p:cNvSpPr>
            <p:nvPr/>
          </p:nvSpPr>
          <p:spPr bwMode="auto">
            <a:xfrm>
              <a:off x="755" y="3149"/>
              <a:ext cx="18" cy="0"/>
            </a:xfrm>
            <a:prstGeom prst="line">
              <a:avLst/>
            </a:prstGeom>
            <a:noFill/>
            <a:ln w="0">
              <a:solidFill>
                <a:srgbClr val="000000"/>
              </a:solidFill>
              <a:round/>
              <a:headEnd/>
              <a:tailEnd/>
            </a:ln>
          </p:spPr>
          <p:txBody>
            <a:bodyPr/>
            <a:lstStyle/>
            <a:p>
              <a:endParaRPr lang="en-US"/>
            </a:p>
          </p:txBody>
        </p:sp>
        <p:sp>
          <p:nvSpPr>
            <p:cNvPr id="23600" name="Line 59"/>
            <p:cNvSpPr>
              <a:spLocks noChangeShapeType="1"/>
            </p:cNvSpPr>
            <p:nvPr/>
          </p:nvSpPr>
          <p:spPr bwMode="auto">
            <a:xfrm>
              <a:off x="755" y="2789"/>
              <a:ext cx="18" cy="0"/>
            </a:xfrm>
            <a:prstGeom prst="line">
              <a:avLst/>
            </a:prstGeom>
            <a:noFill/>
            <a:ln w="0">
              <a:solidFill>
                <a:srgbClr val="000000"/>
              </a:solidFill>
              <a:round/>
              <a:headEnd/>
              <a:tailEnd/>
            </a:ln>
          </p:spPr>
          <p:txBody>
            <a:bodyPr/>
            <a:lstStyle/>
            <a:p>
              <a:endParaRPr lang="en-US"/>
            </a:p>
          </p:txBody>
        </p:sp>
        <p:sp>
          <p:nvSpPr>
            <p:cNvPr id="23601" name="Line 60"/>
            <p:cNvSpPr>
              <a:spLocks noChangeShapeType="1"/>
            </p:cNvSpPr>
            <p:nvPr/>
          </p:nvSpPr>
          <p:spPr bwMode="auto">
            <a:xfrm>
              <a:off x="755" y="2423"/>
              <a:ext cx="18" cy="0"/>
            </a:xfrm>
            <a:prstGeom prst="line">
              <a:avLst/>
            </a:prstGeom>
            <a:noFill/>
            <a:ln w="0">
              <a:solidFill>
                <a:srgbClr val="000000"/>
              </a:solidFill>
              <a:round/>
              <a:headEnd/>
              <a:tailEnd/>
            </a:ln>
          </p:spPr>
          <p:txBody>
            <a:bodyPr/>
            <a:lstStyle/>
            <a:p>
              <a:endParaRPr lang="en-US"/>
            </a:p>
          </p:txBody>
        </p:sp>
        <p:sp>
          <p:nvSpPr>
            <p:cNvPr id="23602" name="Line 61"/>
            <p:cNvSpPr>
              <a:spLocks noChangeShapeType="1"/>
            </p:cNvSpPr>
            <p:nvPr/>
          </p:nvSpPr>
          <p:spPr bwMode="auto">
            <a:xfrm>
              <a:off x="755" y="2057"/>
              <a:ext cx="18" cy="0"/>
            </a:xfrm>
            <a:prstGeom prst="line">
              <a:avLst/>
            </a:prstGeom>
            <a:noFill/>
            <a:ln w="0">
              <a:solidFill>
                <a:srgbClr val="000000"/>
              </a:solidFill>
              <a:round/>
              <a:headEnd/>
              <a:tailEnd/>
            </a:ln>
          </p:spPr>
          <p:txBody>
            <a:bodyPr/>
            <a:lstStyle/>
            <a:p>
              <a:endParaRPr lang="en-US"/>
            </a:p>
          </p:txBody>
        </p:sp>
        <p:sp>
          <p:nvSpPr>
            <p:cNvPr id="23603" name="Line 62"/>
            <p:cNvSpPr>
              <a:spLocks noChangeShapeType="1"/>
            </p:cNvSpPr>
            <p:nvPr/>
          </p:nvSpPr>
          <p:spPr bwMode="auto">
            <a:xfrm>
              <a:off x="755" y="1691"/>
              <a:ext cx="18" cy="0"/>
            </a:xfrm>
            <a:prstGeom prst="line">
              <a:avLst/>
            </a:prstGeom>
            <a:noFill/>
            <a:ln w="0">
              <a:solidFill>
                <a:srgbClr val="000000"/>
              </a:solidFill>
              <a:round/>
              <a:headEnd/>
              <a:tailEnd/>
            </a:ln>
          </p:spPr>
          <p:txBody>
            <a:bodyPr/>
            <a:lstStyle/>
            <a:p>
              <a:endParaRPr lang="en-US"/>
            </a:p>
          </p:txBody>
        </p:sp>
        <p:sp>
          <p:nvSpPr>
            <p:cNvPr id="23604" name="Line 63"/>
            <p:cNvSpPr>
              <a:spLocks noChangeShapeType="1"/>
            </p:cNvSpPr>
            <p:nvPr/>
          </p:nvSpPr>
          <p:spPr bwMode="auto">
            <a:xfrm>
              <a:off x="755" y="1331"/>
              <a:ext cx="18" cy="0"/>
            </a:xfrm>
            <a:prstGeom prst="line">
              <a:avLst/>
            </a:prstGeom>
            <a:noFill/>
            <a:ln w="0">
              <a:solidFill>
                <a:srgbClr val="000000"/>
              </a:solidFill>
              <a:round/>
              <a:headEnd/>
              <a:tailEnd/>
            </a:ln>
          </p:spPr>
          <p:txBody>
            <a:bodyPr/>
            <a:lstStyle/>
            <a:p>
              <a:endParaRPr lang="en-US"/>
            </a:p>
          </p:txBody>
        </p:sp>
        <p:sp>
          <p:nvSpPr>
            <p:cNvPr id="23605" name="Line 64"/>
            <p:cNvSpPr>
              <a:spLocks noChangeShapeType="1"/>
            </p:cNvSpPr>
            <p:nvPr/>
          </p:nvSpPr>
          <p:spPr bwMode="auto">
            <a:xfrm>
              <a:off x="755" y="965"/>
              <a:ext cx="18" cy="0"/>
            </a:xfrm>
            <a:prstGeom prst="line">
              <a:avLst/>
            </a:prstGeom>
            <a:noFill/>
            <a:ln w="0">
              <a:solidFill>
                <a:srgbClr val="000000"/>
              </a:solidFill>
              <a:round/>
              <a:headEnd/>
              <a:tailEnd/>
            </a:ln>
          </p:spPr>
          <p:txBody>
            <a:bodyPr/>
            <a:lstStyle/>
            <a:p>
              <a:endParaRPr lang="en-US"/>
            </a:p>
          </p:txBody>
        </p:sp>
        <p:sp>
          <p:nvSpPr>
            <p:cNvPr id="23606" name="Rectangle 65"/>
            <p:cNvSpPr>
              <a:spLocks noChangeArrowheads="1"/>
            </p:cNvSpPr>
            <p:nvPr/>
          </p:nvSpPr>
          <p:spPr bwMode="auto">
            <a:xfrm>
              <a:off x="725" y="3569"/>
              <a:ext cx="119" cy="97"/>
            </a:xfrm>
            <a:prstGeom prst="rect">
              <a:avLst/>
            </a:prstGeom>
            <a:noFill/>
            <a:ln w="9525">
              <a:noFill/>
              <a:miter lim="800000"/>
              <a:headEnd/>
              <a:tailEnd/>
            </a:ln>
          </p:spPr>
          <p:txBody>
            <a:bodyPr wrap="none" lIns="0" tIns="0" rIns="0" bIns="0">
              <a:spAutoFit/>
            </a:bodyPr>
            <a:lstStyle/>
            <a:p>
              <a:pPr defTabSz="893763" eaLnBrk="0" hangingPunct="0"/>
              <a:r>
                <a:rPr lang="en-US" sz="1000">
                  <a:solidFill>
                    <a:srgbClr val="000000"/>
                  </a:solidFill>
                </a:rPr>
                <a:t>0%</a:t>
              </a:r>
              <a:endParaRPr lang="en-US" sz="1000" b="1">
                <a:solidFill>
                  <a:srgbClr val="000099"/>
                </a:solidFill>
              </a:endParaRPr>
            </a:p>
          </p:txBody>
        </p:sp>
        <p:sp>
          <p:nvSpPr>
            <p:cNvPr id="23607" name="Rectangle 66"/>
            <p:cNvSpPr>
              <a:spLocks noChangeArrowheads="1"/>
            </p:cNvSpPr>
            <p:nvPr/>
          </p:nvSpPr>
          <p:spPr bwMode="auto">
            <a:xfrm>
              <a:off x="1199" y="3569"/>
              <a:ext cx="164" cy="97"/>
            </a:xfrm>
            <a:prstGeom prst="rect">
              <a:avLst/>
            </a:prstGeom>
            <a:noFill/>
            <a:ln w="9525">
              <a:noFill/>
              <a:miter lim="800000"/>
              <a:headEnd/>
              <a:tailEnd/>
            </a:ln>
          </p:spPr>
          <p:txBody>
            <a:bodyPr wrap="none" lIns="0" tIns="0" rIns="0" bIns="0">
              <a:spAutoFit/>
            </a:bodyPr>
            <a:lstStyle/>
            <a:p>
              <a:pPr defTabSz="893763" eaLnBrk="0" hangingPunct="0"/>
              <a:r>
                <a:rPr lang="en-US" sz="1000">
                  <a:solidFill>
                    <a:srgbClr val="000000"/>
                  </a:solidFill>
                </a:rPr>
                <a:t>10%</a:t>
              </a:r>
              <a:endParaRPr lang="en-US" sz="1000" b="1">
                <a:solidFill>
                  <a:srgbClr val="000099"/>
                </a:solidFill>
              </a:endParaRPr>
            </a:p>
          </p:txBody>
        </p:sp>
        <p:sp>
          <p:nvSpPr>
            <p:cNvPr id="23608" name="Rectangle 67"/>
            <p:cNvSpPr>
              <a:spLocks noChangeArrowheads="1"/>
            </p:cNvSpPr>
            <p:nvPr/>
          </p:nvSpPr>
          <p:spPr bwMode="auto">
            <a:xfrm>
              <a:off x="1685" y="3569"/>
              <a:ext cx="164" cy="97"/>
            </a:xfrm>
            <a:prstGeom prst="rect">
              <a:avLst/>
            </a:prstGeom>
            <a:noFill/>
            <a:ln w="9525">
              <a:noFill/>
              <a:miter lim="800000"/>
              <a:headEnd/>
              <a:tailEnd/>
            </a:ln>
          </p:spPr>
          <p:txBody>
            <a:bodyPr wrap="none" lIns="0" tIns="0" rIns="0" bIns="0">
              <a:spAutoFit/>
            </a:bodyPr>
            <a:lstStyle/>
            <a:p>
              <a:pPr defTabSz="893763" eaLnBrk="0" hangingPunct="0"/>
              <a:r>
                <a:rPr lang="en-US" sz="1000">
                  <a:solidFill>
                    <a:srgbClr val="000000"/>
                  </a:solidFill>
                </a:rPr>
                <a:t>20%</a:t>
              </a:r>
              <a:endParaRPr lang="en-US" sz="1000" b="1">
                <a:solidFill>
                  <a:srgbClr val="000099"/>
                </a:solidFill>
              </a:endParaRPr>
            </a:p>
          </p:txBody>
        </p:sp>
        <p:sp>
          <p:nvSpPr>
            <p:cNvPr id="23609" name="Rectangle 68"/>
            <p:cNvSpPr>
              <a:spLocks noChangeArrowheads="1"/>
            </p:cNvSpPr>
            <p:nvPr/>
          </p:nvSpPr>
          <p:spPr bwMode="auto">
            <a:xfrm>
              <a:off x="2177" y="3569"/>
              <a:ext cx="163" cy="97"/>
            </a:xfrm>
            <a:prstGeom prst="rect">
              <a:avLst/>
            </a:prstGeom>
            <a:noFill/>
            <a:ln w="9525">
              <a:noFill/>
              <a:miter lim="800000"/>
              <a:headEnd/>
              <a:tailEnd/>
            </a:ln>
          </p:spPr>
          <p:txBody>
            <a:bodyPr wrap="none" lIns="0" tIns="0" rIns="0" bIns="0">
              <a:spAutoFit/>
            </a:bodyPr>
            <a:lstStyle/>
            <a:p>
              <a:pPr defTabSz="893763" eaLnBrk="0" hangingPunct="0"/>
              <a:r>
                <a:rPr lang="en-US" sz="1000">
                  <a:solidFill>
                    <a:srgbClr val="000000"/>
                  </a:solidFill>
                </a:rPr>
                <a:t>30%</a:t>
              </a:r>
              <a:endParaRPr lang="en-US" sz="1000" b="1">
                <a:solidFill>
                  <a:srgbClr val="000099"/>
                </a:solidFill>
              </a:endParaRPr>
            </a:p>
          </p:txBody>
        </p:sp>
        <p:sp>
          <p:nvSpPr>
            <p:cNvPr id="23610" name="Rectangle 69"/>
            <p:cNvSpPr>
              <a:spLocks noChangeArrowheads="1"/>
            </p:cNvSpPr>
            <p:nvPr/>
          </p:nvSpPr>
          <p:spPr bwMode="auto">
            <a:xfrm>
              <a:off x="2663" y="3569"/>
              <a:ext cx="164" cy="97"/>
            </a:xfrm>
            <a:prstGeom prst="rect">
              <a:avLst/>
            </a:prstGeom>
            <a:noFill/>
            <a:ln w="9525">
              <a:noFill/>
              <a:miter lim="800000"/>
              <a:headEnd/>
              <a:tailEnd/>
            </a:ln>
          </p:spPr>
          <p:txBody>
            <a:bodyPr wrap="none" lIns="0" tIns="0" rIns="0" bIns="0">
              <a:spAutoFit/>
            </a:bodyPr>
            <a:lstStyle/>
            <a:p>
              <a:pPr defTabSz="893763" eaLnBrk="0" hangingPunct="0"/>
              <a:r>
                <a:rPr lang="en-US" sz="1000">
                  <a:solidFill>
                    <a:srgbClr val="000000"/>
                  </a:solidFill>
                </a:rPr>
                <a:t>40%</a:t>
              </a:r>
              <a:endParaRPr lang="en-US" sz="1000" b="1">
                <a:solidFill>
                  <a:srgbClr val="000099"/>
                </a:solidFill>
              </a:endParaRPr>
            </a:p>
          </p:txBody>
        </p:sp>
        <p:sp>
          <p:nvSpPr>
            <p:cNvPr id="23611" name="Rectangle 70"/>
            <p:cNvSpPr>
              <a:spLocks noChangeArrowheads="1"/>
            </p:cNvSpPr>
            <p:nvPr/>
          </p:nvSpPr>
          <p:spPr bwMode="auto">
            <a:xfrm>
              <a:off x="3155" y="3569"/>
              <a:ext cx="164" cy="97"/>
            </a:xfrm>
            <a:prstGeom prst="rect">
              <a:avLst/>
            </a:prstGeom>
            <a:noFill/>
            <a:ln w="9525">
              <a:noFill/>
              <a:miter lim="800000"/>
              <a:headEnd/>
              <a:tailEnd/>
            </a:ln>
          </p:spPr>
          <p:txBody>
            <a:bodyPr wrap="none" lIns="0" tIns="0" rIns="0" bIns="0">
              <a:spAutoFit/>
            </a:bodyPr>
            <a:lstStyle/>
            <a:p>
              <a:pPr defTabSz="893763" eaLnBrk="0" hangingPunct="0"/>
              <a:r>
                <a:rPr lang="en-US" sz="1000">
                  <a:solidFill>
                    <a:srgbClr val="000000"/>
                  </a:solidFill>
                </a:rPr>
                <a:t>50%</a:t>
              </a:r>
              <a:endParaRPr lang="en-US" sz="1000" b="1">
                <a:solidFill>
                  <a:srgbClr val="000099"/>
                </a:solidFill>
              </a:endParaRPr>
            </a:p>
          </p:txBody>
        </p:sp>
        <p:sp>
          <p:nvSpPr>
            <p:cNvPr id="23612" name="Rectangle 71"/>
            <p:cNvSpPr>
              <a:spLocks noChangeArrowheads="1"/>
            </p:cNvSpPr>
            <p:nvPr/>
          </p:nvSpPr>
          <p:spPr bwMode="auto">
            <a:xfrm>
              <a:off x="3641" y="3569"/>
              <a:ext cx="164" cy="97"/>
            </a:xfrm>
            <a:prstGeom prst="rect">
              <a:avLst/>
            </a:prstGeom>
            <a:noFill/>
            <a:ln w="9525">
              <a:noFill/>
              <a:miter lim="800000"/>
              <a:headEnd/>
              <a:tailEnd/>
            </a:ln>
          </p:spPr>
          <p:txBody>
            <a:bodyPr wrap="none" lIns="0" tIns="0" rIns="0" bIns="0">
              <a:spAutoFit/>
            </a:bodyPr>
            <a:lstStyle/>
            <a:p>
              <a:pPr defTabSz="893763" eaLnBrk="0" hangingPunct="0"/>
              <a:r>
                <a:rPr lang="en-US" sz="1000">
                  <a:solidFill>
                    <a:srgbClr val="000000"/>
                  </a:solidFill>
                </a:rPr>
                <a:t>60%</a:t>
              </a:r>
              <a:endParaRPr lang="en-US" sz="1000" b="1">
                <a:solidFill>
                  <a:srgbClr val="000099"/>
                </a:solidFill>
              </a:endParaRPr>
            </a:p>
          </p:txBody>
        </p:sp>
        <p:sp>
          <p:nvSpPr>
            <p:cNvPr id="23613" name="Rectangle 72"/>
            <p:cNvSpPr>
              <a:spLocks noChangeArrowheads="1"/>
            </p:cNvSpPr>
            <p:nvPr/>
          </p:nvSpPr>
          <p:spPr bwMode="auto">
            <a:xfrm>
              <a:off x="569" y="3293"/>
              <a:ext cx="139" cy="97"/>
            </a:xfrm>
            <a:prstGeom prst="rect">
              <a:avLst/>
            </a:prstGeom>
            <a:noFill/>
            <a:ln w="9525">
              <a:noFill/>
              <a:miter lim="800000"/>
              <a:headEnd/>
              <a:tailEnd/>
            </a:ln>
          </p:spPr>
          <p:txBody>
            <a:bodyPr wrap="none" lIns="0" tIns="0" rIns="0" bIns="0">
              <a:spAutoFit/>
            </a:bodyPr>
            <a:lstStyle/>
            <a:p>
              <a:pPr defTabSz="893763" eaLnBrk="0" hangingPunct="0"/>
              <a:r>
                <a:rPr lang="en-US" sz="1000">
                  <a:solidFill>
                    <a:srgbClr val="000000"/>
                  </a:solidFill>
                </a:rPr>
                <a:t>&lt;20</a:t>
              </a:r>
              <a:endParaRPr lang="en-US" sz="1000" b="1">
                <a:solidFill>
                  <a:srgbClr val="000099"/>
                </a:solidFill>
              </a:endParaRPr>
            </a:p>
          </p:txBody>
        </p:sp>
        <p:sp>
          <p:nvSpPr>
            <p:cNvPr id="23614" name="Rectangle 73"/>
            <p:cNvSpPr>
              <a:spLocks noChangeArrowheads="1"/>
            </p:cNvSpPr>
            <p:nvPr/>
          </p:nvSpPr>
          <p:spPr bwMode="auto">
            <a:xfrm>
              <a:off x="473" y="2927"/>
              <a:ext cx="255" cy="98"/>
            </a:xfrm>
            <a:prstGeom prst="rect">
              <a:avLst/>
            </a:prstGeom>
            <a:noFill/>
            <a:ln w="9525">
              <a:noFill/>
              <a:miter lim="800000"/>
              <a:headEnd/>
              <a:tailEnd/>
            </a:ln>
          </p:spPr>
          <p:txBody>
            <a:bodyPr wrap="none" lIns="0" tIns="0" rIns="0" bIns="0">
              <a:spAutoFit/>
            </a:bodyPr>
            <a:lstStyle/>
            <a:p>
              <a:pPr defTabSz="893763" eaLnBrk="0" hangingPunct="0"/>
              <a:r>
                <a:rPr lang="en-US" sz="1000">
                  <a:solidFill>
                    <a:srgbClr val="000000"/>
                  </a:solidFill>
                </a:rPr>
                <a:t>21-100</a:t>
              </a:r>
              <a:endParaRPr lang="en-US" sz="1000" b="1">
                <a:solidFill>
                  <a:srgbClr val="000099"/>
                </a:solidFill>
              </a:endParaRPr>
            </a:p>
          </p:txBody>
        </p:sp>
        <p:sp>
          <p:nvSpPr>
            <p:cNvPr id="23615" name="Rectangle 74"/>
            <p:cNvSpPr>
              <a:spLocks noChangeArrowheads="1"/>
            </p:cNvSpPr>
            <p:nvPr/>
          </p:nvSpPr>
          <p:spPr bwMode="auto">
            <a:xfrm>
              <a:off x="437" y="2561"/>
              <a:ext cx="300" cy="97"/>
            </a:xfrm>
            <a:prstGeom prst="rect">
              <a:avLst/>
            </a:prstGeom>
            <a:noFill/>
            <a:ln w="9525">
              <a:noFill/>
              <a:miter lim="800000"/>
              <a:headEnd/>
              <a:tailEnd/>
            </a:ln>
          </p:spPr>
          <p:txBody>
            <a:bodyPr wrap="none" lIns="0" tIns="0" rIns="0" bIns="0">
              <a:spAutoFit/>
            </a:bodyPr>
            <a:lstStyle/>
            <a:p>
              <a:pPr defTabSz="893763" eaLnBrk="0" hangingPunct="0"/>
              <a:r>
                <a:rPr lang="en-US" sz="1000">
                  <a:solidFill>
                    <a:srgbClr val="000000"/>
                  </a:solidFill>
                </a:rPr>
                <a:t>101-250</a:t>
              </a:r>
              <a:endParaRPr lang="en-US" sz="1000" b="1">
                <a:solidFill>
                  <a:srgbClr val="000099"/>
                </a:solidFill>
              </a:endParaRPr>
            </a:p>
          </p:txBody>
        </p:sp>
        <p:sp>
          <p:nvSpPr>
            <p:cNvPr id="23616" name="Rectangle 75"/>
            <p:cNvSpPr>
              <a:spLocks noChangeArrowheads="1"/>
            </p:cNvSpPr>
            <p:nvPr/>
          </p:nvSpPr>
          <p:spPr bwMode="auto">
            <a:xfrm>
              <a:off x="437" y="2195"/>
              <a:ext cx="300" cy="97"/>
            </a:xfrm>
            <a:prstGeom prst="rect">
              <a:avLst/>
            </a:prstGeom>
            <a:noFill/>
            <a:ln w="9525">
              <a:noFill/>
              <a:miter lim="800000"/>
              <a:headEnd/>
              <a:tailEnd/>
            </a:ln>
          </p:spPr>
          <p:txBody>
            <a:bodyPr wrap="none" lIns="0" tIns="0" rIns="0" bIns="0">
              <a:spAutoFit/>
            </a:bodyPr>
            <a:lstStyle/>
            <a:p>
              <a:pPr defTabSz="893763" eaLnBrk="0" hangingPunct="0"/>
              <a:r>
                <a:rPr lang="en-US" sz="1000">
                  <a:solidFill>
                    <a:srgbClr val="000000"/>
                  </a:solidFill>
                </a:rPr>
                <a:t>251-500</a:t>
              </a:r>
              <a:endParaRPr lang="en-US" sz="1000" b="1">
                <a:solidFill>
                  <a:srgbClr val="000099"/>
                </a:solidFill>
              </a:endParaRPr>
            </a:p>
          </p:txBody>
        </p:sp>
        <p:sp>
          <p:nvSpPr>
            <p:cNvPr id="23617" name="Rectangle 76"/>
            <p:cNvSpPr>
              <a:spLocks noChangeArrowheads="1"/>
            </p:cNvSpPr>
            <p:nvPr/>
          </p:nvSpPr>
          <p:spPr bwMode="auto">
            <a:xfrm>
              <a:off x="401" y="1835"/>
              <a:ext cx="345" cy="98"/>
            </a:xfrm>
            <a:prstGeom prst="rect">
              <a:avLst/>
            </a:prstGeom>
            <a:noFill/>
            <a:ln w="9525">
              <a:noFill/>
              <a:miter lim="800000"/>
              <a:headEnd/>
              <a:tailEnd/>
            </a:ln>
          </p:spPr>
          <p:txBody>
            <a:bodyPr wrap="none" lIns="0" tIns="0" rIns="0" bIns="0">
              <a:spAutoFit/>
            </a:bodyPr>
            <a:lstStyle/>
            <a:p>
              <a:pPr defTabSz="893763" eaLnBrk="0" hangingPunct="0"/>
              <a:r>
                <a:rPr lang="en-US" sz="1000">
                  <a:solidFill>
                    <a:srgbClr val="000000"/>
                  </a:solidFill>
                </a:rPr>
                <a:t>501-1000</a:t>
              </a:r>
              <a:endParaRPr lang="en-US" sz="1000" b="1">
                <a:solidFill>
                  <a:srgbClr val="000099"/>
                </a:solidFill>
              </a:endParaRPr>
            </a:p>
          </p:txBody>
        </p:sp>
        <p:sp>
          <p:nvSpPr>
            <p:cNvPr id="23618" name="Rectangle 77"/>
            <p:cNvSpPr>
              <a:spLocks noChangeArrowheads="1"/>
            </p:cNvSpPr>
            <p:nvPr/>
          </p:nvSpPr>
          <p:spPr bwMode="auto">
            <a:xfrm>
              <a:off x="497" y="1469"/>
              <a:ext cx="229" cy="97"/>
            </a:xfrm>
            <a:prstGeom prst="rect">
              <a:avLst/>
            </a:prstGeom>
            <a:noFill/>
            <a:ln w="9525">
              <a:noFill/>
              <a:miter lim="800000"/>
              <a:headEnd/>
              <a:tailEnd/>
            </a:ln>
          </p:spPr>
          <p:txBody>
            <a:bodyPr wrap="none" lIns="0" tIns="0" rIns="0" bIns="0">
              <a:spAutoFit/>
            </a:bodyPr>
            <a:lstStyle/>
            <a:p>
              <a:pPr defTabSz="893763" eaLnBrk="0" hangingPunct="0"/>
              <a:r>
                <a:rPr lang="en-US" sz="1000">
                  <a:solidFill>
                    <a:srgbClr val="000000"/>
                  </a:solidFill>
                </a:rPr>
                <a:t>1000+</a:t>
              </a:r>
              <a:endParaRPr lang="en-US" sz="1000" b="1">
                <a:solidFill>
                  <a:srgbClr val="000099"/>
                </a:solidFill>
              </a:endParaRPr>
            </a:p>
          </p:txBody>
        </p:sp>
        <p:sp>
          <p:nvSpPr>
            <p:cNvPr id="23619" name="Rectangle 78"/>
            <p:cNvSpPr>
              <a:spLocks noChangeArrowheads="1"/>
            </p:cNvSpPr>
            <p:nvPr/>
          </p:nvSpPr>
          <p:spPr bwMode="auto">
            <a:xfrm>
              <a:off x="539" y="1103"/>
              <a:ext cx="182" cy="97"/>
            </a:xfrm>
            <a:prstGeom prst="rect">
              <a:avLst/>
            </a:prstGeom>
            <a:noFill/>
            <a:ln w="9525">
              <a:noFill/>
              <a:miter lim="800000"/>
              <a:headEnd/>
              <a:tailEnd/>
            </a:ln>
          </p:spPr>
          <p:txBody>
            <a:bodyPr wrap="none" lIns="0" tIns="0" rIns="0" bIns="0">
              <a:spAutoFit/>
            </a:bodyPr>
            <a:lstStyle/>
            <a:p>
              <a:pPr defTabSz="893763" eaLnBrk="0" hangingPunct="0"/>
              <a:r>
                <a:rPr lang="en-US" sz="1000">
                  <a:solidFill>
                    <a:srgbClr val="000000"/>
                  </a:solidFill>
                </a:rPr>
                <a:t>Total</a:t>
              </a:r>
              <a:endParaRPr lang="en-US" sz="1000" b="1">
                <a:solidFill>
                  <a:srgbClr val="000099"/>
                </a:solidFill>
              </a:endParaRPr>
            </a:p>
          </p:txBody>
        </p:sp>
      </p:gr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ChangeArrowheads="1"/>
          </p:cNvSpPr>
          <p:nvPr/>
        </p:nvSpPr>
        <p:spPr bwMode="auto">
          <a:xfrm>
            <a:off x="279400" y="608013"/>
            <a:ext cx="8636000" cy="863600"/>
          </a:xfrm>
          <a:prstGeom prst="rect">
            <a:avLst/>
          </a:prstGeom>
          <a:noFill/>
          <a:ln w="9525">
            <a:noFill/>
            <a:miter lim="800000"/>
            <a:headEnd/>
            <a:tailEnd/>
          </a:ln>
        </p:spPr>
        <p:txBody>
          <a:bodyPr lIns="91429" tIns="45715" rIns="91429" bIns="45715" anchor="ctr"/>
          <a:lstStyle/>
          <a:p>
            <a:pPr>
              <a:lnSpc>
                <a:spcPct val="90000"/>
              </a:lnSpc>
            </a:pPr>
            <a:r>
              <a:rPr lang="en-US" sz="1600" b="1">
                <a:solidFill>
                  <a:srgbClr val="0000CC"/>
                </a:solidFill>
              </a:rPr>
              <a:t>An All-Premise Approach Was The Preferred Option For More Than Half Of All Respondents, But Receptivity To Cloud-Based Collaboration Applications Integrated With Premise-Based Core Telephony Was Highest In The SMB Segment</a:t>
            </a:r>
          </a:p>
        </p:txBody>
      </p:sp>
      <p:sp>
        <p:nvSpPr>
          <p:cNvPr id="24578" name="Text Box 397"/>
          <p:cNvSpPr txBox="1">
            <a:spLocks noChangeArrowheads="1"/>
          </p:cNvSpPr>
          <p:nvPr/>
        </p:nvSpPr>
        <p:spPr bwMode="auto">
          <a:xfrm>
            <a:off x="239713" y="1395413"/>
            <a:ext cx="8980487" cy="280987"/>
          </a:xfrm>
          <a:prstGeom prst="rect">
            <a:avLst/>
          </a:prstGeom>
          <a:noFill/>
          <a:ln w="9525" algn="ctr">
            <a:noFill/>
            <a:miter lim="800000"/>
            <a:headEnd/>
            <a:tailEnd/>
          </a:ln>
        </p:spPr>
        <p:txBody>
          <a:bodyPr lIns="89383" tIns="44691" rIns="89383" bIns="44691">
            <a:spAutoFit/>
          </a:bodyPr>
          <a:lstStyle/>
          <a:p>
            <a:pPr defTabSz="893763" eaLnBrk="0" hangingPunct="0">
              <a:lnSpc>
                <a:spcPct val="90000"/>
              </a:lnSpc>
              <a:spcBef>
                <a:spcPct val="50000"/>
              </a:spcBef>
            </a:pPr>
            <a:r>
              <a:rPr lang="en-US" sz="1400" b="1" i="1"/>
              <a:t>Does your organization prefer to deploy Collaboration on premise, in the cloud, or a blended approach?</a:t>
            </a:r>
          </a:p>
        </p:txBody>
      </p:sp>
      <p:sp>
        <p:nvSpPr>
          <p:cNvPr id="24579" name="Text Box 4"/>
          <p:cNvSpPr txBox="1">
            <a:spLocks noChangeArrowheads="1"/>
          </p:cNvSpPr>
          <p:nvPr/>
        </p:nvSpPr>
        <p:spPr bwMode="auto">
          <a:xfrm>
            <a:off x="1198563" y="6311900"/>
            <a:ext cx="3921125" cy="241300"/>
          </a:xfrm>
          <a:prstGeom prst="rect">
            <a:avLst/>
          </a:prstGeom>
          <a:noFill/>
          <a:ln w="12700" algn="ctr">
            <a:noFill/>
            <a:miter lim="800000"/>
            <a:headEnd/>
            <a:tailEnd/>
          </a:ln>
        </p:spPr>
        <p:txBody>
          <a:bodyPr wrap="none" lIns="89373" tIns="44685" rIns="89373" bIns="44685">
            <a:spAutoFit/>
          </a:bodyPr>
          <a:lstStyle/>
          <a:p>
            <a:pPr defTabSz="893763" eaLnBrk="0" hangingPunct="0"/>
            <a:r>
              <a:rPr lang="en-US" sz="1000" b="1">
                <a:solidFill>
                  <a:srgbClr val="0000CC"/>
                </a:solidFill>
              </a:rPr>
              <a:t>N = 399, IntelliCom/TMCnet Customer Survey, December 2009 </a:t>
            </a:r>
          </a:p>
        </p:txBody>
      </p:sp>
      <p:sp>
        <p:nvSpPr>
          <p:cNvPr id="24580" name="Rectangle 5"/>
          <p:cNvSpPr>
            <a:spLocks noChangeArrowheads="1"/>
          </p:cNvSpPr>
          <p:nvPr/>
        </p:nvSpPr>
        <p:spPr bwMode="auto">
          <a:xfrm>
            <a:off x="2051050" y="1698625"/>
            <a:ext cx="2030413" cy="182563"/>
          </a:xfrm>
          <a:prstGeom prst="rect">
            <a:avLst/>
          </a:prstGeom>
          <a:noFill/>
          <a:ln w="9525">
            <a:noFill/>
            <a:miter lim="800000"/>
            <a:headEnd/>
            <a:tailEnd/>
          </a:ln>
        </p:spPr>
        <p:txBody>
          <a:bodyPr wrap="none" lIns="0" tIns="0" rIns="0" bIns="0">
            <a:spAutoFit/>
          </a:bodyPr>
          <a:lstStyle/>
          <a:p>
            <a:pPr defTabSz="893763" eaLnBrk="0" hangingPunct="0"/>
            <a:r>
              <a:rPr lang="en-US" sz="1200" b="1">
                <a:solidFill>
                  <a:srgbClr val="FF0000"/>
                </a:solidFill>
              </a:rPr>
              <a:t>Preferred Deployment Mode</a:t>
            </a:r>
          </a:p>
        </p:txBody>
      </p:sp>
      <p:grpSp>
        <p:nvGrpSpPr>
          <p:cNvPr id="24581" name="Group 6"/>
          <p:cNvGrpSpPr>
            <a:grpSpLocks/>
          </p:cNvGrpSpPr>
          <p:nvPr/>
        </p:nvGrpSpPr>
        <p:grpSpPr bwMode="auto">
          <a:xfrm>
            <a:off x="5516563" y="3122613"/>
            <a:ext cx="3398837" cy="1620837"/>
            <a:chOff x="3555" y="1828"/>
            <a:chExt cx="2206" cy="1035"/>
          </a:xfrm>
        </p:grpSpPr>
        <p:sp>
          <p:nvSpPr>
            <p:cNvPr id="24654" name="Rectangle 7"/>
            <p:cNvSpPr>
              <a:spLocks noChangeArrowheads="1"/>
            </p:cNvSpPr>
            <p:nvPr/>
          </p:nvSpPr>
          <p:spPr bwMode="auto">
            <a:xfrm>
              <a:off x="3555" y="1828"/>
              <a:ext cx="2205" cy="1035"/>
            </a:xfrm>
            <a:prstGeom prst="rect">
              <a:avLst/>
            </a:prstGeom>
            <a:solidFill>
              <a:srgbClr val="FFFFFF"/>
            </a:solidFill>
            <a:ln w="0">
              <a:solidFill>
                <a:srgbClr val="000000"/>
              </a:solidFill>
              <a:miter lim="800000"/>
              <a:headEnd/>
              <a:tailEnd/>
            </a:ln>
          </p:spPr>
          <p:txBody>
            <a:bodyPr/>
            <a:lstStyle/>
            <a:p>
              <a:endParaRPr lang="en-US"/>
            </a:p>
          </p:txBody>
        </p:sp>
        <p:sp>
          <p:nvSpPr>
            <p:cNvPr id="24655" name="Rectangle 8"/>
            <p:cNvSpPr>
              <a:spLocks noChangeAspect="1" noChangeArrowheads="1"/>
            </p:cNvSpPr>
            <p:nvPr/>
          </p:nvSpPr>
          <p:spPr bwMode="auto">
            <a:xfrm>
              <a:off x="3618" y="1885"/>
              <a:ext cx="52" cy="52"/>
            </a:xfrm>
            <a:prstGeom prst="rect">
              <a:avLst/>
            </a:prstGeom>
            <a:solidFill>
              <a:srgbClr val="FFFF00"/>
            </a:solidFill>
            <a:ln w="9525">
              <a:solidFill>
                <a:srgbClr val="000000"/>
              </a:solidFill>
              <a:miter lim="800000"/>
              <a:headEnd/>
              <a:tailEnd/>
            </a:ln>
          </p:spPr>
          <p:txBody>
            <a:bodyPr/>
            <a:lstStyle/>
            <a:p>
              <a:endParaRPr lang="en-US"/>
            </a:p>
          </p:txBody>
        </p:sp>
        <p:sp>
          <p:nvSpPr>
            <p:cNvPr id="24656" name="Rectangle 9"/>
            <p:cNvSpPr>
              <a:spLocks noChangeArrowheads="1"/>
            </p:cNvSpPr>
            <p:nvPr/>
          </p:nvSpPr>
          <p:spPr bwMode="auto">
            <a:xfrm>
              <a:off x="3717" y="1867"/>
              <a:ext cx="1996" cy="97"/>
            </a:xfrm>
            <a:prstGeom prst="rect">
              <a:avLst/>
            </a:prstGeom>
            <a:noFill/>
            <a:ln w="9525">
              <a:noFill/>
              <a:miter lim="800000"/>
              <a:headEnd/>
              <a:tailEnd/>
            </a:ln>
          </p:spPr>
          <p:txBody>
            <a:bodyPr wrap="none" lIns="0" tIns="0" rIns="0" bIns="0">
              <a:spAutoFit/>
            </a:bodyPr>
            <a:lstStyle/>
            <a:p>
              <a:pPr defTabSz="893763" eaLnBrk="0" hangingPunct="0"/>
              <a:r>
                <a:rPr lang="en-US" sz="1000">
                  <a:solidFill>
                    <a:srgbClr val="000000"/>
                  </a:solidFill>
                </a:rPr>
                <a:t>We plan to utilize hosted providers for the full spectrum</a:t>
              </a:r>
              <a:endParaRPr lang="en-US" sz="1000" b="1">
                <a:solidFill>
                  <a:srgbClr val="000099"/>
                </a:solidFill>
              </a:endParaRPr>
            </a:p>
          </p:txBody>
        </p:sp>
        <p:sp>
          <p:nvSpPr>
            <p:cNvPr id="24657" name="Rectangle 10"/>
            <p:cNvSpPr>
              <a:spLocks noChangeArrowheads="1"/>
            </p:cNvSpPr>
            <p:nvPr/>
          </p:nvSpPr>
          <p:spPr bwMode="auto">
            <a:xfrm>
              <a:off x="3717" y="1951"/>
              <a:ext cx="928" cy="97"/>
            </a:xfrm>
            <a:prstGeom prst="rect">
              <a:avLst/>
            </a:prstGeom>
            <a:noFill/>
            <a:ln w="9525">
              <a:noFill/>
              <a:miter lim="800000"/>
              <a:headEnd/>
              <a:tailEnd/>
            </a:ln>
          </p:spPr>
          <p:txBody>
            <a:bodyPr wrap="none" lIns="0" tIns="0" rIns="0" bIns="0">
              <a:spAutoFit/>
            </a:bodyPr>
            <a:lstStyle/>
            <a:p>
              <a:pPr defTabSz="893763" eaLnBrk="0" hangingPunct="0"/>
              <a:r>
                <a:rPr lang="en-US" sz="1000">
                  <a:solidFill>
                    <a:srgbClr val="000000"/>
                  </a:solidFill>
                </a:rPr>
                <a:t>of voice and collaboration</a:t>
              </a:r>
              <a:endParaRPr lang="en-US" sz="1000" b="1">
                <a:solidFill>
                  <a:srgbClr val="000099"/>
                </a:solidFill>
              </a:endParaRPr>
            </a:p>
          </p:txBody>
        </p:sp>
        <p:sp>
          <p:nvSpPr>
            <p:cNvPr id="24658" name="Rectangle 11"/>
            <p:cNvSpPr>
              <a:spLocks noChangeAspect="1" noChangeArrowheads="1"/>
            </p:cNvSpPr>
            <p:nvPr/>
          </p:nvSpPr>
          <p:spPr bwMode="auto">
            <a:xfrm>
              <a:off x="3618" y="2131"/>
              <a:ext cx="52" cy="52"/>
            </a:xfrm>
            <a:prstGeom prst="rect">
              <a:avLst/>
            </a:prstGeom>
            <a:solidFill>
              <a:srgbClr val="FF0000"/>
            </a:solidFill>
            <a:ln w="9525">
              <a:solidFill>
                <a:srgbClr val="000000"/>
              </a:solidFill>
              <a:miter lim="800000"/>
              <a:headEnd/>
              <a:tailEnd/>
            </a:ln>
          </p:spPr>
          <p:txBody>
            <a:bodyPr/>
            <a:lstStyle/>
            <a:p>
              <a:endParaRPr lang="en-US"/>
            </a:p>
          </p:txBody>
        </p:sp>
        <p:sp>
          <p:nvSpPr>
            <p:cNvPr id="24659" name="Rectangle 12"/>
            <p:cNvSpPr>
              <a:spLocks noChangeArrowheads="1"/>
            </p:cNvSpPr>
            <p:nvPr/>
          </p:nvSpPr>
          <p:spPr bwMode="auto">
            <a:xfrm>
              <a:off x="3717" y="2113"/>
              <a:ext cx="2031" cy="97"/>
            </a:xfrm>
            <a:prstGeom prst="rect">
              <a:avLst/>
            </a:prstGeom>
            <a:noFill/>
            <a:ln w="9525">
              <a:noFill/>
              <a:miter lim="800000"/>
              <a:headEnd/>
              <a:tailEnd/>
            </a:ln>
          </p:spPr>
          <p:txBody>
            <a:bodyPr wrap="none" lIns="0" tIns="0" rIns="0" bIns="0">
              <a:spAutoFit/>
            </a:bodyPr>
            <a:lstStyle/>
            <a:p>
              <a:pPr defTabSz="893763" eaLnBrk="0" hangingPunct="0"/>
              <a:r>
                <a:rPr lang="en-US" sz="1000">
                  <a:solidFill>
                    <a:srgbClr val="000000"/>
                  </a:solidFill>
                </a:rPr>
                <a:t>We would consider using a hosted IP telephony service,</a:t>
              </a:r>
              <a:endParaRPr lang="en-US" sz="1000" b="1">
                <a:solidFill>
                  <a:srgbClr val="000099"/>
                </a:solidFill>
              </a:endParaRPr>
            </a:p>
          </p:txBody>
        </p:sp>
        <p:sp>
          <p:nvSpPr>
            <p:cNvPr id="24660" name="Rectangle 13"/>
            <p:cNvSpPr>
              <a:spLocks noChangeArrowheads="1"/>
            </p:cNvSpPr>
            <p:nvPr/>
          </p:nvSpPr>
          <p:spPr bwMode="auto">
            <a:xfrm>
              <a:off x="3717" y="2197"/>
              <a:ext cx="1780" cy="97"/>
            </a:xfrm>
            <a:prstGeom prst="rect">
              <a:avLst/>
            </a:prstGeom>
            <a:noFill/>
            <a:ln w="9525">
              <a:noFill/>
              <a:miter lim="800000"/>
              <a:headEnd/>
              <a:tailEnd/>
            </a:ln>
          </p:spPr>
          <p:txBody>
            <a:bodyPr wrap="none" lIns="0" tIns="0" rIns="0" bIns="0">
              <a:spAutoFit/>
            </a:bodyPr>
            <a:lstStyle/>
            <a:p>
              <a:pPr defTabSz="893763" eaLnBrk="0" hangingPunct="0"/>
              <a:r>
                <a:rPr lang="en-US" sz="1000">
                  <a:solidFill>
                    <a:srgbClr val="000000"/>
                  </a:solidFill>
                </a:rPr>
                <a:t>but will deploy other collaboration applications on</a:t>
              </a:r>
              <a:endParaRPr lang="en-US" sz="1000" b="1">
                <a:solidFill>
                  <a:srgbClr val="000099"/>
                </a:solidFill>
              </a:endParaRPr>
            </a:p>
          </p:txBody>
        </p:sp>
        <p:sp>
          <p:nvSpPr>
            <p:cNvPr id="24661" name="Rectangle 14"/>
            <p:cNvSpPr>
              <a:spLocks noChangeArrowheads="1"/>
            </p:cNvSpPr>
            <p:nvPr/>
          </p:nvSpPr>
          <p:spPr bwMode="auto">
            <a:xfrm>
              <a:off x="3717" y="2281"/>
              <a:ext cx="292" cy="97"/>
            </a:xfrm>
            <a:prstGeom prst="rect">
              <a:avLst/>
            </a:prstGeom>
            <a:noFill/>
            <a:ln w="9525">
              <a:noFill/>
              <a:miter lim="800000"/>
              <a:headEnd/>
              <a:tailEnd/>
            </a:ln>
          </p:spPr>
          <p:txBody>
            <a:bodyPr wrap="none" lIns="0" tIns="0" rIns="0" bIns="0">
              <a:spAutoFit/>
            </a:bodyPr>
            <a:lstStyle/>
            <a:p>
              <a:pPr defTabSz="893763" eaLnBrk="0" hangingPunct="0"/>
              <a:r>
                <a:rPr lang="en-US" sz="1000">
                  <a:solidFill>
                    <a:srgbClr val="000000"/>
                  </a:solidFill>
                </a:rPr>
                <a:t>premise</a:t>
              </a:r>
              <a:endParaRPr lang="en-US" sz="1000" b="1">
                <a:solidFill>
                  <a:srgbClr val="000099"/>
                </a:solidFill>
              </a:endParaRPr>
            </a:p>
          </p:txBody>
        </p:sp>
        <p:sp>
          <p:nvSpPr>
            <p:cNvPr id="24662" name="Rectangle 15"/>
            <p:cNvSpPr>
              <a:spLocks noChangeAspect="1" noChangeArrowheads="1"/>
            </p:cNvSpPr>
            <p:nvPr/>
          </p:nvSpPr>
          <p:spPr bwMode="auto">
            <a:xfrm>
              <a:off x="3618" y="2431"/>
              <a:ext cx="52" cy="52"/>
            </a:xfrm>
            <a:prstGeom prst="rect">
              <a:avLst/>
            </a:prstGeom>
            <a:solidFill>
              <a:srgbClr val="0000FF"/>
            </a:solidFill>
            <a:ln w="9525">
              <a:solidFill>
                <a:srgbClr val="000000"/>
              </a:solidFill>
              <a:miter lim="800000"/>
              <a:headEnd/>
              <a:tailEnd/>
            </a:ln>
          </p:spPr>
          <p:txBody>
            <a:bodyPr/>
            <a:lstStyle/>
            <a:p>
              <a:endParaRPr lang="en-US"/>
            </a:p>
          </p:txBody>
        </p:sp>
        <p:sp>
          <p:nvSpPr>
            <p:cNvPr id="24663" name="Rectangle 16"/>
            <p:cNvSpPr>
              <a:spLocks noChangeArrowheads="1"/>
            </p:cNvSpPr>
            <p:nvPr/>
          </p:nvSpPr>
          <p:spPr bwMode="auto">
            <a:xfrm>
              <a:off x="3717" y="2413"/>
              <a:ext cx="2007" cy="97"/>
            </a:xfrm>
            <a:prstGeom prst="rect">
              <a:avLst/>
            </a:prstGeom>
            <a:noFill/>
            <a:ln w="9525">
              <a:noFill/>
              <a:miter lim="800000"/>
              <a:headEnd/>
              <a:tailEnd/>
            </a:ln>
          </p:spPr>
          <p:txBody>
            <a:bodyPr wrap="none" lIns="0" tIns="0" rIns="0" bIns="0">
              <a:spAutoFit/>
            </a:bodyPr>
            <a:lstStyle/>
            <a:p>
              <a:pPr defTabSz="893763" eaLnBrk="0" hangingPunct="0"/>
              <a:r>
                <a:rPr lang="en-US" sz="1000">
                  <a:solidFill>
                    <a:srgbClr val="000000"/>
                  </a:solidFill>
                </a:rPr>
                <a:t>We prefer core IP telephony capabilities to be deployed</a:t>
              </a:r>
              <a:endParaRPr lang="en-US" sz="1000" b="1">
                <a:solidFill>
                  <a:srgbClr val="000099"/>
                </a:solidFill>
              </a:endParaRPr>
            </a:p>
          </p:txBody>
        </p:sp>
        <p:sp>
          <p:nvSpPr>
            <p:cNvPr id="24664" name="Rectangle 17"/>
            <p:cNvSpPr>
              <a:spLocks noChangeArrowheads="1"/>
            </p:cNvSpPr>
            <p:nvPr/>
          </p:nvSpPr>
          <p:spPr bwMode="auto">
            <a:xfrm>
              <a:off x="3717" y="2497"/>
              <a:ext cx="2044" cy="97"/>
            </a:xfrm>
            <a:prstGeom prst="rect">
              <a:avLst/>
            </a:prstGeom>
            <a:noFill/>
            <a:ln w="9525">
              <a:noFill/>
              <a:miter lim="800000"/>
              <a:headEnd/>
              <a:tailEnd/>
            </a:ln>
          </p:spPr>
          <p:txBody>
            <a:bodyPr wrap="none" lIns="0" tIns="0" rIns="0" bIns="0">
              <a:spAutoFit/>
            </a:bodyPr>
            <a:lstStyle/>
            <a:p>
              <a:pPr defTabSz="893763" eaLnBrk="0" hangingPunct="0"/>
              <a:r>
                <a:rPr lang="en-US" sz="1000">
                  <a:solidFill>
                    <a:srgbClr val="000000"/>
                  </a:solidFill>
                </a:rPr>
                <a:t>on premise, but are open to utilizing hosted providers for</a:t>
              </a:r>
              <a:endParaRPr lang="en-US" sz="1000" b="1">
                <a:solidFill>
                  <a:srgbClr val="000099"/>
                </a:solidFill>
              </a:endParaRPr>
            </a:p>
          </p:txBody>
        </p:sp>
        <p:sp>
          <p:nvSpPr>
            <p:cNvPr id="24665" name="Rectangle 18"/>
            <p:cNvSpPr>
              <a:spLocks noChangeArrowheads="1"/>
            </p:cNvSpPr>
            <p:nvPr/>
          </p:nvSpPr>
          <p:spPr bwMode="auto">
            <a:xfrm>
              <a:off x="3717" y="2581"/>
              <a:ext cx="1198" cy="98"/>
            </a:xfrm>
            <a:prstGeom prst="rect">
              <a:avLst/>
            </a:prstGeom>
            <a:noFill/>
            <a:ln w="9525">
              <a:noFill/>
              <a:miter lim="800000"/>
              <a:headEnd/>
              <a:tailEnd/>
            </a:ln>
          </p:spPr>
          <p:txBody>
            <a:bodyPr wrap="none" lIns="0" tIns="0" rIns="0" bIns="0">
              <a:spAutoFit/>
            </a:bodyPr>
            <a:lstStyle/>
            <a:p>
              <a:pPr defTabSz="893763" eaLnBrk="0" hangingPunct="0"/>
              <a:r>
                <a:rPr lang="en-US" sz="1000">
                  <a:solidFill>
                    <a:srgbClr val="000000"/>
                  </a:solidFill>
                </a:rPr>
                <a:t>broader collaboration capabilities</a:t>
              </a:r>
              <a:endParaRPr lang="en-US" sz="1000" b="1">
                <a:solidFill>
                  <a:srgbClr val="000099"/>
                </a:solidFill>
              </a:endParaRPr>
            </a:p>
          </p:txBody>
        </p:sp>
        <p:sp>
          <p:nvSpPr>
            <p:cNvPr id="24666" name="Rectangle 19"/>
            <p:cNvSpPr>
              <a:spLocks noChangeAspect="1" noChangeArrowheads="1"/>
            </p:cNvSpPr>
            <p:nvPr/>
          </p:nvSpPr>
          <p:spPr bwMode="auto">
            <a:xfrm>
              <a:off x="3618" y="2731"/>
              <a:ext cx="52" cy="52"/>
            </a:xfrm>
            <a:prstGeom prst="rect">
              <a:avLst/>
            </a:prstGeom>
            <a:solidFill>
              <a:srgbClr val="993366"/>
            </a:solidFill>
            <a:ln w="9525">
              <a:solidFill>
                <a:srgbClr val="000000"/>
              </a:solidFill>
              <a:miter lim="800000"/>
              <a:headEnd/>
              <a:tailEnd/>
            </a:ln>
          </p:spPr>
          <p:txBody>
            <a:bodyPr/>
            <a:lstStyle/>
            <a:p>
              <a:endParaRPr lang="en-US"/>
            </a:p>
          </p:txBody>
        </p:sp>
        <p:sp>
          <p:nvSpPr>
            <p:cNvPr id="24667" name="Rectangle 20"/>
            <p:cNvSpPr>
              <a:spLocks noChangeArrowheads="1"/>
            </p:cNvSpPr>
            <p:nvPr/>
          </p:nvSpPr>
          <p:spPr bwMode="auto">
            <a:xfrm>
              <a:off x="3717" y="2713"/>
              <a:ext cx="1881" cy="97"/>
            </a:xfrm>
            <a:prstGeom prst="rect">
              <a:avLst/>
            </a:prstGeom>
            <a:noFill/>
            <a:ln w="9525">
              <a:noFill/>
              <a:miter lim="800000"/>
              <a:headEnd/>
              <a:tailEnd/>
            </a:ln>
          </p:spPr>
          <p:txBody>
            <a:bodyPr wrap="none" lIns="0" tIns="0" rIns="0" bIns="0">
              <a:spAutoFit/>
            </a:bodyPr>
            <a:lstStyle/>
            <a:p>
              <a:pPr defTabSz="893763" eaLnBrk="0" hangingPunct="0"/>
              <a:r>
                <a:rPr lang="en-US" sz="1000">
                  <a:solidFill>
                    <a:srgbClr val="000000"/>
                  </a:solidFill>
                </a:rPr>
                <a:t>We prefer all capabilities to be deployed on premise</a:t>
              </a:r>
              <a:endParaRPr lang="en-US" sz="1000" b="1">
                <a:solidFill>
                  <a:srgbClr val="000099"/>
                </a:solidFill>
              </a:endParaRPr>
            </a:p>
          </p:txBody>
        </p:sp>
      </p:grpSp>
      <p:sp>
        <p:nvSpPr>
          <p:cNvPr id="24582" name="Rectangle 21"/>
          <p:cNvSpPr>
            <a:spLocks noChangeArrowheads="1"/>
          </p:cNvSpPr>
          <p:nvPr/>
        </p:nvSpPr>
        <p:spPr bwMode="auto">
          <a:xfrm>
            <a:off x="223838" y="1676400"/>
            <a:ext cx="725487" cy="488950"/>
          </a:xfrm>
          <a:prstGeom prst="rect">
            <a:avLst/>
          </a:prstGeom>
          <a:noFill/>
          <a:ln w="9525">
            <a:noFill/>
            <a:miter lim="800000"/>
            <a:headEnd/>
            <a:tailEnd/>
          </a:ln>
        </p:spPr>
        <p:txBody>
          <a:bodyPr lIns="0" tIns="0" rIns="0" bIns="0">
            <a:spAutoFit/>
          </a:bodyPr>
          <a:lstStyle/>
          <a:p>
            <a:pPr algn="ctr" defTabSz="893763" eaLnBrk="0" hangingPunct="0">
              <a:lnSpc>
                <a:spcPct val="90000"/>
              </a:lnSpc>
            </a:pPr>
            <a:r>
              <a:rPr lang="en-US" sz="900" b="1">
                <a:solidFill>
                  <a:srgbClr val="0000FF"/>
                </a:solidFill>
              </a:rPr>
              <a:t>North American  Businesses By Size</a:t>
            </a:r>
          </a:p>
        </p:txBody>
      </p:sp>
      <p:grpSp>
        <p:nvGrpSpPr>
          <p:cNvPr id="24583" name="Group 22"/>
          <p:cNvGrpSpPr>
            <a:grpSpLocks/>
          </p:cNvGrpSpPr>
          <p:nvPr/>
        </p:nvGrpSpPr>
        <p:grpSpPr bwMode="auto">
          <a:xfrm>
            <a:off x="384175" y="2027238"/>
            <a:ext cx="5153025" cy="4230687"/>
            <a:chOff x="401" y="965"/>
            <a:chExt cx="3344" cy="2701"/>
          </a:xfrm>
        </p:grpSpPr>
        <p:sp>
          <p:nvSpPr>
            <p:cNvPr id="24584" name="Rectangle 23"/>
            <p:cNvSpPr>
              <a:spLocks noChangeArrowheads="1"/>
            </p:cNvSpPr>
            <p:nvPr/>
          </p:nvSpPr>
          <p:spPr bwMode="auto">
            <a:xfrm>
              <a:off x="773" y="965"/>
              <a:ext cx="2874" cy="2550"/>
            </a:xfrm>
            <a:prstGeom prst="rect">
              <a:avLst/>
            </a:prstGeom>
            <a:noFill/>
            <a:ln w="9525">
              <a:noFill/>
              <a:miter lim="800000"/>
              <a:headEnd/>
              <a:tailEnd/>
            </a:ln>
          </p:spPr>
          <p:txBody>
            <a:bodyPr/>
            <a:lstStyle/>
            <a:p>
              <a:endParaRPr lang="en-US"/>
            </a:p>
          </p:txBody>
        </p:sp>
        <p:sp>
          <p:nvSpPr>
            <p:cNvPr id="24585" name="Line 24"/>
            <p:cNvSpPr>
              <a:spLocks noChangeShapeType="1"/>
            </p:cNvSpPr>
            <p:nvPr/>
          </p:nvSpPr>
          <p:spPr bwMode="auto">
            <a:xfrm>
              <a:off x="1181" y="965"/>
              <a:ext cx="0" cy="2550"/>
            </a:xfrm>
            <a:prstGeom prst="line">
              <a:avLst/>
            </a:prstGeom>
            <a:noFill/>
            <a:ln w="0">
              <a:solidFill>
                <a:srgbClr val="000000"/>
              </a:solidFill>
              <a:round/>
              <a:headEnd/>
              <a:tailEnd/>
            </a:ln>
          </p:spPr>
          <p:txBody>
            <a:bodyPr/>
            <a:lstStyle/>
            <a:p>
              <a:endParaRPr lang="en-US"/>
            </a:p>
          </p:txBody>
        </p:sp>
        <p:sp>
          <p:nvSpPr>
            <p:cNvPr id="24586" name="Line 25"/>
            <p:cNvSpPr>
              <a:spLocks noChangeShapeType="1"/>
            </p:cNvSpPr>
            <p:nvPr/>
          </p:nvSpPr>
          <p:spPr bwMode="auto">
            <a:xfrm>
              <a:off x="1595" y="965"/>
              <a:ext cx="0" cy="2550"/>
            </a:xfrm>
            <a:prstGeom prst="line">
              <a:avLst/>
            </a:prstGeom>
            <a:noFill/>
            <a:ln w="0">
              <a:solidFill>
                <a:srgbClr val="000000"/>
              </a:solidFill>
              <a:round/>
              <a:headEnd/>
              <a:tailEnd/>
            </a:ln>
          </p:spPr>
          <p:txBody>
            <a:bodyPr/>
            <a:lstStyle/>
            <a:p>
              <a:endParaRPr lang="en-US"/>
            </a:p>
          </p:txBody>
        </p:sp>
        <p:sp>
          <p:nvSpPr>
            <p:cNvPr id="24587" name="Line 26"/>
            <p:cNvSpPr>
              <a:spLocks noChangeShapeType="1"/>
            </p:cNvSpPr>
            <p:nvPr/>
          </p:nvSpPr>
          <p:spPr bwMode="auto">
            <a:xfrm>
              <a:off x="2003" y="965"/>
              <a:ext cx="0" cy="2550"/>
            </a:xfrm>
            <a:prstGeom prst="line">
              <a:avLst/>
            </a:prstGeom>
            <a:noFill/>
            <a:ln w="0">
              <a:solidFill>
                <a:srgbClr val="000000"/>
              </a:solidFill>
              <a:round/>
              <a:headEnd/>
              <a:tailEnd/>
            </a:ln>
          </p:spPr>
          <p:txBody>
            <a:bodyPr/>
            <a:lstStyle/>
            <a:p>
              <a:endParaRPr lang="en-US"/>
            </a:p>
          </p:txBody>
        </p:sp>
        <p:sp>
          <p:nvSpPr>
            <p:cNvPr id="24588" name="Line 27"/>
            <p:cNvSpPr>
              <a:spLocks noChangeShapeType="1"/>
            </p:cNvSpPr>
            <p:nvPr/>
          </p:nvSpPr>
          <p:spPr bwMode="auto">
            <a:xfrm>
              <a:off x="2417" y="965"/>
              <a:ext cx="0" cy="2550"/>
            </a:xfrm>
            <a:prstGeom prst="line">
              <a:avLst/>
            </a:prstGeom>
            <a:noFill/>
            <a:ln w="0">
              <a:solidFill>
                <a:srgbClr val="000000"/>
              </a:solidFill>
              <a:round/>
              <a:headEnd/>
              <a:tailEnd/>
            </a:ln>
          </p:spPr>
          <p:txBody>
            <a:bodyPr/>
            <a:lstStyle/>
            <a:p>
              <a:endParaRPr lang="en-US"/>
            </a:p>
          </p:txBody>
        </p:sp>
        <p:sp>
          <p:nvSpPr>
            <p:cNvPr id="24589" name="Line 28"/>
            <p:cNvSpPr>
              <a:spLocks noChangeShapeType="1"/>
            </p:cNvSpPr>
            <p:nvPr/>
          </p:nvSpPr>
          <p:spPr bwMode="auto">
            <a:xfrm>
              <a:off x="2825" y="965"/>
              <a:ext cx="0" cy="2550"/>
            </a:xfrm>
            <a:prstGeom prst="line">
              <a:avLst/>
            </a:prstGeom>
            <a:noFill/>
            <a:ln w="0">
              <a:solidFill>
                <a:srgbClr val="000000"/>
              </a:solidFill>
              <a:round/>
              <a:headEnd/>
              <a:tailEnd/>
            </a:ln>
          </p:spPr>
          <p:txBody>
            <a:bodyPr/>
            <a:lstStyle/>
            <a:p>
              <a:endParaRPr lang="en-US"/>
            </a:p>
          </p:txBody>
        </p:sp>
        <p:sp>
          <p:nvSpPr>
            <p:cNvPr id="24590" name="Line 29"/>
            <p:cNvSpPr>
              <a:spLocks noChangeShapeType="1"/>
            </p:cNvSpPr>
            <p:nvPr/>
          </p:nvSpPr>
          <p:spPr bwMode="auto">
            <a:xfrm>
              <a:off x="3239" y="965"/>
              <a:ext cx="0" cy="2550"/>
            </a:xfrm>
            <a:prstGeom prst="line">
              <a:avLst/>
            </a:prstGeom>
            <a:noFill/>
            <a:ln w="0">
              <a:solidFill>
                <a:srgbClr val="000000"/>
              </a:solidFill>
              <a:round/>
              <a:headEnd/>
              <a:tailEnd/>
            </a:ln>
          </p:spPr>
          <p:txBody>
            <a:bodyPr/>
            <a:lstStyle/>
            <a:p>
              <a:endParaRPr lang="en-US"/>
            </a:p>
          </p:txBody>
        </p:sp>
        <p:sp>
          <p:nvSpPr>
            <p:cNvPr id="24591" name="Line 30"/>
            <p:cNvSpPr>
              <a:spLocks noChangeShapeType="1"/>
            </p:cNvSpPr>
            <p:nvPr/>
          </p:nvSpPr>
          <p:spPr bwMode="auto">
            <a:xfrm>
              <a:off x="3647" y="965"/>
              <a:ext cx="0" cy="2550"/>
            </a:xfrm>
            <a:prstGeom prst="line">
              <a:avLst/>
            </a:prstGeom>
            <a:noFill/>
            <a:ln w="0">
              <a:solidFill>
                <a:srgbClr val="000000"/>
              </a:solidFill>
              <a:round/>
              <a:headEnd/>
              <a:tailEnd/>
            </a:ln>
          </p:spPr>
          <p:txBody>
            <a:bodyPr/>
            <a:lstStyle/>
            <a:p>
              <a:endParaRPr lang="en-US"/>
            </a:p>
          </p:txBody>
        </p:sp>
        <p:sp>
          <p:nvSpPr>
            <p:cNvPr id="24592" name="Rectangle 31"/>
            <p:cNvSpPr>
              <a:spLocks noChangeArrowheads="1"/>
            </p:cNvSpPr>
            <p:nvPr/>
          </p:nvSpPr>
          <p:spPr bwMode="auto">
            <a:xfrm>
              <a:off x="773" y="965"/>
              <a:ext cx="2874" cy="2550"/>
            </a:xfrm>
            <a:prstGeom prst="rect">
              <a:avLst/>
            </a:prstGeom>
            <a:noFill/>
            <a:ln w="9525">
              <a:solidFill>
                <a:srgbClr val="808080"/>
              </a:solidFill>
              <a:miter lim="800000"/>
              <a:headEnd/>
              <a:tailEnd/>
            </a:ln>
          </p:spPr>
          <p:txBody>
            <a:bodyPr/>
            <a:lstStyle/>
            <a:p>
              <a:endParaRPr lang="en-US"/>
            </a:p>
          </p:txBody>
        </p:sp>
        <p:sp>
          <p:nvSpPr>
            <p:cNvPr id="24593" name="Rectangle 32"/>
            <p:cNvSpPr>
              <a:spLocks noChangeArrowheads="1"/>
            </p:cNvSpPr>
            <p:nvPr/>
          </p:nvSpPr>
          <p:spPr bwMode="auto">
            <a:xfrm>
              <a:off x="773" y="3401"/>
              <a:ext cx="2388" cy="66"/>
            </a:xfrm>
            <a:prstGeom prst="rect">
              <a:avLst/>
            </a:prstGeom>
            <a:solidFill>
              <a:srgbClr val="993366"/>
            </a:solidFill>
            <a:ln w="9525">
              <a:solidFill>
                <a:srgbClr val="000000"/>
              </a:solidFill>
              <a:miter lim="800000"/>
              <a:headEnd/>
              <a:tailEnd/>
            </a:ln>
          </p:spPr>
          <p:txBody>
            <a:bodyPr/>
            <a:lstStyle/>
            <a:p>
              <a:endParaRPr lang="en-US"/>
            </a:p>
          </p:txBody>
        </p:sp>
        <p:sp>
          <p:nvSpPr>
            <p:cNvPr id="24594" name="Rectangle 33"/>
            <p:cNvSpPr>
              <a:spLocks noChangeArrowheads="1"/>
            </p:cNvSpPr>
            <p:nvPr/>
          </p:nvSpPr>
          <p:spPr bwMode="auto">
            <a:xfrm>
              <a:off x="773" y="3035"/>
              <a:ext cx="1626" cy="66"/>
            </a:xfrm>
            <a:prstGeom prst="rect">
              <a:avLst/>
            </a:prstGeom>
            <a:solidFill>
              <a:srgbClr val="993366"/>
            </a:solidFill>
            <a:ln w="9525">
              <a:solidFill>
                <a:srgbClr val="000000"/>
              </a:solidFill>
              <a:miter lim="800000"/>
              <a:headEnd/>
              <a:tailEnd/>
            </a:ln>
          </p:spPr>
          <p:txBody>
            <a:bodyPr/>
            <a:lstStyle/>
            <a:p>
              <a:endParaRPr lang="en-US"/>
            </a:p>
          </p:txBody>
        </p:sp>
        <p:sp>
          <p:nvSpPr>
            <p:cNvPr id="24595" name="Rectangle 34"/>
            <p:cNvSpPr>
              <a:spLocks noChangeArrowheads="1"/>
            </p:cNvSpPr>
            <p:nvPr/>
          </p:nvSpPr>
          <p:spPr bwMode="auto">
            <a:xfrm>
              <a:off x="773" y="2675"/>
              <a:ext cx="1416" cy="66"/>
            </a:xfrm>
            <a:prstGeom prst="rect">
              <a:avLst/>
            </a:prstGeom>
            <a:solidFill>
              <a:srgbClr val="993366"/>
            </a:solidFill>
            <a:ln w="9525">
              <a:solidFill>
                <a:srgbClr val="000000"/>
              </a:solidFill>
              <a:miter lim="800000"/>
              <a:headEnd/>
              <a:tailEnd/>
            </a:ln>
          </p:spPr>
          <p:txBody>
            <a:bodyPr/>
            <a:lstStyle/>
            <a:p>
              <a:endParaRPr lang="en-US"/>
            </a:p>
          </p:txBody>
        </p:sp>
        <p:sp>
          <p:nvSpPr>
            <p:cNvPr id="24596" name="Rectangle 35"/>
            <p:cNvSpPr>
              <a:spLocks noChangeArrowheads="1"/>
            </p:cNvSpPr>
            <p:nvPr/>
          </p:nvSpPr>
          <p:spPr bwMode="auto">
            <a:xfrm>
              <a:off x="773" y="2309"/>
              <a:ext cx="2592" cy="66"/>
            </a:xfrm>
            <a:prstGeom prst="rect">
              <a:avLst/>
            </a:prstGeom>
            <a:solidFill>
              <a:srgbClr val="993366"/>
            </a:solidFill>
            <a:ln w="9525">
              <a:solidFill>
                <a:srgbClr val="000000"/>
              </a:solidFill>
              <a:miter lim="800000"/>
              <a:headEnd/>
              <a:tailEnd/>
            </a:ln>
          </p:spPr>
          <p:txBody>
            <a:bodyPr/>
            <a:lstStyle/>
            <a:p>
              <a:endParaRPr lang="en-US"/>
            </a:p>
          </p:txBody>
        </p:sp>
        <p:sp>
          <p:nvSpPr>
            <p:cNvPr id="24597" name="Rectangle 36"/>
            <p:cNvSpPr>
              <a:spLocks noChangeArrowheads="1"/>
            </p:cNvSpPr>
            <p:nvPr/>
          </p:nvSpPr>
          <p:spPr bwMode="auto">
            <a:xfrm>
              <a:off x="773" y="1943"/>
              <a:ext cx="2052" cy="66"/>
            </a:xfrm>
            <a:prstGeom prst="rect">
              <a:avLst/>
            </a:prstGeom>
            <a:solidFill>
              <a:srgbClr val="993366"/>
            </a:solidFill>
            <a:ln w="9525">
              <a:solidFill>
                <a:srgbClr val="000000"/>
              </a:solidFill>
              <a:miter lim="800000"/>
              <a:headEnd/>
              <a:tailEnd/>
            </a:ln>
          </p:spPr>
          <p:txBody>
            <a:bodyPr/>
            <a:lstStyle/>
            <a:p>
              <a:endParaRPr lang="en-US"/>
            </a:p>
          </p:txBody>
        </p:sp>
        <p:sp>
          <p:nvSpPr>
            <p:cNvPr id="24598" name="Rectangle 37"/>
            <p:cNvSpPr>
              <a:spLocks noChangeArrowheads="1"/>
            </p:cNvSpPr>
            <p:nvPr/>
          </p:nvSpPr>
          <p:spPr bwMode="auto">
            <a:xfrm>
              <a:off x="773" y="1577"/>
              <a:ext cx="2562" cy="66"/>
            </a:xfrm>
            <a:prstGeom prst="rect">
              <a:avLst/>
            </a:prstGeom>
            <a:solidFill>
              <a:srgbClr val="993366"/>
            </a:solidFill>
            <a:ln w="9525">
              <a:solidFill>
                <a:srgbClr val="000000"/>
              </a:solidFill>
              <a:miter lim="800000"/>
              <a:headEnd/>
              <a:tailEnd/>
            </a:ln>
          </p:spPr>
          <p:txBody>
            <a:bodyPr/>
            <a:lstStyle/>
            <a:p>
              <a:endParaRPr lang="en-US"/>
            </a:p>
          </p:txBody>
        </p:sp>
        <p:sp>
          <p:nvSpPr>
            <p:cNvPr id="24599" name="Rectangle 38"/>
            <p:cNvSpPr>
              <a:spLocks noChangeArrowheads="1"/>
            </p:cNvSpPr>
            <p:nvPr/>
          </p:nvSpPr>
          <p:spPr bwMode="auto">
            <a:xfrm>
              <a:off x="773" y="1217"/>
              <a:ext cx="2262" cy="66"/>
            </a:xfrm>
            <a:prstGeom prst="rect">
              <a:avLst/>
            </a:prstGeom>
            <a:solidFill>
              <a:srgbClr val="993366"/>
            </a:solidFill>
            <a:ln w="9525">
              <a:solidFill>
                <a:srgbClr val="000000"/>
              </a:solidFill>
              <a:miter lim="800000"/>
              <a:headEnd/>
              <a:tailEnd/>
            </a:ln>
          </p:spPr>
          <p:txBody>
            <a:bodyPr/>
            <a:lstStyle/>
            <a:p>
              <a:endParaRPr lang="en-US"/>
            </a:p>
          </p:txBody>
        </p:sp>
        <p:sp>
          <p:nvSpPr>
            <p:cNvPr id="24600" name="Rectangle 39"/>
            <p:cNvSpPr>
              <a:spLocks noChangeArrowheads="1"/>
            </p:cNvSpPr>
            <p:nvPr/>
          </p:nvSpPr>
          <p:spPr bwMode="auto">
            <a:xfrm>
              <a:off x="773" y="3329"/>
              <a:ext cx="504" cy="72"/>
            </a:xfrm>
            <a:prstGeom prst="rect">
              <a:avLst/>
            </a:prstGeom>
            <a:solidFill>
              <a:srgbClr val="0000FF"/>
            </a:solidFill>
            <a:ln w="9525">
              <a:solidFill>
                <a:srgbClr val="000000"/>
              </a:solidFill>
              <a:miter lim="800000"/>
              <a:headEnd/>
              <a:tailEnd/>
            </a:ln>
          </p:spPr>
          <p:txBody>
            <a:bodyPr/>
            <a:lstStyle/>
            <a:p>
              <a:endParaRPr lang="en-US"/>
            </a:p>
          </p:txBody>
        </p:sp>
        <p:sp>
          <p:nvSpPr>
            <p:cNvPr id="24601" name="Rectangle 40"/>
            <p:cNvSpPr>
              <a:spLocks noChangeArrowheads="1"/>
            </p:cNvSpPr>
            <p:nvPr/>
          </p:nvSpPr>
          <p:spPr bwMode="auto">
            <a:xfrm>
              <a:off x="773" y="2969"/>
              <a:ext cx="954" cy="66"/>
            </a:xfrm>
            <a:prstGeom prst="rect">
              <a:avLst/>
            </a:prstGeom>
            <a:solidFill>
              <a:srgbClr val="0000FF"/>
            </a:solidFill>
            <a:ln w="9525">
              <a:solidFill>
                <a:srgbClr val="000000"/>
              </a:solidFill>
              <a:miter lim="800000"/>
              <a:headEnd/>
              <a:tailEnd/>
            </a:ln>
          </p:spPr>
          <p:txBody>
            <a:bodyPr/>
            <a:lstStyle/>
            <a:p>
              <a:endParaRPr lang="en-US"/>
            </a:p>
          </p:txBody>
        </p:sp>
        <p:sp>
          <p:nvSpPr>
            <p:cNvPr id="24602" name="Rectangle 41"/>
            <p:cNvSpPr>
              <a:spLocks noChangeArrowheads="1"/>
            </p:cNvSpPr>
            <p:nvPr/>
          </p:nvSpPr>
          <p:spPr bwMode="auto">
            <a:xfrm>
              <a:off x="773" y="2603"/>
              <a:ext cx="1698" cy="72"/>
            </a:xfrm>
            <a:prstGeom prst="rect">
              <a:avLst/>
            </a:prstGeom>
            <a:solidFill>
              <a:srgbClr val="0000FF"/>
            </a:solidFill>
            <a:ln w="9525">
              <a:solidFill>
                <a:srgbClr val="000000"/>
              </a:solidFill>
              <a:miter lim="800000"/>
              <a:headEnd/>
              <a:tailEnd/>
            </a:ln>
          </p:spPr>
          <p:txBody>
            <a:bodyPr/>
            <a:lstStyle/>
            <a:p>
              <a:endParaRPr lang="en-US"/>
            </a:p>
          </p:txBody>
        </p:sp>
        <p:sp>
          <p:nvSpPr>
            <p:cNvPr id="24603" name="Rectangle 42"/>
            <p:cNvSpPr>
              <a:spLocks noChangeArrowheads="1"/>
            </p:cNvSpPr>
            <p:nvPr/>
          </p:nvSpPr>
          <p:spPr bwMode="auto">
            <a:xfrm>
              <a:off x="773" y="2237"/>
              <a:ext cx="432" cy="72"/>
            </a:xfrm>
            <a:prstGeom prst="rect">
              <a:avLst/>
            </a:prstGeom>
            <a:solidFill>
              <a:srgbClr val="0000FF"/>
            </a:solidFill>
            <a:ln w="9525">
              <a:solidFill>
                <a:srgbClr val="000000"/>
              </a:solidFill>
              <a:miter lim="800000"/>
              <a:headEnd/>
              <a:tailEnd/>
            </a:ln>
          </p:spPr>
          <p:txBody>
            <a:bodyPr/>
            <a:lstStyle/>
            <a:p>
              <a:endParaRPr lang="en-US"/>
            </a:p>
          </p:txBody>
        </p:sp>
        <p:sp>
          <p:nvSpPr>
            <p:cNvPr id="24604" name="Rectangle 43"/>
            <p:cNvSpPr>
              <a:spLocks noChangeArrowheads="1"/>
            </p:cNvSpPr>
            <p:nvPr/>
          </p:nvSpPr>
          <p:spPr bwMode="auto">
            <a:xfrm>
              <a:off x="773" y="1871"/>
              <a:ext cx="408" cy="72"/>
            </a:xfrm>
            <a:prstGeom prst="rect">
              <a:avLst/>
            </a:prstGeom>
            <a:solidFill>
              <a:srgbClr val="0000FF"/>
            </a:solidFill>
            <a:ln w="9525">
              <a:solidFill>
                <a:srgbClr val="000000"/>
              </a:solidFill>
              <a:miter lim="800000"/>
              <a:headEnd/>
              <a:tailEnd/>
            </a:ln>
          </p:spPr>
          <p:txBody>
            <a:bodyPr/>
            <a:lstStyle/>
            <a:p>
              <a:endParaRPr lang="en-US"/>
            </a:p>
          </p:txBody>
        </p:sp>
        <p:sp>
          <p:nvSpPr>
            <p:cNvPr id="24605" name="Rectangle 44"/>
            <p:cNvSpPr>
              <a:spLocks noChangeArrowheads="1"/>
            </p:cNvSpPr>
            <p:nvPr/>
          </p:nvSpPr>
          <p:spPr bwMode="auto">
            <a:xfrm>
              <a:off x="773" y="1511"/>
              <a:ext cx="486" cy="66"/>
            </a:xfrm>
            <a:prstGeom prst="rect">
              <a:avLst/>
            </a:prstGeom>
            <a:solidFill>
              <a:srgbClr val="0000FF"/>
            </a:solidFill>
            <a:ln w="9525">
              <a:solidFill>
                <a:srgbClr val="000000"/>
              </a:solidFill>
              <a:miter lim="800000"/>
              <a:headEnd/>
              <a:tailEnd/>
            </a:ln>
          </p:spPr>
          <p:txBody>
            <a:bodyPr/>
            <a:lstStyle/>
            <a:p>
              <a:endParaRPr lang="en-US"/>
            </a:p>
          </p:txBody>
        </p:sp>
        <p:sp>
          <p:nvSpPr>
            <p:cNvPr id="24606" name="Rectangle 45"/>
            <p:cNvSpPr>
              <a:spLocks noChangeArrowheads="1"/>
            </p:cNvSpPr>
            <p:nvPr/>
          </p:nvSpPr>
          <p:spPr bwMode="auto">
            <a:xfrm>
              <a:off x="773" y="1145"/>
              <a:ext cx="630" cy="72"/>
            </a:xfrm>
            <a:prstGeom prst="rect">
              <a:avLst/>
            </a:prstGeom>
            <a:solidFill>
              <a:srgbClr val="0000FF"/>
            </a:solidFill>
            <a:ln w="9525">
              <a:solidFill>
                <a:srgbClr val="000000"/>
              </a:solidFill>
              <a:miter lim="800000"/>
              <a:headEnd/>
              <a:tailEnd/>
            </a:ln>
          </p:spPr>
          <p:txBody>
            <a:bodyPr/>
            <a:lstStyle/>
            <a:p>
              <a:endParaRPr lang="en-US"/>
            </a:p>
          </p:txBody>
        </p:sp>
        <p:sp>
          <p:nvSpPr>
            <p:cNvPr id="24607" name="Rectangle 46"/>
            <p:cNvSpPr>
              <a:spLocks noChangeArrowheads="1"/>
            </p:cNvSpPr>
            <p:nvPr/>
          </p:nvSpPr>
          <p:spPr bwMode="auto">
            <a:xfrm>
              <a:off x="773" y="3263"/>
              <a:ext cx="366" cy="66"/>
            </a:xfrm>
            <a:prstGeom prst="rect">
              <a:avLst/>
            </a:prstGeom>
            <a:solidFill>
              <a:srgbClr val="FF0000"/>
            </a:solidFill>
            <a:ln w="9525">
              <a:solidFill>
                <a:srgbClr val="000000"/>
              </a:solidFill>
              <a:miter lim="800000"/>
              <a:headEnd/>
              <a:tailEnd/>
            </a:ln>
          </p:spPr>
          <p:txBody>
            <a:bodyPr/>
            <a:lstStyle/>
            <a:p>
              <a:endParaRPr lang="en-US"/>
            </a:p>
          </p:txBody>
        </p:sp>
        <p:sp>
          <p:nvSpPr>
            <p:cNvPr id="24608" name="Rectangle 47"/>
            <p:cNvSpPr>
              <a:spLocks noChangeArrowheads="1"/>
            </p:cNvSpPr>
            <p:nvPr/>
          </p:nvSpPr>
          <p:spPr bwMode="auto">
            <a:xfrm>
              <a:off x="773" y="2903"/>
              <a:ext cx="480" cy="66"/>
            </a:xfrm>
            <a:prstGeom prst="rect">
              <a:avLst/>
            </a:prstGeom>
            <a:solidFill>
              <a:srgbClr val="FF0000"/>
            </a:solidFill>
            <a:ln w="9525">
              <a:solidFill>
                <a:srgbClr val="000000"/>
              </a:solidFill>
              <a:miter lim="800000"/>
              <a:headEnd/>
              <a:tailEnd/>
            </a:ln>
          </p:spPr>
          <p:txBody>
            <a:bodyPr/>
            <a:lstStyle/>
            <a:p>
              <a:endParaRPr lang="en-US"/>
            </a:p>
          </p:txBody>
        </p:sp>
        <p:sp>
          <p:nvSpPr>
            <p:cNvPr id="24609" name="Rectangle 48"/>
            <p:cNvSpPr>
              <a:spLocks noChangeArrowheads="1"/>
            </p:cNvSpPr>
            <p:nvPr/>
          </p:nvSpPr>
          <p:spPr bwMode="auto">
            <a:xfrm>
              <a:off x="773" y="2537"/>
              <a:ext cx="282" cy="66"/>
            </a:xfrm>
            <a:prstGeom prst="rect">
              <a:avLst/>
            </a:prstGeom>
            <a:solidFill>
              <a:srgbClr val="FF0000"/>
            </a:solidFill>
            <a:ln w="9525">
              <a:solidFill>
                <a:srgbClr val="000000"/>
              </a:solidFill>
              <a:miter lim="800000"/>
              <a:headEnd/>
              <a:tailEnd/>
            </a:ln>
          </p:spPr>
          <p:txBody>
            <a:bodyPr/>
            <a:lstStyle/>
            <a:p>
              <a:endParaRPr lang="en-US"/>
            </a:p>
          </p:txBody>
        </p:sp>
        <p:sp>
          <p:nvSpPr>
            <p:cNvPr id="24610" name="Rectangle 49"/>
            <p:cNvSpPr>
              <a:spLocks noChangeArrowheads="1"/>
            </p:cNvSpPr>
            <p:nvPr/>
          </p:nvSpPr>
          <p:spPr bwMode="auto">
            <a:xfrm>
              <a:off x="773" y="2171"/>
              <a:ext cx="432" cy="66"/>
            </a:xfrm>
            <a:prstGeom prst="rect">
              <a:avLst/>
            </a:prstGeom>
            <a:solidFill>
              <a:srgbClr val="FF0000"/>
            </a:solidFill>
            <a:ln w="9525">
              <a:solidFill>
                <a:srgbClr val="000000"/>
              </a:solidFill>
              <a:miter lim="800000"/>
              <a:headEnd/>
              <a:tailEnd/>
            </a:ln>
          </p:spPr>
          <p:txBody>
            <a:bodyPr/>
            <a:lstStyle/>
            <a:p>
              <a:endParaRPr lang="en-US"/>
            </a:p>
          </p:txBody>
        </p:sp>
        <p:sp>
          <p:nvSpPr>
            <p:cNvPr id="24611" name="Rectangle 50"/>
            <p:cNvSpPr>
              <a:spLocks noChangeArrowheads="1"/>
            </p:cNvSpPr>
            <p:nvPr/>
          </p:nvSpPr>
          <p:spPr bwMode="auto">
            <a:xfrm>
              <a:off x="773" y="1805"/>
              <a:ext cx="618" cy="66"/>
            </a:xfrm>
            <a:prstGeom prst="rect">
              <a:avLst/>
            </a:prstGeom>
            <a:solidFill>
              <a:srgbClr val="FF0000"/>
            </a:solidFill>
            <a:ln w="9525">
              <a:solidFill>
                <a:srgbClr val="000000"/>
              </a:solidFill>
              <a:miter lim="800000"/>
              <a:headEnd/>
              <a:tailEnd/>
            </a:ln>
          </p:spPr>
          <p:txBody>
            <a:bodyPr/>
            <a:lstStyle/>
            <a:p>
              <a:endParaRPr lang="en-US"/>
            </a:p>
          </p:txBody>
        </p:sp>
        <p:sp>
          <p:nvSpPr>
            <p:cNvPr id="24612" name="Rectangle 51"/>
            <p:cNvSpPr>
              <a:spLocks noChangeArrowheads="1"/>
            </p:cNvSpPr>
            <p:nvPr/>
          </p:nvSpPr>
          <p:spPr bwMode="auto">
            <a:xfrm>
              <a:off x="773" y="1445"/>
              <a:ext cx="288" cy="66"/>
            </a:xfrm>
            <a:prstGeom prst="rect">
              <a:avLst/>
            </a:prstGeom>
            <a:solidFill>
              <a:srgbClr val="FF0000"/>
            </a:solidFill>
            <a:ln w="9525">
              <a:solidFill>
                <a:srgbClr val="000000"/>
              </a:solidFill>
              <a:miter lim="800000"/>
              <a:headEnd/>
              <a:tailEnd/>
            </a:ln>
          </p:spPr>
          <p:txBody>
            <a:bodyPr/>
            <a:lstStyle/>
            <a:p>
              <a:endParaRPr lang="en-US"/>
            </a:p>
          </p:txBody>
        </p:sp>
        <p:sp>
          <p:nvSpPr>
            <p:cNvPr id="24613" name="Rectangle 52"/>
            <p:cNvSpPr>
              <a:spLocks noChangeArrowheads="1"/>
            </p:cNvSpPr>
            <p:nvPr/>
          </p:nvSpPr>
          <p:spPr bwMode="auto">
            <a:xfrm>
              <a:off x="773" y="1079"/>
              <a:ext cx="372" cy="66"/>
            </a:xfrm>
            <a:prstGeom prst="rect">
              <a:avLst/>
            </a:prstGeom>
            <a:solidFill>
              <a:srgbClr val="FF0000"/>
            </a:solidFill>
            <a:ln w="9525">
              <a:solidFill>
                <a:srgbClr val="000000"/>
              </a:solidFill>
              <a:miter lim="800000"/>
              <a:headEnd/>
              <a:tailEnd/>
            </a:ln>
          </p:spPr>
          <p:txBody>
            <a:bodyPr/>
            <a:lstStyle/>
            <a:p>
              <a:endParaRPr lang="en-US"/>
            </a:p>
          </p:txBody>
        </p:sp>
        <p:sp>
          <p:nvSpPr>
            <p:cNvPr id="24614" name="Rectangle 53"/>
            <p:cNvSpPr>
              <a:spLocks noChangeArrowheads="1"/>
            </p:cNvSpPr>
            <p:nvPr/>
          </p:nvSpPr>
          <p:spPr bwMode="auto">
            <a:xfrm>
              <a:off x="773" y="3197"/>
              <a:ext cx="852" cy="66"/>
            </a:xfrm>
            <a:prstGeom prst="rect">
              <a:avLst/>
            </a:prstGeom>
            <a:solidFill>
              <a:srgbClr val="FFFF00"/>
            </a:solidFill>
            <a:ln w="9525">
              <a:solidFill>
                <a:srgbClr val="000000"/>
              </a:solidFill>
              <a:miter lim="800000"/>
              <a:headEnd/>
              <a:tailEnd/>
            </a:ln>
          </p:spPr>
          <p:txBody>
            <a:bodyPr/>
            <a:lstStyle/>
            <a:p>
              <a:endParaRPr lang="en-US"/>
            </a:p>
          </p:txBody>
        </p:sp>
        <p:sp>
          <p:nvSpPr>
            <p:cNvPr id="24615" name="Rectangle 54"/>
            <p:cNvSpPr>
              <a:spLocks noChangeArrowheads="1"/>
            </p:cNvSpPr>
            <p:nvPr/>
          </p:nvSpPr>
          <p:spPr bwMode="auto">
            <a:xfrm>
              <a:off x="773" y="2837"/>
              <a:ext cx="1050" cy="66"/>
            </a:xfrm>
            <a:prstGeom prst="rect">
              <a:avLst/>
            </a:prstGeom>
            <a:solidFill>
              <a:srgbClr val="FFFF00"/>
            </a:solidFill>
            <a:ln w="9525">
              <a:solidFill>
                <a:srgbClr val="000000"/>
              </a:solidFill>
              <a:miter lim="800000"/>
              <a:headEnd/>
              <a:tailEnd/>
            </a:ln>
          </p:spPr>
          <p:txBody>
            <a:bodyPr/>
            <a:lstStyle/>
            <a:p>
              <a:endParaRPr lang="en-US"/>
            </a:p>
          </p:txBody>
        </p:sp>
        <p:sp>
          <p:nvSpPr>
            <p:cNvPr id="24616" name="Rectangle 55"/>
            <p:cNvSpPr>
              <a:spLocks noChangeArrowheads="1"/>
            </p:cNvSpPr>
            <p:nvPr/>
          </p:nvSpPr>
          <p:spPr bwMode="auto">
            <a:xfrm>
              <a:off x="773" y="2471"/>
              <a:ext cx="708" cy="66"/>
            </a:xfrm>
            <a:prstGeom prst="rect">
              <a:avLst/>
            </a:prstGeom>
            <a:solidFill>
              <a:srgbClr val="FFFF00"/>
            </a:solidFill>
            <a:ln w="9525">
              <a:solidFill>
                <a:srgbClr val="000000"/>
              </a:solidFill>
              <a:miter lim="800000"/>
              <a:headEnd/>
              <a:tailEnd/>
            </a:ln>
          </p:spPr>
          <p:txBody>
            <a:bodyPr/>
            <a:lstStyle/>
            <a:p>
              <a:endParaRPr lang="en-US"/>
            </a:p>
          </p:txBody>
        </p:sp>
        <p:sp>
          <p:nvSpPr>
            <p:cNvPr id="24617" name="Rectangle 56"/>
            <p:cNvSpPr>
              <a:spLocks noChangeArrowheads="1"/>
            </p:cNvSpPr>
            <p:nvPr/>
          </p:nvSpPr>
          <p:spPr bwMode="auto">
            <a:xfrm>
              <a:off x="773" y="2105"/>
              <a:ext cx="648" cy="66"/>
            </a:xfrm>
            <a:prstGeom prst="rect">
              <a:avLst/>
            </a:prstGeom>
            <a:solidFill>
              <a:srgbClr val="FFFF00"/>
            </a:solidFill>
            <a:ln w="9525">
              <a:solidFill>
                <a:srgbClr val="000000"/>
              </a:solidFill>
              <a:miter lim="800000"/>
              <a:headEnd/>
              <a:tailEnd/>
            </a:ln>
          </p:spPr>
          <p:txBody>
            <a:bodyPr/>
            <a:lstStyle/>
            <a:p>
              <a:endParaRPr lang="en-US"/>
            </a:p>
          </p:txBody>
        </p:sp>
        <p:sp>
          <p:nvSpPr>
            <p:cNvPr id="24618" name="Rectangle 57"/>
            <p:cNvSpPr>
              <a:spLocks noChangeArrowheads="1"/>
            </p:cNvSpPr>
            <p:nvPr/>
          </p:nvSpPr>
          <p:spPr bwMode="auto">
            <a:xfrm>
              <a:off x="773" y="1739"/>
              <a:ext cx="1026" cy="66"/>
            </a:xfrm>
            <a:prstGeom prst="rect">
              <a:avLst/>
            </a:prstGeom>
            <a:solidFill>
              <a:srgbClr val="FFFF00"/>
            </a:solidFill>
            <a:ln w="9525">
              <a:solidFill>
                <a:srgbClr val="000000"/>
              </a:solidFill>
              <a:miter lim="800000"/>
              <a:headEnd/>
              <a:tailEnd/>
            </a:ln>
          </p:spPr>
          <p:txBody>
            <a:bodyPr/>
            <a:lstStyle/>
            <a:p>
              <a:endParaRPr lang="en-US"/>
            </a:p>
          </p:txBody>
        </p:sp>
        <p:sp>
          <p:nvSpPr>
            <p:cNvPr id="24619" name="Rectangle 58"/>
            <p:cNvSpPr>
              <a:spLocks noChangeArrowheads="1"/>
            </p:cNvSpPr>
            <p:nvPr/>
          </p:nvSpPr>
          <p:spPr bwMode="auto">
            <a:xfrm>
              <a:off x="773" y="1379"/>
              <a:ext cx="774" cy="66"/>
            </a:xfrm>
            <a:prstGeom prst="rect">
              <a:avLst/>
            </a:prstGeom>
            <a:solidFill>
              <a:srgbClr val="FFFF00"/>
            </a:solidFill>
            <a:ln w="9525">
              <a:solidFill>
                <a:srgbClr val="000000"/>
              </a:solidFill>
              <a:miter lim="800000"/>
              <a:headEnd/>
              <a:tailEnd/>
            </a:ln>
          </p:spPr>
          <p:txBody>
            <a:bodyPr/>
            <a:lstStyle/>
            <a:p>
              <a:endParaRPr lang="en-US"/>
            </a:p>
          </p:txBody>
        </p:sp>
        <p:sp>
          <p:nvSpPr>
            <p:cNvPr id="24620" name="Rectangle 59"/>
            <p:cNvSpPr>
              <a:spLocks noChangeArrowheads="1"/>
            </p:cNvSpPr>
            <p:nvPr/>
          </p:nvSpPr>
          <p:spPr bwMode="auto">
            <a:xfrm>
              <a:off x="773" y="1013"/>
              <a:ext cx="846" cy="66"/>
            </a:xfrm>
            <a:prstGeom prst="rect">
              <a:avLst/>
            </a:prstGeom>
            <a:solidFill>
              <a:srgbClr val="FFFF00"/>
            </a:solidFill>
            <a:ln w="9525">
              <a:solidFill>
                <a:srgbClr val="000000"/>
              </a:solidFill>
              <a:miter lim="800000"/>
              <a:headEnd/>
              <a:tailEnd/>
            </a:ln>
          </p:spPr>
          <p:txBody>
            <a:bodyPr/>
            <a:lstStyle/>
            <a:p>
              <a:endParaRPr lang="en-US"/>
            </a:p>
          </p:txBody>
        </p:sp>
        <p:sp>
          <p:nvSpPr>
            <p:cNvPr id="24621" name="Line 60"/>
            <p:cNvSpPr>
              <a:spLocks noChangeShapeType="1"/>
            </p:cNvSpPr>
            <p:nvPr/>
          </p:nvSpPr>
          <p:spPr bwMode="auto">
            <a:xfrm>
              <a:off x="773" y="3515"/>
              <a:ext cx="2874" cy="0"/>
            </a:xfrm>
            <a:prstGeom prst="line">
              <a:avLst/>
            </a:prstGeom>
            <a:noFill/>
            <a:ln w="0">
              <a:solidFill>
                <a:srgbClr val="000000"/>
              </a:solidFill>
              <a:round/>
              <a:headEnd/>
              <a:tailEnd/>
            </a:ln>
          </p:spPr>
          <p:txBody>
            <a:bodyPr/>
            <a:lstStyle/>
            <a:p>
              <a:endParaRPr lang="en-US"/>
            </a:p>
          </p:txBody>
        </p:sp>
        <p:sp>
          <p:nvSpPr>
            <p:cNvPr id="24622" name="Line 61"/>
            <p:cNvSpPr>
              <a:spLocks noChangeShapeType="1"/>
            </p:cNvSpPr>
            <p:nvPr/>
          </p:nvSpPr>
          <p:spPr bwMode="auto">
            <a:xfrm flipV="1">
              <a:off x="773" y="3515"/>
              <a:ext cx="0" cy="18"/>
            </a:xfrm>
            <a:prstGeom prst="line">
              <a:avLst/>
            </a:prstGeom>
            <a:noFill/>
            <a:ln w="0">
              <a:solidFill>
                <a:srgbClr val="000000"/>
              </a:solidFill>
              <a:round/>
              <a:headEnd/>
              <a:tailEnd/>
            </a:ln>
          </p:spPr>
          <p:txBody>
            <a:bodyPr/>
            <a:lstStyle/>
            <a:p>
              <a:endParaRPr lang="en-US"/>
            </a:p>
          </p:txBody>
        </p:sp>
        <p:sp>
          <p:nvSpPr>
            <p:cNvPr id="24623" name="Line 62"/>
            <p:cNvSpPr>
              <a:spLocks noChangeShapeType="1"/>
            </p:cNvSpPr>
            <p:nvPr/>
          </p:nvSpPr>
          <p:spPr bwMode="auto">
            <a:xfrm flipV="1">
              <a:off x="1181" y="3515"/>
              <a:ext cx="0" cy="18"/>
            </a:xfrm>
            <a:prstGeom prst="line">
              <a:avLst/>
            </a:prstGeom>
            <a:noFill/>
            <a:ln w="0">
              <a:solidFill>
                <a:srgbClr val="000000"/>
              </a:solidFill>
              <a:round/>
              <a:headEnd/>
              <a:tailEnd/>
            </a:ln>
          </p:spPr>
          <p:txBody>
            <a:bodyPr/>
            <a:lstStyle/>
            <a:p>
              <a:endParaRPr lang="en-US"/>
            </a:p>
          </p:txBody>
        </p:sp>
        <p:sp>
          <p:nvSpPr>
            <p:cNvPr id="24624" name="Line 63"/>
            <p:cNvSpPr>
              <a:spLocks noChangeShapeType="1"/>
            </p:cNvSpPr>
            <p:nvPr/>
          </p:nvSpPr>
          <p:spPr bwMode="auto">
            <a:xfrm flipV="1">
              <a:off x="1595" y="3515"/>
              <a:ext cx="0" cy="18"/>
            </a:xfrm>
            <a:prstGeom prst="line">
              <a:avLst/>
            </a:prstGeom>
            <a:noFill/>
            <a:ln w="0">
              <a:solidFill>
                <a:srgbClr val="000000"/>
              </a:solidFill>
              <a:round/>
              <a:headEnd/>
              <a:tailEnd/>
            </a:ln>
          </p:spPr>
          <p:txBody>
            <a:bodyPr/>
            <a:lstStyle/>
            <a:p>
              <a:endParaRPr lang="en-US"/>
            </a:p>
          </p:txBody>
        </p:sp>
        <p:sp>
          <p:nvSpPr>
            <p:cNvPr id="24625" name="Line 64"/>
            <p:cNvSpPr>
              <a:spLocks noChangeShapeType="1"/>
            </p:cNvSpPr>
            <p:nvPr/>
          </p:nvSpPr>
          <p:spPr bwMode="auto">
            <a:xfrm flipV="1">
              <a:off x="2003" y="3515"/>
              <a:ext cx="0" cy="18"/>
            </a:xfrm>
            <a:prstGeom prst="line">
              <a:avLst/>
            </a:prstGeom>
            <a:noFill/>
            <a:ln w="0">
              <a:solidFill>
                <a:srgbClr val="000000"/>
              </a:solidFill>
              <a:round/>
              <a:headEnd/>
              <a:tailEnd/>
            </a:ln>
          </p:spPr>
          <p:txBody>
            <a:bodyPr/>
            <a:lstStyle/>
            <a:p>
              <a:endParaRPr lang="en-US"/>
            </a:p>
          </p:txBody>
        </p:sp>
        <p:sp>
          <p:nvSpPr>
            <p:cNvPr id="24626" name="Line 65"/>
            <p:cNvSpPr>
              <a:spLocks noChangeShapeType="1"/>
            </p:cNvSpPr>
            <p:nvPr/>
          </p:nvSpPr>
          <p:spPr bwMode="auto">
            <a:xfrm flipV="1">
              <a:off x="2417" y="3515"/>
              <a:ext cx="0" cy="18"/>
            </a:xfrm>
            <a:prstGeom prst="line">
              <a:avLst/>
            </a:prstGeom>
            <a:noFill/>
            <a:ln w="0">
              <a:solidFill>
                <a:srgbClr val="000000"/>
              </a:solidFill>
              <a:round/>
              <a:headEnd/>
              <a:tailEnd/>
            </a:ln>
          </p:spPr>
          <p:txBody>
            <a:bodyPr/>
            <a:lstStyle/>
            <a:p>
              <a:endParaRPr lang="en-US"/>
            </a:p>
          </p:txBody>
        </p:sp>
        <p:sp>
          <p:nvSpPr>
            <p:cNvPr id="24627" name="Line 66"/>
            <p:cNvSpPr>
              <a:spLocks noChangeShapeType="1"/>
            </p:cNvSpPr>
            <p:nvPr/>
          </p:nvSpPr>
          <p:spPr bwMode="auto">
            <a:xfrm flipV="1">
              <a:off x="2825" y="3515"/>
              <a:ext cx="0" cy="18"/>
            </a:xfrm>
            <a:prstGeom prst="line">
              <a:avLst/>
            </a:prstGeom>
            <a:noFill/>
            <a:ln w="0">
              <a:solidFill>
                <a:srgbClr val="000000"/>
              </a:solidFill>
              <a:round/>
              <a:headEnd/>
              <a:tailEnd/>
            </a:ln>
          </p:spPr>
          <p:txBody>
            <a:bodyPr/>
            <a:lstStyle/>
            <a:p>
              <a:endParaRPr lang="en-US"/>
            </a:p>
          </p:txBody>
        </p:sp>
        <p:sp>
          <p:nvSpPr>
            <p:cNvPr id="24628" name="Line 67"/>
            <p:cNvSpPr>
              <a:spLocks noChangeShapeType="1"/>
            </p:cNvSpPr>
            <p:nvPr/>
          </p:nvSpPr>
          <p:spPr bwMode="auto">
            <a:xfrm flipV="1">
              <a:off x="3239" y="3515"/>
              <a:ext cx="0" cy="18"/>
            </a:xfrm>
            <a:prstGeom prst="line">
              <a:avLst/>
            </a:prstGeom>
            <a:noFill/>
            <a:ln w="0">
              <a:solidFill>
                <a:srgbClr val="000000"/>
              </a:solidFill>
              <a:round/>
              <a:headEnd/>
              <a:tailEnd/>
            </a:ln>
          </p:spPr>
          <p:txBody>
            <a:bodyPr/>
            <a:lstStyle/>
            <a:p>
              <a:endParaRPr lang="en-US"/>
            </a:p>
          </p:txBody>
        </p:sp>
        <p:sp>
          <p:nvSpPr>
            <p:cNvPr id="24629" name="Line 68"/>
            <p:cNvSpPr>
              <a:spLocks noChangeShapeType="1"/>
            </p:cNvSpPr>
            <p:nvPr/>
          </p:nvSpPr>
          <p:spPr bwMode="auto">
            <a:xfrm flipV="1">
              <a:off x="3647" y="3515"/>
              <a:ext cx="0" cy="18"/>
            </a:xfrm>
            <a:prstGeom prst="line">
              <a:avLst/>
            </a:prstGeom>
            <a:noFill/>
            <a:ln w="0">
              <a:solidFill>
                <a:srgbClr val="000000"/>
              </a:solidFill>
              <a:round/>
              <a:headEnd/>
              <a:tailEnd/>
            </a:ln>
          </p:spPr>
          <p:txBody>
            <a:bodyPr/>
            <a:lstStyle/>
            <a:p>
              <a:endParaRPr lang="en-US"/>
            </a:p>
          </p:txBody>
        </p:sp>
        <p:sp>
          <p:nvSpPr>
            <p:cNvPr id="24630" name="Line 69"/>
            <p:cNvSpPr>
              <a:spLocks noChangeShapeType="1"/>
            </p:cNvSpPr>
            <p:nvPr/>
          </p:nvSpPr>
          <p:spPr bwMode="auto">
            <a:xfrm>
              <a:off x="773" y="965"/>
              <a:ext cx="0" cy="2550"/>
            </a:xfrm>
            <a:prstGeom prst="line">
              <a:avLst/>
            </a:prstGeom>
            <a:noFill/>
            <a:ln w="0">
              <a:solidFill>
                <a:srgbClr val="000000"/>
              </a:solidFill>
              <a:round/>
              <a:headEnd/>
              <a:tailEnd/>
            </a:ln>
          </p:spPr>
          <p:txBody>
            <a:bodyPr/>
            <a:lstStyle/>
            <a:p>
              <a:endParaRPr lang="en-US"/>
            </a:p>
          </p:txBody>
        </p:sp>
        <p:sp>
          <p:nvSpPr>
            <p:cNvPr id="24631" name="Line 70"/>
            <p:cNvSpPr>
              <a:spLocks noChangeShapeType="1"/>
            </p:cNvSpPr>
            <p:nvPr/>
          </p:nvSpPr>
          <p:spPr bwMode="auto">
            <a:xfrm>
              <a:off x="755" y="3515"/>
              <a:ext cx="18" cy="0"/>
            </a:xfrm>
            <a:prstGeom prst="line">
              <a:avLst/>
            </a:prstGeom>
            <a:noFill/>
            <a:ln w="0">
              <a:solidFill>
                <a:srgbClr val="000000"/>
              </a:solidFill>
              <a:round/>
              <a:headEnd/>
              <a:tailEnd/>
            </a:ln>
          </p:spPr>
          <p:txBody>
            <a:bodyPr/>
            <a:lstStyle/>
            <a:p>
              <a:endParaRPr lang="en-US"/>
            </a:p>
          </p:txBody>
        </p:sp>
        <p:sp>
          <p:nvSpPr>
            <p:cNvPr id="24632" name="Line 71"/>
            <p:cNvSpPr>
              <a:spLocks noChangeShapeType="1"/>
            </p:cNvSpPr>
            <p:nvPr/>
          </p:nvSpPr>
          <p:spPr bwMode="auto">
            <a:xfrm>
              <a:off x="755" y="3149"/>
              <a:ext cx="18" cy="0"/>
            </a:xfrm>
            <a:prstGeom prst="line">
              <a:avLst/>
            </a:prstGeom>
            <a:noFill/>
            <a:ln w="0">
              <a:solidFill>
                <a:srgbClr val="000000"/>
              </a:solidFill>
              <a:round/>
              <a:headEnd/>
              <a:tailEnd/>
            </a:ln>
          </p:spPr>
          <p:txBody>
            <a:bodyPr/>
            <a:lstStyle/>
            <a:p>
              <a:endParaRPr lang="en-US"/>
            </a:p>
          </p:txBody>
        </p:sp>
        <p:sp>
          <p:nvSpPr>
            <p:cNvPr id="24633" name="Line 72"/>
            <p:cNvSpPr>
              <a:spLocks noChangeShapeType="1"/>
            </p:cNvSpPr>
            <p:nvPr/>
          </p:nvSpPr>
          <p:spPr bwMode="auto">
            <a:xfrm>
              <a:off x="755" y="2789"/>
              <a:ext cx="18" cy="0"/>
            </a:xfrm>
            <a:prstGeom prst="line">
              <a:avLst/>
            </a:prstGeom>
            <a:noFill/>
            <a:ln w="0">
              <a:solidFill>
                <a:srgbClr val="000000"/>
              </a:solidFill>
              <a:round/>
              <a:headEnd/>
              <a:tailEnd/>
            </a:ln>
          </p:spPr>
          <p:txBody>
            <a:bodyPr/>
            <a:lstStyle/>
            <a:p>
              <a:endParaRPr lang="en-US"/>
            </a:p>
          </p:txBody>
        </p:sp>
        <p:sp>
          <p:nvSpPr>
            <p:cNvPr id="24634" name="Line 73"/>
            <p:cNvSpPr>
              <a:spLocks noChangeShapeType="1"/>
            </p:cNvSpPr>
            <p:nvPr/>
          </p:nvSpPr>
          <p:spPr bwMode="auto">
            <a:xfrm>
              <a:off x="755" y="2423"/>
              <a:ext cx="18" cy="0"/>
            </a:xfrm>
            <a:prstGeom prst="line">
              <a:avLst/>
            </a:prstGeom>
            <a:noFill/>
            <a:ln w="0">
              <a:solidFill>
                <a:srgbClr val="000000"/>
              </a:solidFill>
              <a:round/>
              <a:headEnd/>
              <a:tailEnd/>
            </a:ln>
          </p:spPr>
          <p:txBody>
            <a:bodyPr/>
            <a:lstStyle/>
            <a:p>
              <a:endParaRPr lang="en-US"/>
            </a:p>
          </p:txBody>
        </p:sp>
        <p:sp>
          <p:nvSpPr>
            <p:cNvPr id="24635" name="Line 74"/>
            <p:cNvSpPr>
              <a:spLocks noChangeShapeType="1"/>
            </p:cNvSpPr>
            <p:nvPr/>
          </p:nvSpPr>
          <p:spPr bwMode="auto">
            <a:xfrm>
              <a:off x="755" y="2057"/>
              <a:ext cx="18" cy="0"/>
            </a:xfrm>
            <a:prstGeom prst="line">
              <a:avLst/>
            </a:prstGeom>
            <a:noFill/>
            <a:ln w="0">
              <a:solidFill>
                <a:srgbClr val="000000"/>
              </a:solidFill>
              <a:round/>
              <a:headEnd/>
              <a:tailEnd/>
            </a:ln>
          </p:spPr>
          <p:txBody>
            <a:bodyPr/>
            <a:lstStyle/>
            <a:p>
              <a:endParaRPr lang="en-US"/>
            </a:p>
          </p:txBody>
        </p:sp>
        <p:sp>
          <p:nvSpPr>
            <p:cNvPr id="24636" name="Line 75"/>
            <p:cNvSpPr>
              <a:spLocks noChangeShapeType="1"/>
            </p:cNvSpPr>
            <p:nvPr/>
          </p:nvSpPr>
          <p:spPr bwMode="auto">
            <a:xfrm>
              <a:off x="755" y="1691"/>
              <a:ext cx="18" cy="0"/>
            </a:xfrm>
            <a:prstGeom prst="line">
              <a:avLst/>
            </a:prstGeom>
            <a:noFill/>
            <a:ln w="0">
              <a:solidFill>
                <a:srgbClr val="000000"/>
              </a:solidFill>
              <a:round/>
              <a:headEnd/>
              <a:tailEnd/>
            </a:ln>
          </p:spPr>
          <p:txBody>
            <a:bodyPr/>
            <a:lstStyle/>
            <a:p>
              <a:endParaRPr lang="en-US"/>
            </a:p>
          </p:txBody>
        </p:sp>
        <p:sp>
          <p:nvSpPr>
            <p:cNvPr id="24637" name="Line 76"/>
            <p:cNvSpPr>
              <a:spLocks noChangeShapeType="1"/>
            </p:cNvSpPr>
            <p:nvPr/>
          </p:nvSpPr>
          <p:spPr bwMode="auto">
            <a:xfrm>
              <a:off x="755" y="1331"/>
              <a:ext cx="18" cy="0"/>
            </a:xfrm>
            <a:prstGeom prst="line">
              <a:avLst/>
            </a:prstGeom>
            <a:noFill/>
            <a:ln w="0">
              <a:solidFill>
                <a:srgbClr val="000000"/>
              </a:solidFill>
              <a:round/>
              <a:headEnd/>
              <a:tailEnd/>
            </a:ln>
          </p:spPr>
          <p:txBody>
            <a:bodyPr/>
            <a:lstStyle/>
            <a:p>
              <a:endParaRPr lang="en-US"/>
            </a:p>
          </p:txBody>
        </p:sp>
        <p:sp>
          <p:nvSpPr>
            <p:cNvPr id="24638" name="Line 77"/>
            <p:cNvSpPr>
              <a:spLocks noChangeShapeType="1"/>
            </p:cNvSpPr>
            <p:nvPr/>
          </p:nvSpPr>
          <p:spPr bwMode="auto">
            <a:xfrm>
              <a:off x="755" y="965"/>
              <a:ext cx="18" cy="0"/>
            </a:xfrm>
            <a:prstGeom prst="line">
              <a:avLst/>
            </a:prstGeom>
            <a:noFill/>
            <a:ln w="0">
              <a:solidFill>
                <a:srgbClr val="000000"/>
              </a:solidFill>
              <a:round/>
              <a:headEnd/>
              <a:tailEnd/>
            </a:ln>
          </p:spPr>
          <p:txBody>
            <a:bodyPr/>
            <a:lstStyle/>
            <a:p>
              <a:endParaRPr lang="en-US"/>
            </a:p>
          </p:txBody>
        </p:sp>
        <p:sp>
          <p:nvSpPr>
            <p:cNvPr id="24639" name="Rectangle 78"/>
            <p:cNvSpPr>
              <a:spLocks noChangeArrowheads="1"/>
            </p:cNvSpPr>
            <p:nvPr/>
          </p:nvSpPr>
          <p:spPr bwMode="auto">
            <a:xfrm>
              <a:off x="726" y="3569"/>
              <a:ext cx="118" cy="97"/>
            </a:xfrm>
            <a:prstGeom prst="rect">
              <a:avLst/>
            </a:prstGeom>
            <a:noFill/>
            <a:ln w="9525">
              <a:noFill/>
              <a:miter lim="800000"/>
              <a:headEnd/>
              <a:tailEnd/>
            </a:ln>
          </p:spPr>
          <p:txBody>
            <a:bodyPr wrap="none" lIns="0" tIns="0" rIns="0" bIns="0">
              <a:spAutoFit/>
            </a:bodyPr>
            <a:lstStyle/>
            <a:p>
              <a:pPr defTabSz="893763" eaLnBrk="0" hangingPunct="0"/>
              <a:r>
                <a:rPr lang="en-US" sz="1000">
                  <a:solidFill>
                    <a:srgbClr val="000000"/>
                  </a:solidFill>
                </a:rPr>
                <a:t>0%</a:t>
              </a:r>
              <a:endParaRPr lang="en-US" sz="1000" b="1">
                <a:solidFill>
                  <a:srgbClr val="000099"/>
                </a:solidFill>
              </a:endParaRPr>
            </a:p>
          </p:txBody>
        </p:sp>
        <p:sp>
          <p:nvSpPr>
            <p:cNvPr id="24640" name="Rectangle 79"/>
            <p:cNvSpPr>
              <a:spLocks noChangeArrowheads="1"/>
            </p:cNvSpPr>
            <p:nvPr/>
          </p:nvSpPr>
          <p:spPr bwMode="auto">
            <a:xfrm>
              <a:off x="1115" y="3569"/>
              <a:ext cx="164" cy="97"/>
            </a:xfrm>
            <a:prstGeom prst="rect">
              <a:avLst/>
            </a:prstGeom>
            <a:noFill/>
            <a:ln w="9525">
              <a:noFill/>
              <a:miter lim="800000"/>
              <a:headEnd/>
              <a:tailEnd/>
            </a:ln>
          </p:spPr>
          <p:txBody>
            <a:bodyPr wrap="none" lIns="0" tIns="0" rIns="0" bIns="0">
              <a:spAutoFit/>
            </a:bodyPr>
            <a:lstStyle/>
            <a:p>
              <a:pPr defTabSz="893763" eaLnBrk="0" hangingPunct="0"/>
              <a:r>
                <a:rPr lang="en-US" sz="1000">
                  <a:solidFill>
                    <a:srgbClr val="000000"/>
                  </a:solidFill>
                </a:rPr>
                <a:t>10%</a:t>
              </a:r>
              <a:endParaRPr lang="en-US" sz="1000" b="1">
                <a:solidFill>
                  <a:srgbClr val="000099"/>
                </a:solidFill>
              </a:endParaRPr>
            </a:p>
          </p:txBody>
        </p:sp>
        <p:sp>
          <p:nvSpPr>
            <p:cNvPr id="24641" name="Rectangle 80"/>
            <p:cNvSpPr>
              <a:spLocks noChangeArrowheads="1"/>
            </p:cNvSpPr>
            <p:nvPr/>
          </p:nvSpPr>
          <p:spPr bwMode="auto">
            <a:xfrm>
              <a:off x="1529" y="3569"/>
              <a:ext cx="164" cy="97"/>
            </a:xfrm>
            <a:prstGeom prst="rect">
              <a:avLst/>
            </a:prstGeom>
            <a:noFill/>
            <a:ln w="9525">
              <a:noFill/>
              <a:miter lim="800000"/>
              <a:headEnd/>
              <a:tailEnd/>
            </a:ln>
          </p:spPr>
          <p:txBody>
            <a:bodyPr wrap="none" lIns="0" tIns="0" rIns="0" bIns="0">
              <a:spAutoFit/>
            </a:bodyPr>
            <a:lstStyle/>
            <a:p>
              <a:pPr defTabSz="893763" eaLnBrk="0" hangingPunct="0"/>
              <a:r>
                <a:rPr lang="en-US" sz="1000">
                  <a:solidFill>
                    <a:srgbClr val="000000"/>
                  </a:solidFill>
                </a:rPr>
                <a:t>20%</a:t>
              </a:r>
              <a:endParaRPr lang="en-US" sz="1000" b="1">
                <a:solidFill>
                  <a:srgbClr val="000099"/>
                </a:solidFill>
              </a:endParaRPr>
            </a:p>
          </p:txBody>
        </p:sp>
        <p:sp>
          <p:nvSpPr>
            <p:cNvPr id="24642" name="Rectangle 81"/>
            <p:cNvSpPr>
              <a:spLocks noChangeArrowheads="1"/>
            </p:cNvSpPr>
            <p:nvPr/>
          </p:nvSpPr>
          <p:spPr bwMode="auto">
            <a:xfrm>
              <a:off x="1937" y="3569"/>
              <a:ext cx="164" cy="97"/>
            </a:xfrm>
            <a:prstGeom prst="rect">
              <a:avLst/>
            </a:prstGeom>
            <a:noFill/>
            <a:ln w="9525">
              <a:noFill/>
              <a:miter lim="800000"/>
              <a:headEnd/>
              <a:tailEnd/>
            </a:ln>
          </p:spPr>
          <p:txBody>
            <a:bodyPr wrap="none" lIns="0" tIns="0" rIns="0" bIns="0">
              <a:spAutoFit/>
            </a:bodyPr>
            <a:lstStyle/>
            <a:p>
              <a:pPr defTabSz="893763" eaLnBrk="0" hangingPunct="0"/>
              <a:r>
                <a:rPr lang="en-US" sz="1000">
                  <a:solidFill>
                    <a:srgbClr val="000000"/>
                  </a:solidFill>
                </a:rPr>
                <a:t>30%</a:t>
              </a:r>
              <a:endParaRPr lang="en-US" sz="1000" b="1">
                <a:solidFill>
                  <a:srgbClr val="000099"/>
                </a:solidFill>
              </a:endParaRPr>
            </a:p>
          </p:txBody>
        </p:sp>
        <p:sp>
          <p:nvSpPr>
            <p:cNvPr id="24643" name="Rectangle 82"/>
            <p:cNvSpPr>
              <a:spLocks noChangeArrowheads="1"/>
            </p:cNvSpPr>
            <p:nvPr/>
          </p:nvSpPr>
          <p:spPr bwMode="auto">
            <a:xfrm>
              <a:off x="2351" y="3569"/>
              <a:ext cx="164" cy="97"/>
            </a:xfrm>
            <a:prstGeom prst="rect">
              <a:avLst/>
            </a:prstGeom>
            <a:noFill/>
            <a:ln w="9525">
              <a:noFill/>
              <a:miter lim="800000"/>
              <a:headEnd/>
              <a:tailEnd/>
            </a:ln>
          </p:spPr>
          <p:txBody>
            <a:bodyPr wrap="none" lIns="0" tIns="0" rIns="0" bIns="0">
              <a:spAutoFit/>
            </a:bodyPr>
            <a:lstStyle/>
            <a:p>
              <a:pPr defTabSz="893763" eaLnBrk="0" hangingPunct="0"/>
              <a:r>
                <a:rPr lang="en-US" sz="1000">
                  <a:solidFill>
                    <a:srgbClr val="000000"/>
                  </a:solidFill>
                </a:rPr>
                <a:t>40%</a:t>
              </a:r>
              <a:endParaRPr lang="en-US" sz="1000" b="1">
                <a:solidFill>
                  <a:srgbClr val="000099"/>
                </a:solidFill>
              </a:endParaRPr>
            </a:p>
          </p:txBody>
        </p:sp>
        <p:sp>
          <p:nvSpPr>
            <p:cNvPr id="24644" name="Rectangle 83"/>
            <p:cNvSpPr>
              <a:spLocks noChangeArrowheads="1"/>
            </p:cNvSpPr>
            <p:nvPr/>
          </p:nvSpPr>
          <p:spPr bwMode="auto">
            <a:xfrm>
              <a:off x="2759" y="3569"/>
              <a:ext cx="164" cy="97"/>
            </a:xfrm>
            <a:prstGeom prst="rect">
              <a:avLst/>
            </a:prstGeom>
            <a:noFill/>
            <a:ln w="9525">
              <a:noFill/>
              <a:miter lim="800000"/>
              <a:headEnd/>
              <a:tailEnd/>
            </a:ln>
          </p:spPr>
          <p:txBody>
            <a:bodyPr wrap="none" lIns="0" tIns="0" rIns="0" bIns="0">
              <a:spAutoFit/>
            </a:bodyPr>
            <a:lstStyle/>
            <a:p>
              <a:pPr defTabSz="893763" eaLnBrk="0" hangingPunct="0"/>
              <a:r>
                <a:rPr lang="en-US" sz="1000">
                  <a:solidFill>
                    <a:srgbClr val="000000"/>
                  </a:solidFill>
                </a:rPr>
                <a:t>50%</a:t>
              </a:r>
              <a:endParaRPr lang="en-US" sz="1000" b="1">
                <a:solidFill>
                  <a:srgbClr val="000099"/>
                </a:solidFill>
              </a:endParaRPr>
            </a:p>
          </p:txBody>
        </p:sp>
        <p:sp>
          <p:nvSpPr>
            <p:cNvPr id="24645" name="Rectangle 84"/>
            <p:cNvSpPr>
              <a:spLocks noChangeArrowheads="1"/>
            </p:cNvSpPr>
            <p:nvPr/>
          </p:nvSpPr>
          <p:spPr bwMode="auto">
            <a:xfrm>
              <a:off x="3173" y="3569"/>
              <a:ext cx="164" cy="97"/>
            </a:xfrm>
            <a:prstGeom prst="rect">
              <a:avLst/>
            </a:prstGeom>
            <a:noFill/>
            <a:ln w="9525">
              <a:noFill/>
              <a:miter lim="800000"/>
              <a:headEnd/>
              <a:tailEnd/>
            </a:ln>
          </p:spPr>
          <p:txBody>
            <a:bodyPr wrap="none" lIns="0" tIns="0" rIns="0" bIns="0">
              <a:spAutoFit/>
            </a:bodyPr>
            <a:lstStyle/>
            <a:p>
              <a:pPr defTabSz="893763" eaLnBrk="0" hangingPunct="0"/>
              <a:r>
                <a:rPr lang="en-US" sz="1000">
                  <a:solidFill>
                    <a:srgbClr val="000000"/>
                  </a:solidFill>
                </a:rPr>
                <a:t>60%</a:t>
              </a:r>
              <a:endParaRPr lang="en-US" sz="1000" b="1">
                <a:solidFill>
                  <a:srgbClr val="000099"/>
                </a:solidFill>
              </a:endParaRPr>
            </a:p>
          </p:txBody>
        </p:sp>
        <p:sp>
          <p:nvSpPr>
            <p:cNvPr id="24646" name="Rectangle 85"/>
            <p:cNvSpPr>
              <a:spLocks noChangeArrowheads="1"/>
            </p:cNvSpPr>
            <p:nvPr/>
          </p:nvSpPr>
          <p:spPr bwMode="auto">
            <a:xfrm>
              <a:off x="3581" y="3569"/>
              <a:ext cx="164" cy="97"/>
            </a:xfrm>
            <a:prstGeom prst="rect">
              <a:avLst/>
            </a:prstGeom>
            <a:noFill/>
            <a:ln w="9525">
              <a:noFill/>
              <a:miter lim="800000"/>
              <a:headEnd/>
              <a:tailEnd/>
            </a:ln>
          </p:spPr>
          <p:txBody>
            <a:bodyPr wrap="none" lIns="0" tIns="0" rIns="0" bIns="0">
              <a:spAutoFit/>
            </a:bodyPr>
            <a:lstStyle/>
            <a:p>
              <a:pPr defTabSz="893763" eaLnBrk="0" hangingPunct="0"/>
              <a:r>
                <a:rPr lang="en-US" sz="1000">
                  <a:solidFill>
                    <a:srgbClr val="000000"/>
                  </a:solidFill>
                </a:rPr>
                <a:t>70%</a:t>
              </a:r>
              <a:endParaRPr lang="en-US" sz="1000" b="1">
                <a:solidFill>
                  <a:srgbClr val="000099"/>
                </a:solidFill>
              </a:endParaRPr>
            </a:p>
          </p:txBody>
        </p:sp>
        <p:sp>
          <p:nvSpPr>
            <p:cNvPr id="24647" name="Rectangle 86"/>
            <p:cNvSpPr>
              <a:spLocks noChangeArrowheads="1"/>
            </p:cNvSpPr>
            <p:nvPr/>
          </p:nvSpPr>
          <p:spPr bwMode="auto">
            <a:xfrm>
              <a:off x="569" y="3293"/>
              <a:ext cx="139" cy="97"/>
            </a:xfrm>
            <a:prstGeom prst="rect">
              <a:avLst/>
            </a:prstGeom>
            <a:noFill/>
            <a:ln w="9525">
              <a:noFill/>
              <a:miter lim="800000"/>
              <a:headEnd/>
              <a:tailEnd/>
            </a:ln>
          </p:spPr>
          <p:txBody>
            <a:bodyPr wrap="none" lIns="0" tIns="0" rIns="0" bIns="0">
              <a:spAutoFit/>
            </a:bodyPr>
            <a:lstStyle/>
            <a:p>
              <a:pPr defTabSz="893763" eaLnBrk="0" hangingPunct="0"/>
              <a:r>
                <a:rPr lang="en-US" sz="1000">
                  <a:solidFill>
                    <a:srgbClr val="000000"/>
                  </a:solidFill>
                </a:rPr>
                <a:t>&lt;20</a:t>
              </a:r>
              <a:endParaRPr lang="en-US" sz="1000" b="1">
                <a:solidFill>
                  <a:srgbClr val="000099"/>
                </a:solidFill>
              </a:endParaRPr>
            </a:p>
          </p:txBody>
        </p:sp>
        <p:sp>
          <p:nvSpPr>
            <p:cNvPr id="24648" name="Rectangle 87"/>
            <p:cNvSpPr>
              <a:spLocks noChangeArrowheads="1"/>
            </p:cNvSpPr>
            <p:nvPr/>
          </p:nvSpPr>
          <p:spPr bwMode="auto">
            <a:xfrm>
              <a:off x="473" y="2927"/>
              <a:ext cx="255" cy="97"/>
            </a:xfrm>
            <a:prstGeom prst="rect">
              <a:avLst/>
            </a:prstGeom>
            <a:noFill/>
            <a:ln w="9525">
              <a:noFill/>
              <a:miter lim="800000"/>
              <a:headEnd/>
              <a:tailEnd/>
            </a:ln>
          </p:spPr>
          <p:txBody>
            <a:bodyPr wrap="none" lIns="0" tIns="0" rIns="0" bIns="0">
              <a:spAutoFit/>
            </a:bodyPr>
            <a:lstStyle/>
            <a:p>
              <a:pPr defTabSz="893763" eaLnBrk="0" hangingPunct="0"/>
              <a:r>
                <a:rPr lang="en-US" sz="1000">
                  <a:solidFill>
                    <a:srgbClr val="000000"/>
                  </a:solidFill>
                </a:rPr>
                <a:t>21-100</a:t>
              </a:r>
              <a:endParaRPr lang="en-US" sz="1000" b="1">
                <a:solidFill>
                  <a:srgbClr val="000099"/>
                </a:solidFill>
              </a:endParaRPr>
            </a:p>
          </p:txBody>
        </p:sp>
        <p:sp>
          <p:nvSpPr>
            <p:cNvPr id="24649" name="Rectangle 88"/>
            <p:cNvSpPr>
              <a:spLocks noChangeArrowheads="1"/>
            </p:cNvSpPr>
            <p:nvPr/>
          </p:nvSpPr>
          <p:spPr bwMode="auto">
            <a:xfrm>
              <a:off x="437" y="2561"/>
              <a:ext cx="300" cy="98"/>
            </a:xfrm>
            <a:prstGeom prst="rect">
              <a:avLst/>
            </a:prstGeom>
            <a:noFill/>
            <a:ln w="9525">
              <a:noFill/>
              <a:miter lim="800000"/>
              <a:headEnd/>
              <a:tailEnd/>
            </a:ln>
          </p:spPr>
          <p:txBody>
            <a:bodyPr wrap="none" lIns="0" tIns="0" rIns="0" bIns="0">
              <a:spAutoFit/>
            </a:bodyPr>
            <a:lstStyle/>
            <a:p>
              <a:pPr defTabSz="893763" eaLnBrk="0" hangingPunct="0"/>
              <a:r>
                <a:rPr lang="en-US" sz="1000">
                  <a:solidFill>
                    <a:srgbClr val="000000"/>
                  </a:solidFill>
                </a:rPr>
                <a:t>101-250</a:t>
              </a:r>
              <a:endParaRPr lang="en-US" sz="1000" b="1">
                <a:solidFill>
                  <a:srgbClr val="000099"/>
                </a:solidFill>
              </a:endParaRPr>
            </a:p>
          </p:txBody>
        </p:sp>
        <p:sp>
          <p:nvSpPr>
            <p:cNvPr id="24650" name="Rectangle 89"/>
            <p:cNvSpPr>
              <a:spLocks noChangeArrowheads="1"/>
            </p:cNvSpPr>
            <p:nvPr/>
          </p:nvSpPr>
          <p:spPr bwMode="auto">
            <a:xfrm>
              <a:off x="437" y="2195"/>
              <a:ext cx="300" cy="98"/>
            </a:xfrm>
            <a:prstGeom prst="rect">
              <a:avLst/>
            </a:prstGeom>
            <a:noFill/>
            <a:ln w="9525">
              <a:noFill/>
              <a:miter lim="800000"/>
              <a:headEnd/>
              <a:tailEnd/>
            </a:ln>
          </p:spPr>
          <p:txBody>
            <a:bodyPr wrap="none" lIns="0" tIns="0" rIns="0" bIns="0">
              <a:spAutoFit/>
            </a:bodyPr>
            <a:lstStyle/>
            <a:p>
              <a:pPr defTabSz="893763" eaLnBrk="0" hangingPunct="0"/>
              <a:r>
                <a:rPr lang="en-US" sz="1000">
                  <a:solidFill>
                    <a:srgbClr val="000000"/>
                  </a:solidFill>
                </a:rPr>
                <a:t>251-500</a:t>
              </a:r>
              <a:endParaRPr lang="en-US" sz="1000" b="1">
                <a:solidFill>
                  <a:srgbClr val="000099"/>
                </a:solidFill>
              </a:endParaRPr>
            </a:p>
          </p:txBody>
        </p:sp>
        <p:sp>
          <p:nvSpPr>
            <p:cNvPr id="24651" name="Rectangle 90"/>
            <p:cNvSpPr>
              <a:spLocks noChangeArrowheads="1"/>
            </p:cNvSpPr>
            <p:nvPr/>
          </p:nvSpPr>
          <p:spPr bwMode="auto">
            <a:xfrm>
              <a:off x="401" y="1835"/>
              <a:ext cx="345" cy="97"/>
            </a:xfrm>
            <a:prstGeom prst="rect">
              <a:avLst/>
            </a:prstGeom>
            <a:noFill/>
            <a:ln w="9525">
              <a:noFill/>
              <a:miter lim="800000"/>
              <a:headEnd/>
              <a:tailEnd/>
            </a:ln>
          </p:spPr>
          <p:txBody>
            <a:bodyPr wrap="none" lIns="0" tIns="0" rIns="0" bIns="0">
              <a:spAutoFit/>
            </a:bodyPr>
            <a:lstStyle/>
            <a:p>
              <a:pPr defTabSz="893763" eaLnBrk="0" hangingPunct="0"/>
              <a:r>
                <a:rPr lang="en-US" sz="1000">
                  <a:solidFill>
                    <a:srgbClr val="000000"/>
                  </a:solidFill>
                </a:rPr>
                <a:t>501-1000</a:t>
              </a:r>
              <a:endParaRPr lang="en-US" sz="1000" b="1">
                <a:solidFill>
                  <a:srgbClr val="000099"/>
                </a:solidFill>
              </a:endParaRPr>
            </a:p>
          </p:txBody>
        </p:sp>
        <p:sp>
          <p:nvSpPr>
            <p:cNvPr id="24652" name="Rectangle 91"/>
            <p:cNvSpPr>
              <a:spLocks noChangeArrowheads="1"/>
            </p:cNvSpPr>
            <p:nvPr/>
          </p:nvSpPr>
          <p:spPr bwMode="auto">
            <a:xfrm>
              <a:off x="497" y="1469"/>
              <a:ext cx="230" cy="97"/>
            </a:xfrm>
            <a:prstGeom prst="rect">
              <a:avLst/>
            </a:prstGeom>
            <a:noFill/>
            <a:ln w="9525">
              <a:noFill/>
              <a:miter lim="800000"/>
              <a:headEnd/>
              <a:tailEnd/>
            </a:ln>
          </p:spPr>
          <p:txBody>
            <a:bodyPr wrap="none" lIns="0" tIns="0" rIns="0" bIns="0">
              <a:spAutoFit/>
            </a:bodyPr>
            <a:lstStyle/>
            <a:p>
              <a:pPr defTabSz="893763" eaLnBrk="0" hangingPunct="0"/>
              <a:r>
                <a:rPr lang="en-US" sz="1000">
                  <a:solidFill>
                    <a:srgbClr val="000000"/>
                  </a:solidFill>
                </a:rPr>
                <a:t>1000+</a:t>
              </a:r>
              <a:endParaRPr lang="en-US" sz="1000" b="1">
                <a:solidFill>
                  <a:srgbClr val="000099"/>
                </a:solidFill>
              </a:endParaRPr>
            </a:p>
          </p:txBody>
        </p:sp>
        <p:sp>
          <p:nvSpPr>
            <p:cNvPr id="24653" name="Rectangle 92"/>
            <p:cNvSpPr>
              <a:spLocks noChangeArrowheads="1"/>
            </p:cNvSpPr>
            <p:nvPr/>
          </p:nvSpPr>
          <p:spPr bwMode="auto">
            <a:xfrm>
              <a:off x="539" y="1103"/>
              <a:ext cx="182" cy="97"/>
            </a:xfrm>
            <a:prstGeom prst="rect">
              <a:avLst/>
            </a:prstGeom>
            <a:noFill/>
            <a:ln w="9525">
              <a:noFill/>
              <a:miter lim="800000"/>
              <a:headEnd/>
              <a:tailEnd/>
            </a:ln>
          </p:spPr>
          <p:txBody>
            <a:bodyPr wrap="none" lIns="0" tIns="0" rIns="0" bIns="0">
              <a:spAutoFit/>
            </a:bodyPr>
            <a:lstStyle/>
            <a:p>
              <a:pPr defTabSz="893763" eaLnBrk="0" hangingPunct="0"/>
              <a:r>
                <a:rPr lang="en-US" sz="1000">
                  <a:solidFill>
                    <a:srgbClr val="000000"/>
                  </a:solidFill>
                </a:rPr>
                <a:t>Total</a:t>
              </a:r>
              <a:endParaRPr lang="en-US" sz="1000" b="1">
                <a:solidFill>
                  <a:srgbClr val="000099"/>
                </a:solidFill>
              </a:endParaRPr>
            </a:p>
          </p:txBody>
        </p:sp>
      </p:gr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ChangeArrowheads="1"/>
          </p:cNvSpPr>
          <p:nvPr/>
        </p:nvSpPr>
        <p:spPr bwMode="auto">
          <a:xfrm>
            <a:off x="203200" y="692150"/>
            <a:ext cx="8788400" cy="863600"/>
          </a:xfrm>
          <a:prstGeom prst="rect">
            <a:avLst/>
          </a:prstGeom>
          <a:noFill/>
          <a:ln w="9525">
            <a:noFill/>
            <a:miter lim="800000"/>
            <a:headEnd/>
            <a:tailEnd/>
          </a:ln>
        </p:spPr>
        <p:txBody>
          <a:bodyPr lIns="91429" tIns="45715" rIns="91429" bIns="45715" anchor="ctr"/>
          <a:lstStyle/>
          <a:p>
            <a:pPr>
              <a:lnSpc>
                <a:spcPct val="90000"/>
              </a:lnSpc>
            </a:pPr>
            <a:r>
              <a:rPr lang="en-US" sz="1600" b="1">
                <a:solidFill>
                  <a:srgbClr val="0000CC"/>
                </a:solidFill>
              </a:rPr>
              <a:t>While Strong Showings From Cisco And Microsoft Were Not Unexpected, Google Was The Most Preferred Collaboration Provider Globally, And Enterprise Voice Providers Trailed In All Segments Except The Mid-Market</a:t>
            </a:r>
          </a:p>
        </p:txBody>
      </p:sp>
      <p:sp>
        <p:nvSpPr>
          <p:cNvPr id="25602" name="Text Box 397"/>
          <p:cNvSpPr txBox="1">
            <a:spLocks noChangeArrowheads="1"/>
          </p:cNvSpPr>
          <p:nvPr/>
        </p:nvSpPr>
        <p:spPr bwMode="auto">
          <a:xfrm>
            <a:off x="220663" y="1447800"/>
            <a:ext cx="8161337" cy="280988"/>
          </a:xfrm>
          <a:prstGeom prst="rect">
            <a:avLst/>
          </a:prstGeom>
          <a:noFill/>
          <a:ln w="9525" algn="ctr">
            <a:noFill/>
            <a:miter lim="800000"/>
            <a:headEnd/>
            <a:tailEnd/>
          </a:ln>
        </p:spPr>
        <p:txBody>
          <a:bodyPr lIns="89383" tIns="44691" rIns="89383" bIns="44691">
            <a:spAutoFit/>
          </a:bodyPr>
          <a:lstStyle/>
          <a:p>
            <a:pPr defTabSz="893763" eaLnBrk="0" hangingPunct="0">
              <a:lnSpc>
                <a:spcPct val="90000"/>
              </a:lnSpc>
              <a:spcBef>
                <a:spcPct val="50000"/>
              </a:spcBef>
            </a:pPr>
            <a:r>
              <a:rPr lang="en-US" sz="1400" b="1" i="1"/>
              <a:t>Who is currently or do you expect to become your primary Collaboration provider?</a:t>
            </a:r>
          </a:p>
        </p:txBody>
      </p:sp>
      <p:sp>
        <p:nvSpPr>
          <p:cNvPr id="25603" name="Text Box 4"/>
          <p:cNvSpPr txBox="1">
            <a:spLocks noChangeArrowheads="1"/>
          </p:cNvSpPr>
          <p:nvPr/>
        </p:nvSpPr>
        <p:spPr bwMode="auto">
          <a:xfrm>
            <a:off x="1198563" y="6324600"/>
            <a:ext cx="3921125" cy="241300"/>
          </a:xfrm>
          <a:prstGeom prst="rect">
            <a:avLst/>
          </a:prstGeom>
          <a:noFill/>
          <a:ln w="12700" algn="ctr">
            <a:noFill/>
            <a:miter lim="800000"/>
            <a:headEnd/>
            <a:tailEnd/>
          </a:ln>
        </p:spPr>
        <p:txBody>
          <a:bodyPr wrap="none" lIns="89373" tIns="44685" rIns="89373" bIns="44685">
            <a:spAutoFit/>
          </a:bodyPr>
          <a:lstStyle/>
          <a:p>
            <a:pPr defTabSz="893763" eaLnBrk="0" hangingPunct="0"/>
            <a:r>
              <a:rPr lang="en-US" sz="1000" b="1">
                <a:solidFill>
                  <a:srgbClr val="0000CC"/>
                </a:solidFill>
              </a:rPr>
              <a:t>N = 722, IntelliCom/TMCnet Customer Survey, December 2009 </a:t>
            </a:r>
          </a:p>
        </p:txBody>
      </p:sp>
      <p:sp>
        <p:nvSpPr>
          <p:cNvPr id="25604" name="Rectangle 5"/>
          <p:cNvSpPr>
            <a:spLocks noChangeArrowheads="1"/>
          </p:cNvSpPr>
          <p:nvPr/>
        </p:nvSpPr>
        <p:spPr bwMode="auto">
          <a:xfrm>
            <a:off x="2511425" y="1774825"/>
            <a:ext cx="3176588" cy="182563"/>
          </a:xfrm>
          <a:prstGeom prst="rect">
            <a:avLst/>
          </a:prstGeom>
          <a:noFill/>
          <a:ln w="9525">
            <a:noFill/>
            <a:miter lim="800000"/>
            <a:headEnd/>
            <a:tailEnd/>
          </a:ln>
        </p:spPr>
        <p:txBody>
          <a:bodyPr wrap="none" lIns="0" tIns="0" rIns="0" bIns="0">
            <a:spAutoFit/>
          </a:bodyPr>
          <a:lstStyle/>
          <a:p>
            <a:pPr defTabSz="893763" eaLnBrk="0" hangingPunct="0"/>
            <a:r>
              <a:rPr lang="en-US" sz="1200" b="1">
                <a:solidFill>
                  <a:srgbClr val="FF0000"/>
                </a:solidFill>
              </a:rPr>
              <a:t>Current Or Expected Collaboration Provider</a:t>
            </a:r>
          </a:p>
        </p:txBody>
      </p:sp>
      <p:grpSp>
        <p:nvGrpSpPr>
          <p:cNvPr id="25605" name="Group 6"/>
          <p:cNvGrpSpPr>
            <a:grpSpLocks/>
          </p:cNvGrpSpPr>
          <p:nvPr/>
        </p:nvGrpSpPr>
        <p:grpSpPr bwMode="auto">
          <a:xfrm>
            <a:off x="384175" y="2097088"/>
            <a:ext cx="6586538" cy="4232275"/>
            <a:chOff x="249" y="1173"/>
            <a:chExt cx="4274" cy="2701"/>
          </a:xfrm>
        </p:grpSpPr>
        <p:sp>
          <p:nvSpPr>
            <p:cNvPr id="25621" name="Rectangle 7"/>
            <p:cNvSpPr>
              <a:spLocks noChangeArrowheads="1"/>
            </p:cNvSpPr>
            <p:nvPr/>
          </p:nvSpPr>
          <p:spPr bwMode="auto">
            <a:xfrm>
              <a:off x="645" y="1173"/>
              <a:ext cx="3780" cy="2550"/>
            </a:xfrm>
            <a:prstGeom prst="rect">
              <a:avLst/>
            </a:prstGeom>
            <a:noFill/>
            <a:ln w="9525">
              <a:noFill/>
              <a:miter lim="800000"/>
              <a:headEnd/>
              <a:tailEnd/>
            </a:ln>
          </p:spPr>
          <p:txBody>
            <a:bodyPr/>
            <a:lstStyle/>
            <a:p>
              <a:endParaRPr lang="en-US"/>
            </a:p>
          </p:txBody>
        </p:sp>
        <p:sp>
          <p:nvSpPr>
            <p:cNvPr id="25622" name="Line 8"/>
            <p:cNvSpPr>
              <a:spLocks noChangeShapeType="1"/>
            </p:cNvSpPr>
            <p:nvPr/>
          </p:nvSpPr>
          <p:spPr bwMode="auto">
            <a:xfrm>
              <a:off x="1023" y="1173"/>
              <a:ext cx="0" cy="2550"/>
            </a:xfrm>
            <a:prstGeom prst="line">
              <a:avLst/>
            </a:prstGeom>
            <a:noFill/>
            <a:ln w="0">
              <a:solidFill>
                <a:srgbClr val="000000"/>
              </a:solidFill>
              <a:round/>
              <a:headEnd/>
              <a:tailEnd/>
            </a:ln>
          </p:spPr>
          <p:txBody>
            <a:bodyPr/>
            <a:lstStyle/>
            <a:p>
              <a:endParaRPr lang="en-US"/>
            </a:p>
          </p:txBody>
        </p:sp>
        <p:sp>
          <p:nvSpPr>
            <p:cNvPr id="25623" name="Line 9"/>
            <p:cNvSpPr>
              <a:spLocks noChangeShapeType="1"/>
            </p:cNvSpPr>
            <p:nvPr/>
          </p:nvSpPr>
          <p:spPr bwMode="auto">
            <a:xfrm>
              <a:off x="1401" y="1173"/>
              <a:ext cx="0" cy="2550"/>
            </a:xfrm>
            <a:prstGeom prst="line">
              <a:avLst/>
            </a:prstGeom>
            <a:noFill/>
            <a:ln w="0">
              <a:solidFill>
                <a:srgbClr val="000000"/>
              </a:solidFill>
              <a:round/>
              <a:headEnd/>
              <a:tailEnd/>
            </a:ln>
          </p:spPr>
          <p:txBody>
            <a:bodyPr/>
            <a:lstStyle/>
            <a:p>
              <a:endParaRPr lang="en-US"/>
            </a:p>
          </p:txBody>
        </p:sp>
        <p:sp>
          <p:nvSpPr>
            <p:cNvPr id="25624" name="Line 10"/>
            <p:cNvSpPr>
              <a:spLocks noChangeShapeType="1"/>
            </p:cNvSpPr>
            <p:nvPr/>
          </p:nvSpPr>
          <p:spPr bwMode="auto">
            <a:xfrm>
              <a:off x="1779" y="1173"/>
              <a:ext cx="0" cy="2550"/>
            </a:xfrm>
            <a:prstGeom prst="line">
              <a:avLst/>
            </a:prstGeom>
            <a:noFill/>
            <a:ln w="0">
              <a:solidFill>
                <a:srgbClr val="000000"/>
              </a:solidFill>
              <a:round/>
              <a:headEnd/>
              <a:tailEnd/>
            </a:ln>
          </p:spPr>
          <p:txBody>
            <a:bodyPr/>
            <a:lstStyle/>
            <a:p>
              <a:endParaRPr lang="en-US"/>
            </a:p>
          </p:txBody>
        </p:sp>
        <p:sp>
          <p:nvSpPr>
            <p:cNvPr id="25625" name="Line 11"/>
            <p:cNvSpPr>
              <a:spLocks noChangeShapeType="1"/>
            </p:cNvSpPr>
            <p:nvPr/>
          </p:nvSpPr>
          <p:spPr bwMode="auto">
            <a:xfrm>
              <a:off x="2157" y="1173"/>
              <a:ext cx="0" cy="2550"/>
            </a:xfrm>
            <a:prstGeom prst="line">
              <a:avLst/>
            </a:prstGeom>
            <a:noFill/>
            <a:ln w="0">
              <a:solidFill>
                <a:srgbClr val="000000"/>
              </a:solidFill>
              <a:round/>
              <a:headEnd/>
              <a:tailEnd/>
            </a:ln>
          </p:spPr>
          <p:txBody>
            <a:bodyPr/>
            <a:lstStyle/>
            <a:p>
              <a:endParaRPr lang="en-US"/>
            </a:p>
          </p:txBody>
        </p:sp>
        <p:sp>
          <p:nvSpPr>
            <p:cNvPr id="25626" name="Line 12"/>
            <p:cNvSpPr>
              <a:spLocks noChangeShapeType="1"/>
            </p:cNvSpPr>
            <p:nvPr/>
          </p:nvSpPr>
          <p:spPr bwMode="auto">
            <a:xfrm>
              <a:off x="2535" y="1173"/>
              <a:ext cx="0" cy="2550"/>
            </a:xfrm>
            <a:prstGeom prst="line">
              <a:avLst/>
            </a:prstGeom>
            <a:noFill/>
            <a:ln w="0">
              <a:solidFill>
                <a:srgbClr val="000000"/>
              </a:solidFill>
              <a:round/>
              <a:headEnd/>
              <a:tailEnd/>
            </a:ln>
          </p:spPr>
          <p:txBody>
            <a:bodyPr/>
            <a:lstStyle/>
            <a:p>
              <a:endParaRPr lang="en-US"/>
            </a:p>
          </p:txBody>
        </p:sp>
        <p:sp>
          <p:nvSpPr>
            <p:cNvPr id="25627" name="Line 13"/>
            <p:cNvSpPr>
              <a:spLocks noChangeShapeType="1"/>
            </p:cNvSpPr>
            <p:nvPr/>
          </p:nvSpPr>
          <p:spPr bwMode="auto">
            <a:xfrm>
              <a:off x="2913" y="1173"/>
              <a:ext cx="0" cy="2550"/>
            </a:xfrm>
            <a:prstGeom prst="line">
              <a:avLst/>
            </a:prstGeom>
            <a:noFill/>
            <a:ln w="0">
              <a:solidFill>
                <a:srgbClr val="000000"/>
              </a:solidFill>
              <a:round/>
              <a:headEnd/>
              <a:tailEnd/>
            </a:ln>
          </p:spPr>
          <p:txBody>
            <a:bodyPr/>
            <a:lstStyle/>
            <a:p>
              <a:endParaRPr lang="en-US"/>
            </a:p>
          </p:txBody>
        </p:sp>
        <p:sp>
          <p:nvSpPr>
            <p:cNvPr id="25628" name="Line 14"/>
            <p:cNvSpPr>
              <a:spLocks noChangeShapeType="1"/>
            </p:cNvSpPr>
            <p:nvPr/>
          </p:nvSpPr>
          <p:spPr bwMode="auto">
            <a:xfrm>
              <a:off x="3291" y="1173"/>
              <a:ext cx="0" cy="2550"/>
            </a:xfrm>
            <a:prstGeom prst="line">
              <a:avLst/>
            </a:prstGeom>
            <a:noFill/>
            <a:ln w="0">
              <a:solidFill>
                <a:srgbClr val="000000"/>
              </a:solidFill>
              <a:round/>
              <a:headEnd/>
              <a:tailEnd/>
            </a:ln>
          </p:spPr>
          <p:txBody>
            <a:bodyPr/>
            <a:lstStyle/>
            <a:p>
              <a:endParaRPr lang="en-US"/>
            </a:p>
          </p:txBody>
        </p:sp>
        <p:sp>
          <p:nvSpPr>
            <p:cNvPr id="25629" name="Line 15"/>
            <p:cNvSpPr>
              <a:spLocks noChangeShapeType="1"/>
            </p:cNvSpPr>
            <p:nvPr/>
          </p:nvSpPr>
          <p:spPr bwMode="auto">
            <a:xfrm>
              <a:off x="3669" y="1173"/>
              <a:ext cx="0" cy="2550"/>
            </a:xfrm>
            <a:prstGeom prst="line">
              <a:avLst/>
            </a:prstGeom>
            <a:noFill/>
            <a:ln w="0">
              <a:solidFill>
                <a:srgbClr val="000000"/>
              </a:solidFill>
              <a:round/>
              <a:headEnd/>
              <a:tailEnd/>
            </a:ln>
          </p:spPr>
          <p:txBody>
            <a:bodyPr/>
            <a:lstStyle/>
            <a:p>
              <a:endParaRPr lang="en-US"/>
            </a:p>
          </p:txBody>
        </p:sp>
        <p:sp>
          <p:nvSpPr>
            <p:cNvPr id="25630" name="Line 16"/>
            <p:cNvSpPr>
              <a:spLocks noChangeShapeType="1"/>
            </p:cNvSpPr>
            <p:nvPr/>
          </p:nvSpPr>
          <p:spPr bwMode="auto">
            <a:xfrm>
              <a:off x="4047" y="1173"/>
              <a:ext cx="0" cy="2550"/>
            </a:xfrm>
            <a:prstGeom prst="line">
              <a:avLst/>
            </a:prstGeom>
            <a:noFill/>
            <a:ln w="0">
              <a:solidFill>
                <a:srgbClr val="000000"/>
              </a:solidFill>
              <a:round/>
              <a:headEnd/>
              <a:tailEnd/>
            </a:ln>
          </p:spPr>
          <p:txBody>
            <a:bodyPr/>
            <a:lstStyle/>
            <a:p>
              <a:endParaRPr lang="en-US"/>
            </a:p>
          </p:txBody>
        </p:sp>
        <p:sp>
          <p:nvSpPr>
            <p:cNvPr id="25631" name="Line 17"/>
            <p:cNvSpPr>
              <a:spLocks noChangeShapeType="1"/>
            </p:cNvSpPr>
            <p:nvPr/>
          </p:nvSpPr>
          <p:spPr bwMode="auto">
            <a:xfrm>
              <a:off x="4425" y="1173"/>
              <a:ext cx="0" cy="2550"/>
            </a:xfrm>
            <a:prstGeom prst="line">
              <a:avLst/>
            </a:prstGeom>
            <a:noFill/>
            <a:ln w="0">
              <a:solidFill>
                <a:srgbClr val="000000"/>
              </a:solidFill>
              <a:round/>
              <a:headEnd/>
              <a:tailEnd/>
            </a:ln>
          </p:spPr>
          <p:txBody>
            <a:bodyPr/>
            <a:lstStyle/>
            <a:p>
              <a:endParaRPr lang="en-US"/>
            </a:p>
          </p:txBody>
        </p:sp>
        <p:sp>
          <p:nvSpPr>
            <p:cNvPr id="25632" name="Rectangle 18"/>
            <p:cNvSpPr>
              <a:spLocks noChangeArrowheads="1"/>
            </p:cNvSpPr>
            <p:nvPr/>
          </p:nvSpPr>
          <p:spPr bwMode="auto">
            <a:xfrm>
              <a:off x="645" y="1173"/>
              <a:ext cx="3780" cy="2550"/>
            </a:xfrm>
            <a:prstGeom prst="rect">
              <a:avLst/>
            </a:prstGeom>
            <a:noFill/>
            <a:ln w="9525">
              <a:solidFill>
                <a:srgbClr val="808080"/>
              </a:solidFill>
              <a:miter lim="800000"/>
              <a:headEnd/>
              <a:tailEnd/>
            </a:ln>
          </p:spPr>
          <p:txBody>
            <a:bodyPr/>
            <a:lstStyle/>
            <a:p>
              <a:endParaRPr lang="en-US"/>
            </a:p>
          </p:txBody>
        </p:sp>
        <p:sp>
          <p:nvSpPr>
            <p:cNvPr id="25633" name="Rectangle 19"/>
            <p:cNvSpPr>
              <a:spLocks noChangeArrowheads="1"/>
            </p:cNvSpPr>
            <p:nvPr/>
          </p:nvSpPr>
          <p:spPr bwMode="auto">
            <a:xfrm>
              <a:off x="645" y="3639"/>
              <a:ext cx="3024" cy="48"/>
            </a:xfrm>
            <a:prstGeom prst="rect">
              <a:avLst/>
            </a:prstGeom>
            <a:solidFill>
              <a:srgbClr val="C0C0C0"/>
            </a:solidFill>
            <a:ln w="9525">
              <a:solidFill>
                <a:srgbClr val="000000"/>
              </a:solidFill>
              <a:miter lim="800000"/>
              <a:headEnd/>
              <a:tailEnd/>
            </a:ln>
          </p:spPr>
          <p:txBody>
            <a:bodyPr/>
            <a:lstStyle/>
            <a:p>
              <a:endParaRPr lang="en-US"/>
            </a:p>
          </p:txBody>
        </p:sp>
        <p:sp>
          <p:nvSpPr>
            <p:cNvPr id="25634" name="Rectangle 20"/>
            <p:cNvSpPr>
              <a:spLocks noChangeArrowheads="1"/>
            </p:cNvSpPr>
            <p:nvPr/>
          </p:nvSpPr>
          <p:spPr bwMode="auto">
            <a:xfrm>
              <a:off x="645" y="3273"/>
              <a:ext cx="2496" cy="48"/>
            </a:xfrm>
            <a:prstGeom prst="rect">
              <a:avLst/>
            </a:prstGeom>
            <a:solidFill>
              <a:srgbClr val="C0C0C0"/>
            </a:solidFill>
            <a:ln w="9525">
              <a:solidFill>
                <a:srgbClr val="000000"/>
              </a:solidFill>
              <a:miter lim="800000"/>
              <a:headEnd/>
              <a:tailEnd/>
            </a:ln>
          </p:spPr>
          <p:txBody>
            <a:bodyPr/>
            <a:lstStyle/>
            <a:p>
              <a:endParaRPr lang="en-US"/>
            </a:p>
          </p:txBody>
        </p:sp>
        <p:sp>
          <p:nvSpPr>
            <p:cNvPr id="25635" name="Rectangle 21"/>
            <p:cNvSpPr>
              <a:spLocks noChangeArrowheads="1"/>
            </p:cNvSpPr>
            <p:nvPr/>
          </p:nvSpPr>
          <p:spPr bwMode="auto">
            <a:xfrm>
              <a:off x="645" y="2913"/>
              <a:ext cx="2238" cy="48"/>
            </a:xfrm>
            <a:prstGeom prst="rect">
              <a:avLst/>
            </a:prstGeom>
            <a:solidFill>
              <a:srgbClr val="C0C0C0"/>
            </a:solidFill>
            <a:ln w="9525">
              <a:solidFill>
                <a:srgbClr val="000000"/>
              </a:solidFill>
              <a:miter lim="800000"/>
              <a:headEnd/>
              <a:tailEnd/>
            </a:ln>
          </p:spPr>
          <p:txBody>
            <a:bodyPr/>
            <a:lstStyle/>
            <a:p>
              <a:endParaRPr lang="en-US"/>
            </a:p>
          </p:txBody>
        </p:sp>
        <p:sp>
          <p:nvSpPr>
            <p:cNvPr id="25636" name="Rectangle 22"/>
            <p:cNvSpPr>
              <a:spLocks noChangeArrowheads="1"/>
            </p:cNvSpPr>
            <p:nvPr/>
          </p:nvSpPr>
          <p:spPr bwMode="auto">
            <a:xfrm>
              <a:off x="645" y="2547"/>
              <a:ext cx="1512" cy="48"/>
            </a:xfrm>
            <a:prstGeom prst="rect">
              <a:avLst/>
            </a:prstGeom>
            <a:solidFill>
              <a:srgbClr val="C0C0C0"/>
            </a:solidFill>
            <a:ln w="9525">
              <a:solidFill>
                <a:srgbClr val="000000"/>
              </a:solidFill>
              <a:miter lim="800000"/>
              <a:headEnd/>
              <a:tailEnd/>
            </a:ln>
          </p:spPr>
          <p:txBody>
            <a:bodyPr/>
            <a:lstStyle/>
            <a:p>
              <a:endParaRPr lang="en-US"/>
            </a:p>
          </p:txBody>
        </p:sp>
        <p:sp>
          <p:nvSpPr>
            <p:cNvPr id="25637" name="Rectangle 23"/>
            <p:cNvSpPr>
              <a:spLocks noChangeArrowheads="1"/>
            </p:cNvSpPr>
            <p:nvPr/>
          </p:nvSpPr>
          <p:spPr bwMode="auto">
            <a:xfrm>
              <a:off x="645" y="2181"/>
              <a:ext cx="3492" cy="48"/>
            </a:xfrm>
            <a:prstGeom prst="rect">
              <a:avLst/>
            </a:prstGeom>
            <a:solidFill>
              <a:srgbClr val="C0C0C0"/>
            </a:solidFill>
            <a:ln w="9525">
              <a:solidFill>
                <a:srgbClr val="000000"/>
              </a:solidFill>
              <a:miter lim="800000"/>
              <a:headEnd/>
              <a:tailEnd/>
            </a:ln>
          </p:spPr>
          <p:txBody>
            <a:bodyPr/>
            <a:lstStyle/>
            <a:p>
              <a:endParaRPr lang="en-US"/>
            </a:p>
          </p:txBody>
        </p:sp>
        <p:sp>
          <p:nvSpPr>
            <p:cNvPr id="25638" name="Rectangle 24"/>
            <p:cNvSpPr>
              <a:spLocks noChangeArrowheads="1"/>
            </p:cNvSpPr>
            <p:nvPr/>
          </p:nvSpPr>
          <p:spPr bwMode="auto">
            <a:xfrm>
              <a:off x="645" y="1815"/>
              <a:ext cx="2982" cy="48"/>
            </a:xfrm>
            <a:prstGeom prst="rect">
              <a:avLst/>
            </a:prstGeom>
            <a:solidFill>
              <a:srgbClr val="C0C0C0"/>
            </a:solidFill>
            <a:ln w="9525">
              <a:solidFill>
                <a:srgbClr val="000000"/>
              </a:solidFill>
              <a:miter lim="800000"/>
              <a:headEnd/>
              <a:tailEnd/>
            </a:ln>
          </p:spPr>
          <p:txBody>
            <a:bodyPr/>
            <a:lstStyle/>
            <a:p>
              <a:endParaRPr lang="en-US"/>
            </a:p>
          </p:txBody>
        </p:sp>
        <p:sp>
          <p:nvSpPr>
            <p:cNvPr id="25639" name="Rectangle 25"/>
            <p:cNvSpPr>
              <a:spLocks noChangeArrowheads="1"/>
            </p:cNvSpPr>
            <p:nvPr/>
          </p:nvSpPr>
          <p:spPr bwMode="auto">
            <a:xfrm>
              <a:off x="645" y="1455"/>
              <a:ext cx="2814" cy="48"/>
            </a:xfrm>
            <a:prstGeom prst="rect">
              <a:avLst/>
            </a:prstGeom>
            <a:solidFill>
              <a:srgbClr val="C0C0C0"/>
            </a:solidFill>
            <a:ln w="9525">
              <a:solidFill>
                <a:srgbClr val="000000"/>
              </a:solidFill>
              <a:miter lim="800000"/>
              <a:headEnd/>
              <a:tailEnd/>
            </a:ln>
          </p:spPr>
          <p:txBody>
            <a:bodyPr/>
            <a:lstStyle/>
            <a:p>
              <a:endParaRPr lang="en-US"/>
            </a:p>
          </p:txBody>
        </p:sp>
        <p:sp>
          <p:nvSpPr>
            <p:cNvPr id="25640" name="Rectangle 26"/>
            <p:cNvSpPr>
              <a:spLocks noChangeArrowheads="1"/>
            </p:cNvSpPr>
            <p:nvPr/>
          </p:nvSpPr>
          <p:spPr bwMode="auto">
            <a:xfrm>
              <a:off x="645" y="3591"/>
              <a:ext cx="234" cy="48"/>
            </a:xfrm>
            <a:prstGeom prst="rect">
              <a:avLst/>
            </a:prstGeom>
            <a:solidFill>
              <a:srgbClr val="0000FF"/>
            </a:solidFill>
            <a:ln w="9525">
              <a:solidFill>
                <a:srgbClr val="000000"/>
              </a:solidFill>
              <a:miter lim="800000"/>
              <a:headEnd/>
              <a:tailEnd/>
            </a:ln>
          </p:spPr>
          <p:txBody>
            <a:bodyPr/>
            <a:lstStyle/>
            <a:p>
              <a:endParaRPr lang="en-US"/>
            </a:p>
          </p:txBody>
        </p:sp>
        <p:sp>
          <p:nvSpPr>
            <p:cNvPr id="25641" name="Rectangle 27"/>
            <p:cNvSpPr>
              <a:spLocks noChangeArrowheads="1"/>
            </p:cNvSpPr>
            <p:nvPr/>
          </p:nvSpPr>
          <p:spPr bwMode="auto">
            <a:xfrm>
              <a:off x="645" y="3225"/>
              <a:ext cx="402" cy="48"/>
            </a:xfrm>
            <a:prstGeom prst="rect">
              <a:avLst/>
            </a:prstGeom>
            <a:solidFill>
              <a:srgbClr val="0000FF"/>
            </a:solidFill>
            <a:ln w="9525">
              <a:solidFill>
                <a:srgbClr val="000000"/>
              </a:solidFill>
              <a:miter lim="800000"/>
              <a:headEnd/>
              <a:tailEnd/>
            </a:ln>
          </p:spPr>
          <p:txBody>
            <a:bodyPr/>
            <a:lstStyle/>
            <a:p>
              <a:endParaRPr lang="en-US"/>
            </a:p>
          </p:txBody>
        </p:sp>
        <p:sp>
          <p:nvSpPr>
            <p:cNvPr id="25642" name="Rectangle 28"/>
            <p:cNvSpPr>
              <a:spLocks noChangeArrowheads="1"/>
            </p:cNvSpPr>
            <p:nvPr/>
          </p:nvSpPr>
          <p:spPr bwMode="auto">
            <a:xfrm>
              <a:off x="645" y="2865"/>
              <a:ext cx="282" cy="48"/>
            </a:xfrm>
            <a:prstGeom prst="rect">
              <a:avLst/>
            </a:prstGeom>
            <a:solidFill>
              <a:srgbClr val="0000FF"/>
            </a:solidFill>
            <a:ln w="9525">
              <a:solidFill>
                <a:srgbClr val="000000"/>
              </a:solidFill>
              <a:miter lim="800000"/>
              <a:headEnd/>
              <a:tailEnd/>
            </a:ln>
          </p:spPr>
          <p:txBody>
            <a:bodyPr/>
            <a:lstStyle/>
            <a:p>
              <a:endParaRPr lang="en-US"/>
            </a:p>
          </p:txBody>
        </p:sp>
        <p:sp>
          <p:nvSpPr>
            <p:cNvPr id="25643" name="Rectangle 29"/>
            <p:cNvSpPr>
              <a:spLocks noChangeArrowheads="1"/>
            </p:cNvSpPr>
            <p:nvPr/>
          </p:nvSpPr>
          <p:spPr bwMode="auto">
            <a:xfrm>
              <a:off x="645" y="2499"/>
              <a:ext cx="150" cy="48"/>
            </a:xfrm>
            <a:prstGeom prst="rect">
              <a:avLst/>
            </a:prstGeom>
            <a:solidFill>
              <a:srgbClr val="0000FF"/>
            </a:solidFill>
            <a:ln w="9525">
              <a:solidFill>
                <a:srgbClr val="000000"/>
              </a:solidFill>
              <a:miter lim="800000"/>
              <a:headEnd/>
              <a:tailEnd/>
            </a:ln>
          </p:spPr>
          <p:txBody>
            <a:bodyPr/>
            <a:lstStyle/>
            <a:p>
              <a:endParaRPr lang="en-US"/>
            </a:p>
          </p:txBody>
        </p:sp>
        <p:sp>
          <p:nvSpPr>
            <p:cNvPr id="25644" name="Rectangle 30"/>
            <p:cNvSpPr>
              <a:spLocks noChangeArrowheads="1"/>
            </p:cNvSpPr>
            <p:nvPr/>
          </p:nvSpPr>
          <p:spPr bwMode="auto">
            <a:xfrm>
              <a:off x="645" y="2133"/>
              <a:ext cx="726" cy="48"/>
            </a:xfrm>
            <a:prstGeom prst="rect">
              <a:avLst/>
            </a:prstGeom>
            <a:solidFill>
              <a:srgbClr val="0000FF"/>
            </a:solidFill>
            <a:ln w="9525">
              <a:solidFill>
                <a:srgbClr val="000000"/>
              </a:solidFill>
              <a:miter lim="800000"/>
              <a:headEnd/>
              <a:tailEnd/>
            </a:ln>
          </p:spPr>
          <p:txBody>
            <a:bodyPr/>
            <a:lstStyle/>
            <a:p>
              <a:endParaRPr lang="en-US"/>
            </a:p>
          </p:txBody>
        </p:sp>
        <p:sp>
          <p:nvSpPr>
            <p:cNvPr id="25645" name="Rectangle 31"/>
            <p:cNvSpPr>
              <a:spLocks noChangeArrowheads="1"/>
            </p:cNvSpPr>
            <p:nvPr/>
          </p:nvSpPr>
          <p:spPr bwMode="auto">
            <a:xfrm>
              <a:off x="645" y="1767"/>
              <a:ext cx="546" cy="48"/>
            </a:xfrm>
            <a:prstGeom prst="rect">
              <a:avLst/>
            </a:prstGeom>
            <a:solidFill>
              <a:srgbClr val="0000FF"/>
            </a:solidFill>
            <a:ln w="9525">
              <a:solidFill>
                <a:srgbClr val="000000"/>
              </a:solidFill>
              <a:miter lim="800000"/>
              <a:headEnd/>
              <a:tailEnd/>
            </a:ln>
          </p:spPr>
          <p:txBody>
            <a:bodyPr/>
            <a:lstStyle/>
            <a:p>
              <a:endParaRPr lang="en-US"/>
            </a:p>
          </p:txBody>
        </p:sp>
        <p:sp>
          <p:nvSpPr>
            <p:cNvPr id="25646" name="Rectangle 32"/>
            <p:cNvSpPr>
              <a:spLocks noChangeArrowheads="1"/>
            </p:cNvSpPr>
            <p:nvPr/>
          </p:nvSpPr>
          <p:spPr bwMode="auto">
            <a:xfrm>
              <a:off x="645" y="1407"/>
              <a:ext cx="354" cy="48"/>
            </a:xfrm>
            <a:prstGeom prst="rect">
              <a:avLst/>
            </a:prstGeom>
            <a:solidFill>
              <a:srgbClr val="0000FF"/>
            </a:solidFill>
            <a:ln w="9525">
              <a:solidFill>
                <a:srgbClr val="000000"/>
              </a:solidFill>
              <a:miter lim="800000"/>
              <a:headEnd/>
              <a:tailEnd/>
            </a:ln>
          </p:spPr>
          <p:txBody>
            <a:bodyPr/>
            <a:lstStyle/>
            <a:p>
              <a:endParaRPr lang="en-US"/>
            </a:p>
          </p:txBody>
        </p:sp>
        <p:sp>
          <p:nvSpPr>
            <p:cNvPr id="25647" name="Rectangle 33"/>
            <p:cNvSpPr>
              <a:spLocks noChangeArrowheads="1"/>
            </p:cNvSpPr>
            <p:nvPr/>
          </p:nvSpPr>
          <p:spPr bwMode="auto">
            <a:xfrm>
              <a:off x="645" y="3537"/>
              <a:ext cx="402" cy="54"/>
            </a:xfrm>
            <a:prstGeom prst="rect">
              <a:avLst/>
            </a:prstGeom>
            <a:solidFill>
              <a:srgbClr val="339966"/>
            </a:solidFill>
            <a:ln w="9525">
              <a:solidFill>
                <a:srgbClr val="000000"/>
              </a:solidFill>
              <a:miter lim="800000"/>
              <a:headEnd/>
              <a:tailEnd/>
            </a:ln>
          </p:spPr>
          <p:txBody>
            <a:bodyPr/>
            <a:lstStyle/>
            <a:p>
              <a:endParaRPr lang="en-US"/>
            </a:p>
          </p:txBody>
        </p:sp>
        <p:sp>
          <p:nvSpPr>
            <p:cNvPr id="25648" name="Rectangle 34"/>
            <p:cNvSpPr>
              <a:spLocks noChangeArrowheads="1"/>
            </p:cNvSpPr>
            <p:nvPr/>
          </p:nvSpPr>
          <p:spPr bwMode="auto">
            <a:xfrm>
              <a:off x="645" y="3177"/>
              <a:ext cx="564" cy="48"/>
            </a:xfrm>
            <a:prstGeom prst="rect">
              <a:avLst/>
            </a:prstGeom>
            <a:solidFill>
              <a:srgbClr val="339966"/>
            </a:solidFill>
            <a:ln w="9525">
              <a:solidFill>
                <a:srgbClr val="000000"/>
              </a:solidFill>
              <a:miter lim="800000"/>
              <a:headEnd/>
              <a:tailEnd/>
            </a:ln>
          </p:spPr>
          <p:txBody>
            <a:bodyPr/>
            <a:lstStyle/>
            <a:p>
              <a:endParaRPr lang="en-US"/>
            </a:p>
          </p:txBody>
        </p:sp>
        <p:sp>
          <p:nvSpPr>
            <p:cNvPr id="25649" name="Rectangle 35"/>
            <p:cNvSpPr>
              <a:spLocks noChangeArrowheads="1"/>
            </p:cNvSpPr>
            <p:nvPr/>
          </p:nvSpPr>
          <p:spPr bwMode="auto">
            <a:xfrm>
              <a:off x="645" y="2811"/>
              <a:ext cx="420" cy="54"/>
            </a:xfrm>
            <a:prstGeom prst="rect">
              <a:avLst/>
            </a:prstGeom>
            <a:solidFill>
              <a:srgbClr val="339966"/>
            </a:solidFill>
            <a:ln w="9525">
              <a:solidFill>
                <a:srgbClr val="000000"/>
              </a:solidFill>
              <a:miter lim="800000"/>
              <a:headEnd/>
              <a:tailEnd/>
            </a:ln>
          </p:spPr>
          <p:txBody>
            <a:bodyPr/>
            <a:lstStyle/>
            <a:p>
              <a:endParaRPr lang="en-US"/>
            </a:p>
          </p:txBody>
        </p:sp>
        <p:sp>
          <p:nvSpPr>
            <p:cNvPr id="25650" name="Rectangle 36"/>
            <p:cNvSpPr>
              <a:spLocks noChangeArrowheads="1"/>
            </p:cNvSpPr>
            <p:nvPr/>
          </p:nvSpPr>
          <p:spPr bwMode="auto">
            <a:xfrm>
              <a:off x="645" y="2445"/>
              <a:ext cx="1968" cy="54"/>
            </a:xfrm>
            <a:prstGeom prst="rect">
              <a:avLst/>
            </a:prstGeom>
            <a:solidFill>
              <a:srgbClr val="339966"/>
            </a:solidFill>
            <a:ln w="9525">
              <a:solidFill>
                <a:srgbClr val="000000"/>
              </a:solidFill>
              <a:miter lim="800000"/>
              <a:headEnd/>
              <a:tailEnd/>
            </a:ln>
          </p:spPr>
          <p:txBody>
            <a:bodyPr/>
            <a:lstStyle/>
            <a:p>
              <a:endParaRPr lang="en-US"/>
            </a:p>
          </p:txBody>
        </p:sp>
        <p:sp>
          <p:nvSpPr>
            <p:cNvPr id="25651" name="Rectangle 37"/>
            <p:cNvSpPr>
              <a:spLocks noChangeArrowheads="1"/>
            </p:cNvSpPr>
            <p:nvPr/>
          </p:nvSpPr>
          <p:spPr bwMode="auto">
            <a:xfrm>
              <a:off x="645" y="2079"/>
              <a:ext cx="438" cy="54"/>
            </a:xfrm>
            <a:prstGeom prst="rect">
              <a:avLst/>
            </a:prstGeom>
            <a:solidFill>
              <a:srgbClr val="339966"/>
            </a:solidFill>
            <a:ln w="9525">
              <a:solidFill>
                <a:srgbClr val="000000"/>
              </a:solidFill>
              <a:miter lim="800000"/>
              <a:headEnd/>
              <a:tailEnd/>
            </a:ln>
          </p:spPr>
          <p:txBody>
            <a:bodyPr/>
            <a:lstStyle/>
            <a:p>
              <a:endParaRPr lang="en-US"/>
            </a:p>
          </p:txBody>
        </p:sp>
        <p:sp>
          <p:nvSpPr>
            <p:cNvPr id="25652" name="Rectangle 38"/>
            <p:cNvSpPr>
              <a:spLocks noChangeArrowheads="1"/>
            </p:cNvSpPr>
            <p:nvPr/>
          </p:nvSpPr>
          <p:spPr bwMode="auto">
            <a:xfrm>
              <a:off x="645" y="1719"/>
              <a:ext cx="648" cy="48"/>
            </a:xfrm>
            <a:prstGeom prst="rect">
              <a:avLst/>
            </a:prstGeom>
            <a:solidFill>
              <a:srgbClr val="339966"/>
            </a:solidFill>
            <a:ln w="9525">
              <a:solidFill>
                <a:srgbClr val="000000"/>
              </a:solidFill>
              <a:miter lim="800000"/>
              <a:headEnd/>
              <a:tailEnd/>
            </a:ln>
          </p:spPr>
          <p:txBody>
            <a:bodyPr/>
            <a:lstStyle/>
            <a:p>
              <a:endParaRPr lang="en-US"/>
            </a:p>
          </p:txBody>
        </p:sp>
        <p:sp>
          <p:nvSpPr>
            <p:cNvPr id="25653" name="Rectangle 39"/>
            <p:cNvSpPr>
              <a:spLocks noChangeArrowheads="1"/>
            </p:cNvSpPr>
            <p:nvPr/>
          </p:nvSpPr>
          <p:spPr bwMode="auto">
            <a:xfrm>
              <a:off x="645" y="1353"/>
              <a:ext cx="588" cy="54"/>
            </a:xfrm>
            <a:prstGeom prst="rect">
              <a:avLst/>
            </a:prstGeom>
            <a:solidFill>
              <a:srgbClr val="339966"/>
            </a:solidFill>
            <a:ln w="9525">
              <a:solidFill>
                <a:srgbClr val="000000"/>
              </a:solidFill>
              <a:miter lim="800000"/>
              <a:headEnd/>
              <a:tailEnd/>
            </a:ln>
          </p:spPr>
          <p:txBody>
            <a:bodyPr/>
            <a:lstStyle/>
            <a:p>
              <a:endParaRPr lang="en-US"/>
            </a:p>
          </p:txBody>
        </p:sp>
        <p:sp>
          <p:nvSpPr>
            <p:cNvPr id="25654" name="Rectangle 40"/>
            <p:cNvSpPr>
              <a:spLocks noChangeArrowheads="1"/>
            </p:cNvSpPr>
            <p:nvPr/>
          </p:nvSpPr>
          <p:spPr bwMode="auto">
            <a:xfrm>
              <a:off x="645" y="3489"/>
              <a:ext cx="684" cy="48"/>
            </a:xfrm>
            <a:prstGeom prst="rect">
              <a:avLst/>
            </a:prstGeom>
            <a:solidFill>
              <a:srgbClr val="993366"/>
            </a:solidFill>
            <a:ln w="9525">
              <a:solidFill>
                <a:srgbClr val="000000"/>
              </a:solidFill>
              <a:miter lim="800000"/>
              <a:headEnd/>
              <a:tailEnd/>
            </a:ln>
          </p:spPr>
          <p:txBody>
            <a:bodyPr/>
            <a:lstStyle/>
            <a:p>
              <a:endParaRPr lang="en-US"/>
            </a:p>
          </p:txBody>
        </p:sp>
        <p:sp>
          <p:nvSpPr>
            <p:cNvPr id="25655" name="Rectangle 41"/>
            <p:cNvSpPr>
              <a:spLocks noChangeArrowheads="1"/>
            </p:cNvSpPr>
            <p:nvPr/>
          </p:nvSpPr>
          <p:spPr bwMode="auto">
            <a:xfrm>
              <a:off x="645" y="3129"/>
              <a:ext cx="1608" cy="48"/>
            </a:xfrm>
            <a:prstGeom prst="rect">
              <a:avLst/>
            </a:prstGeom>
            <a:solidFill>
              <a:srgbClr val="993366"/>
            </a:solidFill>
            <a:ln w="9525">
              <a:solidFill>
                <a:srgbClr val="000000"/>
              </a:solidFill>
              <a:miter lim="800000"/>
              <a:headEnd/>
              <a:tailEnd/>
            </a:ln>
          </p:spPr>
          <p:txBody>
            <a:bodyPr/>
            <a:lstStyle/>
            <a:p>
              <a:endParaRPr lang="en-US"/>
            </a:p>
          </p:txBody>
        </p:sp>
        <p:sp>
          <p:nvSpPr>
            <p:cNvPr id="25656" name="Rectangle 42"/>
            <p:cNvSpPr>
              <a:spLocks noChangeArrowheads="1"/>
            </p:cNvSpPr>
            <p:nvPr/>
          </p:nvSpPr>
          <p:spPr bwMode="auto">
            <a:xfrm>
              <a:off x="645" y="2763"/>
              <a:ext cx="1260" cy="48"/>
            </a:xfrm>
            <a:prstGeom prst="rect">
              <a:avLst/>
            </a:prstGeom>
            <a:solidFill>
              <a:srgbClr val="993366"/>
            </a:solidFill>
            <a:ln w="9525">
              <a:solidFill>
                <a:srgbClr val="000000"/>
              </a:solidFill>
              <a:miter lim="800000"/>
              <a:headEnd/>
              <a:tailEnd/>
            </a:ln>
          </p:spPr>
          <p:txBody>
            <a:bodyPr/>
            <a:lstStyle/>
            <a:p>
              <a:endParaRPr lang="en-US"/>
            </a:p>
          </p:txBody>
        </p:sp>
        <p:sp>
          <p:nvSpPr>
            <p:cNvPr id="25657" name="Rectangle 43"/>
            <p:cNvSpPr>
              <a:spLocks noChangeArrowheads="1"/>
            </p:cNvSpPr>
            <p:nvPr/>
          </p:nvSpPr>
          <p:spPr bwMode="auto">
            <a:xfrm>
              <a:off x="645" y="2397"/>
              <a:ext cx="1212" cy="48"/>
            </a:xfrm>
            <a:prstGeom prst="rect">
              <a:avLst/>
            </a:prstGeom>
            <a:solidFill>
              <a:srgbClr val="993366"/>
            </a:solidFill>
            <a:ln w="9525">
              <a:solidFill>
                <a:srgbClr val="000000"/>
              </a:solidFill>
              <a:miter lim="800000"/>
              <a:headEnd/>
              <a:tailEnd/>
            </a:ln>
          </p:spPr>
          <p:txBody>
            <a:bodyPr/>
            <a:lstStyle/>
            <a:p>
              <a:endParaRPr lang="en-US"/>
            </a:p>
          </p:txBody>
        </p:sp>
        <p:sp>
          <p:nvSpPr>
            <p:cNvPr id="25658" name="Rectangle 44"/>
            <p:cNvSpPr>
              <a:spLocks noChangeArrowheads="1"/>
            </p:cNvSpPr>
            <p:nvPr/>
          </p:nvSpPr>
          <p:spPr bwMode="auto">
            <a:xfrm>
              <a:off x="645" y="2031"/>
              <a:ext cx="726" cy="48"/>
            </a:xfrm>
            <a:prstGeom prst="rect">
              <a:avLst/>
            </a:prstGeom>
            <a:solidFill>
              <a:srgbClr val="993366"/>
            </a:solidFill>
            <a:ln w="9525">
              <a:solidFill>
                <a:srgbClr val="000000"/>
              </a:solidFill>
              <a:miter lim="800000"/>
              <a:headEnd/>
              <a:tailEnd/>
            </a:ln>
          </p:spPr>
          <p:txBody>
            <a:bodyPr/>
            <a:lstStyle/>
            <a:p>
              <a:endParaRPr lang="en-US"/>
            </a:p>
          </p:txBody>
        </p:sp>
        <p:sp>
          <p:nvSpPr>
            <p:cNvPr id="25659" name="Rectangle 45"/>
            <p:cNvSpPr>
              <a:spLocks noChangeArrowheads="1"/>
            </p:cNvSpPr>
            <p:nvPr/>
          </p:nvSpPr>
          <p:spPr bwMode="auto">
            <a:xfrm>
              <a:off x="645" y="1671"/>
              <a:ext cx="1242" cy="48"/>
            </a:xfrm>
            <a:prstGeom prst="rect">
              <a:avLst/>
            </a:prstGeom>
            <a:solidFill>
              <a:srgbClr val="993366"/>
            </a:solidFill>
            <a:ln w="9525">
              <a:solidFill>
                <a:srgbClr val="000000"/>
              </a:solidFill>
              <a:miter lim="800000"/>
              <a:headEnd/>
              <a:tailEnd/>
            </a:ln>
          </p:spPr>
          <p:txBody>
            <a:bodyPr/>
            <a:lstStyle/>
            <a:p>
              <a:endParaRPr lang="en-US"/>
            </a:p>
          </p:txBody>
        </p:sp>
        <p:sp>
          <p:nvSpPr>
            <p:cNvPr id="25660" name="Rectangle 46"/>
            <p:cNvSpPr>
              <a:spLocks noChangeArrowheads="1"/>
            </p:cNvSpPr>
            <p:nvPr/>
          </p:nvSpPr>
          <p:spPr bwMode="auto">
            <a:xfrm>
              <a:off x="645" y="1305"/>
              <a:ext cx="1008" cy="48"/>
            </a:xfrm>
            <a:prstGeom prst="rect">
              <a:avLst/>
            </a:prstGeom>
            <a:solidFill>
              <a:srgbClr val="993366"/>
            </a:solidFill>
            <a:ln w="9525">
              <a:solidFill>
                <a:srgbClr val="000000"/>
              </a:solidFill>
              <a:miter lim="800000"/>
              <a:headEnd/>
              <a:tailEnd/>
            </a:ln>
          </p:spPr>
          <p:txBody>
            <a:bodyPr/>
            <a:lstStyle/>
            <a:p>
              <a:endParaRPr lang="en-US"/>
            </a:p>
          </p:txBody>
        </p:sp>
        <p:sp>
          <p:nvSpPr>
            <p:cNvPr id="25661" name="Rectangle 47"/>
            <p:cNvSpPr>
              <a:spLocks noChangeArrowheads="1"/>
            </p:cNvSpPr>
            <p:nvPr/>
          </p:nvSpPr>
          <p:spPr bwMode="auto">
            <a:xfrm>
              <a:off x="645" y="3441"/>
              <a:ext cx="1134" cy="48"/>
            </a:xfrm>
            <a:prstGeom prst="rect">
              <a:avLst/>
            </a:prstGeom>
            <a:solidFill>
              <a:srgbClr val="FFFF00"/>
            </a:solidFill>
            <a:ln w="9525">
              <a:solidFill>
                <a:srgbClr val="000000"/>
              </a:solidFill>
              <a:miter lim="800000"/>
              <a:headEnd/>
              <a:tailEnd/>
            </a:ln>
          </p:spPr>
          <p:txBody>
            <a:bodyPr/>
            <a:lstStyle/>
            <a:p>
              <a:endParaRPr lang="en-US"/>
            </a:p>
          </p:txBody>
        </p:sp>
        <p:sp>
          <p:nvSpPr>
            <p:cNvPr id="25662" name="Rectangle 48"/>
            <p:cNvSpPr>
              <a:spLocks noChangeArrowheads="1"/>
            </p:cNvSpPr>
            <p:nvPr/>
          </p:nvSpPr>
          <p:spPr bwMode="auto">
            <a:xfrm>
              <a:off x="645" y="3081"/>
              <a:ext cx="1044" cy="48"/>
            </a:xfrm>
            <a:prstGeom prst="rect">
              <a:avLst/>
            </a:prstGeom>
            <a:solidFill>
              <a:srgbClr val="FFFF00"/>
            </a:solidFill>
            <a:ln w="9525">
              <a:solidFill>
                <a:srgbClr val="000000"/>
              </a:solidFill>
              <a:miter lim="800000"/>
              <a:headEnd/>
              <a:tailEnd/>
            </a:ln>
          </p:spPr>
          <p:txBody>
            <a:bodyPr/>
            <a:lstStyle/>
            <a:p>
              <a:endParaRPr lang="en-US"/>
            </a:p>
          </p:txBody>
        </p:sp>
        <p:sp>
          <p:nvSpPr>
            <p:cNvPr id="25663" name="Rectangle 49"/>
            <p:cNvSpPr>
              <a:spLocks noChangeArrowheads="1"/>
            </p:cNvSpPr>
            <p:nvPr/>
          </p:nvSpPr>
          <p:spPr bwMode="auto">
            <a:xfrm>
              <a:off x="645" y="2715"/>
              <a:ext cx="1818" cy="48"/>
            </a:xfrm>
            <a:prstGeom prst="rect">
              <a:avLst/>
            </a:prstGeom>
            <a:solidFill>
              <a:srgbClr val="FFFF00"/>
            </a:solidFill>
            <a:ln w="9525">
              <a:solidFill>
                <a:srgbClr val="000000"/>
              </a:solidFill>
              <a:miter lim="800000"/>
              <a:headEnd/>
              <a:tailEnd/>
            </a:ln>
          </p:spPr>
          <p:txBody>
            <a:bodyPr/>
            <a:lstStyle/>
            <a:p>
              <a:endParaRPr lang="en-US"/>
            </a:p>
          </p:txBody>
        </p:sp>
        <p:sp>
          <p:nvSpPr>
            <p:cNvPr id="25664" name="Rectangle 50"/>
            <p:cNvSpPr>
              <a:spLocks noChangeArrowheads="1"/>
            </p:cNvSpPr>
            <p:nvPr/>
          </p:nvSpPr>
          <p:spPr bwMode="auto">
            <a:xfrm>
              <a:off x="645" y="2349"/>
              <a:ext cx="1512" cy="48"/>
            </a:xfrm>
            <a:prstGeom prst="rect">
              <a:avLst/>
            </a:prstGeom>
            <a:solidFill>
              <a:srgbClr val="FFFF00"/>
            </a:solidFill>
            <a:ln w="9525">
              <a:solidFill>
                <a:srgbClr val="000000"/>
              </a:solidFill>
              <a:miter lim="800000"/>
              <a:headEnd/>
              <a:tailEnd/>
            </a:ln>
          </p:spPr>
          <p:txBody>
            <a:bodyPr/>
            <a:lstStyle/>
            <a:p>
              <a:endParaRPr lang="en-US"/>
            </a:p>
          </p:txBody>
        </p:sp>
        <p:sp>
          <p:nvSpPr>
            <p:cNvPr id="25665" name="Rectangle 51"/>
            <p:cNvSpPr>
              <a:spLocks noChangeArrowheads="1"/>
            </p:cNvSpPr>
            <p:nvPr/>
          </p:nvSpPr>
          <p:spPr bwMode="auto">
            <a:xfrm>
              <a:off x="645" y="1983"/>
              <a:ext cx="1164" cy="48"/>
            </a:xfrm>
            <a:prstGeom prst="rect">
              <a:avLst/>
            </a:prstGeom>
            <a:solidFill>
              <a:srgbClr val="FFFF00"/>
            </a:solidFill>
            <a:ln w="9525">
              <a:solidFill>
                <a:srgbClr val="000000"/>
              </a:solidFill>
              <a:miter lim="800000"/>
              <a:headEnd/>
              <a:tailEnd/>
            </a:ln>
          </p:spPr>
          <p:txBody>
            <a:bodyPr/>
            <a:lstStyle/>
            <a:p>
              <a:endParaRPr lang="en-US"/>
            </a:p>
          </p:txBody>
        </p:sp>
        <p:sp>
          <p:nvSpPr>
            <p:cNvPr id="25666" name="Rectangle 52"/>
            <p:cNvSpPr>
              <a:spLocks noChangeArrowheads="1"/>
            </p:cNvSpPr>
            <p:nvPr/>
          </p:nvSpPr>
          <p:spPr bwMode="auto">
            <a:xfrm>
              <a:off x="645" y="1623"/>
              <a:ext cx="1542" cy="48"/>
            </a:xfrm>
            <a:prstGeom prst="rect">
              <a:avLst/>
            </a:prstGeom>
            <a:solidFill>
              <a:srgbClr val="FFFF00"/>
            </a:solidFill>
            <a:ln w="9525">
              <a:solidFill>
                <a:srgbClr val="000000"/>
              </a:solidFill>
              <a:miter lim="800000"/>
              <a:headEnd/>
              <a:tailEnd/>
            </a:ln>
          </p:spPr>
          <p:txBody>
            <a:bodyPr/>
            <a:lstStyle/>
            <a:p>
              <a:endParaRPr lang="en-US"/>
            </a:p>
          </p:txBody>
        </p:sp>
        <p:sp>
          <p:nvSpPr>
            <p:cNvPr id="25667" name="Rectangle 53"/>
            <p:cNvSpPr>
              <a:spLocks noChangeArrowheads="1"/>
            </p:cNvSpPr>
            <p:nvPr/>
          </p:nvSpPr>
          <p:spPr bwMode="auto">
            <a:xfrm>
              <a:off x="645" y="1257"/>
              <a:ext cx="1290" cy="48"/>
            </a:xfrm>
            <a:prstGeom prst="rect">
              <a:avLst/>
            </a:prstGeom>
            <a:solidFill>
              <a:srgbClr val="FFFF00"/>
            </a:solidFill>
            <a:ln w="9525">
              <a:solidFill>
                <a:srgbClr val="000000"/>
              </a:solidFill>
              <a:miter lim="800000"/>
              <a:headEnd/>
              <a:tailEnd/>
            </a:ln>
          </p:spPr>
          <p:txBody>
            <a:bodyPr/>
            <a:lstStyle/>
            <a:p>
              <a:endParaRPr lang="en-US"/>
            </a:p>
          </p:txBody>
        </p:sp>
        <p:sp>
          <p:nvSpPr>
            <p:cNvPr id="25668" name="Rectangle 54"/>
            <p:cNvSpPr>
              <a:spLocks noChangeArrowheads="1"/>
            </p:cNvSpPr>
            <p:nvPr/>
          </p:nvSpPr>
          <p:spPr bwMode="auto">
            <a:xfrm>
              <a:off x="645" y="3393"/>
              <a:ext cx="2082" cy="48"/>
            </a:xfrm>
            <a:prstGeom prst="rect">
              <a:avLst/>
            </a:prstGeom>
            <a:solidFill>
              <a:srgbClr val="FF0000"/>
            </a:solidFill>
            <a:ln w="9525">
              <a:solidFill>
                <a:srgbClr val="000000"/>
              </a:solidFill>
              <a:miter lim="800000"/>
              <a:headEnd/>
              <a:tailEnd/>
            </a:ln>
          </p:spPr>
          <p:txBody>
            <a:bodyPr/>
            <a:lstStyle/>
            <a:p>
              <a:endParaRPr lang="en-US"/>
            </a:p>
          </p:txBody>
        </p:sp>
        <p:sp>
          <p:nvSpPr>
            <p:cNvPr id="25669" name="Rectangle 55"/>
            <p:cNvSpPr>
              <a:spLocks noChangeArrowheads="1"/>
            </p:cNvSpPr>
            <p:nvPr/>
          </p:nvSpPr>
          <p:spPr bwMode="auto">
            <a:xfrm>
              <a:off x="645" y="3033"/>
              <a:ext cx="1446" cy="48"/>
            </a:xfrm>
            <a:prstGeom prst="rect">
              <a:avLst/>
            </a:prstGeom>
            <a:solidFill>
              <a:srgbClr val="FF0000"/>
            </a:solidFill>
            <a:ln w="9525">
              <a:solidFill>
                <a:srgbClr val="000000"/>
              </a:solidFill>
              <a:miter lim="800000"/>
              <a:headEnd/>
              <a:tailEnd/>
            </a:ln>
          </p:spPr>
          <p:txBody>
            <a:bodyPr/>
            <a:lstStyle/>
            <a:p>
              <a:endParaRPr lang="en-US"/>
            </a:p>
          </p:txBody>
        </p:sp>
        <p:sp>
          <p:nvSpPr>
            <p:cNvPr id="25670" name="Rectangle 56"/>
            <p:cNvSpPr>
              <a:spLocks noChangeArrowheads="1"/>
            </p:cNvSpPr>
            <p:nvPr/>
          </p:nvSpPr>
          <p:spPr bwMode="auto">
            <a:xfrm>
              <a:off x="645" y="2667"/>
              <a:ext cx="1542" cy="48"/>
            </a:xfrm>
            <a:prstGeom prst="rect">
              <a:avLst/>
            </a:prstGeom>
            <a:solidFill>
              <a:srgbClr val="FF0000"/>
            </a:solidFill>
            <a:ln w="9525">
              <a:solidFill>
                <a:srgbClr val="000000"/>
              </a:solidFill>
              <a:miter lim="800000"/>
              <a:headEnd/>
              <a:tailEnd/>
            </a:ln>
          </p:spPr>
          <p:txBody>
            <a:bodyPr/>
            <a:lstStyle/>
            <a:p>
              <a:endParaRPr lang="en-US"/>
            </a:p>
          </p:txBody>
        </p:sp>
        <p:sp>
          <p:nvSpPr>
            <p:cNvPr id="25671" name="Rectangle 57"/>
            <p:cNvSpPr>
              <a:spLocks noChangeArrowheads="1"/>
            </p:cNvSpPr>
            <p:nvPr/>
          </p:nvSpPr>
          <p:spPr bwMode="auto">
            <a:xfrm>
              <a:off x="645" y="2301"/>
              <a:ext cx="1212" cy="48"/>
            </a:xfrm>
            <a:prstGeom prst="rect">
              <a:avLst/>
            </a:prstGeom>
            <a:solidFill>
              <a:srgbClr val="FF0000"/>
            </a:solidFill>
            <a:ln w="9525">
              <a:solidFill>
                <a:srgbClr val="000000"/>
              </a:solidFill>
              <a:miter lim="800000"/>
              <a:headEnd/>
              <a:tailEnd/>
            </a:ln>
          </p:spPr>
          <p:txBody>
            <a:bodyPr/>
            <a:lstStyle/>
            <a:p>
              <a:endParaRPr lang="en-US"/>
            </a:p>
          </p:txBody>
        </p:sp>
        <p:sp>
          <p:nvSpPr>
            <p:cNvPr id="25672" name="Rectangle 58"/>
            <p:cNvSpPr>
              <a:spLocks noChangeArrowheads="1"/>
            </p:cNvSpPr>
            <p:nvPr/>
          </p:nvSpPr>
          <p:spPr bwMode="auto">
            <a:xfrm>
              <a:off x="645" y="1935"/>
              <a:ext cx="1020" cy="48"/>
            </a:xfrm>
            <a:prstGeom prst="rect">
              <a:avLst/>
            </a:prstGeom>
            <a:solidFill>
              <a:srgbClr val="FF0000"/>
            </a:solidFill>
            <a:ln w="9525">
              <a:solidFill>
                <a:srgbClr val="000000"/>
              </a:solidFill>
              <a:miter lim="800000"/>
              <a:headEnd/>
              <a:tailEnd/>
            </a:ln>
          </p:spPr>
          <p:txBody>
            <a:bodyPr/>
            <a:lstStyle/>
            <a:p>
              <a:endParaRPr lang="en-US"/>
            </a:p>
          </p:txBody>
        </p:sp>
        <p:sp>
          <p:nvSpPr>
            <p:cNvPr id="25673" name="Rectangle 59"/>
            <p:cNvSpPr>
              <a:spLocks noChangeArrowheads="1"/>
            </p:cNvSpPr>
            <p:nvPr/>
          </p:nvSpPr>
          <p:spPr bwMode="auto">
            <a:xfrm>
              <a:off x="645" y="1575"/>
              <a:ext cx="594" cy="48"/>
            </a:xfrm>
            <a:prstGeom prst="rect">
              <a:avLst/>
            </a:prstGeom>
            <a:solidFill>
              <a:srgbClr val="FF0000"/>
            </a:solidFill>
            <a:ln w="9525">
              <a:solidFill>
                <a:srgbClr val="000000"/>
              </a:solidFill>
              <a:miter lim="800000"/>
              <a:headEnd/>
              <a:tailEnd/>
            </a:ln>
          </p:spPr>
          <p:txBody>
            <a:bodyPr/>
            <a:lstStyle/>
            <a:p>
              <a:endParaRPr lang="en-US"/>
            </a:p>
          </p:txBody>
        </p:sp>
        <p:sp>
          <p:nvSpPr>
            <p:cNvPr id="25674" name="Rectangle 60"/>
            <p:cNvSpPr>
              <a:spLocks noChangeArrowheads="1"/>
            </p:cNvSpPr>
            <p:nvPr/>
          </p:nvSpPr>
          <p:spPr bwMode="auto">
            <a:xfrm>
              <a:off x="645" y="1209"/>
              <a:ext cx="1506" cy="48"/>
            </a:xfrm>
            <a:prstGeom prst="rect">
              <a:avLst/>
            </a:prstGeom>
            <a:solidFill>
              <a:srgbClr val="FF0000"/>
            </a:solidFill>
            <a:ln w="9525">
              <a:solidFill>
                <a:srgbClr val="000000"/>
              </a:solidFill>
              <a:miter lim="800000"/>
              <a:headEnd/>
              <a:tailEnd/>
            </a:ln>
          </p:spPr>
          <p:txBody>
            <a:bodyPr/>
            <a:lstStyle/>
            <a:p>
              <a:endParaRPr lang="en-US"/>
            </a:p>
          </p:txBody>
        </p:sp>
        <p:sp>
          <p:nvSpPr>
            <p:cNvPr id="25675" name="Line 61"/>
            <p:cNvSpPr>
              <a:spLocks noChangeShapeType="1"/>
            </p:cNvSpPr>
            <p:nvPr/>
          </p:nvSpPr>
          <p:spPr bwMode="auto">
            <a:xfrm>
              <a:off x="645" y="3723"/>
              <a:ext cx="3780" cy="0"/>
            </a:xfrm>
            <a:prstGeom prst="line">
              <a:avLst/>
            </a:prstGeom>
            <a:noFill/>
            <a:ln w="0">
              <a:solidFill>
                <a:srgbClr val="000000"/>
              </a:solidFill>
              <a:round/>
              <a:headEnd/>
              <a:tailEnd/>
            </a:ln>
          </p:spPr>
          <p:txBody>
            <a:bodyPr/>
            <a:lstStyle/>
            <a:p>
              <a:endParaRPr lang="en-US"/>
            </a:p>
          </p:txBody>
        </p:sp>
        <p:sp>
          <p:nvSpPr>
            <p:cNvPr id="25676" name="Line 62"/>
            <p:cNvSpPr>
              <a:spLocks noChangeShapeType="1"/>
            </p:cNvSpPr>
            <p:nvPr/>
          </p:nvSpPr>
          <p:spPr bwMode="auto">
            <a:xfrm flipV="1">
              <a:off x="645" y="3723"/>
              <a:ext cx="0" cy="18"/>
            </a:xfrm>
            <a:prstGeom prst="line">
              <a:avLst/>
            </a:prstGeom>
            <a:noFill/>
            <a:ln w="0">
              <a:solidFill>
                <a:srgbClr val="000000"/>
              </a:solidFill>
              <a:round/>
              <a:headEnd/>
              <a:tailEnd/>
            </a:ln>
          </p:spPr>
          <p:txBody>
            <a:bodyPr/>
            <a:lstStyle/>
            <a:p>
              <a:endParaRPr lang="en-US"/>
            </a:p>
          </p:txBody>
        </p:sp>
        <p:sp>
          <p:nvSpPr>
            <p:cNvPr id="25677" name="Line 63"/>
            <p:cNvSpPr>
              <a:spLocks noChangeShapeType="1"/>
            </p:cNvSpPr>
            <p:nvPr/>
          </p:nvSpPr>
          <p:spPr bwMode="auto">
            <a:xfrm flipV="1">
              <a:off x="1023" y="3723"/>
              <a:ext cx="0" cy="18"/>
            </a:xfrm>
            <a:prstGeom prst="line">
              <a:avLst/>
            </a:prstGeom>
            <a:noFill/>
            <a:ln w="0">
              <a:solidFill>
                <a:srgbClr val="000000"/>
              </a:solidFill>
              <a:round/>
              <a:headEnd/>
              <a:tailEnd/>
            </a:ln>
          </p:spPr>
          <p:txBody>
            <a:bodyPr/>
            <a:lstStyle/>
            <a:p>
              <a:endParaRPr lang="en-US"/>
            </a:p>
          </p:txBody>
        </p:sp>
        <p:sp>
          <p:nvSpPr>
            <p:cNvPr id="25678" name="Line 64"/>
            <p:cNvSpPr>
              <a:spLocks noChangeShapeType="1"/>
            </p:cNvSpPr>
            <p:nvPr/>
          </p:nvSpPr>
          <p:spPr bwMode="auto">
            <a:xfrm flipV="1">
              <a:off x="1401" y="3723"/>
              <a:ext cx="0" cy="18"/>
            </a:xfrm>
            <a:prstGeom prst="line">
              <a:avLst/>
            </a:prstGeom>
            <a:noFill/>
            <a:ln w="0">
              <a:solidFill>
                <a:srgbClr val="000000"/>
              </a:solidFill>
              <a:round/>
              <a:headEnd/>
              <a:tailEnd/>
            </a:ln>
          </p:spPr>
          <p:txBody>
            <a:bodyPr/>
            <a:lstStyle/>
            <a:p>
              <a:endParaRPr lang="en-US"/>
            </a:p>
          </p:txBody>
        </p:sp>
        <p:sp>
          <p:nvSpPr>
            <p:cNvPr id="25679" name="Line 65"/>
            <p:cNvSpPr>
              <a:spLocks noChangeShapeType="1"/>
            </p:cNvSpPr>
            <p:nvPr/>
          </p:nvSpPr>
          <p:spPr bwMode="auto">
            <a:xfrm flipV="1">
              <a:off x="1779" y="3723"/>
              <a:ext cx="0" cy="18"/>
            </a:xfrm>
            <a:prstGeom prst="line">
              <a:avLst/>
            </a:prstGeom>
            <a:noFill/>
            <a:ln w="0">
              <a:solidFill>
                <a:srgbClr val="000000"/>
              </a:solidFill>
              <a:round/>
              <a:headEnd/>
              <a:tailEnd/>
            </a:ln>
          </p:spPr>
          <p:txBody>
            <a:bodyPr/>
            <a:lstStyle/>
            <a:p>
              <a:endParaRPr lang="en-US"/>
            </a:p>
          </p:txBody>
        </p:sp>
        <p:sp>
          <p:nvSpPr>
            <p:cNvPr id="25680" name="Line 66"/>
            <p:cNvSpPr>
              <a:spLocks noChangeShapeType="1"/>
            </p:cNvSpPr>
            <p:nvPr/>
          </p:nvSpPr>
          <p:spPr bwMode="auto">
            <a:xfrm flipV="1">
              <a:off x="2157" y="3723"/>
              <a:ext cx="0" cy="18"/>
            </a:xfrm>
            <a:prstGeom prst="line">
              <a:avLst/>
            </a:prstGeom>
            <a:noFill/>
            <a:ln w="0">
              <a:solidFill>
                <a:srgbClr val="000000"/>
              </a:solidFill>
              <a:round/>
              <a:headEnd/>
              <a:tailEnd/>
            </a:ln>
          </p:spPr>
          <p:txBody>
            <a:bodyPr/>
            <a:lstStyle/>
            <a:p>
              <a:endParaRPr lang="en-US"/>
            </a:p>
          </p:txBody>
        </p:sp>
        <p:sp>
          <p:nvSpPr>
            <p:cNvPr id="25681" name="Line 67"/>
            <p:cNvSpPr>
              <a:spLocks noChangeShapeType="1"/>
            </p:cNvSpPr>
            <p:nvPr/>
          </p:nvSpPr>
          <p:spPr bwMode="auto">
            <a:xfrm flipV="1">
              <a:off x="2535" y="3723"/>
              <a:ext cx="0" cy="18"/>
            </a:xfrm>
            <a:prstGeom prst="line">
              <a:avLst/>
            </a:prstGeom>
            <a:noFill/>
            <a:ln w="0">
              <a:solidFill>
                <a:srgbClr val="000000"/>
              </a:solidFill>
              <a:round/>
              <a:headEnd/>
              <a:tailEnd/>
            </a:ln>
          </p:spPr>
          <p:txBody>
            <a:bodyPr/>
            <a:lstStyle/>
            <a:p>
              <a:endParaRPr lang="en-US"/>
            </a:p>
          </p:txBody>
        </p:sp>
        <p:sp>
          <p:nvSpPr>
            <p:cNvPr id="25682" name="Line 68"/>
            <p:cNvSpPr>
              <a:spLocks noChangeShapeType="1"/>
            </p:cNvSpPr>
            <p:nvPr/>
          </p:nvSpPr>
          <p:spPr bwMode="auto">
            <a:xfrm flipV="1">
              <a:off x="2913" y="3723"/>
              <a:ext cx="0" cy="18"/>
            </a:xfrm>
            <a:prstGeom prst="line">
              <a:avLst/>
            </a:prstGeom>
            <a:noFill/>
            <a:ln w="0">
              <a:solidFill>
                <a:srgbClr val="000000"/>
              </a:solidFill>
              <a:round/>
              <a:headEnd/>
              <a:tailEnd/>
            </a:ln>
          </p:spPr>
          <p:txBody>
            <a:bodyPr/>
            <a:lstStyle/>
            <a:p>
              <a:endParaRPr lang="en-US"/>
            </a:p>
          </p:txBody>
        </p:sp>
        <p:sp>
          <p:nvSpPr>
            <p:cNvPr id="25683" name="Line 69"/>
            <p:cNvSpPr>
              <a:spLocks noChangeShapeType="1"/>
            </p:cNvSpPr>
            <p:nvPr/>
          </p:nvSpPr>
          <p:spPr bwMode="auto">
            <a:xfrm flipV="1">
              <a:off x="3291" y="3723"/>
              <a:ext cx="0" cy="18"/>
            </a:xfrm>
            <a:prstGeom prst="line">
              <a:avLst/>
            </a:prstGeom>
            <a:noFill/>
            <a:ln w="0">
              <a:solidFill>
                <a:srgbClr val="000000"/>
              </a:solidFill>
              <a:round/>
              <a:headEnd/>
              <a:tailEnd/>
            </a:ln>
          </p:spPr>
          <p:txBody>
            <a:bodyPr/>
            <a:lstStyle/>
            <a:p>
              <a:endParaRPr lang="en-US"/>
            </a:p>
          </p:txBody>
        </p:sp>
        <p:sp>
          <p:nvSpPr>
            <p:cNvPr id="25684" name="Line 70"/>
            <p:cNvSpPr>
              <a:spLocks noChangeShapeType="1"/>
            </p:cNvSpPr>
            <p:nvPr/>
          </p:nvSpPr>
          <p:spPr bwMode="auto">
            <a:xfrm flipV="1">
              <a:off x="3669" y="3723"/>
              <a:ext cx="0" cy="18"/>
            </a:xfrm>
            <a:prstGeom prst="line">
              <a:avLst/>
            </a:prstGeom>
            <a:noFill/>
            <a:ln w="0">
              <a:solidFill>
                <a:srgbClr val="000000"/>
              </a:solidFill>
              <a:round/>
              <a:headEnd/>
              <a:tailEnd/>
            </a:ln>
          </p:spPr>
          <p:txBody>
            <a:bodyPr/>
            <a:lstStyle/>
            <a:p>
              <a:endParaRPr lang="en-US"/>
            </a:p>
          </p:txBody>
        </p:sp>
        <p:sp>
          <p:nvSpPr>
            <p:cNvPr id="25685" name="Line 71"/>
            <p:cNvSpPr>
              <a:spLocks noChangeShapeType="1"/>
            </p:cNvSpPr>
            <p:nvPr/>
          </p:nvSpPr>
          <p:spPr bwMode="auto">
            <a:xfrm flipV="1">
              <a:off x="4047" y="3723"/>
              <a:ext cx="0" cy="18"/>
            </a:xfrm>
            <a:prstGeom prst="line">
              <a:avLst/>
            </a:prstGeom>
            <a:noFill/>
            <a:ln w="0">
              <a:solidFill>
                <a:srgbClr val="000000"/>
              </a:solidFill>
              <a:round/>
              <a:headEnd/>
              <a:tailEnd/>
            </a:ln>
          </p:spPr>
          <p:txBody>
            <a:bodyPr/>
            <a:lstStyle/>
            <a:p>
              <a:endParaRPr lang="en-US"/>
            </a:p>
          </p:txBody>
        </p:sp>
        <p:sp>
          <p:nvSpPr>
            <p:cNvPr id="25686" name="Line 72"/>
            <p:cNvSpPr>
              <a:spLocks noChangeShapeType="1"/>
            </p:cNvSpPr>
            <p:nvPr/>
          </p:nvSpPr>
          <p:spPr bwMode="auto">
            <a:xfrm flipV="1">
              <a:off x="4425" y="3723"/>
              <a:ext cx="0" cy="18"/>
            </a:xfrm>
            <a:prstGeom prst="line">
              <a:avLst/>
            </a:prstGeom>
            <a:noFill/>
            <a:ln w="0">
              <a:solidFill>
                <a:srgbClr val="000000"/>
              </a:solidFill>
              <a:round/>
              <a:headEnd/>
              <a:tailEnd/>
            </a:ln>
          </p:spPr>
          <p:txBody>
            <a:bodyPr/>
            <a:lstStyle/>
            <a:p>
              <a:endParaRPr lang="en-US"/>
            </a:p>
          </p:txBody>
        </p:sp>
        <p:sp>
          <p:nvSpPr>
            <p:cNvPr id="25687" name="Line 73"/>
            <p:cNvSpPr>
              <a:spLocks noChangeShapeType="1"/>
            </p:cNvSpPr>
            <p:nvPr/>
          </p:nvSpPr>
          <p:spPr bwMode="auto">
            <a:xfrm>
              <a:off x="645" y="1173"/>
              <a:ext cx="0" cy="2550"/>
            </a:xfrm>
            <a:prstGeom prst="line">
              <a:avLst/>
            </a:prstGeom>
            <a:noFill/>
            <a:ln w="0">
              <a:solidFill>
                <a:srgbClr val="000000"/>
              </a:solidFill>
              <a:round/>
              <a:headEnd/>
              <a:tailEnd/>
            </a:ln>
          </p:spPr>
          <p:txBody>
            <a:bodyPr/>
            <a:lstStyle/>
            <a:p>
              <a:endParaRPr lang="en-US"/>
            </a:p>
          </p:txBody>
        </p:sp>
        <p:sp>
          <p:nvSpPr>
            <p:cNvPr id="25688" name="Line 74"/>
            <p:cNvSpPr>
              <a:spLocks noChangeShapeType="1"/>
            </p:cNvSpPr>
            <p:nvPr/>
          </p:nvSpPr>
          <p:spPr bwMode="auto">
            <a:xfrm>
              <a:off x="627" y="3723"/>
              <a:ext cx="18" cy="0"/>
            </a:xfrm>
            <a:prstGeom prst="line">
              <a:avLst/>
            </a:prstGeom>
            <a:noFill/>
            <a:ln w="0">
              <a:solidFill>
                <a:srgbClr val="000000"/>
              </a:solidFill>
              <a:round/>
              <a:headEnd/>
              <a:tailEnd/>
            </a:ln>
          </p:spPr>
          <p:txBody>
            <a:bodyPr/>
            <a:lstStyle/>
            <a:p>
              <a:endParaRPr lang="en-US"/>
            </a:p>
          </p:txBody>
        </p:sp>
        <p:sp>
          <p:nvSpPr>
            <p:cNvPr id="25689" name="Line 75"/>
            <p:cNvSpPr>
              <a:spLocks noChangeShapeType="1"/>
            </p:cNvSpPr>
            <p:nvPr/>
          </p:nvSpPr>
          <p:spPr bwMode="auto">
            <a:xfrm>
              <a:off x="627" y="3357"/>
              <a:ext cx="18" cy="0"/>
            </a:xfrm>
            <a:prstGeom prst="line">
              <a:avLst/>
            </a:prstGeom>
            <a:noFill/>
            <a:ln w="0">
              <a:solidFill>
                <a:srgbClr val="000000"/>
              </a:solidFill>
              <a:round/>
              <a:headEnd/>
              <a:tailEnd/>
            </a:ln>
          </p:spPr>
          <p:txBody>
            <a:bodyPr/>
            <a:lstStyle/>
            <a:p>
              <a:endParaRPr lang="en-US"/>
            </a:p>
          </p:txBody>
        </p:sp>
        <p:sp>
          <p:nvSpPr>
            <p:cNvPr id="25690" name="Line 76"/>
            <p:cNvSpPr>
              <a:spLocks noChangeShapeType="1"/>
            </p:cNvSpPr>
            <p:nvPr/>
          </p:nvSpPr>
          <p:spPr bwMode="auto">
            <a:xfrm>
              <a:off x="627" y="2997"/>
              <a:ext cx="18" cy="0"/>
            </a:xfrm>
            <a:prstGeom prst="line">
              <a:avLst/>
            </a:prstGeom>
            <a:noFill/>
            <a:ln w="0">
              <a:solidFill>
                <a:srgbClr val="000000"/>
              </a:solidFill>
              <a:round/>
              <a:headEnd/>
              <a:tailEnd/>
            </a:ln>
          </p:spPr>
          <p:txBody>
            <a:bodyPr/>
            <a:lstStyle/>
            <a:p>
              <a:endParaRPr lang="en-US"/>
            </a:p>
          </p:txBody>
        </p:sp>
        <p:sp>
          <p:nvSpPr>
            <p:cNvPr id="25691" name="Line 77"/>
            <p:cNvSpPr>
              <a:spLocks noChangeShapeType="1"/>
            </p:cNvSpPr>
            <p:nvPr/>
          </p:nvSpPr>
          <p:spPr bwMode="auto">
            <a:xfrm>
              <a:off x="627" y="2631"/>
              <a:ext cx="18" cy="0"/>
            </a:xfrm>
            <a:prstGeom prst="line">
              <a:avLst/>
            </a:prstGeom>
            <a:noFill/>
            <a:ln w="0">
              <a:solidFill>
                <a:srgbClr val="000000"/>
              </a:solidFill>
              <a:round/>
              <a:headEnd/>
              <a:tailEnd/>
            </a:ln>
          </p:spPr>
          <p:txBody>
            <a:bodyPr/>
            <a:lstStyle/>
            <a:p>
              <a:endParaRPr lang="en-US"/>
            </a:p>
          </p:txBody>
        </p:sp>
        <p:sp>
          <p:nvSpPr>
            <p:cNvPr id="25692" name="Line 78"/>
            <p:cNvSpPr>
              <a:spLocks noChangeShapeType="1"/>
            </p:cNvSpPr>
            <p:nvPr/>
          </p:nvSpPr>
          <p:spPr bwMode="auto">
            <a:xfrm>
              <a:off x="627" y="2265"/>
              <a:ext cx="18" cy="0"/>
            </a:xfrm>
            <a:prstGeom prst="line">
              <a:avLst/>
            </a:prstGeom>
            <a:noFill/>
            <a:ln w="0">
              <a:solidFill>
                <a:srgbClr val="000000"/>
              </a:solidFill>
              <a:round/>
              <a:headEnd/>
              <a:tailEnd/>
            </a:ln>
          </p:spPr>
          <p:txBody>
            <a:bodyPr/>
            <a:lstStyle/>
            <a:p>
              <a:endParaRPr lang="en-US"/>
            </a:p>
          </p:txBody>
        </p:sp>
        <p:sp>
          <p:nvSpPr>
            <p:cNvPr id="25693" name="Line 79"/>
            <p:cNvSpPr>
              <a:spLocks noChangeShapeType="1"/>
            </p:cNvSpPr>
            <p:nvPr/>
          </p:nvSpPr>
          <p:spPr bwMode="auto">
            <a:xfrm>
              <a:off x="627" y="1899"/>
              <a:ext cx="18" cy="0"/>
            </a:xfrm>
            <a:prstGeom prst="line">
              <a:avLst/>
            </a:prstGeom>
            <a:noFill/>
            <a:ln w="0">
              <a:solidFill>
                <a:srgbClr val="000000"/>
              </a:solidFill>
              <a:round/>
              <a:headEnd/>
              <a:tailEnd/>
            </a:ln>
          </p:spPr>
          <p:txBody>
            <a:bodyPr/>
            <a:lstStyle/>
            <a:p>
              <a:endParaRPr lang="en-US"/>
            </a:p>
          </p:txBody>
        </p:sp>
        <p:sp>
          <p:nvSpPr>
            <p:cNvPr id="25694" name="Line 80"/>
            <p:cNvSpPr>
              <a:spLocks noChangeShapeType="1"/>
            </p:cNvSpPr>
            <p:nvPr/>
          </p:nvSpPr>
          <p:spPr bwMode="auto">
            <a:xfrm>
              <a:off x="627" y="1539"/>
              <a:ext cx="18" cy="0"/>
            </a:xfrm>
            <a:prstGeom prst="line">
              <a:avLst/>
            </a:prstGeom>
            <a:noFill/>
            <a:ln w="0">
              <a:solidFill>
                <a:srgbClr val="000000"/>
              </a:solidFill>
              <a:round/>
              <a:headEnd/>
              <a:tailEnd/>
            </a:ln>
          </p:spPr>
          <p:txBody>
            <a:bodyPr/>
            <a:lstStyle/>
            <a:p>
              <a:endParaRPr lang="en-US"/>
            </a:p>
          </p:txBody>
        </p:sp>
        <p:sp>
          <p:nvSpPr>
            <p:cNvPr id="25695" name="Line 81"/>
            <p:cNvSpPr>
              <a:spLocks noChangeShapeType="1"/>
            </p:cNvSpPr>
            <p:nvPr/>
          </p:nvSpPr>
          <p:spPr bwMode="auto">
            <a:xfrm>
              <a:off x="627" y="1173"/>
              <a:ext cx="18" cy="0"/>
            </a:xfrm>
            <a:prstGeom prst="line">
              <a:avLst/>
            </a:prstGeom>
            <a:noFill/>
            <a:ln w="0">
              <a:solidFill>
                <a:srgbClr val="000000"/>
              </a:solidFill>
              <a:round/>
              <a:headEnd/>
              <a:tailEnd/>
            </a:ln>
          </p:spPr>
          <p:txBody>
            <a:bodyPr/>
            <a:lstStyle/>
            <a:p>
              <a:endParaRPr lang="en-US"/>
            </a:p>
          </p:txBody>
        </p:sp>
        <p:sp>
          <p:nvSpPr>
            <p:cNvPr id="25696" name="Rectangle 82"/>
            <p:cNvSpPr>
              <a:spLocks noChangeArrowheads="1"/>
            </p:cNvSpPr>
            <p:nvPr/>
          </p:nvSpPr>
          <p:spPr bwMode="auto">
            <a:xfrm>
              <a:off x="597" y="3777"/>
              <a:ext cx="119" cy="97"/>
            </a:xfrm>
            <a:prstGeom prst="rect">
              <a:avLst/>
            </a:prstGeom>
            <a:noFill/>
            <a:ln w="9525">
              <a:noFill/>
              <a:miter lim="800000"/>
              <a:headEnd/>
              <a:tailEnd/>
            </a:ln>
          </p:spPr>
          <p:txBody>
            <a:bodyPr wrap="none" lIns="0" tIns="0" rIns="0" bIns="0">
              <a:spAutoFit/>
            </a:bodyPr>
            <a:lstStyle/>
            <a:p>
              <a:pPr defTabSz="893763" eaLnBrk="0" hangingPunct="0"/>
              <a:r>
                <a:rPr lang="en-US" sz="1000">
                  <a:solidFill>
                    <a:srgbClr val="000000"/>
                  </a:solidFill>
                </a:rPr>
                <a:t>0%</a:t>
              </a:r>
              <a:endParaRPr lang="en-US" sz="1000" b="1">
                <a:solidFill>
                  <a:srgbClr val="000099"/>
                </a:solidFill>
              </a:endParaRPr>
            </a:p>
          </p:txBody>
        </p:sp>
        <p:sp>
          <p:nvSpPr>
            <p:cNvPr id="25697" name="Rectangle 83"/>
            <p:cNvSpPr>
              <a:spLocks noChangeArrowheads="1"/>
            </p:cNvSpPr>
            <p:nvPr/>
          </p:nvSpPr>
          <p:spPr bwMode="auto">
            <a:xfrm>
              <a:off x="975" y="3777"/>
              <a:ext cx="119" cy="97"/>
            </a:xfrm>
            <a:prstGeom prst="rect">
              <a:avLst/>
            </a:prstGeom>
            <a:noFill/>
            <a:ln w="9525">
              <a:noFill/>
              <a:miter lim="800000"/>
              <a:headEnd/>
              <a:tailEnd/>
            </a:ln>
          </p:spPr>
          <p:txBody>
            <a:bodyPr wrap="none" lIns="0" tIns="0" rIns="0" bIns="0">
              <a:spAutoFit/>
            </a:bodyPr>
            <a:lstStyle/>
            <a:p>
              <a:pPr defTabSz="893763" eaLnBrk="0" hangingPunct="0"/>
              <a:r>
                <a:rPr lang="en-US" sz="1000">
                  <a:solidFill>
                    <a:srgbClr val="000000"/>
                  </a:solidFill>
                </a:rPr>
                <a:t>5%</a:t>
              </a:r>
              <a:endParaRPr lang="en-US" sz="1000" b="1">
                <a:solidFill>
                  <a:srgbClr val="000099"/>
                </a:solidFill>
              </a:endParaRPr>
            </a:p>
          </p:txBody>
        </p:sp>
        <p:sp>
          <p:nvSpPr>
            <p:cNvPr id="25698" name="Rectangle 84"/>
            <p:cNvSpPr>
              <a:spLocks noChangeArrowheads="1"/>
            </p:cNvSpPr>
            <p:nvPr/>
          </p:nvSpPr>
          <p:spPr bwMode="auto">
            <a:xfrm>
              <a:off x="1335" y="3777"/>
              <a:ext cx="164" cy="97"/>
            </a:xfrm>
            <a:prstGeom prst="rect">
              <a:avLst/>
            </a:prstGeom>
            <a:noFill/>
            <a:ln w="9525">
              <a:noFill/>
              <a:miter lim="800000"/>
              <a:headEnd/>
              <a:tailEnd/>
            </a:ln>
          </p:spPr>
          <p:txBody>
            <a:bodyPr wrap="none" lIns="0" tIns="0" rIns="0" bIns="0">
              <a:spAutoFit/>
            </a:bodyPr>
            <a:lstStyle/>
            <a:p>
              <a:pPr defTabSz="893763" eaLnBrk="0" hangingPunct="0"/>
              <a:r>
                <a:rPr lang="en-US" sz="1000">
                  <a:solidFill>
                    <a:srgbClr val="000000"/>
                  </a:solidFill>
                </a:rPr>
                <a:t>10%</a:t>
              </a:r>
              <a:endParaRPr lang="en-US" sz="1000" b="1">
                <a:solidFill>
                  <a:srgbClr val="000099"/>
                </a:solidFill>
              </a:endParaRPr>
            </a:p>
          </p:txBody>
        </p:sp>
        <p:sp>
          <p:nvSpPr>
            <p:cNvPr id="25699" name="Rectangle 85"/>
            <p:cNvSpPr>
              <a:spLocks noChangeArrowheads="1"/>
            </p:cNvSpPr>
            <p:nvPr/>
          </p:nvSpPr>
          <p:spPr bwMode="auto">
            <a:xfrm>
              <a:off x="1713" y="3777"/>
              <a:ext cx="164" cy="97"/>
            </a:xfrm>
            <a:prstGeom prst="rect">
              <a:avLst/>
            </a:prstGeom>
            <a:noFill/>
            <a:ln w="9525">
              <a:noFill/>
              <a:miter lim="800000"/>
              <a:headEnd/>
              <a:tailEnd/>
            </a:ln>
          </p:spPr>
          <p:txBody>
            <a:bodyPr wrap="none" lIns="0" tIns="0" rIns="0" bIns="0">
              <a:spAutoFit/>
            </a:bodyPr>
            <a:lstStyle/>
            <a:p>
              <a:pPr defTabSz="893763" eaLnBrk="0" hangingPunct="0"/>
              <a:r>
                <a:rPr lang="en-US" sz="1000">
                  <a:solidFill>
                    <a:srgbClr val="000000"/>
                  </a:solidFill>
                </a:rPr>
                <a:t>15%</a:t>
              </a:r>
              <a:endParaRPr lang="en-US" sz="1000" b="1">
                <a:solidFill>
                  <a:srgbClr val="000099"/>
                </a:solidFill>
              </a:endParaRPr>
            </a:p>
          </p:txBody>
        </p:sp>
        <p:sp>
          <p:nvSpPr>
            <p:cNvPr id="25700" name="Rectangle 86"/>
            <p:cNvSpPr>
              <a:spLocks noChangeArrowheads="1"/>
            </p:cNvSpPr>
            <p:nvPr/>
          </p:nvSpPr>
          <p:spPr bwMode="auto">
            <a:xfrm>
              <a:off x="2091" y="3777"/>
              <a:ext cx="164" cy="97"/>
            </a:xfrm>
            <a:prstGeom prst="rect">
              <a:avLst/>
            </a:prstGeom>
            <a:noFill/>
            <a:ln w="9525">
              <a:noFill/>
              <a:miter lim="800000"/>
              <a:headEnd/>
              <a:tailEnd/>
            </a:ln>
          </p:spPr>
          <p:txBody>
            <a:bodyPr wrap="none" lIns="0" tIns="0" rIns="0" bIns="0">
              <a:spAutoFit/>
            </a:bodyPr>
            <a:lstStyle/>
            <a:p>
              <a:pPr defTabSz="893763" eaLnBrk="0" hangingPunct="0"/>
              <a:r>
                <a:rPr lang="en-US" sz="1000">
                  <a:solidFill>
                    <a:srgbClr val="000000"/>
                  </a:solidFill>
                </a:rPr>
                <a:t>20%</a:t>
              </a:r>
              <a:endParaRPr lang="en-US" sz="1000" b="1">
                <a:solidFill>
                  <a:srgbClr val="000099"/>
                </a:solidFill>
              </a:endParaRPr>
            </a:p>
          </p:txBody>
        </p:sp>
        <p:sp>
          <p:nvSpPr>
            <p:cNvPr id="25701" name="Rectangle 87"/>
            <p:cNvSpPr>
              <a:spLocks noChangeArrowheads="1"/>
            </p:cNvSpPr>
            <p:nvPr/>
          </p:nvSpPr>
          <p:spPr bwMode="auto">
            <a:xfrm>
              <a:off x="2469" y="3777"/>
              <a:ext cx="164" cy="97"/>
            </a:xfrm>
            <a:prstGeom prst="rect">
              <a:avLst/>
            </a:prstGeom>
            <a:noFill/>
            <a:ln w="9525">
              <a:noFill/>
              <a:miter lim="800000"/>
              <a:headEnd/>
              <a:tailEnd/>
            </a:ln>
          </p:spPr>
          <p:txBody>
            <a:bodyPr wrap="none" lIns="0" tIns="0" rIns="0" bIns="0">
              <a:spAutoFit/>
            </a:bodyPr>
            <a:lstStyle/>
            <a:p>
              <a:pPr defTabSz="893763" eaLnBrk="0" hangingPunct="0"/>
              <a:r>
                <a:rPr lang="en-US" sz="1000">
                  <a:solidFill>
                    <a:srgbClr val="000000"/>
                  </a:solidFill>
                </a:rPr>
                <a:t>25%</a:t>
              </a:r>
              <a:endParaRPr lang="en-US" sz="1000" b="1">
                <a:solidFill>
                  <a:srgbClr val="000099"/>
                </a:solidFill>
              </a:endParaRPr>
            </a:p>
          </p:txBody>
        </p:sp>
        <p:sp>
          <p:nvSpPr>
            <p:cNvPr id="25702" name="Rectangle 88"/>
            <p:cNvSpPr>
              <a:spLocks noChangeArrowheads="1"/>
            </p:cNvSpPr>
            <p:nvPr/>
          </p:nvSpPr>
          <p:spPr bwMode="auto">
            <a:xfrm>
              <a:off x="2847" y="3777"/>
              <a:ext cx="164" cy="97"/>
            </a:xfrm>
            <a:prstGeom prst="rect">
              <a:avLst/>
            </a:prstGeom>
            <a:noFill/>
            <a:ln w="9525">
              <a:noFill/>
              <a:miter lim="800000"/>
              <a:headEnd/>
              <a:tailEnd/>
            </a:ln>
          </p:spPr>
          <p:txBody>
            <a:bodyPr wrap="none" lIns="0" tIns="0" rIns="0" bIns="0">
              <a:spAutoFit/>
            </a:bodyPr>
            <a:lstStyle/>
            <a:p>
              <a:pPr defTabSz="893763" eaLnBrk="0" hangingPunct="0"/>
              <a:r>
                <a:rPr lang="en-US" sz="1000">
                  <a:solidFill>
                    <a:srgbClr val="000000"/>
                  </a:solidFill>
                </a:rPr>
                <a:t>30%</a:t>
              </a:r>
              <a:endParaRPr lang="en-US" sz="1000" b="1">
                <a:solidFill>
                  <a:srgbClr val="000099"/>
                </a:solidFill>
              </a:endParaRPr>
            </a:p>
          </p:txBody>
        </p:sp>
        <p:sp>
          <p:nvSpPr>
            <p:cNvPr id="25703" name="Rectangle 89"/>
            <p:cNvSpPr>
              <a:spLocks noChangeArrowheads="1"/>
            </p:cNvSpPr>
            <p:nvPr/>
          </p:nvSpPr>
          <p:spPr bwMode="auto">
            <a:xfrm>
              <a:off x="3225" y="3777"/>
              <a:ext cx="164" cy="97"/>
            </a:xfrm>
            <a:prstGeom prst="rect">
              <a:avLst/>
            </a:prstGeom>
            <a:noFill/>
            <a:ln w="9525">
              <a:noFill/>
              <a:miter lim="800000"/>
              <a:headEnd/>
              <a:tailEnd/>
            </a:ln>
          </p:spPr>
          <p:txBody>
            <a:bodyPr wrap="none" lIns="0" tIns="0" rIns="0" bIns="0">
              <a:spAutoFit/>
            </a:bodyPr>
            <a:lstStyle/>
            <a:p>
              <a:pPr defTabSz="893763" eaLnBrk="0" hangingPunct="0"/>
              <a:r>
                <a:rPr lang="en-US" sz="1000">
                  <a:solidFill>
                    <a:srgbClr val="000000"/>
                  </a:solidFill>
                </a:rPr>
                <a:t>35%</a:t>
              </a:r>
              <a:endParaRPr lang="en-US" sz="1000" b="1">
                <a:solidFill>
                  <a:srgbClr val="000099"/>
                </a:solidFill>
              </a:endParaRPr>
            </a:p>
          </p:txBody>
        </p:sp>
        <p:sp>
          <p:nvSpPr>
            <p:cNvPr id="25704" name="Rectangle 90"/>
            <p:cNvSpPr>
              <a:spLocks noChangeArrowheads="1"/>
            </p:cNvSpPr>
            <p:nvPr/>
          </p:nvSpPr>
          <p:spPr bwMode="auto">
            <a:xfrm>
              <a:off x="3603" y="3777"/>
              <a:ext cx="164" cy="97"/>
            </a:xfrm>
            <a:prstGeom prst="rect">
              <a:avLst/>
            </a:prstGeom>
            <a:noFill/>
            <a:ln w="9525">
              <a:noFill/>
              <a:miter lim="800000"/>
              <a:headEnd/>
              <a:tailEnd/>
            </a:ln>
          </p:spPr>
          <p:txBody>
            <a:bodyPr wrap="none" lIns="0" tIns="0" rIns="0" bIns="0">
              <a:spAutoFit/>
            </a:bodyPr>
            <a:lstStyle/>
            <a:p>
              <a:pPr defTabSz="893763" eaLnBrk="0" hangingPunct="0"/>
              <a:r>
                <a:rPr lang="en-US" sz="1000">
                  <a:solidFill>
                    <a:srgbClr val="000000"/>
                  </a:solidFill>
                </a:rPr>
                <a:t>40%</a:t>
              </a:r>
              <a:endParaRPr lang="en-US" sz="1000" b="1">
                <a:solidFill>
                  <a:srgbClr val="000099"/>
                </a:solidFill>
              </a:endParaRPr>
            </a:p>
          </p:txBody>
        </p:sp>
        <p:sp>
          <p:nvSpPr>
            <p:cNvPr id="25705" name="Rectangle 91"/>
            <p:cNvSpPr>
              <a:spLocks noChangeArrowheads="1"/>
            </p:cNvSpPr>
            <p:nvPr/>
          </p:nvSpPr>
          <p:spPr bwMode="auto">
            <a:xfrm>
              <a:off x="3981" y="3777"/>
              <a:ext cx="164" cy="97"/>
            </a:xfrm>
            <a:prstGeom prst="rect">
              <a:avLst/>
            </a:prstGeom>
            <a:noFill/>
            <a:ln w="9525">
              <a:noFill/>
              <a:miter lim="800000"/>
              <a:headEnd/>
              <a:tailEnd/>
            </a:ln>
          </p:spPr>
          <p:txBody>
            <a:bodyPr wrap="none" lIns="0" tIns="0" rIns="0" bIns="0">
              <a:spAutoFit/>
            </a:bodyPr>
            <a:lstStyle/>
            <a:p>
              <a:pPr defTabSz="893763" eaLnBrk="0" hangingPunct="0"/>
              <a:r>
                <a:rPr lang="en-US" sz="1000">
                  <a:solidFill>
                    <a:srgbClr val="000000"/>
                  </a:solidFill>
                </a:rPr>
                <a:t>45%</a:t>
              </a:r>
              <a:endParaRPr lang="en-US" sz="1000" b="1">
                <a:solidFill>
                  <a:srgbClr val="000099"/>
                </a:solidFill>
              </a:endParaRPr>
            </a:p>
          </p:txBody>
        </p:sp>
        <p:sp>
          <p:nvSpPr>
            <p:cNvPr id="25706" name="Rectangle 92"/>
            <p:cNvSpPr>
              <a:spLocks noChangeArrowheads="1"/>
            </p:cNvSpPr>
            <p:nvPr/>
          </p:nvSpPr>
          <p:spPr bwMode="auto">
            <a:xfrm>
              <a:off x="4359" y="3777"/>
              <a:ext cx="164" cy="97"/>
            </a:xfrm>
            <a:prstGeom prst="rect">
              <a:avLst/>
            </a:prstGeom>
            <a:noFill/>
            <a:ln w="9525">
              <a:noFill/>
              <a:miter lim="800000"/>
              <a:headEnd/>
              <a:tailEnd/>
            </a:ln>
          </p:spPr>
          <p:txBody>
            <a:bodyPr wrap="none" lIns="0" tIns="0" rIns="0" bIns="0">
              <a:spAutoFit/>
            </a:bodyPr>
            <a:lstStyle/>
            <a:p>
              <a:pPr defTabSz="893763" eaLnBrk="0" hangingPunct="0"/>
              <a:r>
                <a:rPr lang="en-US" sz="1000">
                  <a:solidFill>
                    <a:srgbClr val="000000"/>
                  </a:solidFill>
                </a:rPr>
                <a:t>50%</a:t>
              </a:r>
              <a:endParaRPr lang="en-US" sz="1000" b="1">
                <a:solidFill>
                  <a:srgbClr val="000099"/>
                </a:solidFill>
              </a:endParaRPr>
            </a:p>
          </p:txBody>
        </p:sp>
        <p:sp>
          <p:nvSpPr>
            <p:cNvPr id="25707" name="Rectangle 93"/>
            <p:cNvSpPr>
              <a:spLocks noChangeArrowheads="1"/>
            </p:cNvSpPr>
            <p:nvPr/>
          </p:nvSpPr>
          <p:spPr bwMode="auto">
            <a:xfrm>
              <a:off x="417" y="3501"/>
              <a:ext cx="139" cy="97"/>
            </a:xfrm>
            <a:prstGeom prst="rect">
              <a:avLst/>
            </a:prstGeom>
            <a:noFill/>
            <a:ln w="9525">
              <a:noFill/>
              <a:miter lim="800000"/>
              <a:headEnd/>
              <a:tailEnd/>
            </a:ln>
          </p:spPr>
          <p:txBody>
            <a:bodyPr wrap="none" lIns="0" tIns="0" rIns="0" bIns="0">
              <a:spAutoFit/>
            </a:bodyPr>
            <a:lstStyle/>
            <a:p>
              <a:pPr defTabSz="893763" eaLnBrk="0" hangingPunct="0"/>
              <a:r>
                <a:rPr lang="en-US" sz="1000">
                  <a:solidFill>
                    <a:srgbClr val="000000"/>
                  </a:solidFill>
                </a:rPr>
                <a:t>&lt;20</a:t>
              </a:r>
              <a:endParaRPr lang="en-US" sz="1000" b="1">
                <a:solidFill>
                  <a:srgbClr val="000099"/>
                </a:solidFill>
              </a:endParaRPr>
            </a:p>
          </p:txBody>
        </p:sp>
        <p:sp>
          <p:nvSpPr>
            <p:cNvPr id="25708" name="Rectangle 94"/>
            <p:cNvSpPr>
              <a:spLocks noChangeArrowheads="1"/>
            </p:cNvSpPr>
            <p:nvPr/>
          </p:nvSpPr>
          <p:spPr bwMode="auto">
            <a:xfrm>
              <a:off x="321" y="3135"/>
              <a:ext cx="255" cy="98"/>
            </a:xfrm>
            <a:prstGeom prst="rect">
              <a:avLst/>
            </a:prstGeom>
            <a:noFill/>
            <a:ln w="9525">
              <a:noFill/>
              <a:miter lim="800000"/>
              <a:headEnd/>
              <a:tailEnd/>
            </a:ln>
          </p:spPr>
          <p:txBody>
            <a:bodyPr wrap="none" lIns="0" tIns="0" rIns="0" bIns="0">
              <a:spAutoFit/>
            </a:bodyPr>
            <a:lstStyle/>
            <a:p>
              <a:pPr defTabSz="893763" eaLnBrk="0" hangingPunct="0"/>
              <a:r>
                <a:rPr lang="en-US" sz="1000">
                  <a:solidFill>
                    <a:srgbClr val="000000"/>
                  </a:solidFill>
                </a:rPr>
                <a:t>21-100</a:t>
              </a:r>
              <a:endParaRPr lang="en-US" sz="1000" b="1">
                <a:solidFill>
                  <a:srgbClr val="000099"/>
                </a:solidFill>
              </a:endParaRPr>
            </a:p>
          </p:txBody>
        </p:sp>
        <p:sp>
          <p:nvSpPr>
            <p:cNvPr id="25709" name="Rectangle 95"/>
            <p:cNvSpPr>
              <a:spLocks noChangeArrowheads="1"/>
            </p:cNvSpPr>
            <p:nvPr/>
          </p:nvSpPr>
          <p:spPr bwMode="auto">
            <a:xfrm>
              <a:off x="285" y="2769"/>
              <a:ext cx="300" cy="97"/>
            </a:xfrm>
            <a:prstGeom prst="rect">
              <a:avLst/>
            </a:prstGeom>
            <a:noFill/>
            <a:ln w="9525">
              <a:noFill/>
              <a:miter lim="800000"/>
              <a:headEnd/>
              <a:tailEnd/>
            </a:ln>
          </p:spPr>
          <p:txBody>
            <a:bodyPr wrap="none" lIns="0" tIns="0" rIns="0" bIns="0">
              <a:spAutoFit/>
            </a:bodyPr>
            <a:lstStyle/>
            <a:p>
              <a:pPr defTabSz="893763" eaLnBrk="0" hangingPunct="0"/>
              <a:r>
                <a:rPr lang="en-US" sz="1000">
                  <a:solidFill>
                    <a:srgbClr val="000000"/>
                  </a:solidFill>
                </a:rPr>
                <a:t>101-250</a:t>
              </a:r>
              <a:endParaRPr lang="en-US" sz="1000" b="1">
                <a:solidFill>
                  <a:srgbClr val="000099"/>
                </a:solidFill>
              </a:endParaRPr>
            </a:p>
          </p:txBody>
        </p:sp>
        <p:sp>
          <p:nvSpPr>
            <p:cNvPr id="25710" name="Rectangle 96"/>
            <p:cNvSpPr>
              <a:spLocks noChangeArrowheads="1"/>
            </p:cNvSpPr>
            <p:nvPr/>
          </p:nvSpPr>
          <p:spPr bwMode="auto">
            <a:xfrm>
              <a:off x="285" y="2403"/>
              <a:ext cx="300" cy="97"/>
            </a:xfrm>
            <a:prstGeom prst="rect">
              <a:avLst/>
            </a:prstGeom>
            <a:noFill/>
            <a:ln w="9525">
              <a:noFill/>
              <a:miter lim="800000"/>
              <a:headEnd/>
              <a:tailEnd/>
            </a:ln>
          </p:spPr>
          <p:txBody>
            <a:bodyPr wrap="none" lIns="0" tIns="0" rIns="0" bIns="0">
              <a:spAutoFit/>
            </a:bodyPr>
            <a:lstStyle/>
            <a:p>
              <a:pPr defTabSz="893763" eaLnBrk="0" hangingPunct="0"/>
              <a:r>
                <a:rPr lang="en-US" sz="1000">
                  <a:solidFill>
                    <a:srgbClr val="000000"/>
                  </a:solidFill>
                </a:rPr>
                <a:t>251-500</a:t>
              </a:r>
              <a:endParaRPr lang="en-US" sz="1000" b="1">
                <a:solidFill>
                  <a:srgbClr val="000099"/>
                </a:solidFill>
              </a:endParaRPr>
            </a:p>
          </p:txBody>
        </p:sp>
        <p:sp>
          <p:nvSpPr>
            <p:cNvPr id="25711" name="Rectangle 97"/>
            <p:cNvSpPr>
              <a:spLocks noChangeArrowheads="1"/>
            </p:cNvSpPr>
            <p:nvPr/>
          </p:nvSpPr>
          <p:spPr bwMode="auto">
            <a:xfrm>
              <a:off x="249" y="2043"/>
              <a:ext cx="345" cy="98"/>
            </a:xfrm>
            <a:prstGeom prst="rect">
              <a:avLst/>
            </a:prstGeom>
            <a:noFill/>
            <a:ln w="9525">
              <a:noFill/>
              <a:miter lim="800000"/>
              <a:headEnd/>
              <a:tailEnd/>
            </a:ln>
          </p:spPr>
          <p:txBody>
            <a:bodyPr wrap="none" lIns="0" tIns="0" rIns="0" bIns="0">
              <a:spAutoFit/>
            </a:bodyPr>
            <a:lstStyle/>
            <a:p>
              <a:pPr defTabSz="893763" eaLnBrk="0" hangingPunct="0"/>
              <a:r>
                <a:rPr lang="en-US" sz="1000">
                  <a:solidFill>
                    <a:srgbClr val="000000"/>
                  </a:solidFill>
                </a:rPr>
                <a:t>501-1000</a:t>
              </a:r>
              <a:endParaRPr lang="en-US" sz="1000" b="1">
                <a:solidFill>
                  <a:srgbClr val="000099"/>
                </a:solidFill>
              </a:endParaRPr>
            </a:p>
          </p:txBody>
        </p:sp>
        <p:sp>
          <p:nvSpPr>
            <p:cNvPr id="25712" name="Rectangle 98"/>
            <p:cNvSpPr>
              <a:spLocks noChangeArrowheads="1"/>
            </p:cNvSpPr>
            <p:nvPr/>
          </p:nvSpPr>
          <p:spPr bwMode="auto">
            <a:xfrm>
              <a:off x="345" y="1677"/>
              <a:ext cx="230" cy="97"/>
            </a:xfrm>
            <a:prstGeom prst="rect">
              <a:avLst/>
            </a:prstGeom>
            <a:noFill/>
            <a:ln w="9525">
              <a:noFill/>
              <a:miter lim="800000"/>
              <a:headEnd/>
              <a:tailEnd/>
            </a:ln>
          </p:spPr>
          <p:txBody>
            <a:bodyPr wrap="none" lIns="0" tIns="0" rIns="0" bIns="0">
              <a:spAutoFit/>
            </a:bodyPr>
            <a:lstStyle/>
            <a:p>
              <a:pPr defTabSz="893763" eaLnBrk="0" hangingPunct="0"/>
              <a:r>
                <a:rPr lang="en-US" sz="1000">
                  <a:solidFill>
                    <a:srgbClr val="000000"/>
                  </a:solidFill>
                </a:rPr>
                <a:t>1000+</a:t>
              </a:r>
              <a:endParaRPr lang="en-US" sz="1000" b="1">
                <a:solidFill>
                  <a:srgbClr val="000099"/>
                </a:solidFill>
              </a:endParaRPr>
            </a:p>
          </p:txBody>
        </p:sp>
        <p:sp>
          <p:nvSpPr>
            <p:cNvPr id="25713" name="Rectangle 99"/>
            <p:cNvSpPr>
              <a:spLocks noChangeArrowheads="1"/>
            </p:cNvSpPr>
            <p:nvPr/>
          </p:nvSpPr>
          <p:spPr bwMode="auto">
            <a:xfrm>
              <a:off x="387" y="1311"/>
              <a:ext cx="182" cy="97"/>
            </a:xfrm>
            <a:prstGeom prst="rect">
              <a:avLst/>
            </a:prstGeom>
            <a:noFill/>
            <a:ln w="9525">
              <a:noFill/>
              <a:miter lim="800000"/>
              <a:headEnd/>
              <a:tailEnd/>
            </a:ln>
          </p:spPr>
          <p:txBody>
            <a:bodyPr wrap="none" lIns="0" tIns="0" rIns="0" bIns="0">
              <a:spAutoFit/>
            </a:bodyPr>
            <a:lstStyle/>
            <a:p>
              <a:pPr defTabSz="893763" eaLnBrk="0" hangingPunct="0"/>
              <a:r>
                <a:rPr lang="en-US" sz="1000">
                  <a:solidFill>
                    <a:srgbClr val="000000"/>
                  </a:solidFill>
                </a:rPr>
                <a:t>Total</a:t>
              </a:r>
              <a:endParaRPr lang="en-US" sz="1000" b="1">
                <a:solidFill>
                  <a:srgbClr val="000099"/>
                </a:solidFill>
              </a:endParaRPr>
            </a:p>
          </p:txBody>
        </p:sp>
      </p:grpSp>
      <p:grpSp>
        <p:nvGrpSpPr>
          <p:cNvPr id="25606" name="Group 100"/>
          <p:cNvGrpSpPr>
            <a:grpSpLocks/>
          </p:cNvGrpSpPr>
          <p:nvPr/>
        </p:nvGrpSpPr>
        <p:grpSpPr bwMode="auto">
          <a:xfrm>
            <a:off x="7018338" y="3568700"/>
            <a:ext cx="1604962" cy="1071563"/>
            <a:chOff x="4554" y="2112"/>
            <a:chExt cx="1041" cy="684"/>
          </a:xfrm>
        </p:grpSpPr>
        <p:sp>
          <p:nvSpPr>
            <p:cNvPr id="25608" name="Rectangle 101"/>
            <p:cNvSpPr>
              <a:spLocks noChangeArrowheads="1"/>
            </p:cNvSpPr>
            <p:nvPr/>
          </p:nvSpPr>
          <p:spPr bwMode="auto">
            <a:xfrm>
              <a:off x="4554" y="2112"/>
              <a:ext cx="1041" cy="684"/>
            </a:xfrm>
            <a:prstGeom prst="rect">
              <a:avLst/>
            </a:prstGeom>
            <a:solidFill>
              <a:srgbClr val="FFFFFF"/>
            </a:solidFill>
            <a:ln w="0">
              <a:solidFill>
                <a:srgbClr val="000000"/>
              </a:solidFill>
              <a:miter lim="800000"/>
              <a:headEnd/>
              <a:tailEnd/>
            </a:ln>
          </p:spPr>
          <p:txBody>
            <a:bodyPr/>
            <a:lstStyle/>
            <a:p>
              <a:endParaRPr lang="en-US"/>
            </a:p>
          </p:txBody>
        </p:sp>
        <p:sp>
          <p:nvSpPr>
            <p:cNvPr id="25609" name="Rectangle 102"/>
            <p:cNvSpPr>
              <a:spLocks noChangeAspect="1" noChangeArrowheads="1"/>
            </p:cNvSpPr>
            <p:nvPr/>
          </p:nvSpPr>
          <p:spPr bwMode="auto">
            <a:xfrm>
              <a:off x="4593" y="2145"/>
              <a:ext cx="52" cy="52"/>
            </a:xfrm>
            <a:prstGeom prst="rect">
              <a:avLst/>
            </a:prstGeom>
            <a:solidFill>
              <a:srgbClr val="FF0000"/>
            </a:solidFill>
            <a:ln w="9525">
              <a:solidFill>
                <a:srgbClr val="000000"/>
              </a:solidFill>
              <a:miter lim="800000"/>
              <a:headEnd/>
              <a:tailEnd/>
            </a:ln>
          </p:spPr>
          <p:txBody>
            <a:bodyPr/>
            <a:lstStyle/>
            <a:p>
              <a:endParaRPr lang="en-US"/>
            </a:p>
          </p:txBody>
        </p:sp>
        <p:sp>
          <p:nvSpPr>
            <p:cNvPr id="25610" name="Rectangle 103"/>
            <p:cNvSpPr>
              <a:spLocks noChangeArrowheads="1"/>
            </p:cNvSpPr>
            <p:nvPr/>
          </p:nvSpPr>
          <p:spPr bwMode="auto">
            <a:xfrm>
              <a:off x="4683" y="2121"/>
              <a:ext cx="263" cy="97"/>
            </a:xfrm>
            <a:prstGeom prst="rect">
              <a:avLst/>
            </a:prstGeom>
            <a:noFill/>
            <a:ln w="9525">
              <a:noFill/>
              <a:miter lim="800000"/>
              <a:headEnd/>
              <a:tailEnd/>
            </a:ln>
          </p:spPr>
          <p:txBody>
            <a:bodyPr wrap="none" lIns="0" tIns="0" rIns="0" bIns="0">
              <a:spAutoFit/>
            </a:bodyPr>
            <a:lstStyle/>
            <a:p>
              <a:pPr defTabSz="893763" eaLnBrk="0" hangingPunct="0"/>
              <a:r>
                <a:rPr lang="en-US" sz="1000">
                  <a:solidFill>
                    <a:srgbClr val="000000"/>
                  </a:solidFill>
                </a:rPr>
                <a:t>Google</a:t>
              </a:r>
              <a:endParaRPr lang="en-US" sz="1000" b="1">
                <a:solidFill>
                  <a:srgbClr val="000099"/>
                </a:solidFill>
              </a:endParaRPr>
            </a:p>
          </p:txBody>
        </p:sp>
        <p:sp>
          <p:nvSpPr>
            <p:cNvPr id="25611" name="Rectangle 104"/>
            <p:cNvSpPr>
              <a:spLocks noChangeAspect="1" noChangeArrowheads="1"/>
            </p:cNvSpPr>
            <p:nvPr/>
          </p:nvSpPr>
          <p:spPr bwMode="auto">
            <a:xfrm>
              <a:off x="4593" y="2259"/>
              <a:ext cx="52" cy="52"/>
            </a:xfrm>
            <a:prstGeom prst="rect">
              <a:avLst/>
            </a:prstGeom>
            <a:solidFill>
              <a:srgbClr val="FFFF00"/>
            </a:solidFill>
            <a:ln w="9525">
              <a:solidFill>
                <a:srgbClr val="000000"/>
              </a:solidFill>
              <a:miter lim="800000"/>
              <a:headEnd/>
              <a:tailEnd/>
            </a:ln>
          </p:spPr>
          <p:txBody>
            <a:bodyPr/>
            <a:lstStyle/>
            <a:p>
              <a:endParaRPr lang="en-US"/>
            </a:p>
          </p:txBody>
        </p:sp>
        <p:sp>
          <p:nvSpPr>
            <p:cNvPr id="25612" name="Rectangle 105"/>
            <p:cNvSpPr>
              <a:spLocks noChangeArrowheads="1"/>
            </p:cNvSpPr>
            <p:nvPr/>
          </p:nvSpPr>
          <p:spPr bwMode="auto">
            <a:xfrm>
              <a:off x="4683" y="2235"/>
              <a:ext cx="206" cy="97"/>
            </a:xfrm>
            <a:prstGeom prst="rect">
              <a:avLst/>
            </a:prstGeom>
            <a:noFill/>
            <a:ln w="9525">
              <a:noFill/>
              <a:miter lim="800000"/>
              <a:headEnd/>
              <a:tailEnd/>
            </a:ln>
          </p:spPr>
          <p:txBody>
            <a:bodyPr wrap="none" lIns="0" tIns="0" rIns="0" bIns="0">
              <a:spAutoFit/>
            </a:bodyPr>
            <a:lstStyle/>
            <a:p>
              <a:pPr defTabSz="893763" eaLnBrk="0" hangingPunct="0"/>
              <a:r>
                <a:rPr lang="en-US" sz="1000">
                  <a:solidFill>
                    <a:srgbClr val="000000"/>
                  </a:solidFill>
                </a:rPr>
                <a:t>Cisco</a:t>
              </a:r>
              <a:endParaRPr lang="en-US" sz="1000" b="1">
                <a:solidFill>
                  <a:srgbClr val="000099"/>
                </a:solidFill>
              </a:endParaRPr>
            </a:p>
          </p:txBody>
        </p:sp>
        <p:sp>
          <p:nvSpPr>
            <p:cNvPr id="25613" name="Rectangle 106"/>
            <p:cNvSpPr>
              <a:spLocks noChangeAspect="1" noChangeArrowheads="1"/>
            </p:cNvSpPr>
            <p:nvPr/>
          </p:nvSpPr>
          <p:spPr bwMode="auto">
            <a:xfrm>
              <a:off x="4593" y="2373"/>
              <a:ext cx="52" cy="52"/>
            </a:xfrm>
            <a:prstGeom prst="rect">
              <a:avLst/>
            </a:prstGeom>
            <a:solidFill>
              <a:srgbClr val="993366"/>
            </a:solidFill>
            <a:ln w="9525">
              <a:solidFill>
                <a:srgbClr val="000000"/>
              </a:solidFill>
              <a:miter lim="800000"/>
              <a:headEnd/>
              <a:tailEnd/>
            </a:ln>
          </p:spPr>
          <p:txBody>
            <a:bodyPr/>
            <a:lstStyle/>
            <a:p>
              <a:endParaRPr lang="en-US"/>
            </a:p>
          </p:txBody>
        </p:sp>
        <p:sp>
          <p:nvSpPr>
            <p:cNvPr id="25614" name="Rectangle 107"/>
            <p:cNvSpPr>
              <a:spLocks noChangeArrowheads="1"/>
            </p:cNvSpPr>
            <p:nvPr/>
          </p:nvSpPr>
          <p:spPr bwMode="auto">
            <a:xfrm>
              <a:off x="4683" y="2349"/>
              <a:ext cx="333" cy="97"/>
            </a:xfrm>
            <a:prstGeom prst="rect">
              <a:avLst/>
            </a:prstGeom>
            <a:noFill/>
            <a:ln w="9525">
              <a:noFill/>
              <a:miter lim="800000"/>
              <a:headEnd/>
              <a:tailEnd/>
            </a:ln>
          </p:spPr>
          <p:txBody>
            <a:bodyPr wrap="none" lIns="0" tIns="0" rIns="0" bIns="0">
              <a:spAutoFit/>
            </a:bodyPr>
            <a:lstStyle/>
            <a:p>
              <a:pPr defTabSz="893763" eaLnBrk="0" hangingPunct="0"/>
              <a:r>
                <a:rPr lang="en-US" sz="1000">
                  <a:solidFill>
                    <a:srgbClr val="000000"/>
                  </a:solidFill>
                </a:rPr>
                <a:t>Microsoft</a:t>
              </a:r>
              <a:endParaRPr lang="en-US" sz="1000" b="1">
                <a:solidFill>
                  <a:srgbClr val="000099"/>
                </a:solidFill>
              </a:endParaRPr>
            </a:p>
          </p:txBody>
        </p:sp>
        <p:sp>
          <p:nvSpPr>
            <p:cNvPr id="25615" name="Rectangle 108"/>
            <p:cNvSpPr>
              <a:spLocks noChangeAspect="1" noChangeArrowheads="1"/>
            </p:cNvSpPr>
            <p:nvPr/>
          </p:nvSpPr>
          <p:spPr bwMode="auto">
            <a:xfrm>
              <a:off x="4593" y="2487"/>
              <a:ext cx="52" cy="52"/>
            </a:xfrm>
            <a:prstGeom prst="rect">
              <a:avLst/>
            </a:prstGeom>
            <a:solidFill>
              <a:srgbClr val="339966"/>
            </a:solidFill>
            <a:ln w="9525">
              <a:solidFill>
                <a:srgbClr val="000000"/>
              </a:solidFill>
              <a:miter lim="800000"/>
              <a:headEnd/>
              <a:tailEnd/>
            </a:ln>
          </p:spPr>
          <p:txBody>
            <a:bodyPr/>
            <a:lstStyle/>
            <a:p>
              <a:endParaRPr lang="en-US"/>
            </a:p>
          </p:txBody>
        </p:sp>
        <p:sp>
          <p:nvSpPr>
            <p:cNvPr id="25616" name="Rectangle 109"/>
            <p:cNvSpPr>
              <a:spLocks noChangeArrowheads="1"/>
            </p:cNvSpPr>
            <p:nvPr/>
          </p:nvSpPr>
          <p:spPr bwMode="auto">
            <a:xfrm>
              <a:off x="4683" y="2463"/>
              <a:ext cx="907" cy="97"/>
            </a:xfrm>
            <a:prstGeom prst="rect">
              <a:avLst/>
            </a:prstGeom>
            <a:noFill/>
            <a:ln w="9525">
              <a:noFill/>
              <a:miter lim="800000"/>
              <a:headEnd/>
              <a:tailEnd/>
            </a:ln>
          </p:spPr>
          <p:txBody>
            <a:bodyPr wrap="none" lIns="0" tIns="0" rIns="0" bIns="0">
              <a:spAutoFit/>
            </a:bodyPr>
            <a:lstStyle/>
            <a:p>
              <a:pPr defTabSz="893763" eaLnBrk="0" hangingPunct="0"/>
              <a:r>
                <a:rPr lang="en-US" sz="1000">
                  <a:solidFill>
                    <a:srgbClr val="000000"/>
                  </a:solidFill>
                </a:rPr>
                <a:t>Enterprise voice provider</a:t>
              </a:r>
              <a:endParaRPr lang="en-US" sz="1000" b="1">
                <a:solidFill>
                  <a:srgbClr val="000099"/>
                </a:solidFill>
              </a:endParaRPr>
            </a:p>
          </p:txBody>
        </p:sp>
        <p:sp>
          <p:nvSpPr>
            <p:cNvPr id="25617" name="Rectangle 110"/>
            <p:cNvSpPr>
              <a:spLocks noChangeAspect="1" noChangeArrowheads="1"/>
            </p:cNvSpPr>
            <p:nvPr/>
          </p:nvSpPr>
          <p:spPr bwMode="auto">
            <a:xfrm>
              <a:off x="4593" y="2601"/>
              <a:ext cx="52" cy="52"/>
            </a:xfrm>
            <a:prstGeom prst="rect">
              <a:avLst/>
            </a:prstGeom>
            <a:solidFill>
              <a:srgbClr val="0000FF"/>
            </a:solidFill>
            <a:ln w="9525">
              <a:solidFill>
                <a:srgbClr val="000000"/>
              </a:solidFill>
              <a:miter lim="800000"/>
              <a:headEnd/>
              <a:tailEnd/>
            </a:ln>
          </p:spPr>
          <p:txBody>
            <a:bodyPr/>
            <a:lstStyle/>
            <a:p>
              <a:endParaRPr lang="en-US"/>
            </a:p>
          </p:txBody>
        </p:sp>
        <p:sp>
          <p:nvSpPr>
            <p:cNvPr id="25618" name="Rectangle 111"/>
            <p:cNvSpPr>
              <a:spLocks noChangeArrowheads="1"/>
            </p:cNvSpPr>
            <p:nvPr/>
          </p:nvSpPr>
          <p:spPr bwMode="auto">
            <a:xfrm>
              <a:off x="4683" y="2577"/>
              <a:ext cx="146" cy="97"/>
            </a:xfrm>
            <a:prstGeom prst="rect">
              <a:avLst/>
            </a:prstGeom>
            <a:noFill/>
            <a:ln w="9525">
              <a:noFill/>
              <a:miter lim="800000"/>
              <a:headEnd/>
              <a:tailEnd/>
            </a:ln>
          </p:spPr>
          <p:txBody>
            <a:bodyPr wrap="none" lIns="0" tIns="0" rIns="0" bIns="0">
              <a:spAutoFit/>
            </a:bodyPr>
            <a:lstStyle/>
            <a:p>
              <a:pPr defTabSz="893763" eaLnBrk="0" hangingPunct="0"/>
              <a:r>
                <a:rPr lang="en-US" sz="1000">
                  <a:solidFill>
                    <a:srgbClr val="000000"/>
                  </a:solidFill>
                </a:rPr>
                <a:t>IBM</a:t>
              </a:r>
              <a:endParaRPr lang="en-US" sz="1000" b="1">
                <a:solidFill>
                  <a:srgbClr val="000099"/>
                </a:solidFill>
              </a:endParaRPr>
            </a:p>
          </p:txBody>
        </p:sp>
        <p:sp>
          <p:nvSpPr>
            <p:cNvPr id="25619" name="Rectangle 112"/>
            <p:cNvSpPr>
              <a:spLocks noChangeAspect="1" noChangeArrowheads="1"/>
            </p:cNvSpPr>
            <p:nvPr/>
          </p:nvSpPr>
          <p:spPr bwMode="auto">
            <a:xfrm>
              <a:off x="4593" y="2715"/>
              <a:ext cx="52" cy="52"/>
            </a:xfrm>
            <a:prstGeom prst="rect">
              <a:avLst/>
            </a:prstGeom>
            <a:solidFill>
              <a:srgbClr val="C0C0C0"/>
            </a:solidFill>
            <a:ln w="9525">
              <a:solidFill>
                <a:srgbClr val="000000"/>
              </a:solidFill>
              <a:miter lim="800000"/>
              <a:headEnd/>
              <a:tailEnd/>
            </a:ln>
          </p:spPr>
          <p:txBody>
            <a:bodyPr/>
            <a:lstStyle/>
            <a:p>
              <a:endParaRPr lang="en-US"/>
            </a:p>
          </p:txBody>
        </p:sp>
        <p:sp>
          <p:nvSpPr>
            <p:cNvPr id="25620" name="Rectangle 113"/>
            <p:cNvSpPr>
              <a:spLocks noChangeArrowheads="1"/>
            </p:cNvSpPr>
            <p:nvPr/>
          </p:nvSpPr>
          <p:spPr bwMode="auto">
            <a:xfrm>
              <a:off x="4683" y="2691"/>
              <a:ext cx="205" cy="97"/>
            </a:xfrm>
            <a:prstGeom prst="rect">
              <a:avLst/>
            </a:prstGeom>
            <a:noFill/>
            <a:ln w="9525">
              <a:noFill/>
              <a:miter lim="800000"/>
              <a:headEnd/>
              <a:tailEnd/>
            </a:ln>
          </p:spPr>
          <p:txBody>
            <a:bodyPr wrap="none" lIns="0" tIns="0" rIns="0" bIns="0">
              <a:spAutoFit/>
            </a:bodyPr>
            <a:lstStyle/>
            <a:p>
              <a:pPr defTabSz="893763" eaLnBrk="0" hangingPunct="0"/>
              <a:r>
                <a:rPr lang="en-US" sz="1000">
                  <a:solidFill>
                    <a:srgbClr val="000000"/>
                  </a:solidFill>
                </a:rPr>
                <a:t>Other</a:t>
              </a:r>
              <a:endParaRPr lang="en-US" sz="1000" b="1">
                <a:solidFill>
                  <a:srgbClr val="000099"/>
                </a:solidFill>
              </a:endParaRPr>
            </a:p>
          </p:txBody>
        </p:sp>
      </p:grpSp>
      <p:sp>
        <p:nvSpPr>
          <p:cNvPr id="25607" name="Rectangle 114"/>
          <p:cNvSpPr>
            <a:spLocks noChangeArrowheads="1"/>
          </p:cNvSpPr>
          <p:nvPr/>
        </p:nvSpPr>
        <p:spPr bwMode="auto">
          <a:xfrm>
            <a:off x="236538" y="1835150"/>
            <a:ext cx="725487" cy="366713"/>
          </a:xfrm>
          <a:prstGeom prst="rect">
            <a:avLst/>
          </a:prstGeom>
          <a:noFill/>
          <a:ln w="9525">
            <a:noFill/>
            <a:miter lim="800000"/>
            <a:headEnd/>
            <a:tailEnd/>
          </a:ln>
        </p:spPr>
        <p:txBody>
          <a:bodyPr lIns="0" tIns="0" rIns="0" bIns="0">
            <a:spAutoFit/>
          </a:bodyPr>
          <a:lstStyle/>
          <a:p>
            <a:pPr algn="ctr" defTabSz="893763" eaLnBrk="0" hangingPunct="0">
              <a:lnSpc>
                <a:spcPct val="90000"/>
              </a:lnSpc>
            </a:pPr>
            <a:r>
              <a:rPr lang="en-US" sz="900" b="1">
                <a:solidFill>
                  <a:srgbClr val="0000FF"/>
                </a:solidFill>
              </a:rPr>
              <a:t>Global  Businesses By Size</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ChangeArrowheads="1"/>
          </p:cNvSpPr>
          <p:nvPr/>
        </p:nvSpPr>
        <p:spPr bwMode="auto">
          <a:xfrm>
            <a:off x="533400" y="1558925"/>
            <a:ext cx="8001000" cy="4689475"/>
          </a:xfrm>
          <a:prstGeom prst="rect">
            <a:avLst/>
          </a:prstGeom>
          <a:noFill/>
          <a:ln w="9525">
            <a:noFill/>
            <a:miter lim="800000"/>
            <a:headEnd/>
            <a:tailEnd/>
          </a:ln>
        </p:spPr>
        <p:txBody>
          <a:bodyPr lIns="0" tIns="0" rIns="0" bIns="0"/>
          <a:lstStyle/>
          <a:p>
            <a:pPr marL="342900" indent="-342900">
              <a:lnSpc>
                <a:spcPct val="80000"/>
              </a:lnSpc>
              <a:spcBef>
                <a:spcPct val="35000"/>
              </a:spcBef>
              <a:buClr>
                <a:srgbClr val="000099"/>
              </a:buClr>
              <a:buFont typeface="Wingdings" pitchFamily="2" charset="2"/>
              <a:buChar char="§"/>
            </a:pPr>
            <a:r>
              <a:rPr lang="en-US" sz="1300" b="1">
                <a:solidFill>
                  <a:srgbClr val="CC0066"/>
                </a:solidFill>
              </a:rPr>
              <a:t>What are the compelling reasons a customer should implement a next-generation voice platform, UC, and/or Collaboration solution today given the lingering economic uncertainty?</a:t>
            </a:r>
          </a:p>
          <a:p>
            <a:pPr marL="342900" indent="-342900">
              <a:lnSpc>
                <a:spcPct val="80000"/>
              </a:lnSpc>
              <a:spcBef>
                <a:spcPct val="35000"/>
              </a:spcBef>
              <a:buClr>
                <a:srgbClr val="000099"/>
              </a:buClr>
              <a:buFont typeface="Wingdings" pitchFamily="2" charset="2"/>
              <a:buChar char="§"/>
            </a:pPr>
            <a:r>
              <a:rPr lang="en-US" sz="1300" b="1">
                <a:solidFill>
                  <a:srgbClr val="CC0066"/>
                </a:solidFill>
              </a:rPr>
              <a:t>Where does the shift toward software-based architectures for delivering voice and UC currently stand, and how will the options change over the next 5 years?</a:t>
            </a:r>
          </a:p>
          <a:p>
            <a:pPr marL="342900" indent="-342900">
              <a:lnSpc>
                <a:spcPct val="80000"/>
              </a:lnSpc>
              <a:spcBef>
                <a:spcPct val="35000"/>
              </a:spcBef>
              <a:buClr>
                <a:srgbClr val="000099"/>
              </a:buClr>
              <a:buFont typeface="Wingdings" pitchFamily="2" charset="2"/>
              <a:buChar char="§"/>
            </a:pPr>
            <a:r>
              <a:rPr lang="en-US" sz="1300" b="1">
                <a:solidFill>
                  <a:srgbClr val="CC0066"/>
                </a:solidFill>
              </a:rPr>
              <a:t>How does the movement toward an open hardware model tie into broader IT technology trends such as data center consolidation and virtualization, and are the voice and UC providers really ready to deliver in this fashion?</a:t>
            </a:r>
          </a:p>
          <a:p>
            <a:pPr marL="342900" indent="-342900">
              <a:lnSpc>
                <a:spcPct val="80000"/>
              </a:lnSpc>
              <a:spcBef>
                <a:spcPct val="35000"/>
              </a:spcBef>
              <a:buClr>
                <a:srgbClr val="000099"/>
              </a:buClr>
              <a:buFont typeface="Wingdings" pitchFamily="2" charset="2"/>
              <a:buChar char="§"/>
            </a:pPr>
            <a:r>
              <a:rPr lang="en-US" sz="1300" b="1">
                <a:solidFill>
                  <a:srgbClr val="CC0066"/>
                </a:solidFill>
              </a:rPr>
              <a:t>Are UC and Collaboration solutions best delivered through a multi-vendor approach built around interoperability or through a single provider delivering a tightly-integrated, end-to-end architecture?</a:t>
            </a:r>
          </a:p>
          <a:p>
            <a:pPr marL="342900" indent="-342900">
              <a:lnSpc>
                <a:spcPct val="80000"/>
              </a:lnSpc>
              <a:spcBef>
                <a:spcPct val="35000"/>
              </a:spcBef>
              <a:buClr>
                <a:srgbClr val="000099"/>
              </a:buClr>
              <a:buFont typeface="Wingdings" pitchFamily="2" charset="2"/>
              <a:buChar char="§"/>
            </a:pPr>
            <a:r>
              <a:rPr lang="en-US" sz="1300" b="1">
                <a:solidFill>
                  <a:srgbClr val="CC0066"/>
                </a:solidFill>
              </a:rPr>
              <a:t>How large a role will solutions blending premise- and cloud-based capabilities play in delivering targeted UC and Collaboration functionality to specific business segments and users compared to current premise-only offerings?</a:t>
            </a:r>
          </a:p>
          <a:p>
            <a:pPr marL="342900" indent="-342900">
              <a:lnSpc>
                <a:spcPct val="80000"/>
              </a:lnSpc>
              <a:spcBef>
                <a:spcPct val="35000"/>
              </a:spcBef>
              <a:buClr>
                <a:srgbClr val="000099"/>
              </a:buClr>
              <a:buFont typeface="Wingdings" pitchFamily="2" charset="2"/>
              <a:buChar char="§"/>
            </a:pPr>
            <a:r>
              <a:rPr lang="en-US" sz="1300" b="1">
                <a:solidFill>
                  <a:srgbClr val="CC0066"/>
                </a:solidFill>
              </a:rPr>
              <a:t>What are the potential advantages and disadvantages of implementing cloud-based and blended solutions today, and how is that likely to evolve over time?</a:t>
            </a:r>
          </a:p>
          <a:p>
            <a:pPr marL="342900" indent="-342900">
              <a:lnSpc>
                <a:spcPct val="80000"/>
              </a:lnSpc>
              <a:spcBef>
                <a:spcPct val="35000"/>
              </a:spcBef>
              <a:buClr>
                <a:srgbClr val="000099"/>
              </a:buClr>
              <a:buFont typeface="Wingdings" pitchFamily="2" charset="2"/>
              <a:buChar char="§"/>
            </a:pPr>
            <a:r>
              <a:rPr lang="en-US" sz="1300" b="1">
                <a:solidFill>
                  <a:srgbClr val="CC0066"/>
                </a:solidFill>
              </a:rPr>
              <a:t>Are current cloud-based and blended solutions sufficiently developed to address traditional customer concerns around security and storing proprietary data off premise?</a:t>
            </a:r>
          </a:p>
          <a:p>
            <a:pPr marL="342900" indent="-342900">
              <a:lnSpc>
                <a:spcPct val="80000"/>
              </a:lnSpc>
              <a:spcBef>
                <a:spcPct val="35000"/>
              </a:spcBef>
              <a:buClr>
                <a:srgbClr val="000099"/>
              </a:buClr>
              <a:buFont typeface="Wingdings" pitchFamily="2" charset="2"/>
              <a:buChar char="§"/>
            </a:pPr>
            <a:r>
              <a:rPr lang="en-US" sz="1300" b="1">
                <a:solidFill>
                  <a:srgbClr val="CC0066"/>
                </a:solidFill>
              </a:rPr>
              <a:t>How significant a factor will enabling customers to share UC and Collaboration capabilities with external suppliers and business partners be in driving adoption of cloud-based and blended capabilities?</a:t>
            </a:r>
          </a:p>
          <a:p>
            <a:pPr marL="342900" indent="-342900">
              <a:lnSpc>
                <a:spcPct val="80000"/>
              </a:lnSpc>
              <a:spcBef>
                <a:spcPct val="35000"/>
              </a:spcBef>
              <a:buClr>
                <a:srgbClr val="000099"/>
              </a:buClr>
              <a:buFont typeface="Wingdings" pitchFamily="2" charset="2"/>
              <a:buChar char="§"/>
            </a:pPr>
            <a:r>
              <a:rPr lang="en-US" sz="1300" b="1">
                <a:solidFill>
                  <a:srgbClr val="CC0066"/>
                </a:solidFill>
              </a:rPr>
              <a:t>How do you quantify the specific business process benefits and ROI of targeted UC, Collaboration, and CEBP capabilities needed to gain executive and line of business sponsorship for next-generation solutions, and what new requirements does that impose on the channel?</a:t>
            </a:r>
          </a:p>
          <a:p>
            <a:pPr marL="342900" indent="-342900">
              <a:lnSpc>
                <a:spcPct val="80000"/>
              </a:lnSpc>
              <a:spcBef>
                <a:spcPct val="35000"/>
              </a:spcBef>
              <a:buClr>
                <a:srgbClr val="000099"/>
              </a:buClr>
              <a:buFont typeface="Wingdings" pitchFamily="2" charset="2"/>
              <a:buChar char="§"/>
            </a:pPr>
            <a:r>
              <a:rPr lang="en-US" sz="1300" b="1">
                <a:solidFill>
                  <a:srgbClr val="CC0066"/>
                </a:solidFill>
              </a:rPr>
              <a:t>What is the proper role of the vendor in providing capabilities that support individual employee needs and preferences, particularly in the context of the customer’s corporate policies?</a:t>
            </a:r>
          </a:p>
        </p:txBody>
      </p:sp>
      <p:sp>
        <p:nvSpPr>
          <p:cNvPr id="26626" name="Rectangle 3"/>
          <p:cNvSpPr>
            <a:spLocks noChangeArrowheads="1"/>
          </p:cNvSpPr>
          <p:nvPr/>
        </p:nvSpPr>
        <p:spPr bwMode="auto">
          <a:xfrm>
            <a:off x="533400" y="609600"/>
            <a:ext cx="8229600" cy="863600"/>
          </a:xfrm>
          <a:prstGeom prst="rect">
            <a:avLst/>
          </a:prstGeom>
          <a:noFill/>
          <a:ln w="9525">
            <a:noFill/>
            <a:miter lim="800000"/>
            <a:headEnd/>
            <a:tailEnd/>
          </a:ln>
        </p:spPr>
        <p:txBody>
          <a:bodyPr lIns="91429" tIns="45715" rIns="91429" bIns="45715" anchor="ctr"/>
          <a:lstStyle/>
          <a:p>
            <a:pPr>
              <a:lnSpc>
                <a:spcPct val="90000"/>
              </a:lnSpc>
            </a:pPr>
            <a:r>
              <a:rPr lang="en-US" sz="1600" b="1">
                <a:solidFill>
                  <a:srgbClr val="0000CC"/>
                </a:solidFill>
              </a:rPr>
              <a:t>This Panel Will Address A Range Of Questions On The Relevant Technology Considerations And Business Impacts Of Implementing UC And Collaboration Solutions Based On Next-Generation Delivery Models</a:t>
            </a:r>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quot;/&gt;&lt;property id=&quot;20307&quot; value=&quot;256&quot;/&gt;&lt;/object&gt;&lt;object type=&quot;3&quot; unique_id=&quot;10005&quot;&gt;&lt;property id=&quot;20148&quot; value=&quot;5&quot;/&gt;&lt;property id=&quot;20300&quot; value=&quot;Slide 2&quot;/&gt;&lt;property id=&quot;20307&quot; value=&quot;258&quot;/&gt;&lt;/object&gt;&lt;object type=&quot;3&quot; unique_id=&quot;10006&quot;&gt;&lt;property id=&quot;20148&quot; value=&quot;5&quot;/&gt;&lt;property id=&quot;20300&quot; value=&quot;Slide 3&quot;/&gt;&lt;property id=&quot;20307&quot; value=&quot;257&quot;/&gt;&lt;/object&gt;&lt;/object&gt;&lt;/object&gt;&lt;/database&gt;"/>
  <p:tag name="SECTOMILLISECCONVERTED"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128</TotalTime>
  <Words>1297</Words>
  <Application>Microsoft Office PowerPoint</Application>
  <PresentationFormat>On-screen Show (4:3)</PresentationFormat>
  <Paragraphs>238</Paragraphs>
  <Slides>10</Slides>
  <Notes>4</Notes>
  <HiddenSlides>0</HiddenSlides>
  <MMClips>0</MMClips>
  <ScaleCrop>false</ScaleCrop>
  <HeadingPairs>
    <vt:vector size="6" baseType="variant">
      <vt:variant>
        <vt:lpstr>Fonts Used</vt:lpstr>
      </vt:variant>
      <vt:variant>
        <vt:i4>3</vt:i4>
      </vt:variant>
      <vt:variant>
        <vt:lpstr>Design Template</vt:lpstr>
      </vt:variant>
      <vt:variant>
        <vt:i4>2</vt:i4>
      </vt:variant>
      <vt:variant>
        <vt:lpstr>Slide Titles</vt:lpstr>
      </vt:variant>
      <vt:variant>
        <vt:i4>10</vt:i4>
      </vt:variant>
    </vt:vector>
  </HeadingPairs>
  <TitlesOfParts>
    <vt:vector size="15" baseType="lpstr">
      <vt:lpstr>Arial</vt:lpstr>
      <vt:lpstr>Calibri</vt:lpstr>
      <vt:lpstr>Wingdings</vt:lpstr>
      <vt:lpstr>Office Theme</vt:lpstr>
      <vt:lpstr>Office Theme</vt:lpstr>
      <vt:lpstr>Panel Discussion  Next-Generation Business Communications Architectures: New Options Blending Premise- and Cloud-Based Delivery</vt:lpstr>
      <vt:lpstr>Slide 2</vt:lpstr>
      <vt:lpstr>Slide 3</vt:lpstr>
      <vt:lpstr>Slide 4</vt:lpstr>
      <vt:lpstr>Slide 5</vt:lpstr>
      <vt:lpstr>Slide 6</vt:lpstr>
      <vt:lpstr>Slide 7</vt:lpstr>
      <vt:lpstr>Slide 8</vt:lpstr>
      <vt:lpstr>Slide 9</vt:lpstr>
      <vt:lpstr>Slide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aurkawich</dc:creator>
  <cp:lastModifiedBy>fstinson</cp:lastModifiedBy>
  <cp:revision>22</cp:revision>
  <dcterms:created xsi:type="dcterms:W3CDTF">2009-11-12T16:49:39Z</dcterms:created>
  <dcterms:modified xsi:type="dcterms:W3CDTF">2010-01-12T16:41:29Z</dcterms:modified>
</cp:coreProperties>
</file>