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4" r:id="rId6"/>
    <p:sldId id="262" r:id="rId7"/>
    <p:sldId id="263" r:id="rId8"/>
    <p:sldId id="259" r:id="rId9"/>
    <p:sldId id="269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7"/>
  <c:chart>
    <c:title>
      <c:tx>
        <c:rich>
          <a:bodyPr/>
          <a:lstStyle/>
          <a:p>
            <a:pPr>
              <a:defRPr/>
            </a:pPr>
            <a:r>
              <a:rPr lang="en-US"/>
              <a:t>Bandwidth Allocations by Radio Service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Sheet1!$A$1:$A$6</c:f>
              <c:strCache>
                <c:ptCount val="6"/>
                <c:pt idx="0">
                  <c:v>White Space Total</c:v>
                </c:pt>
                <c:pt idx="1">
                  <c:v>White Space High Power</c:v>
                </c:pt>
                <c:pt idx="2">
                  <c:v>700 MHz</c:v>
                </c:pt>
                <c:pt idx="3">
                  <c:v>PCS</c:v>
                </c:pt>
                <c:pt idx="4">
                  <c:v>Cellular</c:v>
                </c:pt>
                <c:pt idx="5">
                  <c:v>AWS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204</c:v>
                </c:pt>
                <c:pt idx="1">
                  <c:v>108</c:v>
                </c:pt>
                <c:pt idx="2">
                  <c:v>108</c:v>
                </c:pt>
                <c:pt idx="3">
                  <c:v>120</c:v>
                </c:pt>
                <c:pt idx="4">
                  <c:v>50</c:v>
                </c:pt>
                <c:pt idx="5">
                  <c:v>90</c:v>
                </c:pt>
              </c:numCache>
            </c:numRef>
          </c:val>
        </c:ser>
        <c:shape val="cylinder"/>
        <c:axId val="80018048"/>
        <c:axId val="80146816"/>
        <c:axId val="0"/>
      </c:bar3DChart>
      <c:catAx>
        <c:axId val="80018048"/>
        <c:scaling>
          <c:orientation val="minMax"/>
        </c:scaling>
        <c:axPos val="b"/>
        <c:majorTickMark val="none"/>
        <c:tickLblPos val="nextTo"/>
        <c:crossAx val="80146816"/>
        <c:crosses val="autoZero"/>
        <c:auto val="1"/>
        <c:lblAlgn val="ctr"/>
        <c:lblOffset val="100"/>
      </c:catAx>
      <c:valAx>
        <c:axId val="801468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MHz</a:t>
                </a:r>
              </a:p>
            </c:rich>
          </c:tx>
          <c:layout/>
        </c:title>
        <c:numFmt formatCode="General" sourceLinked="1"/>
        <c:tickLblPos val="nextTo"/>
        <c:crossAx val="8001804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CCD3A-DAD2-4635-BC32-644A766D97FA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5CF7-0292-4FDF-8E4E-90E4F0D33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6427-7D8F-4480-95C8-E292EAD834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8382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latin typeface="Eurostil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  <a:latin typeface="Eurostil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00800"/>
            <a:ext cx="5486400" cy="381000"/>
          </a:xfrm>
        </p:spPr>
        <p:txBody>
          <a:bodyPr/>
          <a:lstStyle>
            <a:lvl1pPr algn="l">
              <a:defRPr dirty="0" smtClean="0"/>
            </a:lvl1pPr>
          </a:lstStyle>
          <a:p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Eurostil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urostile" pitchFamily="34" charset="0"/>
              </a:defRPr>
            </a:lvl1pPr>
            <a:lvl2pPr>
              <a:defRPr>
                <a:latin typeface="Eurostile" pitchFamily="34" charset="0"/>
              </a:defRPr>
            </a:lvl2pPr>
            <a:lvl3pPr>
              <a:defRPr>
                <a:latin typeface="Eurostile" pitchFamily="34" charset="0"/>
              </a:defRPr>
            </a:lvl3pPr>
            <a:lvl4pPr>
              <a:defRPr>
                <a:latin typeface="Eurostile" pitchFamily="34" charset="0"/>
              </a:defRPr>
            </a:lvl4pPr>
            <a:lvl5pPr>
              <a:defRPr>
                <a:latin typeface="Eurostil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>
                <a:latin typeface="Eurostile" pitchFamily="34" charset="0"/>
              </a:defRPr>
            </a:lvl1pPr>
            <a:lvl2pPr>
              <a:defRPr sz="2800">
                <a:latin typeface="Eurostile" pitchFamily="34" charset="0"/>
              </a:defRPr>
            </a:lvl2pPr>
            <a:lvl3pPr>
              <a:defRPr sz="2400">
                <a:latin typeface="Eurostile" pitchFamily="34" charset="0"/>
              </a:defRPr>
            </a:lvl3pPr>
            <a:lvl4pPr>
              <a:defRPr sz="2000">
                <a:latin typeface="Eurostile" pitchFamily="34" charset="0"/>
              </a:defRPr>
            </a:lvl4pPr>
            <a:lvl5pPr>
              <a:defRPr sz="2000">
                <a:latin typeface="Eurostil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>
                <a:latin typeface="Eurostile" pitchFamily="34" charset="0"/>
              </a:defRPr>
            </a:lvl1pPr>
            <a:lvl2pPr>
              <a:defRPr sz="2800">
                <a:latin typeface="Eurostile" pitchFamily="34" charset="0"/>
              </a:defRPr>
            </a:lvl2pPr>
            <a:lvl3pPr>
              <a:defRPr sz="2400">
                <a:latin typeface="Eurostile" pitchFamily="34" charset="0"/>
              </a:defRPr>
            </a:lvl3pPr>
            <a:lvl4pPr>
              <a:defRPr sz="2000">
                <a:latin typeface="Eurostile" pitchFamily="34" charset="0"/>
              </a:defRPr>
            </a:lvl4pPr>
            <a:lvl5pPr>
              <a:defRPr sz="2000">
                <a:latin typeface="Eurostil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/>
          </p:cNvSpPr>
          <p:nvPr/>
        </p:nvSpPr>
        <p:spPr>
          <a:xfrm>
            <a:off x="3276600" y="6273800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8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229600" cy="86836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3886200" cy="304800"/>
          </a:xfrm>
        </p:spPr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1F86-838B-487B-8726-63A49E3A7172}" type="datetime1">
              <a:rPr lang="en-US" smtClean="0"/>
              <a:pPr>
                <a:defRPr/>
              </a:pPr>
              <a:t>1/22/2010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Spectrum Bridge, Inc.      Proprietary &amp; Confidential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5E31-6B5C-4062-9FF5-46126A3AB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1F86-838B-487B-8726-63A49E3A7172}" type="datetime1">
              <a:rPr lang="en-US"/>
              <a:pPr>
                <a:defRPr/>
              </a:pPr>
              <a:t>1/22/2010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Spectrum Bridge, Inc.      Proprietary &amp;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5E31-6B5C-4062-9FF5-46126A3AB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terior-Slide-Header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02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7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276600" y="6248400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8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6858000" y="62484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ea typeface="ＭＳ Ｐゴシック" pitchFamily="-112" charset="-128"/>
                <a:cs typeface="+mn-cs"/>
              </a:defRPr>
            </a:lvl1pPr>
          </a:lstStyle>
          <a:p>
            <a:fld id="{A49E9871-1351-4C2F-B1D0-78A3E7E6F82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05200" y="6553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chemeClr val="bg2"/>
                </a:solidFill>
                <a:ea typeface="ＭＳ Ｐゴシック" pitchFamily="-112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4800" y="6553200"/>
            <a:ext cx="1066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ea typeface="ＭＳ Ｐゴシック" pitchFamily="-112" charset="-128"/>
                <a:cs typeface="+mn-cs"/>
              </a:defRPr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49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Eurostile"/>
          <a:ea typeface="ＭＳ Ｐゴシック" pitchFamily="-109" charset="-128"/>
          <a:cs typeface="Eurostil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Eurostile" pitchFamily="-60" charset="0"/>
          <a:ea typeface="ＭＳ Ｐゴシック" pitchFamily="-109" charset="-128"/>
          <a:cs typeface="Eurostil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Eurostile" pitchFamily="-60" charset="0"/>
          <a:ea typeface="ＭＳ Ｐゴシック" pitchFamily="-109" charset="-128"/>
          <a:cs typeface="Eurostil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Eurostile" pitchFamily="-60" charset="0"/>
          <a:ea typeface="ＭＳ Ｐゴシック" pitchFamily="-109" charset="-128"/>
          <a:cs typeface="Eurostil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Eurostile" pitchFamily="-60" charset="0"/>
          <a:ea typeface="ＭＳ Ｐゴシック" pitchFamily="-109" charset="-128"/>
          <a:cs typeface="Eurostil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Eurostile"/>
          <a:ea typeface="ＭＳ Ｐゴシック" pitchFamily="-109" charset="-128"/>
          <a:cs typeface="Eurostile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Eurostile"/>
          <a:ea typeface="ＭＳ Ｐゴシック" pitchFamily="-109" charset="-128"/>
          <a:cs typeface="Eurostil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Eurostile"/>
          <a:ea typeface="ＭＳ Ｐゴシック" pitchFamily="-109" charset="-128"/>
          <a:cs typeface="Eurostil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Eurostile"/>
          <a:ea typeface="ＭＳ Ｐゴシック" pitchFamily="-109" charset="-128"/>
          <a:cs typeface="Eurostil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Eurostile"/>
          <a:ea typeface="ＭＳ Ｐゴシック" pitchFamily="-109" charset="-128"/>
          <a:cs typeface="Eurostil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4g-wirelessevolution.tmcnet.com/conference/east-10/e-10-agenda.aspx?t=4GK#4GK-1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pectrumbridge.co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ck@spectrumbridge.com" TargetMode="External"/><Relationship Id="rId2" Type="http://schemas.openxmlformats.org/officeDocument/2006/relationships/hyperlink" Target="http://www.spectrumbridge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.rotondo.SBI\Desktop\Spectrum%20Shortage%20video%20clip\FINAL_GENACHOWSKI_INTERVIEW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  <a:hlinkClick r:id="rId2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Utilizing White Spaces for broadband access: Where do we go from here?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3810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Agenda: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Spectrum Bridge Overview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 Spectrum Shortage…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TV White Spaces Background &amp; Advantages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 Telco Applications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White Spaces Case Study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Beyond TV White Spaces: Secondary Markets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 The Future: Universal Spectrum Access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5257800"/>
            <a:ext cx="2074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Rick Rotondo</a:t>
            </a:r>
          </a:p>
          <a:p>
            <a:r>
              <a:rPr lang="en-US" dirty="0" smtClean="0"/>
              <a:t>CMO &amp; Co-Founder</a:t>
            </a:r>
          </a:p>
          <a:p>
            <a:r>
              <a:rPr lang="en-US" dirty="0" smtClean="0"/>
              <a:t>Spectrum Bridge Inc</a:t>
            </a:r>
          </a:p>
          <a:p>
            <a:r>
              <a:rPr lang="en-US" dirty="0" smtClean="0"/>
              <a:t>1/21/2010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lide4-SanAntonioPresentation.png"/>
          <p:cNvPicPr>
            <a:picLocks noChangeAspect="1"/>
          </p:cNvPicPr>
          <p:nvPr/>
        </p:nvPicPr>
        <p:blipFill>
          <a:blip r:embed="rId2" cstate="print"/>
          <a:srcRect b="11680"/>
          <a:stretch>
            <a:fillRect/>
          </a:stretch>
        </p:blipFill>
        <p:spPr>
          <a:xfrm>
            <a:off x="4648578" y="1219200"/>
            <a:ext cx="4190622" cy="5181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09600" y="76200"/>
            <a:ext cx="100584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Secondary Market Opportunities </a:t>
            </a:r>
            <a:r>
              <a:rPr lang="en-US" sz="3200" dirty="0" smtClean="0"/>
              <a:t>“</a:t>
            </a:r>
            <a:r>
              <a:rPr lang="en-US" sz="3200" dirty="0" smtClean="0"/>
              <a:t>Licensed White Spaces”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28600" y="1524001"/>
            <a:ext cx="5562600" cy="5029200"/>
          </a:xfrm>
        </p:spPr>
        <p:txBody>
          <a:bodyPr/>
          <a:lstStyle/>
          <a:p>
            <a:r>
              <a:rPr lang="en-US" sz="2400" dirty="0" smtClean="0"/>
              <a:t>FCC Rules Enable Creative Spectrum Use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Wholesale License transfers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Leasing</a:t>
            </a:r>
          </a:p>
          <a:p>
            <a:pPr lvl="1">
              <a:buFont typeface="Arial" pitchFamily="34" charset="0"/>
              <a:buChar char="–"/>
            </a:pPr>
            <a:r>
              <a:rPr lang="en-US" sz="2000" dirty="0" smtClean="0"/>
              <a:t>Short term</a:t>
            </a:r>
          </a:p>
          <a:p>
            <a:pPr lvl="1">
              <a:buFont typeface="Arial" pitchFamily="34" charset="0"/>
              <a:buChar char="–"/>
            </a:pPr>
            <a:r>
              <a:rPr lang="en-US" sz="2000" dirty="0" smtClean="0"/>
              <a:t>Long term</a:t>
            </a:r>
          </a:p>
          <a:p>
            <a:pPr lvl="1">
              <a:buFont typeface="Arial" pitchFamily="34" charset="0"/>
              <a:buChar char="–"/>
            </a:pPr>
            <a:r>
              <a:rPr lang="en-US" sz="2000" dirty="0" smtClean="0"/>
              <a:t>Partitioning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Repurposing of Spectrum</a:t>
            </a:r>
          </a:p>
          <a:p>
            <a:pPr lvl="1">
              <a:buFont typeface="Arial" pitchFamily="34" charset="0"/>
              <a:buChar char="–"/>
            </a:pPr>
            <a:r>
              <a:rPr lang="en-US" sz="2000" dirty="0" smtClean="0"/>
              <a:t>Waivers for legacy rules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Spectrum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554788"/>
            <a:ext cx="2133600" cy="244475"/>
          </a:xfrm>
        </p:spPr>
        <p:txBody>
          <a:bodyPr/>
          <a:lstStyle/>
          <a:p>
            <a:pPr>
              <a:defRPr/>
            </a:pPr>
            <a:fld id="{2B317402-AF17-4C86-AC02-381AD06AC69D}" type="datetime1">
              <a:rPr lang="en-US" smtClean="0"/>
              <a:pPr>
                <a:defRPr/>
              </a:pPr>
              <a:t>1/22/2010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17413-3EA4-48E6-880A-56E340F8CF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00279200" y="98145600"/>
            <a:ext cx="10058400" cy="1085850"/>
          </a:xfrm>
          <a:prstGeom prst="rect">
            <a:avLst/>
          </a:prstGeom>
          <a:solidFill>
            <a:srgbClr val="9DB4C9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2292" name="Picture 3" descr="Spectrum_Bridge_Logo-4partn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46425" y="98450400"/>
            <a:ext cx="1171575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104422575" y="98431350"/>
            <a:ext cx="3175" cy="260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106194225" y="98431350"/>
            <a:ext cx="3175" cy="26035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SpecEx: The Online Marketplace for Spectrum</a:t>
            </a:r>
            <a:endParaRPr lang="en-US" sz="2800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559550"/>
            <a:ext cx="2133600" cy="244475"/>
          </a:xfrm>
        </p:spPr>
        <p:txBody>
          <a:bodyPr/>
          <a:lstStyle/>
          <a:p>
            <a:pPr>
              <a:defRPr/>
            </a:pPr>
            <a:fld id="{87201F86-838B-487B-8726-63A49E3A7172}" type="datetime1">
              <a:rPr lang="en-US" smtClean="0"/>
              <a:pPr>
                <a:defRPr/>
              </a:pPr>
              <a:t>1/22/2010</a:t>
            </a:fld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1066800" cy="244475"/>
          </a:xfrm>
        </p:spPr>
        <p:txBody>
          <a:bodyPr/>
          <a:lstStyle/>
          <a:p>
            <a:pPr>
              <a:defRPr/>
            </a:pPr>
            <a:fld id="{7DBA5E31-6B5C-4062-9FF5-46126A3AB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3" cstate="print"/>
          <a:srcRect l="3686" t="27296" r="60256" b="5612"/>
          <a:stretch>
            <a:fillRect/>
          </a:stretch>
        </p:blipFill>
        <p:spPr bwMode="auto">
          <a:xfrm>
            <a:off x="228600" y="11430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0" y="1676400"/>
            <a:ext cx="2514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1800" y="4800600"/>
            <a:ext cx="2514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4800600"/>
            <a:ext cx="2514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525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Future: </a:t>
            </a:r>
            <a:br>
              <a:rPr lang="en-US" sz="3200" dirty="0" smtClean="0"/>
            </a:br>
            <a:r>
              <a:rPr lang="en-US" sz="3200" dirty="0" smtClean="0"/>
              <a:t>Universal Spectrum 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8686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Dynamic Allocation of:</a:t>
            </a:r>
          </a:p>
          <a:p>
            <a:pPr lvl="1"/>
            <a:r>
              <a:rPr lang="en-US" sz="2000" dirty="0" smtClean="0"/>
              <a:t>“Owned Spectrum”</a:t>
            </a:r>
          </a:p>
          <a:p>
            <a:pPr lvl="1"/>
            <a:r>
              <a:rPr lang="en-US" sz="2000" dirty="0" smtClean="0"/>
              <a:t>Unlicensed Spectrum </a:t>
            </a:r>
            <a:r>
              <a:rPr lang="en-US" sz="2000" i="1" dirty="0" smtClean="0"/>
              <a:t>(incl. TV and other White Spaces)</a:t>
            </a:r>
          </a:p>
          <a:p>
            <a:pPr lvl="1"/>
            <a:r>
              <a:rPr lang="en-US" sz="2000" dirty="0" smtClean="0"/>
              <a:t>Spectrum on the Secondary Market </a:t>
            </a:r>
            <a:r>
              <a:rPr lang="en-US" sz="2000" i="1" dirty="0" smtClean="0"/>
              <a:t>(short term leases)</a:t>
            </a:r>
          </a:p>
          <a:p>
            <a:r>
              <a:rPr lang="en-US" sz="2400" dirty="0" smtClean="0"/>
              <a:t>Database Driven </a:t>
            </a:r>
            <a:r>
              <a:rPr lang="en-US" sz="2400" i="1" dirty="0" smtClean="0"/>
              <a:t>(similar to TV White Spaces)</a:t>
            </a:r>
          </a:p>
          <a:p>
            <a:r>
              <a:rPr lang="en-US" sz="2400" dirty="0" smtClean="0"/>
              <a:t>Spectrum is Put to its Highest Economic Use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1600" i="1" dirty="0" smtClean="0"/>
          </a:p>
          <a:p>
            <a:pPr algn="ctr">
              <a:buNone/>
            </a:pPr>
            <a:endParaRPr lang="en-US" sz="1600" i="1" dirty="0" smtClean="0"/>
          </a:p>
          <a:p>
            <a:pPr algn="ctr">
              <a:buNone/>
            </a:pPr>
            <a:r>
              <a:rPr lang="en-US" sz="1900" i="1" dirty="0" smtClean="0"/>
              <a:t>Visit: </a:t>
            </a:r>
            <a:r>
              <a:rPr lang="en-US" sz="1900" i="1" dirty="0" smtClean="0">
                <a:hlinkClick r:id="rId2"/>
              </a:rPr>
              <a:t>www.SpectrumBridge.com</a:t>
            </a:r>
            <a:r>
              <a:rPr lang="en-US" sz="1900" i="1" dirty="0" smtClean="0"/>
              <a:t> for more on Universal Spectrum Access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559550"/>
            <a:ext cx="2133600" cy="244475"/>
          </a:xfrm>
        </p:spPr>
        <p:txBody>
          <a:bodyPr/>
          <a:lstStyle/>
          <a:p>
            <a:pPr>
              <a:defRPr/>
            </a:pPr>
            <a:fld id="{87201F86-838B-487B-8726-63A49E3A7172}" type="datetime1">
              <a:rPr lang="en-US" smtClean="0"/>
              <a:pPr>
                <a:defRPr/>
              </a:pPr>
              <a:t>1/22/2010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1066800" cy="244475"/>
          </a:xfrm>
        </p:spPr>
        <p:txBody>
          <a:bodyPr/>
          <a:lstStyle/>
          <a:p>
            <a:pPr>
              <a:defRPr/>
            </a:pPr>
            <a:fld id="{7DBA5E31-6B5C-4062-9FF5-46126A3AB6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47110"/>
            <a:ext cx="4343400" cy="22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6705600" y="3886200"/>
            <a:ext cx="1905000" cy="1447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Spectrum Scarcity</a:t>
            </a:r>
            <a:endParaRPr lang="en-US" sz="2000" b="1" dirty="0"/>
          </a:p>
        </p:txBody>
      </p:sp>
      <p:sp>
        <p:nvSpPr>
          <p:cNvPr id="13" name="&quot;No&quot; Symbol 12"/>
          <p:cNvSpPr/>
          <p:nvPr/>
        </p:nvSpPr>
        <p:spPr>
          <a:xfrm>
            <a:off x="7010400" y="3962400"/>
            <a:ext cx="1295400" cy="1371600"/>
          </a:xfrm>
          <a:prstGeom prst="noSmoking">
            <a:avLst>
              <a:gd name="adj" fmla="val 40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Rick Rotondo</a:t>
            </a:r>
          </a:p>
          <a:p>
            <a:r>
              <a:rPr lang="en-US" dirty="0" smtClean="0"/>
              <a:t>CMO &amp; Co-Founder</a:t>
            </a:r>
          </a:p>
          <a:p>
            <a:r>
              <a:rPr lang="en-US" dirty="0" smtClean="0"/>
              <a:t>Spectrum Bridge Inc.</a:t>
            </a:r>
          </a:p>
          <a:p>
            <a:r>
              <a:rPr lang="en-US" dirty="0" smtClean="0">
                <a:hlinkClick r:id="rId2"/>
              </a:rPr>
              <a:t>www.spectrumbridge.com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rick@spectrumbridge.com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Bridge: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Spectrum Bridge was formed to address growing spectrum scarcity by:</a:t>
            </a:r>
          </a:p>
          <a:p>
            <a:pPr lvl="1"/>
            <a:r>
              <a:rPr lang="en-US" sz="2400" dirty="0" smtClean="0"/>
              <a:t>Making </a:t>
            </a:r>
            <a:r>
              <a:rPr lang="en-US" sz="2400" b="1" dirty="0" smtClean="0"/>
              <a:t>access</a:t>
            </a:r>
            <a:r>
              <a:rPr lang="en-US" sz="2400" dirty="0" smtClean="0"/>
              <a:t> to spectrum faster ,easier and more cost-effective</a:t>
            </a:r>
          </a:p>
          <a:p>
            <a:pPr lvl="1"/>
            <a:r>
              <a:rPr lang="en-US" sz="2400" dirty="0" smtClean="0"/>
              <a:t>Helping network operators intelligently </a:t>
            </a:r>
            <a:r>
              <a:rPr lang="en-US" sz="2400" b="1" dirty="0" smtClean="0"/>
              <a:t>allocate</a:t>
            </a:r>
            <a:r>
              <a:rPr lang="en-US" sz="2400" dirty="0" smtClean="0"/>
              <a:t> existing spectrum</a:t>
            </a:r>
          </a:p>
          <a:p>
            <a:pPr lvl="1"/>
            <a:r>
              <a:rPr lang="en-US" sz="2400" dirty="0" smtClean="0"/>
              <a:t>Increasing the </a:t>
            </a:r>
            <a:r>
              <a:rPr lang="en-US" sz="2400" b="1" dirty="0" smtClean="0"/>
              <a:t>efficient use </a:t>
            </a:r>
            <a:r>
              <a:rPr lang="en-US" sz="2400" dirty="0" smtClean="0"/>
              <a:t>of spectrum so that it can deliver more bandwidth to users</a:t>
            </a:r>
          </a:p>
          <a:p>
            <a:r>
              <a:rPr lang="en-US" sz="2800" dirty="0" smtClean="0"/>
              <a:t>Created </a:t>
            </a:r>
            <a:r>
              <a:rPr lang="en-US" sz="2800" b="1" dirty="0" smtClean="0"/>
              <a:t>SpecEx.com</a:t>
            </a:r>
            <a:r>
              <a:rPr lang="en-US" sz="2800" dirty="0" smtClean="0"/>
              <a:t> – the worlds largest secondary market exchange for spectrum</a:t>
            </a:r>
          </a:p>
          <a:p>
            <a:r>
              <a:rPr lang="en-US" sz="2800" dirty="0" smtClean="0"/>
              <a:t>Developed </a:t>
            </a:r>
            <a:r>
              <a:rPr lang="en-US" sz="2800" b="1" dirty="0" smtClean="0"/>
              <a:t>SmartWaves</a:t>
            </a:r>
            <a:r>
              <a:rPr lang="en-US" sz="2800" dirty="0" smtClean="0"/>
              <a:t> – the industries first business analytics tool for spectrum assets</a:t>
            </a:r>
          </a:p>
          <a:p>
            <a:r>
              <a:rPr lang="en-US" sz="2800" dirty="0" smtClean="0"/>
              <a:t>Deployed the world’s first </a:t>
            </a:r>
            <a:r>
              <a:rPr lang="en-US" sz="2800" b="1" dirty="0" smtClean="0"/>
              <a:t>TV white spaces network </a:t>
            </a:r>
            <a:r>
              <a:rPr lang="en-US" sz="2800" dirty="0" smtClean="0"/>
              <a:t>in Claudville VA  (10/09)</a:t>
            </a:r>
          </a:p>
          <a:p>
            <a:endParaRPr lang="en-US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FCC Chairman on Spectrum Scarcity</a:t>
            </a:r>
            <a:endParaRPr lang="en-US" dirty="0"/>
          </a:p>
        </p:txBody>
      </p:sp>
      <p:pic>
        <p:nvPicPr>
          <p:cNvPr id="4" name="FINAL_GENACHOWSKI_INTERVIEW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752600"/>
            <a:ext cx="5637213" cy="375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884238"/>
          </a:xfrm>
        </p:spPr>
        <p:txBody>
          <a:bodyPr/>
          <a:lstStyle/>
          <a:p>
            <a:r>
              <a:rPr lang="en-US" dirty="0" smtClean="0"/>
              <a:t>TV White Spaces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TV White Spaces:</a:t>
            </a:r>
          </a:p>
          <a:p>
            <a:pPr lvl="1"/>
            <a:r>
              <a:rPr lang="en-US" sz="2600" dirty="0" smtClean="0"/>
              <a:t>The TV broadcast channels leftover from the Digital TV transition in June 2009</a:t>
            </a:r>
          </a:p>
          <a:p>
            <a:pPr lvl="1"/>
            <a:r>
              <a:rPr lang="en-US" sz="2600" dirty="0" smtClean="0"/>
              <a:t>Spans from 54 – 698 MHz</a:t>
            </a:r>
          </a:p>
          <a:p>
            <a:pPr lvl="1"/>
            <a:r>
              <a:rPr lang="en-US" sz="2600" dirty="0" smtClean="0"/>
              <a:t>6MHz wide channels = Broadband</a:t>
            </a:r>
          </a:p>
          <a:p>
            <a:pPr lvl="1"/>
            <a:r>
              <a:rPr lang="en-US" sz="2600" dirty="0" smtClean="0"/>
              <a:t>FCC unlicensed use = Free!</a:t>
            </a:r>
          </a:p>
          <a:p>
            <a:r>
              <a:rPr lang="en-US" dirty="0" smtClean="0"/>
              <a:t>Highly desirable frequencies</a:t>
            </a:r>
          </a:p>
          <a:p>
            <a:pPr lvl="1"/>
            <a:r>
              <a:rPr lang="en-US" sz="2600" dirty="0" smtClean="0"/>
              <a:t>Great non-line-of-sight coverage</a:t>
            </a:r>
          </a:p>
          <a:p>
            <a:pPr lvl="1"/>
            <a:r>
              <a:rPr lang="en-US" sz="2600" dirty="0" smtClean="0"/>
              <a:t>Bends around obstacles</a:t>
            </a:r>
          </a:p>
          <a:p>
            <a:pPr lvl="1"/>
            <a:r>
              <a:rPr lang="en-US" sz="2600" dirty="0" smtClean="0"/>
              <a:t>Excellent building, wall and foliage penetration</a:t>
            </a:r>
          </a:p>
          <a:p>
            <a:pPr lvl="1"/>
            <a:r>
              <a:rPr lang="en-US" sz="2600" dirty="0" smtClean="0"/>
              <a:t>Considered “Beach Front”</a:t>
            </a:r>
          </a:p>
        </p:txBody>
      </p:sp>
      <p:pic>
        <p:nvPicPr>
          <p:cNvPr id="4" name="Picture 3" descr="WhiteSpace-channels_n_b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143000"/>
            <a:ext cx="209702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73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Eurostile" pitchFamily="34" charset="0"/>
                <a:ea typeface="ＭＳ Ｐゴシック" pitchFamily="-109" charset="-128"/>
                <a:cs typeface="Eurostile"/>
              </a:rPr>
              <a:t>Bandwidth Allocation by Radio Service</a:t>
            </a:r>
            <a:endParaRPr lang="en-US" sz="3600" b="1" i="1" dirty="0">
              <a:latin typeface="Eurostile" pitchFamily="34" charset="0"/>
              <a:ea typeface="ＭＳ Ｐゴシック" pitchFamily="-109" charset="-128"/>
              <a:cs typeface="Eurosti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334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White Space Channel </a:t>
            </a:r>
            <a:r>
              <a:rPr lang="en-US" b="1" dirty="0" smtClean="0">
                <a:solidFill>
                  <a:schemeClr val="bg2"/>
                </a:solidFill>
              </a:rPr>
              <a:t>Allocation</a:t>
            </a:r>
            <a:r>
              <a:rPr lang="en-US" dirty="0" smtClean="0">
                <a:solidFill>
                  <a:schemeClr val="bg2"/>
                </a:solidFill>
              </a:rPr>
              <a:t> = 282 MHz (47 x 6 MHz channels)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Channel </a:t>
            </a:r>
            <a:r>
              <a:rPr lang="en-US" b="1" dirty="0" smtClean="0">
                <a:solidFill>
                  <a:schemeClr val="bg2"/>
                </a:solidFill>
              </a:rPr>
              <a:t>Availability</a:t>
            </a:r>
            <a:r>
              <a:rPr lang="en-US" dirty="0" smtClean="0">
                <a:solidFill>
                  <a:schemeClr val="bg2"/>
                </a:solidFill>
              </a:rPr>
              <a:t>, Nationwide Average:  204 MHz (34 channels)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High Power Channel Availability</a:t>
            </a:r>
            <a:r>
              <a:rPr lang="en-US" dirty="0" smtClean="0">
                <a:solidFill>
                  <a:schemeClr val="bg2"/>
                </a:solidFill>
              </a:rPr>
              <a:t>, Nationwide Average:  108 MHz (18 channels)</a:t>
            </a:r>
          </a:p>
          <a:p>
            <a:pPr marL="342900" indent="-342900"/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219200"/>
          <a:ext cx="6019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/>
          <a:lstStyle/>
          <a:p>
            <a:r>
              <a:rPr lang="en-US" sz="3200" dirty="0" smtClean="0"/>
              <a:t>Taking Advantage of TV White Spaces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229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Eurostile"/>
              </a:rPr>
              <a:t>  </a:t>
            </a:r>
            <a:r>
              <a:rPr lang="en-US" sz="2500" dirty="0" smtClean="0">
                <a:solidFill>
                  <a:schemeClr val="bg2"/>
                </a:solidFill>
                <a:latin typeface="Calibri" pitchFamily="34" charset="0"/>
              </a:rPr>
              <a:t>Rules Enable Use for Utility Apps and Smart Grid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  <a:latin typeface="Calibri" pitchFamily="34" charset="0"/>
              </a:rPr>
              <a:t> White spaces radios must get channel authorization list from internet database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Eurostile"/>
            </a:endParaRPr>
          </a:p>
        </p:txBody>
      </p:sp>
      <p:pic>
        <p:nvPicPr>
          <p:cNvPr id="8" name="Picture 7" descr="wsheat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7620000" cy="367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White Spaces: Database Driven Dynamic Spectrum Access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18688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486400"/>
            <a:ext cx="8186087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Makes it easy to efficiently use bits and pieces of spectrum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884238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Ideal for a Wide Range of Fixed and Mobile 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505200" cy="4754563"/>
          </a:xfrm>
        </p:spPr>
        <p:txBody>
          <a:bodyPr>
            <a:normAutofit fontScale="70000" lnSpcReduction="20000"/>
          </a:bodyPr>
          <a:lstStyle/>
          <a:p>
            <a:pPr marL="174625" indent="-174625"/>
            <a:r>
              <a:rPr lang="en-US" dirty="0" smtClean="0"/>
              <a:t>Fixed Broadband Access</a:t>
            </a:r>
          </a:p>
          <a:p>
            <a:pPr marL="574675" lvl="1" indent="-174625"/>
            <a:r>
              <a:rPr lang="en-US" i="1" dirty="0" smtClean="0"/>
              <a:t>Rural Broadband</a:t>
            </a:r>
          </a:p>
          <a:p>
            <a:pPr marL="174625" indent="-174625"/>
            <a:r>
              <a:rPr lang="en-US" dirty="0" smtClean="0"/>
              <a:t>Middle Mile</a:t>
            </a:r>
          </a:p>
          <a:p>
            <a:pPr marL="574675" lvl="1" indent="-174625"/>
            <a:r>
              <a:rPr lang="en-US" dirty="0" smtClean="0"/>
              <a:t> </a:t>
            </a:r>
            <a:r>
              <a:rPr lang="en-US" i="1" dirty="0" smtClean="0"/>
              <a:t>link WiFi Hotspots</a:t>
            </a:r>
          </a:p>
          <a:p>
            <a:pPr marL="174625" indent="-174625"/>
            <a:r>
              <a:rPr lang="en-US" dirty="0" smtClean="0"/>
              <a:t>Wireless Backhaul</a:t>
            </a:r>
          </a:p>
          <a:p>
            <a:pPr marL="174625" indent="-174625"/>
            <a:r>
              <a:rPr lang="en-US" dirty="0" smtClean="0"/>
              <a:t>Mobile Broadband</a:t>
            </a:r>
          </a:p>
          <a:p>
            <a:pPr marL="174625" indent="-174625"/>
            <a:r>
              <a:rPr lang="en-US" dirty="0" smtClean="0"/>
              <a:t>Smart City Networks</a:t>
            </a:r>
          </a:p>
          <a:p>
            <a:pPr marL="174625" indent="-174625"/>
            <a:r>
              <a:rPr lang="en-US" dirty="0" smtClean="0"/>
              <a:t>M2M Communications  </a:t>
            </a:r>
          </a:p>
          <a:p>
            <a:pPr marL="174625" indent="-174625"/>
            <a:r>
              <a:rPr lang="en-US" dirty="0" smtClean="0"/>
              <a:t>Link Backup (P2MP And Point2point)</a:t>
            </a:r>
          </a:p>
          <a:p>
            <a:pPr marL="174625" indent="-174625"/>
            <a:r>
              <a:rPr lang="en-US" dirty="0" smtClean="0"/>
              <a:t>Broadband Telemetry</a:t>
            </a:r>
          </a:p>
          <a:p>
            <a:pPr marL="174625" indent="-174625"/>
            <a:r>
              <a:rPr lang="en-US" dirty="0" smtClean="0"/>
              <a:t>Remote Security, Video And Control</a:t>
            </a:r>
          </a:p>
          <a:p>
            <a:pPr marL="174625" indent="-174625"/>
            <a:r>
              <a:rPr lang="en-US" dirty="0" smtClean="0"/>
              <a:t>Disaster Recovery</a:t>
            </a:r>
          </a:p>
          <a:p>
            <a:pPr marL="174625" indent="-174625"/>
            <a:r>
              <a:rPr lang="en-US" dirty="0" smtClean="0"/>
              <a:t>Campus-area Networks</a:t>
            </a:r>
          </a:p>
          <a:p>
            <a:pPr marL="174625" indent="-174625"/>
            <a:r>
              <a:rPr lang="en-US" dirty="0" smtClean="0"/>
              <a:t>In Home/Office Networks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1" y="5486400"/>
            <a:ext cx="5257800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We are actively looking for </a:t>
            </a:r>
            <a:r>
              <a:rPr lang="en-US" sz="2400" b="1" i="1" dirty="0" smtClean="0"/>
              <a:t>White</a:t>
            </a:r>
          </a:p>
          <a:p>
            <a:r>
              <a:rPr lang="en-US" sz="2400" b="1" i="1" dirty="0" smtClean="0"/>
              <a:t> </a:t>
            </a:r>
            <a:r>
              <a:rPr lang="en-US" sz="2400" b="1" i="1" dirty="0" smtClean="0"/>
              <a:t>Spaces </a:t>
            </a:r>
            <a:r>
              <a:rPr lang="en-US" sz="2400" b="1" i="1" dirty="0" smtClean="0"/>
              <a:t>trials and radio </a:t>
            </a:r>
            <a:r>
              <a:rPr lang="en-US" sz="2400" b="1" i="1" dirty="0" smtClean="0"/>
              <a:t>p</a:t>
            </a:r>
            <a:r>
              <a:rPr lang="en-US" sz="2400" b="1" i="1" dirty="0" smtClean="0"/>
              <a:t>artners!</a:t>
            </a:r>
            <a:endParaRPr lang="en-US" sz="2400" b="1" i="1" dirty="0"/>
          </a:p>
        </p:txBody>
      </p:sp>
      <p:pic>
        <p:nvPicPr>
          <p:cNvPr id="6" name="Picture 5" descr="spectrumConsiderations_grap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447800"/>
            <a:ext cx="5029200" cy="385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>
            <a:noAutofit/>
          </a:bodyPr>
          <a:lstStyle/>
          <a:p>
            <a:r>
              <a:rPr lang="en-US" sz="2800" dirty="0" smtClean="0"/>
              <a:t>Claudville VA: World’s First TV White Spaces Network</a:t>
            </a:r>
            <a:endParaRPr lang="en-US" sz="2800" dirty="0"/>
          </a:p>
        </p:txBody>
      </p:sp>
      <p:pic>
        <p:nvPicPr>
          <p:cNvPr id="4" name="Content Placeholder 3" descr="spectrum_lic+unlic_graph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1509"/>
          <a:stretch>
            <a:fillRect/>
          </a:stretch>
        </p:blipFill>
        <p:spPr>
          <a:xfrm>
            <a:off x="0" y="1600200"/>
            <a:ext cx="3581400" cy="445311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57600" y="1295401"/>
            <a:ext cx="5257800" cy="5562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Previous: Dial-up and Sat-based internet only</a:t>
            </a:r>
          </a:p>
          <a:p>
            <a:r>
              <a:rPr lang="en-US" sz="2400" dirty="0" smtClean="0"/>
              <a:t>Deployed a 5 node TV WS system:</a:t>
            </a:r>
          </a:p>
          <a:p>
            <a:pPr marL="569913" lvl="1"/>
            <a:r>
              <a:rPr lang="en-US" sz="2000" dirty="0" smtClean="0"/>
              <a:t>Main radio transmitter at edge of town</a:t>
            </a:r>
          </a:p>
          <a:p>
            <a:pPr marL="569913" lvl="1"/>
            <a:r>
              <a:rPr lang="en-US" sz="2000" dirty="0" smtClean="0"/>
              <a:t>Radios at school, business district, 2 residences</a:t>
            </a:r>
          </a:p>
          <a:p>
            <a:pPr marL="569913" lvl="1"/>
            <a:r>
              <a:rPr lang="en-US" sz="2000" dirty="0" smtClean="0"/>
              <a:t>WiFi hotspots at school and business district</a:t>
            </a:r>
          </a:p>
          <a:p>
            <a:pPr marL="169863"/>
            <a:r>
              <a:rPr lang="en-US" sz="2400" dirty="0" smtClean="0"/>
              <a:t>Results:</a:t>
            </a:r>
          </a:p>
          <a:p>
            <a:pPr marL="569913" lvl="1"/>
            <a:r>
              <a:rPr lang="en-US" sz="2100" dirty="0" smtClean="0"/>
              <a:t>Over 1.8 miles NLOS</a:t>
            </a:r>
          </a:p>
          <a:p>
            <a:pPr marL="569913" lvl="1"/>
            <a:r>
              <a:rPr lang="en-US" sz="2100" dirty="0" smtClean="0"/>
              <a:t>100% uptime (even in heavy rain/snow)</a:t>
            </a:r>
          </a:p>
          <a:p>
            <a:pPr marL="569913" lvl="1"/>
            <a:r>
              <a:rPr lang="en-US" sz="2100" dirty="0" smtClean="0"/>
              <a:t>2Mb/s links</a:t>
            </a:r>
          </a:p>
          <a:p>
            <a:pPr marL="569913" lvl="1"/>
            <a:r>
              <a:rPr lang="en-US" sz="2100" dirty="0" smtClean="0"/>
              <a:t>School recently dropped their sat internet service</a:t>
            </a:r>
          </a:p>
          <a:p>
            <a:pPr marL="169863"/>
            <a:r>
              <a:rPr lang="en-US" sz="2200" dirty="0" smtClean="0"/>
              <a:t>Experimental license, prototype radios</a:t>
            </a:r>
            <a:endParaRPr lang="en-US" sz="24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4&quot;&gt;&lt;property id=&quot;20148&quot; value=&quot;5&quot;/&gt;&lt;property id=&quot;20300&quot; value=&quot;Slide 2&quot;/&gt;&lt;property id=&quot;20307&quot; value=&quot;257&quot;/&gt;&lt;/object&gt;&lt;object type=&quot;3&quot; unique_id=&quot;10045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BI theme">
  <a:themeElements>
    <a:clrScheme name="sample_dark 3">
      <a:dk1>
        <a:srgbClr val="281472"/>
      </a:dk1>
      <a:lt1>
        <a:srgbClr val="FFFFFF"/>
      </a:lt1>
      <a:dk2>
        <a:srgbClr val="2B64D5"/>
      </a:dk2>
      <a:lt2>
        <a:srgbClr val="F0F7BD"/>
      </a:lt2>
      <a:accent1>
        <a:srgbClr val="B2B838"/>
      </a:accent1>
      <a:accent2>
        <a:srgbClr val="E68B30"/>
      </a:accent2>
      <a:accent3>
        <a:srgbClr val="ACB8E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B8E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SBI theme</Template>
  <TotalTime>1367</TotalTime>
  <Words>552</Words>
  <Application>Microsoft Office PowerPoint</Application>
  <PresentationFormat>On-screen Show (4:3)</PresentationFormat>
  <Paragraphs>116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SBI theme</vt:lpstr>
      <vt:lpstr>  Utilizing White Spaces for broadband access: Where do we go from here? </vt:lpstr>
      <vt:lpstr>Spectrum Bridge:</vt:lpstr>
      <vt:lpstr>FCC Chairman on Spectrum Scarcity</vt:lpstr>
      <vt:lpstr>TV White Spaces Overview</vt:lpstr>
      <vt:lpstr>Slide 5</vt:lpstr>
      <vt:lpstr>Taking Advantage of TV White Spaces</vt:lpstr>
      <vt:lpstr>White Spaces: Database Driven Dynamic Spectrum Access</vt:lpstr>
      <vt:lpstr>Ideal for a Wide Range of Fixed and Mobile Applications</vt:lpstr>
      <vt:lpstr>Claudville VA: World’s First TV White Spaces Network</vt:lpstr>
      <vt:lpstr>Secondary Market Opportunities “Licensed White Spaces”</vt:lpstr>
      <vt:lpstr>SpecEx: The Online Marketplace for Spectrum</vt:lpstr>
      <vt:lpstr>The Future:  Universal Spectrum Access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r.rotondo</cp:lastModifiedBy>
  <cp:revision>44</cp:revision>
  <dcterms:created xsi:type="dcterms:W3CDTF">2009-11-12T16:49:39Z</dcterms:created>
  <dcterms:modified xsi:type="dcterms:W3CDTF">2010-01-22T19:20:37Z</dcterms:modified>
</cp:coreProperties>
</file>