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2"/>
  </p:notesMasterIdLst>
  <p:sldIdLst>
    <p:sldId id="257" r:id="rId2"/>
    <p:sldId id="277" r:id="rId3"/>
    <p:sldId id="278" r:id="rId4"/>
    <p:sldId id="274" r:id="rId5"/>
    <p:sldId id="268" r:id="rId6"/>
    <p:sldId id="262" r:id="rId7"/>
    <p:sldId id="279" r:id="rId8"/>
    <p:sldId id="288" r:id="rId9"/>
    <p:sldId id="284" r:id="rId10"/>
    <p:sldId id="285" r:id="rId11"/>
    <p:sldId id="286" r:id="rId12"/>
    <p:sldId id="276" r:id="rId13"/>
    <p:sldId id="263" r:id="rId14"/>
    <p:sldId id="264" r:id="rId15"/>
    <p:sldId id="266" r:id="rId16"/>
    <p:sldId id="292" r:id="rId17"/>
    <p:sldId id="289" r:id="rId18"/>
    <p:sldId id="290" r:id="rId19"/>
    <p:sldId id="291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A6C7A-3A76-491F-A693-99C8E1F9E5A2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C63A9-A7D2-433C-B010-C743AE818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72EA51-AF6D-451B-BD0E-EA0FD3BAA0BC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ctoScope_logo_notag_2500px_300dpi.tif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" y="5721221"/>
            <a:ext cx="1371600" cy="5283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8545F13-C74F-4AD8-9BAB-3950A5EFBE77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22363FA5-8898-456A-B672-2AB523619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ma-international.org/" TargetMode="External"/><Relationship Id="rId2" Type="http://schemas.openxmlformats.org/officeDocument/2006/relationships/hyperlink" Target="http://www.ecma-international.org/memento/TC48-TG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gnea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upload.wikimedia.org/wikipedia/en/5/5c/FrenselSVG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fjallfoss.fcc.gov/ecfs/document/view?id=7020355174" TargetMode="External"/><Relationship Id="rId13" Type="http://schemas.openxmlformats.org/officeDocument/2006/relationships/hyperlink" Target="http://fjallfoss.fcc.gov/ecfs/document/view?id=7020355231" TargetMode="External"/><Relationship Id="rId18" Type="http://schemas.openxmlformats.org/officeDocument/2006/relationships/hyperlink" Target="http://fjallfoss.fcc.gov/ecfs/document/view?id=7020355207" TargetMode="External"/><Relationship Id="rId3" Type="http://schemas.openxmlformats.org/officeDocument/2006/relationships/hyperlink" Target="http://fjallfoss.fcc.gov/ecfs/document/view?id=7020356596" TargetMode="External"/><Relationship Id="rId7" Type="http://schemas.openxmlformats.org/officeDocument/2006/relationships/hyperlink" Target="http://fjallfoss.fcc.gov/ecfs/document/view?id=7020355173" TargetMode="External"/><Relationship Id="rId12" Type="http://schemas.openxmlformats.org/officeDocument/2006/relationships/hyperlink" Target="http://fjallfoss.fcc.gov/ecfs/document/view?id=7020355230" TargetMode="External"/><Relationship Id="rId17" Type="http://schemas.openxmlformats.org/officeDocument/2006/relationships/hyperlink" Target="http://fjallfoss.fcc.gov/ecfs/document/view?id=7020355227" TargetMode="External"/><Relationship Id="rId2" Type="http://schemas.openxmlformats.org/officeDocument/2006/relationships/hyperlink" Target="http://fjallfoss.fcc.gov/ecfs/document/view?id=7020355190" TargetMode="External"/><Relationship Id="rId16" Type="http://schemas.openxmlformats.org/officeDocument/2006/relationships/hyperlink" Target="http://fjallfoss.fcc.gov/ecfs/document/view?id=702035522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fjallfoss.fcc.gov/ecfs/document/view?id=7020355172" TargetMode="External"/><Relationship Id="rId11" Type="http://schemas.openxmlformats.org/officeDocument/2006/relationships/hyperlink" Target="http://fjallfoss.fcc.gov/ecfs/document/view?id=7020355229" TargetMode="External"/><Relationship Id="rId5" Type="http://schemas.openxmlformats.org/officeDocument/2006/relationships/hyperlink" Target="http://fjallfoss.fcc.gov/ecfs/document/view?id=7020355171" TargetMode="External"/><Relationship Id="rId15" Type="http://schemas.openxmlformats.org/officeDocument/2006/relationships/hyperlink" Target="http://fjallfoss.fcc.gov/ecfs/document/view?id=7020355220" TargetMode="External"/><Relationship Id="rId10" Type="http://schemas.openxmlformats.org/officeDocument/2006/relationships/hyperlink" Target="http://fjallfoss.fcc.gov/ecfs/document/view?id=7020355177" TargetMode="External"/><Relationship Id="rId19" Type="http://schemas.openxmlformats.org/officeDocument/2006/relationships/hyperlink" Target="http://fjallfoss.fcc.gov/ecfs/document/view?id=7020355224" TargetMode="External"/><Relationship Id="rId4" Type="http://schemas.openxmlformats.org/officeDocument/2006/relationships/hyperlink" Target="http://fjallfoss.fcc.gov/ecfs/document/view?id=7020355170" TargetMode="External"/><Relationship Id="rId9" Type="http://schemas.openxmlformats.org/officeDocument/2006/relationships/hyperlink" Target="http://fjallfoss.fcc.gov/ecfs/document/view?id=7020355175" TargetMode="External"/><Relationship Id="rId14" Type="http://schemas.openxmlformats.org/officeDocument/2006/relationships/hyperlink" Target="http://fjallfoss.fcc.gov/ecfs/document/view?id=7020355219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fm@octoScope.com" TargetMode="External"/><Relationship Id="rId2" Type="http://schemas.openxmlformats.org/officeDocument/2006/relationships/hyperlink" Target="http://www.octoscope.com/English/Resources/Articl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ctoscope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cc.gov/mb/engineering/usallochr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sz="4000" b="1" dirty="0" smtClean="0"/>
              <a:t>Utilizing White Spaces for broadband access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Where do we go from here? </a:t>
            </a:r>
            <a:endParaRPr lang="en-US" sz="4000" dirty="0" smtClean="0">
              <a:latin typeface="Arial Bold" pitchFamily="68" charset="0"/>
              <a:ea typeface="ＭＳ Ｐゴシック" pitchFamily="34" charset="-128"/>
              <a:cs typeface="Arial Bold" pitchFamily="6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dirty="0" smtClean="0"/>
              <a:t>Fanny Mlinarsky</a:t>
            </a:r>
          </a:p>
          <a:p>
            <a:r>
              <a:rPr lang="en-US" dirty="0" smtClean="0"/>
              <a:t>octoScope</a:t>
            </a:r>
            <a:endParaRPr lang="en-US" dirty="0"/>
          </a:p>
        </p:txBody>
      </p:sp>
      <p:pic>
        <p:nvPicPr>
          <p:cNvPr id="4" name="Picture 3" descr="octoScope_logo_notag_2500px_300dpi.tif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9200" y="5486401"/>
            <a:ext cx="1981200" cy="763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802.11af Deployment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5334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Re-banding of the popular 802.11 systems</a:t>
            </a:r>
          </a:p>
          <a:p>
            <a:r>
              <a:rPr lang="pl-PL" sz="2800" dirty="0" smtClean="0"/>
              <a:t>FCC EIRP: 4 W, 100 mW, 50 mW</a:t>
            </a:r>
          </a:p>
          <a:p>
            <a:r>
              <a:rPr lang="en-US" sz="2800" dirty="0" smtClean="0"/>
              <a:t>Possible deployment scenarios</a:t>
            </a:r>
          </a:p>
          <a:p>
            <a:pPr lvl="1"/>
            <a:r>
              <a:rPr lang="en-US" sz="2400" dirty="0" smtClean="0"/>
              <a:t>Indoor (&lt; 100 m): like present WLAN</a:t>
            </a:r>
          </a:p>
          <a:p>
            <a:pPr lvl="1"/>
            <a:r>
              <a:rPr lang="en-US" sz="2400" dirty="0" smtClean="0"/>
              <a:t>Outdoor (&lt; 5 Km): comparable to the range of typical urban model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3600" y="6248400"/>
            <a:ext cx="2972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IEEE 802.11-10-0154-00-00af </a:t>
            </a:r>
            <a:endParaRPr lang="en-US" dirty="0"/>
          </a:p>
        </p:txBody>
      </p:sp>
      <p:pic>
        <p:nvPicPr>
          <p:cNvPr id="6" name="Picture 2" descr="with_phone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1828800"/>
            <a:ext cx="200501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SDR Forum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3733800" cy="4525963"/>
          </a:xfrm>
        </p:spPr>
        <p:txBody>
          <a:bodyPr/>
          <a:lstStyle/>
          <a:p>
            <a:r>
              <a:rPr lang="en-US" sz="1800" b="1" dirty="0" smtClean="0"/>
              <a:t>In Home Networking</a:t>
            </a:r>
            <a:endParaRPr lang="en-US" sz="1800" dirty="0" smtClean="0"/>
          </a:p>
          <a:p>
            <a:r>
              <a:rPr lang="en-US" sz="1800" b="1" dirty="0" smtClean="0"/>
              <a:t>WhiteFi (rural ISP service)</a:t>
            </a:r>
            <a:endParaRPr lang="en-US" sz="1800" dirty="0" smtClean="0"/>
          </a:p>
          <a:p>
            <a:r>
              <a:rPr lang="en-US" sz="1800" b="1" dirty="0" smtClean="0"/>
              <a:t>Wireless Control/Sensors (e.g. Smart Grid)</a:t>
            </a:r>
            <a:endParaRPr lang="en-US" sz="1800" dirty="0" smtClean="0"/>
          </a:p>
          <a:p>
            <a:r>
              <a:rPr lang="en-US" sz="1800" b="1" dirty="0" smtClean="0"/>
              <a:t>Secondary Broadcast</a:t>
            </a:r>
            <a:endParaRPr lang="en-US" sz="1800" dirty="0" smtClean="0"/>
          </a:p>
          <a:p>
            <a:r>
              <a:rPr lang="en-US" sz="1800" b="1" dirty="0" smtClean="0"/>
              <a:t>Microcell Broadcast</a:t>
            </a:r>
            <a:endParaRPr lang="en-US" sz="1800" dirty="0" smtClean="0"/>
          </a:p>
          <a:p>
            <a:r>
              <a:rPr lang="en-US" sz="1800" b="1" dirty="0" smtClean="0"/>
              <a:t>Military Equipment</a:t>
            </a:r>
            <a:endParaRPr lang="en-US" sz="1800" dirty="0" smtClean="0"/>
          </a:p>
          <a:p>
            <a:r>
              <a:rPr lang="en-US" sz="1800" b="1" dirty="0" smtClean="0"/>
              <a:t>Public Safety Equipment</a:t>
            </a:r>
            <a:endParaRPr lang="en-US" sz="1800" dirty="0" smtClean="0"/>
          </a:p>
          <a:p>
            <a:r>
              <a:rPr lang="en-US" sz="1800" b="1" dirty="0" smtClean="0"/>
              <a:t>WiFi on Steroids</a:t>
            </a:r>
            <a:endParaRPr lang="en-US" sz="1800" dirty="0" smtClean="0"/>
          </a:p>
          <a:p>
            <a:r>
              <a:rPr lang="en-US" sz="1800" b="1" dirty="0" smtClean="0"/>
              <a:t>Body Area Networks</a:t>
            </a:r>
            <a:endParaRPr lang="en-US" sz="1800" dirty="0" smtClean="0"/>
          </a:p>
          <a:p>
            <a:r>
              <a:rPr lang="en-US" sz="1800" b="1" dirty="0" smtClean="0"/>
              <a:t>Sensor Networks</a:t>
            </a:r>
            <a:endParaRPr lang="en-US" sz="1800" dirty="0" smtClean="0"/>
          </a:p>
          <a:p>
            <a:r>
              <a:rPr lang="en-US" sz="1800" b="1" dirty="0" smtClean="0"/>
              <a:t>TVBD to WiFi Gateway</a:t>
            </a:r>
            <a:endParaRPr lang="en-US" sz="1800" dirty="0" smtClean="0"/>
          </a:p>
          <a:p>
            <a:r>
              <a:rPr lang="en-US" sz="1800" b="1" dirty="0" smtClean="0"/>
              <a:t>Low Data Rate devices with intermittent use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2235875"/>
            <a:ext cx="304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SDR Forum is working with the FCC on test and measurement methodology for white spaces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2400" dirty="0" smtClean="0"/>
              <a:t>Use case scenarios the SDR Forum is currently studying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009900" y="36957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5181600" y="3581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Standards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20000" cy="4525963"/>
          </a:xfrm>
        </p:spPr>
        <p:txBody>
          <a:bodyPr/>
          <a:lstStyle/>
          <a:p>
            <a:pPr lvl="0"/>
            <a:r>
              <a:rPr lang="en-US" sz="2400" dirty="0" smtClean="0"/>
              <a:t>ECMA International TC48-TG1 is developing PHY-MAC and coexistence protocols for wireless networks in the TV band </a:t>
            </a:r>
            <a:r>
              <a:rPr lang="en-US" sz="2000" u="sng" dirty="0" smtClean="0">
                <a:hlinkClick r:id="rId2"/>
              </a:rPr>
              <a:t>http://www.ecma-international.org/memento/TC48-TG1.htm</a:t>
            </a:r>
            <a:endParaRPr lang="en-US" sz="2400" dirty="0" smtClean="0"/>
          </a:p>
          <a:p>
            <a:pPr lvl="0"/>
            <a:r>
              <a:rPr lang="en-US" sz="2400" dirty="0" smtClean="0"/>
              <a:t>Sponsor Organization: ECMA International (</a:t>
            </a:r>
            <a:r>
              <a:rPr lang="en-US" sz="2000" u="sng" dirty="0" smtClean="0">
                <a:hlinkClick r:id="rId3"/>
              </a:rPr>
              <a:t>http://www.ecma-international.org</a:t>
            </a:r>
            <a:r>
              <a:rPr lang="en-US" sz="2000" dirty="0" smtClean="0"/>
              <a:t> </a:t>
            </a:r>
            <a:r>
              <a:rPr lang="en-US" sz="2400" dirty="0" smtClean="0"/>
              <a:t>) and CogNeA (</a:t>
            </a:r>
            <a:r>
              <a:rPr lang="en-US" sz="2000" u="sng" dirty="0" smtClean="0">
                <a:hlinkClick r:id="rId4"/>
              </a:rPr>
              <a:t>http://www.cognea.org</a:t>
            </a:r>
            <a:r>
              <a:rPr lang="en-US" sz="2000" dirty="0" smtClean="0"/>
              <a:t> </a:t>
            </a:r>
            <a:r>
              <a:rPr lang="en-US" sz="2400" dirty="0" smtClean="0"/>
              <a:t>)</a:t>
            </a:r>
          </a:p>
          <a:p>
            <a:pPr lvl="0"/>
            <a:r>
              <a:rPr lang="en-US" sz="2400" dirty="0" smtClean="0"/>
              <a:t>Expected adoption by ISO/IEC: Oct. 2010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VHF/UHF Beach-front Property?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4343400" cy="4525963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Lower frequencies experience lower attenuation in free space and through obstructions, e.g. buildings</a:t>
            </a:r>
          </a:p>
          <a:p>
            <a:r>
              <a:rPr lang="en-US" sz="2400" dirty="0" smtClean="0">
                <a:ea typeface="ＭＳ Ｐゴシック" pitchFamily="34" charset="-128"/>
              </a:rPr>
              <a:t>However, when propagating through metal frames in modern buildings, Fresnel zone gets constricted and attenuation is introduced</a:t>
            </a:r>
          </a:p>
        </p:txBody>
      </p:sp>
      <p:pic>
        <p:nvPicPr>
          <p:cNvPr id="35845" name="Picture 4" descr="Remote Controlled &amp; UHF / VHF Outdoor Antenn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000" b="28000"/>
          <a:stretch>
            <a:fillRect/>
          </a:stretch>
        </p:blipFill>
        <p:spPr bwMode="auto">
          <a:xfrm>
            <a:off x="6019800" y="1371600"/>
            <a:ext cx="27701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638800" y="2209800"/>
            <a:ext cx="350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ea typeface="ＭＳ Ｐゴシック" pitchFamily="34" charset="-128"/>
              </a:rPr>
              <a:t>Antenna – optimum length is a multiple of  ¼ wavelength</a:t>
            </a:r>
          </a:p>
          <a:p>
            <a:endParaRPr lang="en-US" sz="2000" dirty="0" smtClean="0">
              <a:ea typeface="ＭＳ Ｐゴシック" pitchFamily="34" charset="-128"/>
            </a:endParaRP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3.3 feet for 70 MHz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4” for 700 MHz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1” for 2.4 GHz</a:t>
            </a:r>
          </a:p>
        </p:txBody>
      </p:sp>
      <p:sp>
        <p:nvSpPr>
          <p:cNvPr id="8" name="Rectangle 7"/>
          <p:cNvSpPr/>
          <p:nvPr/>
        </p:nvSpPr>
        <p:spPr>
          <a:xfrm>
            <a:off x="6019800" y="4343400"/>
            <a:ext cx="259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Longer antennas required for UHF may be problematic for handheld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6096000" cy="350838"/>
          </a:xfrm>
        </p:spPr>
        <p:txBody>
          <a:bodyPr>
            <a:noAutofit/>
          </a:bodyPr>
          <a:lstStyle/>
          <a:p>
            <a:r>
              <a:rPr lang="en-US" sz="3200" dirty="0" smtClean="0">
                <a:ea typeface="ＭＳ Ｐゴシック" pitchFamily="34" charset="-128"/>
              </a:rPr>
              <a:t>Antenna Fresnel Zone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182688" y="3886200"/>
            <a:ext cx="4684712" cy="1066800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i="1" smtClean="0">
                <a:ea typeface="ＭＳ Ｐゴシック" pitchFamily="34" charset="-128"/>
              </a:rPr>
              <a:t>Fresnel zone </a:t>
            </a:r>
            <a:r>
              <a:rPr lang="en-US" sz="2000" smtClean="0">
                <a:ea typeface="ＭＳ Ｐゴシック" pitchFamily="34" charset="-128"/>
              </a:rPr>
              <a:t>is the shape of electromagnetic signal and is a function of frequency</a:t>
            </a:r>
          </a:p>
          <a:p>
            <a:r>
              <a:rPr lang="en-US" sz="2000" smtClean="0">
                <a:ea typeface="ＭＳ Ｐゴシック" pitchFamily="34" charset="-128"/>
              </a:rPr>
              <a:t>Constricting the Fresnel zone introduces attenuation and signal distortion</a:t>
            </a:r>
          </a:p>
        </p:txBody>
      </p:sp>
      <p:pic>
        <p:nvPicPr>
          <p:cNvPr id="36868" name="Picture 2" descr="Image:FrenselSVG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143000"/>
            <a:ext cx="518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4" descr="r = 72.05 sqrt{{D} over {4 f}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209800"/>
            <a:ext cx="20081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TextBox 5"/>
          <p:cNvSpPr txBox="1">
            <a:spLocks noChangeArrowheads="1"/>
          </p:cNvSpPr>
          <p:nvPr/>
        </p:nvSpPr>
        <p:spPr bwMode="auto">
          <a:xfrm>
            <a:off x="6400800" y="3267075"/>
            <a:ext cx="23431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 = radius in feet</a:t>
            </a:r>
          </a:p>
          <a:p>
            <a:r>
              <a:rPr lang="en-US"/>
              <a:t>D = distance in miles</a:t>
            </a:r>
          </a:p>
          <a:p>
            <a:r>
              <a:rPr lang="en-US"/>
              <a:t>f = frequency in GHz</a:t>
            </a:r>
          </a:p>
        </p:txBody>
      </p:sp>
      <p:sp>
        <p:nvSpPr>
          <p:cNvPr id="36871" name="TextBox 8"/>
          <p:cNvSpPr txBox="1">
            <a:spLocks noChangeArrowheads="1"/>
          </p:cNvSpPr>
          <p:nvPr/>
        </p:nvSpPr>
        <p:spPr bwMode="auto">
          <a:xfrm>
            <a:off x="3621088" y="3287713"/>
            <a:ext cx="341312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36872" name="TextBox 9"/>
          <p:cNvSpPr txBox="1">
            <a:spLocks noChangeArrowheads="1"/>
          </p:cNvSpPr>
          <p:nvPr/>
        </p:nvSpPr>
        <p:spPr bwMode="auto">
          <a:xfrm>
            <a:off x="6019800" y="4648200"/>
            <a:ext cx="2551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Example: </a:t>
            </a:r>
            <a:r>
              <a:rPr lang="en-US"/>
              <a:t>D = 0.5 mile</a:t>
            </a:r>
          </a:p>
          <a:p>
            <a:r>
              <a:rPr lang="en-US"/>
              <a:t>r = 30 feet for 700 MHz</a:t>
            </a:r>
          </a:p>
          <a:p>
            <a:r>
              <a:rPr lang="en-US"/>
              <a:t>r = 16 feet for 2.4 GHz</a:t>
            </a:r>
          </a:p>
          <a:p>
            <a:r>
              <a:rPr lang="en-US"/>
              <a:t>r = 10 feet for 5.8 GHz</a:t>
            </a:r>
          </a:p>
        </p:txBody>
      </p:sp>
      <p:sp>
        <p:nvSpPr>
          <p:cNvPr id="36873" name="Rectangle 7"/>
          <p:cNvSpPr>
            <a:spLocks noChangeArrowheads="1"/>
          </p:cNvSpPr>
          <p:nvPr/>
        </p:nvSpPr>
        <p:spPr bwMode="auto">
          <a:xfrm flipH="1">
            <a:off x="3876675" y="2022475"/>
            <a:ext cx="166688" cy="192088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solidFill>
                <a:srgbClr val="0070C0"/>
              </a:solidFill>
              <a:latin typeface="Tahoma" pitchFamily="34" charset="0"/>
            </a:endParaRPr>
          </a:p>
        </p:txBody>
      </p:sp>
      <p:sp>
        <p:nvSpPr>
          <p:cNvPr id="36874" name="TextBox 10"/>
          <p:cNvSpPr txBox="1">
            <a:spLocks noChangeArrowheads="1"/>
          </p:cNvSpPr>
          <p:nvPr/>
        </p:nvSpPr>
        <p:spPr bwMode="auto">
          <a:xfrm>
            <a:off x="3886200" y="1905000"/>
            <a:ext cx="287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What’s to Come…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4800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Products expected in about 2 years</a:t>
            </a:r>
          </a:p>
          <a:p>
            <a:r>
              <a:rPr lang="en-US" dirty="0" smtClean="0">
                <a:ea typeface="ＭＳ Ｐゴシック" pitchFamily="34" charset="-128"/>
              </a:rPr>
              <a:t>Wi-Fi may be the first protocol to make use of white spaces</a:t>
            </a:r>
          </a:p>
        </p:txBody>
      </p:sp>
      <p:pic>
        <p:nvPicPr>
          <p:cNvPr id="38916" name="Picture 2" descr="http://gizmodo.com/assets/resources/2008/04/Mobile_Local_T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0" y="1600200"/>
            <a:ext cx="23812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4" descr="http://spylogic.net/media/1/20060811-wireless%20access%20poi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96150" y="4191000"/>
            <a:ext cx="1295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TV Band Proposals to FCC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4038600" cy="4525963"/>
          </a:xfrm>
        </p:spPr>
        <p:txBody>
          <a:bodyPr/>
          <a:lstStyle/>
          <a:p>
            <a:r>
              <a:rPr lang="en-US" sz="2000" dirty="0" err="1" smtClean="0"/>
              <a:t>Comsearch</a:t>
            </a:r>
            <a:endParaRPr lang="en-US" sz="2000" dirty="0" smtClean="0"/>
          </a:p>
          <a:p>
            <a:pPr lvl="1"/>
            <a:r>
              <a:rPr lang="en-US" sz="800" u="sng" dirty="0" smtClean="0">
                <a:hlinkClick r:id="rId2"/>
              </a:rPr>
              <a:t>http://fjallfoss.fcc.gov/ecfs/document/view?id=7020355190</a:t>
            </a:r>
            <a:r>
              <a:rPr lang="en-US" sz="800" dirty="0" smtClean="0"/>
              <a:t> </a:t>
            </a:r>
          </a:p>
          <a:p>
            <a:r>
              <a:rPr lang="en-US" sz="2000" dirty="0" smtClean="0"/>
              <a:t>Key Bridge Global</a:t>
            </a:r>
          </a:p>
          <a:p>
            <a:pPr lvl="1"/>
            <a:r>
              <a:rPr lang="en-US" sz="800" u="sng" dirty="0" smtClean="0">
                <a:hlinkClick r:id="rId3"/>
              </a:rPr>
              <a:t>http://fjallfoss.fcc.gov/ecfs/document/view?id=7020356596</a:t>
            </a:r>
            <a:r>
              <a:rPr lang="en-US" sz="800" dirty="0" smtClean="0"/>
              <a:t> </a:t>
            </a:r>
          </a:p>
          <a:p>
            <a:r>
              <a:rPr lang="en-US" sz="2000" dirty="0" err="1" smtClean="0"/>
              <a:t>WSdb</a:t>
            </a:r>
            <a:endParaRPr lang="en-US" sz="2000" dirty="0" smtClean="0"/>
          </a:p>
          <a:p>
            <a:pPr lvl="1"/>
            <a:r>
              <a:rPr lang="en-US" sz="800" u="sng" dirty="0" smtClean="0">
                <a:hlinkClick r:id="rId4"/>
              </a:rPr>
              <a:t>http://fjallfoss.fcc.gov/ecfs/document/view?id=7020355170</a:t>
            </a:r>
            <a:endParaRPr lang="en-US" sz="800" dirty="0" smtClean="0"/>
          </a:p>
          <a:p>
            <a:pPr lvl="1"/>
            <a:r>
              <a:rPr lang="en-US" sz="800" u="sng" dirty="0" smtClean="0">
                <a:hlinkClick r:id="rId5"/>
              </a:rPr>
              <a:t>http://fjallfoss.fcc.gov/ecfs/document/view?id=7020355171</a:t>
            </a:r>
            <a:endParaRPr lang="en-US" sz="800" dirty="0" smtClean="0"/>
          </a:p>
          <a:p>
            <a:pPr lvl="1"/>
            <a:r>
              <a:rPr lang="en-US" sz="800" u="sng" dirty="0" smtClean="0">
                <a:hlinkClick r:id="rId6"/>
              </a:rPr>
              <a:t>http://fjallfoss.fcc.gov/ecfs/document/view?id=7020355172</a:t>
            </a:r>
            <a:endParaRPr lang="en-US" sz="800" dirty="0" smtClean="0"/>
          </a:p>
          <a:p>
            <a:pPr lvl="1"/>
            <a:r>
              <a:rPr lang="en-US" sz="800" u="sng" dirty="0" smtClean="0">
                <a:hlinkClick r:id="rId7"/>
              </a:rPr>
              <a:t>http://fjallfoss.fcc.gov/ecfs/document/view?id=7020355173</a:t>
            </a:r>
            <a:endParaRPr lang="en-US" sz="800" dirty="0" smtClean="0"/>
          </a:p>
          <a:p>
            <a:pPr lvl="1"/>
            <a:r>
              <a:rPr lang="en-US" sz="800" u="sng" dirty="0" smtClean="0">
                <a:hlinkClick r:id="rId8"/>
              </a:rPr>
              <a:t>http://fjallfoss.fcc.gov/ecfs/document/view?id=7020355174</a:t>
            </a:r>
            <a:endParaRPr lang="en-US" sz="800" dirty="0" smtClean="0"/>
          </a:p>
          <a:p>
            <a:pPr lvl="1"/>
            <a:r>
              <a:rPr lang="en-US" sz="800" u="sng" dirty="0" smtClean="0">
                <a:hlinkClick r:id="rId9"/>
              </a:rPr>
              <a:t>http://fjallfoss.fcc.gov/ecfs/document/view?id=7020355175</a:t>
            </a:r>
            <a:endParaRPr lang="en-US" sz="2000" dirty="0" smtClean="0"/>
          </a:p>
          <a:p>
            <a:r>
              <a:rPr lang="en-US" sz="2000" dirty="0" smtClean="0"/>
              <a:t>Spectrum Bridge</a:t>
            </a:r>
          </a:p>
          <a:p>
            <a:pPr lvl="1"/>
            <a:r>
              <a:rPr lang="en-US" sz="800" u="sng" dirty="0" smtClean="0">
                <a:hlinkClick r:id="rId10"/>
              </a:rPr>
              <a:t>http://fjallfoss.fcc.gov/ecfs/document/view?id=7020355177</a:t>
            </a:r>
            <a:endParaRPr lang="en-US" sz="800" dirty="0" smtClean="0"/>
          </a:p>
          <a:p>
            <a:r>
              <a:rPr lang="en-US" sz="2000" dirty="0" err="1" smtClean="0"/>
              <a:t>NeuStar</a:t>
            </a:r>
            <a:endParaRPr lang="en-US" sz="2000" dirty="0" smtClean="0"/>
          </a:p>
          <a:p>
            <a:pPr lvl="1"/>
            <a:r>
              <a:rPr lang="en-US" sz="800" u="sng" dirty="0" smtClean="0">
                <a:hlinkClick r:id="rId11"/>
              </a:rPr>
              <a:t>http://fjallfoss.fcc.gov/ecfs/document/view?id=7020355229</a:t>
            </a:r>
            <a:endParaRPr lang="en-US" sz="800" dirty="0" smtClean="0"/>
          </a:p>
          <a:p>
            <a:pPr lvl="1"/>
            <a:r>
              <a:rPr lang="en-US" sz="800" u="sng" dirty="0" smtClean="0">
                <a:hlinkClick r:id="rId12"/>
              </a:rPr>
              <a:t>http://fjallfoss.fcc.gov/ecfs/document/view?id=7020355230</a:t>
            </a:r>
            <a:endParaRPr lang="en-US" sz="800" dirty="0" smtClean="0"/>
          </a:p>
          <a:p>
            <a:pPr lvl="1"/>
            <a:r>
              <a:rPr lang="en-US" sz="800" u="sng" dirty="0" smtClean="0">
                <a:hlinkClick r:id="rId13"/>
              </a:rPr>
              <a:t>http://fjallfoss.fcc.gov/ecfs/document/view?id=7020355231</a:t>
            </a:r>
            <a:endParaRPr lang="en-US" sz="8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/>
          <a:lstStyle/>
          <a:p>
            <a:r>
              <a:rPr lang="en-US" sz="2000" dirty="0" smtClean="0"/>
              <a:t>Key Bridge Enterprises</a:t>
            </a:r>
          </a:p>
          <a:p>
            <a:pPr lvl="1"/>
            <a:r>
              <a:rPr lang="en-US" sz="800" u="sng" dirty="0" smtClean="0">
                <a:hlinkClick r:id="rId14"/>
              </a:rPr>
              <a:t>http://fjallfoss.fcc.gov/ecfs/document/view?id=7020355219</a:t>
            </a:r>
            <a:endParaRPr lang="en-US" sz="800" dirty="0" smtClean="0"/>
          </a:p>
          <a:p>
            <a:pPr lvl="1"/>
            <a:r>
              <a:rPr lang="en-US" sz="800" u="sng" dirty="0" smtClean="0">
                <a:hlinkClick r:id="rId15"/>
              </a:rPr>
              <a:t>http://fjallfoss.fcc.gov/ecfs/document/view?id=7020355220</a:t>
            </a:r>
            <a:endParaRPr lang="en-US" sz="800" dirty="0" smtClean="0"/>
          </a:p>
          <a:p>
            <a:pPr lvl="1"/>
            <a:r>
              <a:rPr lang="en-US" sz="800" u="sng" dirty="0" smtClean="0">
                <a:hlinkClick r:id="rId16"/>
              </a:rPr>
              <a:t>http://fjallfoss.fcc.gov/ecfs/document/view?id=7020355221</a:t>
            </a:r>
            <a:endParaRPr lang="en-US" sz="800" dirty="0" smtClean="0"/>
          </a:p>
          <a:p>
            <a:r>
              <a:rPr lang="en-US" sz="2000" dirty="0" smtClean="0"/>
              <a:t>Telcordia</a:t>
            </a:r>
          </a:p>
          <a:p>
            <a:pPr lvl="1"/>
            <a:r>
              <a:rPr lang="en-US" sz="800" u="sng" dirty="0" smtClean="0">
                <a:hlinkClick r:id="rId17"/>
              </a:rPr>
              <a:t>http://fjallfoss.fcc.gov/ecfs/document/view?id=7020355227</a:t>
            </a:r>
            <a:r>
              <a:rPr lang="en-US" sz="800" dirty="0" smtClean="0"/>
              <a:t> </a:t>
            </a:r>
          </a:p>
          <a:p>
            <a:r>
              <a:rPr lang="en-US" sz="2000" dirty="0" smtClean="0"/>
              <a:t>Google</a:t>
            </a:r>
          </a:p>
          <a:p>
            <a:pPr lvl="1"/>
            <a:r>
              <a:rPr lang="en-US" sz="800" u="sng" dirty="0" smtClean="0">
                <a:hlinkClick r:id="rId18"/>
              </a:rPr>
              <a:t>http://fjallfoss.fcc.gov/ecfs/document/view?id=7020355207</a:t>
            </a:r>
            <a:endParaRPr lang="en-US" sz="800" dirty="0" smtClean="0"/>
          </a:p>
          <a:p>
            <a:r>
              <a:rPr lang="en-US" sz="2000" dirty="0" smtClean="0"/>
              <a:t>Frequency Finder</a:t>
            </a:r>
          </a:p>
          <a:p>
            <a:pPr lvl="1"/>
            <a:r>
              <a:rPr lang="en-US" sz="800" u="sng" dirty="0" smtClean="0">
                <a:hlinkClick r:id="rId19"/>
              </a:rPr>
              <a:t>http://fjallfoss.fcc.gov/ecfs/document/view?id=7020355224</a:t>
            </a:r>
            <a:endParaRPr lang="en-US" sz="8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Fanny Mlinarsky – Moderator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President and CTO, octoScope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State of the industry and standards</a:t>
            </a:r>
          </a:p>
          <a:p>
            <a:r>
              <a:rPr lang="en-US" sz="2800" dirty="0" smtClean="0"/>
              <a:t>Rick Rotondo</a:t>
            </a:r>
          </a:p>
          <a:p>
            <a:pPr lvl="1"/>
            <a:r>
              <a:rPr lang="en-US" sz="2000" dirty="0" smtClean="0"/>
              <a:t>VP Marketing and CO-Founder, Spectrum Bridge</a:t>
            </a:r>
          </a:p>
          <a:p>
            <a:pPr lvl="1"/>
            <a:r>
              <a:rPr lang="en-US" sz="2000" dirty="0" smtClean="0"/>
              <a:t>Flexible uses and novel licensing models in White Space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Chris Whiteley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Director of Business Development, xG Technologies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VoIP over White Space and other BWA applications 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Fanny Mlinarsky – Moderator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President and CTO, octoScope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State of the industry and standards</a:t>
            </a:r>
          </a:p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Rick Rotondo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VP Marketing and CO-Founder, Spectrum Bridge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Flexible uses and novel licensing models in White Space</a:t>
            </a:r>
          </a:p>
          <a:p>
            <a:r>
              <a:rPr lang="en-US" sz="2800" dirty="0" smtClean="0"/>
              <a:t>Chris Whiteley</a:t>
            </a:r>
          </a:p>
          <a:p>
            <a:pPr lvl="1"/>
            <a:r>
              <a:rPr lang="en-US" sz="2000" dirty="0" smtClean="0"/>
              <a:t>Director of Business Development, xG Technologies</a:t>
            </a:r>
          </a:p>
          <a:p>
            <a:pPr lvl="1"/>
            <a:r>
              <a:rPr lang="en-US" sz="2000" dirty="0" smtClean="0"/>
              <a:t>VoIP over White Space and other BWA applications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600200"/>
            <a:ext cx="6629400" cy="4525963"/>
          </a:xfrm>
        </p:spPr>
        <p:txBody>
          <a:bodyPr/>
          <a:lstStyle/>
          <a:p>
            <a:r>
              <a:rPr lang="en-US" sz="3600" b="1" dirty="0" smtClean="0"/>
              <a:t>Fanny Mlinarsky</a:t>
            </a:r>
          </a:p>
          <a:p>
            <a:pPr lvl="1"/>
            <a:r>
              <a:rPr lang="en-US" dirty="0" smtClean="0"/>
              <a:t>President and CTO, octoScope</a:t>
            </a:r>
          </a:p>
          <a:p>
            <a:r>
              <a:rPr lang="en-US" sz="3600" b="1" dirty="0" smtClean="0"/>
              <a:t>Rick Rotondo</a:t>
            </a:r>
          </a:p>
          <a:p>
            <a:pPr lvl="1"/>
            <a:r>
              <a:rPr lang="en-US" dirty="0" smtClean="0"/>
              <a:t>VP Marketing and CO-Founder, Spectrum Bridge</a:t>
            </a:r>
          </a:p>
          <a:p>
            <a:r>
              <a:rPr lang="en-US" sz="3600" b="1" dirty="0" smtClean="0"/>
              <a:t>Chris Whiteley</a:t>
            </a:r>
          </a:p>
          <a:p>
            <a:pPr lvl="1"/>
            <a:r>
              <a:rPr lang="en-US" dirty="0" smtClean="0"/>
              <a:t>Director of Business Development, xG Technologies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162800" y="2438400"/>
            <a:ext cx="173087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en-US" sz="11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Fanny Mlinarsky – Moderator</a:t>
            </a:r>
          </a:p>
          <a:p>
            <a:pPr lvl="1"/>
            <a:r>
              <a:rPr lang="en-US" sz="2000" dirty="0" smtClean="0"/>
              <a:t>President and CTO, </a:t>
            </a:r>
            <a:r>
              <a:rPr lang="en-US" sz="2000" b="1" dirty="0" smtClean="0"/>
              <a:t>octoScope</a:t>
            </a:r>
          </a:p>
          <a:p>
            <a:pPr lvl="1"/>
            <a:r>
              <a:rPr lang="en-US" sz="2000" dirty="0" smtClean="0"/>
              <a:t>State of the industry and standards</a:t>
            </a:r>
          </a:p>
          <a:p>
            <a:r>
              <a:rPr lang="en-US" sz="2800" b="1" dirty="0" smtClean="0"/>
              <a:t>Rick Rotondo</a:t>
            </a:r>
          </a:p>
          <a:p>
            <a:pPr lvl="1"/>
            <a:r>
              <a:rPr lang="en-US" sz="2000" dirty="0" smtClean="0"/>
              <a:t>VP Marketing and CO-Founder, </a:t>
            </a:r>
            <a:r>
              <a:rPr lang="en-US" sz="2000" b="1" dirty="0" smtClean="0"/>
              <a:t>Spectrum Bridge</a:t>
            </a:r>
          </a:p>
          <a:p>
            <a:pPr lvl="1"/>
            <a:r>
              <a:rPr lang="en-US" sz="2000" dirty="0" smtClean="0"/>
              <a:t>Flexible uses and novel licensing models in White Space</a:t>
            </a:r>
          </a:p>
          <a:p>
            <a:r>
              <a:rPr lang="en-US" sz="2800" b="1" dirty="0" smtClean="0"/>
              <a:t>Chris Whiteley</a:t>
            </a:r>
          </a:p>
          <a:p>
            <a:pPr lvl="1"/>
            <a:r>
              <a:rPr lang="en-US" sz="2000" dirty="0" smtClean="0"/>
              <a:t>Director of Business Development, </a:t>
            </a:r>
            <a:r>
              <a:rPr lang="en-US" sz="2000" b="1" dirty="0" smtClean="0"/>
              <a:t>xG Technologies</a:t>
            </a:r>
          </a:p>
          <a:p>
            <a:pPr lvl="1"/>
            <a:r>
              <a:rPr lang="en-US" sz="2000" dirty="0" smtClean="0"/>
              <a:t>VoIP over White Space and other BWA applications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Learn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Articles, white papers, test reports and presentations</a:t>
            </a:r>
          </a:p>
          <a:p>
            <a:pPr lvl="1"/>
            <a:r>
              <a:rPr lang="en-US" sz="2000" dirty="0" smtClean="0">
                <a:hlinkClick r:id="rId2"/>
              </a:rPr>
              <a:t>http://www.octoscope.com/English/Resources/Articles.html</a:t>
            </a:r>
            <a:r>
              <a:rPr lang="en-US" sz="20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Contact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Fanny Mlinarsky (</a:t>
            </a:r>
            <a:r>
              <a:rPr lang="en-US" sz="2400" dirty="0" smtClean="0">
                <a:hlinkClick r:id="rId3"/>
              </a:rPr>
              <a:t>fm@octoScope.com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Mobile: 978.376.5841</a:t>
            </a:r>
            <a:br>
              <a:rPr lang="en-US" sz="2400" dirty="0" smtClean="0"/>
            </a:br>
            <a:r>
              <a:rPr lang="en-US" sz="2400" dirty="0" smtClean="0">
                <a:hlinkClick r:id="rId4"/>
              </a:rPr>
              <a:t>www.octoscope.com</a:t>
            </a:r>
            <a:r>
              <a:rPr lang="en-US" sz="24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51170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Wireless CTO and product development services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TV White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400800" cy="4525963"/>
          </a:xfrm>
        </p:spPr>
        <p:txBody>
          <a:bodyPr/>
          <a:lstStyle/>
          <a:p>
            <a:r>
              <a:rPr lang="en-GB" sz="2400" b="1" dirty="0" smtClean="0"/>
              <a:t>November 4, 2008</a:t>
            </a:r>
            <a:r>
              <a:rPr lang="en-GB" sz="2400" dirty="0" smtClean="0"/>
              <a:t> FCC approved Report &amp; Order 08-260, allowing unlicensed use of TV band spectrum</a:t>
            </a:r>
          </a:p>
          <a:p>
            <a:r>
              <a:rPr lang="en-GB" sz="2400" dirty="0" smtClean="0"/>
              <a:t>Ofcom (UK) is in the process of making this Digital Dividend band available</a:t>
            </a:r>
          </a:p>
          <a:p>
            <a:r>
              <a:rPr lang="en-GB" sz="2400" dirty="0" smtClean="0"/>
              <a:t>EU has conducted a consultation on the band</a:t>
            </a:r>
          </a:p>
          <a:p>
            <a:r>
              <a:rPr lang="en-US" sz="2400" dirty="0" smtClean="0"/>
              <a:t>China TV band regulations expected in 2015</a:t>
            </a:r>
            <a:endParaRPr lang="en-GB" sz="2400" dirty="0" smtClean="0"/>
          </a:p>
        </p:txBody>
      </p:sp>
      <p:pic>
        <p:nvPicPr>
          <p:cNvPr id="4" name="Picture 2" descr="http://images.teamsugar.com/files/upl0/1/13839/01_2008/antenna.jpg"/>
          <p:cNvPicPr>
            <a:picLocks noChangeAspect="1" noChangeArrowheads="1"/>
          </p:cNvPicPr>
          <p:nvPr/>
        </p:nvPicPr>
        <p:blipFill>
          <a:blip r:embed="rId2" cstate="print"/>
          <a:srcRect l="21568"/>
          <a:stretch>
            <a:fillRect/>
          </a:stretch>
        </p:blipFill>
        <p:spPr bwMode="auto">
          <a:xfrm>
            <a:off x="7315200" y="1371600"/>
            <a:ext cx="1687675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2286000" y="4953000"/>
            <a:ext cx="3115084" cy="461665"/>
          </a:xfrm>
          <a:prstGeom prst="rect">
            <a:avLst/>
          </a:prstGeom>
          <a:solidFill>
            <a:srgbClr val="FFFF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a typeface="ＭＳ Ｐゴシック" pitchFamily="34" charset="-128"/>
              </a:rPr>
              <a:t>TVBD</a:t>
            </a:r>
            <a:r>
              <a:rPr lang="en-US" sz="2400" dirty="0" smtClean="0">
                <a:ea typeface="ＭＳ Ｐゴシック" pitchFamily="34" charset="-128"/>
              </a:rPr>
              <a:t> = TV Band Device</a:t>
            </a:r>
            <a:endParaRPr lang="en-US" sz="2400" dirty="0"/>
          </a:p>
        </p:txBody>
      </p:sp>
      <p:pic>
        <p:nvPicPr>
          <p:cNvPr id="6" name="Picture 4" descr="http://spylogic.net/media/1/20060811-wireless%20access%20poin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3886200"/>
            <a:ext cx="1295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620000" cy="960438"/>
          </a:xfrm>
        </p:spPr>
        <p:txBody>
          <a:bodyPr/>
          <a:lstStyle/>
          <a:p>
            <a:r>
              <a:rPr lang="en-US" sz="3600" dirty="0" smtClean="0"/>
              <a:t>Frequency Allocation of TV Channels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447800"/>
          <a:ext cx="7620002" cy="2743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1099"/>
                <a:gridCol w="2093407"/>
                <a:gridCol w="3349451"/>
                <a:gridCol w="1256045"/>
              </a:tblGrid>
              <a:tr h="45720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00484" marR="10048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Channel #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00484" marR="10048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Frequency Band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00484" marR="100484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100484" marR="100484"/>
                </a:tc>
              </a:tr>
              <a:tr h="457200">
                <a:tc row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00484" marR="10048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2-4</a:t>
                      </a:r>
                      <a:endParaRPr lang="en-US" sz="2400" dirty="0"/>
                    </a:p>
                  </a:txBody>
                  <a:tcPr marL="100484" marR="10048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54-72 MHz </a:t>
                      </a:r>
                      <a:endParaRPr lang="en-US" sz="2400" dirty="0"/>
                    </a:p>
                  </a:txBody>
                  <a:tcPr marL="100484" marR="100484"/>
                </a:tc>
                <a:tc rowSpan="3">
                  <a:txBody>
                    <a:bodyPr/>
                    <a:lstStyle/>
                    <a:p>
                      <a:r>
                        <a:rPr lang="en-US" sz="2400" dirty="0" smtClean="0"/>
                        <a:t>VHF</a:t>
                      </a:r>
                      <a:endParaRPr lang="en-US" sz="2400" dirty="0"/>
                    </a:p>
                  </a:txBody>
                  <a:tcPr marL="100484" marR="100484" anchor="ctr"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5-6</a:t>
                      </a:r>
                      <a:endParaRPr lang="en-US" sz="2400" dirty="0"/>
                    </a:p>
                  </a:txBody>
                  <a:tcPr marL="100484" marR="10048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76-88 MHz</a:t>
                      </a:r>
                      <a:endParaRPr lang="en-US" sz="2400" dirty="0"/>
                    </a:p>
                  </a:txBody>
                  <a:tcPr marL="100484" marR="100484"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7-13</a:t>
                      </a:r>
                      <a:endParaRPr lang="en-US" sz="2400" dirty="0"/>
                    </a:p>
                  </a:txBody>
                  <a:tcPr marL="100484" marR="10048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174-216 MHz</a:t>
                      </a:r>
                      <a:endParaRPr lang="en-US" sz="2400" dirty="0"/>
                    </a:p>
                  </a:txBody>
                  <a:tcPr marL="100484" marR="100484"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14-20</a:t>
                      </a:r>
                      <a:endParaRPr lang="en-US" sz="2400" dirty="0"/>
                    </a:p>
                  </a:txBody>
                  <a:tcPr marL="100484" marR="10048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470-512 MHz**</a:t>
                      </a:r>
                      <a:endParaRPr lang="en-US" sz="2400" dirty="0"/>
                    </a:p>
                  </a:txBody>
                  <a:tcPr marL="100484" marR="100484"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UHF</a:t>
                      </a:r>
                      <a:endParaRPr lang="en-US" sz="2400" dirty="0"/>
                    </a:p>
                  </a:txBody>
                  <a:tcPr marL="100484" marR="100484" anchor="ctr"/>
                </a:tc>
              </a:tr>
              <a:tr h="4572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00484" marR="10048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21-51*</a:t>
                      </a:r>
                      <a:endParaRPr lang="en-US" sz="2400" dirty="0"/>
                    </a:p>
                  </a:txBody>
                  <a:tcPr marL="100484" marR="10048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512-692 MHz </a:t>
                      </a:r>
                      <a:endParaRPr lang="en-US" sz="2400" dirty="0"/>
                    </a:p>
                  </a:txBody>
                  <a:tcPr marL="100484" marR="100484"/>
                </a:tc>
                <a:tc v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426720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*Channel 37 (608-614 MHz)  is reserved for radio astronomy</a:t>
            </a:r>
          </a:p>
          <a:p>
            <a:r>
              <a:rPr lang="en-US" dirty="0" smtClean="0"/>
              <a:t>**Shared with public safety</a:t>
            </a:r>
          </a:p>
          <a:p>
            <a:r>
              <a:rPr lang="en-US" dirty="0" smtClean="0">
                <a:hlinkClick r:id="rId2"/>
              </a:rPr>
              <a:t>http://www.fcc.gov/mb/engineering/usallochrt.pdf</a:t>
            </a:r>
            <a:r>
              <a:rPr lang="en-US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 rot="16200000" flipH="1">
            <a:off x="704166" y="249623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 TVBDs only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5297269"/>
            <a:ext cx="65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a typeface="ＭＳ Ｐゴシック" pitchFamily="34" charset="-128"/>
              </a:rPr>
              <a:t>June 12, 2009 transition from analog to digital TV freed up channels 52-69 (above 692 MHz) thanks to spectral efficiency of digital TV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4525963"/>
          </a:xfrm>
        </p:spPr>
        <p:txBody>
          <a:bodyPr/>
          <a:lstStyle/>
          <a:p>
            <a:pPr>
              <a:defRPr/>
            </a:pPr>
            <a:r>
              <a:rPr lang="en-US" sz="2400" spc="-100" dirty="0" smtClean="0"/>
              <a:t>TVBDs require </a:t>
            </a:r>
            <a:r>
              <a:rPr lang="en-US" sz="2400" spc="-100" dirty="0" err="1" smtClean="0"/>
              <a:t>geolocation</a:t>
            </a:r>
            <a:r>
              <a:rPr lang="en-US" sz="2400" spc="-100" dirty="0" smtClean="0"/>
              <a:t> capability and Internet access to a database of protected radio services. The TVBDs must first access the database before operating.</a:t>
            </a:r>
          </a:p>
          <a:p>
            <a:pPr>
              <a:defRPr/>
            </a:pPr>
            <a:r>
              <a:rPr lang="en-US" sz="2400" spc="-100" dirty="0" smtClean="0"/>
              <a:t>Fixed devices can operate on any channel between 2 and 51, except 3, 4 and 37</a:t>
            </a:r>
          </a:p>
          <a:p>
            <a:pPr>
              <a:defRPr/>
            </a:pPr>
            <a:r>
              <a:rPr lang="en-US" sz="2400" spc="-100" dirty="0" smtClean="0"/>
              <a:t>Channels 2 – 20 are restricted for use by fixed devices to protect wireless microphones</a:t>
            </a:r>
          </a:p>
          <a:p>
            <a:pPr>
              <a:defRPr/>
            </a:pPr>
            <a:r>
              <a:rPr lang="en-US" sz="2400" spc="-100" dirty="0" smtClean="0"/>
              <a:t>Fixed and personal portable devices must sense TV broadcasting and wireless microphone signals</a:t>
            </a:r>
          </a:p>
        </p:txBody>
      </p:sp>
      <p:pic>
        <p:nvPicPr>
          <p:cNvPr id="4" name="Picture 8" descr="hacker_at_wor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DF9"/>
              </a:clrFrom>
              <a:clrTo>
                <a:srgbClr val="F8FD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053320"/>
            <a:ext cx="1981200" cy="131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20853421">
            <a:off x="4672165" y="4482096"/>
            <a:ext cx="2759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May not happen!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986588" cy="463550"/>
          </a:xfrm>
        </p:spPr>
        <p:txBody>
          <a:bodyPr>
            <a:noAutofit/>
          </a:bodyPr>
          <a:lstStyle/>
          <a:p>
            <a:r>
              <a:rPr lang="en-US" sz="4000" dirty="0" smtClean="0">
                <a:ea typeface="ＭＳ Ｐゴシック" pitchFamily="34" charset="-128"/>
              </a:rPr>
              <a:t>Hidden Node Scenario</a:t>
            </a:r>
          </a:p>
        </p:txBody>
      </p:sp>
      <p:sp>
        <p:nvSpPr>
          <p:cNvPr id="34819" name="Line 15"/>
          <p:cNvSpPr>
            <a:spLocks noChangeShapeType="1"/>
          </p:cNvSpPr>
          <p:nvPr/>
        </p:nvSpPr>
        <p:spPr bwMode="auto">
          <a:xfrm>
            <a:off x="1600200" y="2819400"/>
            <a:ext cx="3810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4820" name="Picture 5" descr="des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3390900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AutoShape 11" descr="White marble"/>
          <p:cNvSpPr>
            <a:spLocks noChangeArrowheads="1"/>
          </p:cNvSpPr>
          <p:nvPr/>
        </p:nvSpPr>
        <p:spPr bwMode="auto">
          <a:xfrm>
            <a:off x="3352800" y="1143000"/>
            <a:ext cx="1676400" cy="4267200"/>
          </a:xfrm>
          <a:prstGeom prst="cube">
            <a:avLst>
              <a:gd name="adj" fmla="val 89565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4822" name="Picture 4" descr="http://images.asia.ru/img/alibaba/photo/51726695/Outdoor_TV_Antenn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0800" y="1397000"/>
            <a:ext cx="21463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5400000">
            <a:off x="1600201" y="3810000"/>
            <a:ext cx="1981200" cy="317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24" name="Picture 4" descr="Cell Phon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3505200"/>
            <a:ext cx="3159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7" descr="Cell Tower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8700" y="2438400"/>
            <a:ext cx="8763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 rot="10800000" flipV="1">
            <a:off x="1524000" y="2286000"/>
            <a:ext cx="838200" cy="38100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4038600" y="3352800"/>
            <a:ext cx="1371600" cy="22860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5334000" y="1600200"/>
            <a:ext cx="2819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1400" dirty="0"/>
              <a:t>TV signal attenuated by an obstruction (wall) is undetectable by a </a:t>
            </a:r>
            <a:r>
              <a:rPr lang="en-US" sz="1400" dirty="0" smtClean="0"/>
              <a:t>TVBD.  TVBD transmits</a:t>
            </a:r>
            <a:r>
              <a:rPr lang="en-US" sz="1400" dirty="0"/>
              <a:t>, interfering with TV broadcast, which is received unobstructed by a rooftop antenna.</a:t>
            </a:r>
          </a:p>
        </p:txBody>
      </p:sp>
      <p:sp>
        <p:nvSpPr>
          <p:cNvPr id="34829" name="Rectangle 18"/>
          <p:cNvSpPr>
            <a:spLocks noChangeArrowheads="1"/>
          </p:cNvSpPr>
          <p:nvPr/>
        </p:nvSpPr>
        <p:spPr bwMode="auto">
          <a:xfrm>
            <a:off x="381000" y="4800600"/>
            <a:ext cx="1828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/>
              <a:t>TV broadcast received by an unobstructed rooftop TV antenna</a:t>
            </a:r>
          </a:p>
        </p:txBody>
      </p:sp>
      <p:sp>
        <p:nvSpPr>
          <p:cNvPr id="34830" name="Rectangle 19"/>
          <p:cNvSpPr>
            <a:spLocks noChangeArrowheads="1"/>
          </p:cNvSpPr>
          <p:nvPr/>
        </p:nvSpPr>
        <p:spPr bwMode="auto">
          <a:xfrm>
            <a:off x="2286000" y="4648200"/>
            <a:ext cx="1752600" cy="1143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>
              <a:latin typeface="Tahoma" pitchFamily="34" charset="0"/>
            </a:endParaRPr>
          </a:p>
        </p:txBody>
      </p:sp>
      <p:pic>
        <p:nvPicPr>
          <p:cNvPr id="34831" name="Picture 6" descr="http://img.alibaba.com/photo/51252654/Sell_32_LCD_TV_Set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614"/>
          <a:stretch>
            <a:fillRect/>
          </a:stretch>
        </p:blipFill>
        <p:spPr bwMode="auto">
          <a:xfrm>
            <a:off x="2133600" y="4648200"/>
            <a:ext cx="21399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Standards Organizations Involved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620000" cy="4525963"/>
          </a:xfrm>
        </p:spPr>
        <p:txBody>
          <a:bodyPr/>
          <a:lstStyle/>
          <a:p>
            <a:r>
              <a:rPr lang="en-GB" sz="2400" b="1" dirty="0" smtClean="0"/>
              <a:t>IEEE 802.11af </a:t>
            </a:r>
            <a:r>
              <a:rPr lang="en-GB" sz="2400" dirty="0" smtClean="0"/>
              <a:t>– formed in January 2010 to adapt 802.11 to TV band operation</a:t>
            </a:r>
          </a:p>
          <a:p>
            <a:r>
              <a:rPr lang="en-GB" sz="2400" b="1" dirty="0" smtClean="0"/>
              <a:t>IEEE 802.16h</a:t>
            </a:r>
            <a:r>
              <a:rPr lang="en-GB" sz="2400" dirty="0" smtClean="0"/>
              <a:t> – originally organized to adapt 802.16 to the 3650-3700 MHz contention band (see next slide), now also working on TV band operation of 802.16</a:t>
            </a:r>
          </a:p>
          <a:p>
            <a:r>
              <a:rPr lang="en-GB" sz="2400" b="1" dirty="0" smtClean="0"/>
              <a:t>IEEE 802.22 </a:t>
            </a:r>
            <a:r>
              <a:rPr lang="en-GB" sz="2400" dirty="0" smtClean="0"/>
              <a:t>– cognitive radio approach</a:t>
            </a:r>
          </a:p>
          <a:p>
            <a:pPr lvl="1"/>
            <a:r>
              <a:rPr lang="en-GB" sz="2000" dirty="0" smtClean="0"/>
              <a:t>Regional Area Networks group that guided the FCC in the recent TV band regulations</a:t>
            </a:r>
          </a:p>
          <a:p>
            <a:pPr lvl="1"/>
            <a:r>
              <a:rPr lang="en-GB" sz="2000" dirty="0" smtClean="0"/>
              <a:t>Uses spectrum sensing and location information to determine whether given transmit frequencies and power levels will cause harmful interference to licensed services.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Arial Bold" pitchFamily="68" charset="0"/>
                <a:ea typeface="ＭＳ Ｐゴシック" pitchFamily="34" charset="-128"/>
                <a:cs typeface="Arial Bold" pitchFamily="68" charset="0"/>
              </a:rPr>
              <a:t>Lightly Regulated Band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3581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March 2005 FCC offered 50 MHz 3650 to 3700 MHz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 smtClean="0"/>
              <a:t>for </a:t>
            </a:r>
            <a:r>
              <a:rPr lang="en-US" sz="2400" i="1" dirty="0" smtClean="0"/>
              <a:t>contention-based protocol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ja-JP" sz="2400" dirty="0" smtClean="0">
                <a:ea typeface="MS PGothic" pitchFamily="34" charset="-128"/>
              </a:rPr>
              <a:t>802.11y and 802.16h are expected to share this band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ja-JP" sz="2400" dirty="0" smtClean="0">
                <a:ea typeface="MS PGothic" pitchFamily="34" charset="-128"/>
              </a:rPr>
              <a:t>21</a:t>
            </a:r>
            <a:r>
              <a:rPr lang="en-US" altLang="ja-JP" sz="2400" baseline="30000" dirty="0" smtClean="0">
                <a:ea typeface="MS PGothic" pitchFamily="34" charset="-128"/>
              </a:rPr>
              <a:t>st</a:t>
            </a:r>
            <a:r>
              <a:rPr lang="en-US" altLang="ja-JP" sz="2400" dirty="0" smtClean="0">
                <a:ea typeface="MS PGothic" pitchFamily="34" charset="-128"/>
              </a:rPr>
              <a:t> century regulation geared for digital communications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ja-JP" sz="2000" dirty="0" smtClean="0">
                <a:ea typeface="MS PGothic" pitchFamily="34" charset="-128"/>
                <a:cs typeface="+mn-cs"/>
              </a:rPr>
              <a:t>multiple services to share the band in an orderly way</a:t>
            </a:r>
          </a:p>
        </p:txBody>
      </p:sp>
      <p:sp>
        <p:nvSpPr>
          <p:cNvPr id="261124" name="Rectangle 4"/>
          <p:cNvSpPr>
            <a:spLocks noChangeArrowheads="1"/>
          </p:cNvSpPr>
          <p:nvPr/>
        </p:nvSpPr>
        <p:spPr bwMode="auto">
          <a:xfrm>
            <a:off x="4572000" y="1524000"/>
            <a:ext cx="4343400" cy="3937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0" rIns="45720">
            <a:spAutoFit/>
          </a:bodyPr>
          <a:lstStyle/>
          <a:p>
            <a:pPr marL="800100" lvl="1" indent="-342900"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altLang="ja-JP" b="1" dirty="0">
              <a:solidFill>
                <a:schemeClr val="hlink"/>
              </a:solidFill>
              <a:ea typeface="MS PGothic" pitchFamily="34" charset="-128"/>
            </a:endParaRPr>
          </a:p>
          <a:p>
            <a:pPr marL="800100" lvl="1" indent="-342900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ja-JP" b="1" dirty="0">
                <a:solidFill>
                  <a:schemeClr val="folHlink"/>
                </a:solidFill>
                <a:ea typeface="MS PGothic" pitchFamily="34" charset="-128"/>
              </a:rPr>
              <a:t>300 Million licenses</a:t>
            </a:r>
            <a:br>
              <a:rPr lang="en-US" altLang="ja-JP" b="1" dirty="0">
                <a:solidFill>
                  <a:schemeClr val="folHlink"/>
                </a:solidFill>
                <a:ea typeface="MS PGothic" pitchFamily="34" charset="-128"/>
              </a:rPr>
            </a:br>
            <a:r>
              <a:rPr lang="en-US" altLang="ja-JP" b="1" dirty="0">
                <a:solidFill>
                  <a:schemeClr val="folHlink"/>
                </a:solidFill>
                <a:ea typeface="MS PGothic" pitchFamily="34" charset="-128"/>
              </a:rPr>
              <a:t>one for every person or company</a:t>
            </a:r>
          </a:p>
          <a:p>
            <a:pPr marL="800100" lvl="1" indent="-342900"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altLang="ja-JP" b="1" dirty="0">
              <a:solidFill>
                <a:schemeClr val="hlink"/>
              </a:solidFill>
              <a:ea typeface="MS PGothic" pitchFamily="34" charset="-128"/>
            </a:endParaRPr>
          </a:p>
          <a:p>
            <a:pPr marL="800100" lvl="1" indent="-342900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altLang="ja-JP" b="1" dirty="0">
                <a:solidFill>
                  <a:schemeClr val="folHlink"/>
                </a:solidFill>
                <a:ea typeface="MS PGothic" pitchFamily="34" charset="-128"/>
              </a:rPr>
              <a:t>$300 per license for 10 years</a:t>
            </a:r>
          </a:p>
          <a:p>
            <a:pPr marL="800100" lvl="1" indent="-342900"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altLang="ja-JP" b="1" dirty="0">
              <a:solidFill>
                <a:schemeClr val="hlink"/>
              </a:solidFill>
              <a:ea typeface="MS PGothic" pitchFamily="34" charset="-128"/>
            </a:endParaRPr>
          </a:p>
          <a:p>
            <a:pPr marL="800100" lvl="1" indent="-342900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chemeClr val="folHlink"/>
                </a:solidFill>
                <a:ea typeface="MS PGothic" pitchFamily="34" charset="-128"/>
              </a:rPr>
              <a:t>Registered stations</a:t>
            </a:r>
            <a:r>
              <a:rPr lang="en-US" b="1" dirty="0">
                <a:solidFill>
                  <a:schemeClr val="hlink"/>
                </a:solidFill>
                <a:ea typeface="MS PGothic" pitchFamily="34" charset="-128"/>
              </a:rPr>
              <a:t> </a:t>
            </a:r>
            <a:r>
              <a:rPr lang="en-US" b="1" dirty="0">
                <a:ea typeface="MS PGothic" pitchFamily="34" charset="-128"/>
              </a:rPr>
              <a:t>(base stations):</a:t>
            </a:r>
            <a:r>
              <a:rPr lang="en-US" b="1" dirty="0">
                <a:solidFill>
                  <a:schemeClr val="hlink"/>
                </a:solidFill>
                <a:ea typeface="MS PGothic" pitchFamily="34" charset="-128"/>
              </a:rPr>
              <a:t> </a:t>
            </a:r>
            <a:r>
              <a:rPr lang="en-US" b="1" dirty="0">
                <a:solidFill>
                  <a:schemeClr val="folHlink"/>
                </a:solidFill>
                <a:ea typeface="MS PGothic" pitchFamily="34" charset="-128"/>
              </a:rPr>
              <a:t>1 W/MHz</a:t>
            </a:r>
            <a:r>
              <a:rPr lang="en-US" b="1" dirty="0">
                <a:ea typeface="MS PGothic" pitchFamily="34" charset="-128"/>
              </a:rPr>
              <a:t>,</a:t>
            </a:r>
            <a:r>
              <a:rPr lang="en-US" b="1" dirty="0">
                <a:solidFill>
                  <a:schemeClr val="hlink"/>
                </a:solidFill>
                <a:ea typeface="MS PGothic" pitchFamily="34" charset="-128"/>
              </a:rPr>
              <a:t> </a:t>
            </a:r>
            <a:r>
              <a:rPr lang="en-US" b="1" dirty="0">
                <a:ea typeface="MS PGothic" pitchFamily="34" charset="-128"/>
              </a:rPr>
              <a:t>~15 km</a:t>
            </a:r>
          </a:p>
          <a:p>
            <a:pPr marL="800100" lvl="1" indent="-342900"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b="1" dirty="0">
              <a:ea typeface="MS PGothic" pitchFamily="34" charset="-128"/>
            </a:endParaRPr>
          </a:p>
          <a:p>
            <a:pPr marL="800100" lvl="1" indent="-342900"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b="1" dirty="0">
                <a:solidFill>
                  <a:schemeClr val="folHlink"/>
                </a:solidFill>
                <a:ea typeface="MS PGothic" pitchFamily="34" charset="-128"/>
              </a:rPr>
              <a:t>Unregistered stations</a:t>
            </a:r>
            <a:r>
              <a:rPr lang="en-US" b="1" dirty="0">
                <a:solidFill>
                  <a:schemeClr val="hlink"/>
                </a:solidFill>
                <a:ea typeface="MS PGothic" pitchFamily="34" charset="-128"/>
              </a:rPr>
              <a:t> </a:t>
            </a:r>
            <a:r>
              <a:rPr lang="en-US" b="1" dirty="0">
                <a:ea typeface="MS PGothic" pitchFamily="34" charset="-128"/>
              </a:rPr>
              <a:t>(handsets, laptops):</a:t>
            </a:r>
            <a:r>
              <a:rPr lang="en-US" b="1" dirty="0">
                <a:solidFill>
                  <a:schemeClr val="hlink"/>
                </a:solidFill>
                <a:ea typeface="MS PGothic" pitchFamily="34" charset="-128"/>
              </a:rPr>
              <a:t>  </a:t>
            </a:r>
            <a:r>
              <a:rPr lang="en-US" b="1" dirty="0">
                <a:solidFill>
                  <a:schemeClr val="folHlink"/>
                </a:solidFill>
                <a:ea typeface="MS PGothic" pitchFamily="34" charset="-128"/>
              </a:rPr>
              <a:t>40 mW/MHz</a:t>
            </a:r>
            <a:r>
              <a:rPr lang="en-US" b="1" dirty="0">
                <a:ea typeface="MS PGothic" pitchFamily="34" charset="-128"/>
              </a:rPr>
              <a:t>,</a:t>
            </a:r>
            <a:r>
              <a:rPr lang="en-US" b="1" dirty="0">
                <a:solidFill>
                  <a:schemeClr val="hlink"/>
                </a:solidFill>
                <a:ea typeface="MS PGothic" pitchFamily="34" charset="-128"/>
              </a:rPr>
              <a:t> </a:t>
            </a:r>
            <a:r>
              <a:rPr lang="en-US" b="1" dirty="0">
                <a:ea typeface="MS PGothic" pitchFamily="34" charset="-128"/>
              </a:rPr>
              <a:t>1-1.5 km</a:t>
            </a:r>
          </a:p>
          <a:p>
            <a:pPr marL="800100" lvl="1" indent="-342900">
              <a:buClr>
                <a:schemeClr val="tx1"/>
              </a:buClr>
              <a:buFont typeface="Wingdings" pitchFamily="2" charset="2"/>
              <a:buChar char="v"/>
              <a:defRPr/>
            </a:pPr>
            <a:endParaRPr lang="en-US" b="1" dirty="0">
              <a:ea typeface="MS PGothic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802.11af – TVBD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goal is to keep new amendment as simple as possible – a few changes to make .11 work in TV bands; capitalize on work already done in 802.11y</a:t>
            </a:r>
          </a:p>
          <a:p>
            <a:r>
              <a:rPr lang="en-US" sz="2400" dirty="0" smtClean="0"/>
              <a:t>About 15 pages / 2 years to approval</a:t>
            </a:r>
          </a:p>
          <a:p>
            <a:pPr lvl="1" indent="1588">
              <a:buNone/>
            </a:pPr>
            <a:r>
              <a:rPr lang="en-GB" sz="1800" i="1" dirty="0" smtClean="0"/>
              <a:t>Use the OFDM PHYs with 5-, 10- and 20-MHz channel widths to specify the basis for a system that the regulators can approve for operation in the TV white spaces  bands.</a:t>
            </a:r>
          </a:p>
          <a:p>
            <a:r>
              <a:rPr lang="en-US" sz="2400" dirty="0" smtClean="0"/>
              <a:t>Focus engineering effort on well defined regulatory domains (Canada, US, EU,…) </a:t>
            </a:r>
          </a:p>
        </p:txBody>
      </p:sp>
      <p:pic>
        <p:nvPicPr>
          <p:cNvPr id="4" name="Picture 5" descr="ieee802-11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106987"/>
            <a:ext cx="140970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GW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4GWE</Template>
  <TotalTime>2755</TotalTime>
  <Words>1018</Words>
  <Application>Microsoft Office PowerPoint</Application>
  <PresentationFormat>On-screen Show (4:3)</PresentationFormat>
  <Paragraphs>186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4GWE</vt:lpstr>
      <vt:lpstr>Utilizing White Spaces for broadband access  Where do we go from here? </vt:lpstr>
      <vt:lpstr>Speakers</vt:lpstr>
      <vt:lpstr>Introducing TV White Spaces</vt:lpstr>
      <vt:lpstr>Frequency Allocation of TV Channels</vt:lpstr>
      <vt:lpstr>FCC Rules</vt:lpstr>
      <vt:lpstr>Hidden Node Scenario</vt:lpstr>
      <vt:lpstr>Standards Organizations Involved</vt:lpstr>
      <vt:lpstr>Lightly Regulated Band</vt:lpstr>
      <vt:lpstr>802.11af – TVBD Amendment</vt:lpstr>
      <vt:lpstr>802.11af Deployment Scenarios</vt:lpstr>
      <vt:lpstr>SDR Forum Efforts</vt:lpstr>
      <vt:lpstr>Other Standards Organizations</vt:lpstr>
      <vt:lpstr>VHF/UHF Beach-front Property?</vt:lpstr>
      <vt:lpstr>Antenna Fresnel Zone</vt:lpstr>
      <vt:lpstr>What’s to Come…</vt:lpstr>
      <vt:lpstr>US TV Band Proposals to FCC</vt:lpstr>
      <vt:lpstr>Speakers</vt:lpstr>
      <vt:lpstr>Speakers</vt:lpstr>
      <vt:lpstr>Q &amp; A</vt:lpstr>
      <vt:lpstr>To Learn More…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White Spaces</dc:title>
  <dc:creator>octouser1</dc:creator>
  <cp:lastModifiedBy>postmaster</cp:lastModifiedBy>
  <cp:revision>44</cp:revision>
  <dcterms:created xsi:type="dcterms:W3CDTF">2009-09-01T02:07:21Z</dcterms:created>
  <dcterms:modified xsi:type="dcterms:W3CDTF">2010-02-09T16:55:12Z</dcterms:modified>
</cp:coreProperties>
</file>