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256" r:id="rId3"/>
    <p:sldId id="604" r:id="rId4"/>
    <p:sldId id="619" r:id="rId5"/>
    <p:sldId id="622" r:id="rId6"/>
    <p:sldId id="630" r:id="rId7"/>
    <p:sldId id="633" r:id="rId8"/>
    <p:sldId id="627" r:id="rId9"/>
    <p:sldId id="635" r:id="rId10"/>
    <p:sldId id="628" r:id="rId11"/>
    <p:sldId id="636" r:id="rId12"/>
    <p:sldId id="637" r:id="rId1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 Narrow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 Narrow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 Narrow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 Narrow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 Narrow" pitchFamily="34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 Narrow" pitchFamily="34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 Narrow" pitchFamily="34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 Narrow" pitchFamily="34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 Narrow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FFFFFF"/>
    <a:srgbClr val="ECECEC"/>
    <a:srgbClr val="82A5D0"/>
    <a:srgbClr val="E4E4E4"/>
    <a:srgbClr val="99CCFF"/>
    <a:srgbClr val="779517"/>
    <a:srgbClr val="E8E8E8"/>
    <a:srgbClr val="FED11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71" autoAdjust="0"/>
    <p:restoredTop sz="99822" autoAdjust="0"/>
  </p:normalViewPr>
  <p:slideViewPr>
    <p:cSldViewPr>
      <p:cViewPr varScale="1">
        <p:scale>
          <a:sx n="48" d="100"/>
          <a:sy n="48" d="100"/>
        </p:scale>
        <p:origin x="-192" y="-102"/>
      </p:cViewPr>
      <p:guideLst>
        <p:guide orient="horz" pos="2160"/>
        <p:guide orient="horz" pos="1389"/>
        <p:guide orient="horz" pos="3702"/>
        <p:guide pos="2880"/>
        <p:guide pos="431"/>
        <p:guide pos="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2"/>
    </p:cViewPr>
  </p:sorterViewPr>
  <p:notesViewPr>
    <p:cSldViewPr>
      <p:cViewPr varScale="1">
        <p:scale>
          <a:sx n="76" d="100"/>
          <a:sy n="76" d="100"/>
        </p:scale>
        <p:origin x="-2004" y="-90"/>
      </p:cViewPr>
      <p:guideLst>
        <p:guide orient="horz" pos="3024"/>
        <p:guide pos="230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278F45-2611-4EAF-83C6-2DE7E6E69B40}" type="doc">
      <dgm:prSet loTypeId="urn:microsoft.com/office/officeart/2005/8/layout/radial3" loCatId="relationship" qsTypeId="urn:microsoft.com/office/officeart/2005/8/quickstyle/simple1#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CD5C72-53B3-4748-B8D2-F2DEAACDB3AB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000" b="1" dirty="0" smtClean="0">
              <a:solidFill>
                <a:srgbClr val="779517"/>
              </a:solidFill>
            </a:rPr>
            <a:t>friends</a:t>
          </a:r>
          <a:endParaRPr lang="en-US" sz="2000" b="1" dirty="0">
            <a:solidFill>
              <a:srgbClr val="779517"/>
            </a:solidFill>
          </a:endParaRPr>
        </a:p>
      </dgm:t>
    </dgm:pt>
    <dgm:pt modelId="{72B65C4D-9043-4DC7-8114-BD0DB6ED6C10}" type="parTrans" cxnId="{287982CE-C84E-473A-A773-8653D86D90C2}">
      <dgm:prSet/>
      <dgm:spPr/>
      <dgm:t>
        <a:bodyPr/>
        <a:lstStyle/>
        <a:p>
          <a:endParaRPr lang="en-US" sz="1600"/>
        </a:p>
      </dgm:t>
    </dgm:pt>
    <dgm:pt modelId="{E04E0B33-69E3-4193-B64A-DCCBC26EDDBE}" type="sibTrans" cxnId="{287982CE-C84E-473A-A773-8653D86D90C2}">
      <dgm:prSet/>
      <dgm:spPr/>
      <dgm:t>
        <a:bodyPr/>
        <a:lstStyle/>
        <a:p>
          <a:endParaRPr lang="en-US" sz="1600"/>
        </a:p>
      </dgm:t>
    </dgm:pt>
    <dgm:pt modelId="{CC8292D4-5E07-45CC-AAA2-ECF4E968A2E2}">
      <dgm:prSet phldrT="[Text]" custT="1"/>
      <dgm:spPr>
        <a:solidFill>
          <a:srgbClr val="14BE4D">
            <a:alpha val="65490"/>
          </a:srgbClr>
        </a:solidFill>
      </dgm:spPr>
      <dgm:t>
        <a:bodyPr lIns="0" tIns="0" rIns="0" bIns="0"/>
        <a:lstStyle/>
        <a:p>
          <a:r>
            <a:rPr lang="en-US" sz="1200" b="1" dirty="0" smtClean="0"/>
            <a:t>Social alerts</a:t>
          </a:r>
          <a:endParaRPr lang="en-US" sz="1200" b="1" dirty="0"/>
        </a:p>
      </dgm:t>
    </dgm:pt>
    <dgm:pt modelId="{03A2F091-50F0-49D6-9DC0-D245E00187AD}" type="parTrans" cxnId="{9DCCD7A1-E87B-436D-BFCF-C92715B580A4}">
      <dgm:prSet/>
      <dgm:spPr/>
      <dgm:t>
        <a:bodyPr/>
        <a:lstStyle/>
        <a:p>
          <a:endParaRPr lang="en-US" sz="1600"/>
        </a:p>
      </dgm:t>
    </dgm:pt>
    <dgm:pt modelId="{4B9D05E2-1E08-493B-A432-11D20DDC6ACB}" type="sibTrans" cxnId="{9DCCD7A1-E87B-436D-BFCF-C92715B580A4}">
      <dgm:prSet/>
      <dgm:spPr/>
      <dgm:t>
        <a:bodyPr/>
        <a:lstStyle/>
        <a:p>
          <a:endParaRPr lang="en-US" sz="1600"/>
        </a:p>
      </dgm:t>
    </dgm:pt>
    <dgm:pt modelId="{FAC8135F-9252-493C-B137-8EA5D252FCE9}">
      <dgm:prSet phldrT="[Text]" custT="1"/>
      <dgm:spPr>
        <a:solidFill>
          <a:srgbClr val="FF5353">
            <a:alpha val="49804"/>
          </a:srgbClr>
        </a:solidFill>
      </dgm:spPr>
      <dgm:t>
        <a:bodyPr lIns="0" tIns="0" rIns="0" bIns="0"/>
        <a:lstStyle/>
        <a:p>
          <a:r>
            <a:rPr lang="en-US" sz="1200" b="1" dirty="0" smtClean="0"/>
            <a:t>Friends locator</a:t>
          </a:r>
          <a:endParaRPr lang="en-US" sz="1200" b="1" dirty="0"/>
        </a:p>
      </dgm:t>
    </dgm:pt>
    <dgm:pt modelId="{56E16FDF-BAE2-49C1-9EDE-D20F2C912E09}" type="parTrans" cxnId="{740D974F-605D-4119-ABCA-31484B5CB04B}">
      <dgm:prSet/>
      <dgm:spPr/>
      <dgm:t>
        <a:bodyPr/>
        <a:lstStyle/>
        <a:p>
          <a:endParaRPr lang="en-US" sz="1600"/>
        </a:p>
      </dgm:t>
    </dgm:pt>
    <dgm:pt modelId="{7AF0829A-11DC-4005-B65E-AEAA5DF15A2C}" type="sibTrans" cxnId="{740D974F-605D-4119-ABCA-31484B5CB04B}">
      <dgm:prSet/>
      <dgm:spPr/>
      <dgm:t>
        <a:bodyPr/>
        <a:lstStyle/>
        <a:p>
          <a:endParaRPr lang="en-US" sz="1600"/>
        </a:p>
      </dgm:t>
    </dgm:pt>
    <dgm:pt modelId="{6F98A47D-6460-4DE9-A90A-80D8612DF9F7}">
      <dgm:prSet phldrT="[Text]" custT="1"/>
      <dgm:spPr>
        <a:solidFill>
          <a:srgbClr val="D402FE">
            <a:alpha val="49804"/>
          </a:srgbClr>
        </a:solidFill>
      </dgm:spPr>
      <dgm:t>
        <a:bodyPr lIns="0" tIns="0" rIns="0" bIns="0"/>
        <a:lstStyle/>
        <a:p>
          <a:r>
            <a:rPr lang="en-US" sz="1200" b="1" dirty="0" smtClean="0"/>
            <a:t>IM</a:t>
          </a:r>
          <a:endParaRPr lang="en-US" sz="1200" b="1" dirty="0"/>
        </a:p>
      </dgm:t>
    </dgm:pt>
    <dgm:pt modelId="{D7B2A55E-66C9-4118-83A0-1700FBFEBD6B}" type="parTrans" cxnId="{B2D8726B-7100-4F2D-92C7-2EFCE31E8E96}">
      <dgm:prSet/>
      <dgm:spPr/>
      <dgm:t>
        <a:bodyPr/>
        <a:lstStyle/>
        <a:p>
          <a:endParaRPr lang="en-US" sz="1600"/>
        </a:p>
      </dgm:t>
    </dgm:pt>
    <dgm:pt modelId="{50D8D3A7-7C08-4858-B914-966C6C69A318}" type="sibTrans" cxnId="{B2D8726B-7100-4F2D-92C7-2EFCE31E8E96}">
      <dgm:prSet/>
      <dgm:spPr/>
      <dgm:t>
        <a:bodyPr/>
        <a:lstStyle/>
        <a:p>
          <a:endParaRPr lang="en-US" sz="1600"/>
        </a:p>
      </dgm:t>
    </dgm:pt>
    <dgm:pt modelId="{808B2297-B066-4D71-8AF3-42B3564579E8}">
      <dgm:prSet phldrT="[Text]" custT="1"/>
      <dgm:spPr>
        <a:solidFill>
          <a:srgbClr val="00B0F0">
            <a:alpha val="50196"/>
          </a:srgbClr>
        </a:solidFill>
      </dgm:spPr>
      <dgm:t>
        <a:bodyPr lIns="0" tIns="0" rIns="0" bIns="0"/>
        <a:lstStyle/>
        <a:p>
          <a:r>
            <a:rPr lang="en-US" sz="1200" b="1" dirty="0" smtClean="0"/>
            <a:t>Voice Calls</a:t>
          </a:r>
          <a:endParaRPr lang="en-US" sz="1200" b="1" dirty="0"/>
        </a:p>
      </dgm:t>
    </dgm:pt>
    <dgm:pt modelId="{2EB7F670-4DCD-4D6D-8438-A269E91BF4C5}" type="parTrans" cxnId="{13B106BB-0559-4F69-A05D-8F181C447350}">
      <dgm:prSet/>
      <dgm:spPr/>
      <dgm:t>
        <a:bodyPr/>
        <a:lstStyle/>
        <a:p>
          <a:endParaRPr lang="en-US" sz="1600"/>
        </a:p>
      </dgm:t>
    </dgm:pt>
    <dgm:pt modelId="{8DCED372-4E14-4A50-B022-2B9512293141}" type="sibTrans" cxnId="{13B106BB-0559-4F69-A05D-8F181C447350}">
      <dgm:prSet/>
      <dgm:spPr/>
      <dgm:t>
        <a:bodyPr/>
        <a:lstStyle/>
        <a:p>
          <a:endParaRPr lang="en-US" sz="1600"/>
        </a:p>
      </dgm:t>
    </dgm:pt>
    <dgm:pt modelId="{78C9188F-2A7D-4A97-9A7C-B2FE340A543A}">
      <dgm:prSet custT="1"/>
      <dgm:spPr>
        <a:solidFill>
          <a:srgbClr val="FFFA00">
            <a:alpha val="49804"/>
          </a:srgbClr>
        </a:solidFill>
      </dgm:spPr>
      <dgm:t>
        <a:bodyPr lIns="0" tIns="0" rIns="0" bIns="0"/>
        <a:lstStyle/>
        <a:p>
          <a:r>
            <a:rPr lang="en-US" sz="1200" b="1" dirty="0" smtClean="0"/>
            <a:t>Music</a:t>
          </a:r>
          <a:endParaRPr lang="en-US" sz="1200" b="1" dirty="0"/>
        </a:p>
      </dgm:t>
    </dgm:pt>
    <dgm:pt modelId="{06A0EEF3-83E8-463F-88D1-D4C4FC22EFB8}" type="parTrans" cxnId="{AB7206AD-B691-46AA-B10C-DDB95BE6A0CC}">
      <dgm:prSet/>
      <dgm:spPr/>
      <dgm:t>
        <a:bodyPr/>
        <a:lstStyle/>
        <a:p>
          <a:endParaRPr lang="en-US" sz="1600"/>
        </a:p>
      </dgm:t>
    </dgm:pt>
    <dgm:pt modelId="{310C35AE-2A53-43F4-92BC-9419B3A1415A}" type="sibTrans" cxnId="{AB7206AD-B691-46AA-B10C-DDB95BE6A0CC}">
      <dgm:prSet/>
      <dgm:spPr/>
      <dgm:t>
        <a:bodyPr/>
        <a:lstStyle/>
        <a:p>
          <a:endParaRPr lang="en-US" sz="1600"/>
        </a:p>
      </dgm:t>
    </dgm:pt>
    <dgm:pt modelId="{FCEF133B-4471-4BFE-A0B6-3614E97F82D2}">
      <dgm:prSet custT="1"/>
      <dgm:spPr>
        <a:solidFill>
          <a:srgbClr val="FF931D">
            <a:alpha val="50000"/>
          </a:srgbClr>
        </a:solidFill>
      </dgm:spPr>
      <dgm:t>
        <a:bodyPr lIns="0" tIns="0" rIns="0" bIns="0"/>
        <a:lstStyle/>
        <a:p>
          <a:r>
            <a:rPr lang="en-US" sz="1200" b="1" dirty="0" smtClean="0"/>
            <a:t>Maps &amp; Location</a:t>
          </a:r>
          <a:endParaRPr lang="en-US" sz="1200" b="1" dirty="0"/>
        </a:p>
      </dgm:t>
    </dgm:pt>
    <dgm:pt modelId="{866601A1-783A-4422-9EB0-4A67961C572C}" type="parTrans" cxnId="{5D0E4A13-5B84-42C5-A4A7-23BAD035DD7C}">
      <dgm:prSet/>
      <dgm:spPr/>
      <dgm:t>
        <a:bodyPr/>
        <a:lstStyle/>
        <a:p>
          <a:endParaRPr lang="en-US" sz="1600"/>
        </a:p>
      </dgm:t>
    </dgm:pt>
    <dgm:pt modelId="{CCB2D8DF-D360-4D4F-9AC4-63346CE89CA7}" type="sibTrans" cxnId="{5D0E4A13-5B84-42C5-A4A7-23BAD035DD7C}">
      <dgm:prSet/>
      <dgm:spPr/>
      <dgm:t>
        <a:bodyPr/>
        <a:lstStyle/>
        <a:p>
          <a:endParaRPr lang="en-US" sz="1600"/>
        </a:p>
      </dgm:t>
    </dgm:pt>
    <dgm:pt modelId="{DE79F9D0-A17D-436B-AD43-786FEC01C503}">
      <dgm:prSet custT="1"/>
      <dgm:spPr>
        <a:solidFill>
          <a:schemeClr val="accent6">
            <a:lumMod val="60000"/>
            <a:lumOff val="40000"/>
            <a:alpha val="50000"/>
          </a:schemeClr>
        </a:solidFill>
      </dgm:spPr>
      <dgm:t>
        <a:bodyPr lIns="0" tIns="0" rIns="0" bIns="0"/>
        <a:lstStyle/>
        <a:p>
          <a:r>
            <a:rPr lang="en-US" sz="1200" b="1" dirty="0" smtClean="0"/>
            <a:t>Video Calls</a:t>
          </a:r>
          <a:endParaRPr lang="en-US" sz="1200" b="1" dirty="0"/>
        </a:p>
      </dgm:t>
    </dgm:pt>
    <dgm:pt modelId="{FA9C7D8A-7BA0-4552-A7BA-F578521DE3C4}" type="parTrans" cxnId="{8DACA3AE-D14B-408F-9CB3-6DA0C4B42E7F}">
      <dgm:prSet/>
      <dgm:spPr/>
      <dgm:t>
        <a:bodyPr/>
        <a:lstStyle/>
        <a:p>
          <a:endParaRPr lang="en-US" sz="1600"/>
        </a:p>
      </dgm:t>
    </dgm:pt>
    <dgm:pt modelId="{16E008EB-04D6-4CB4-AD9D-27AFC03A28BC}" type="sibTrans" cxnId="{8DACA3AE-D14B-408F-9CB3-6DA0C4B42E7F}">
      <dgm:prSet/>
      <dgm:spPr/>
      <dgm:t>
        <a:bodyPr/>
        <a:lstStyle/>
        <a:p>
          <a:endParaRPr lang="en-US" sz="1600"/>
        </a:p>
      </dgm:t>
    </dgm:pt>
    <dgm:pt modelId="{1AAB313C-C095-4151-BC16-9572BFA22AF7}" type="pres">
      <dgm:prSet presAssocID="{04278F45-2611-4EAF-83C6-2DE7E6E69B4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E479CD-33A2-41D9-932C-165540DCB118}" type="pres">
      <dgm:prSet presAssocID="{04278F45-2611-4EAF-83C6-2DE7E6E69B40}" presName="radial" presStyleCnt="0">
        <dgm:presLayoutVars>
          <dgm:animLvl val="ctr"/>
        </dgm:presLayoutVars>
      </dgm:prSet>
      <dgm:spPr/>
    </dgm:pt>
    <dgm:pt modelId="{BE05ED1C-CA1B-4784-B3DF-01F05D621399}" type="pres">
      <dgm:prSet presAssocID="{CACD5C72-53B3-4748-B8D2-F2DEAACDB3AB}" presName="centerShape" presStyleLbl="vennNode1" presStyleIdx="0" presStyleCnt="8" custScaleX="86591" custScaleY="86591"/>
      <dgm:spPr/>
      <dgm:t>
        <a:bodyPr/>
        <a:lstStyle/>
        <a:p>
          <a:endParaRPr lang="en-US"/>
        </a:p>
      </dgm:t>
    </dgm:pt>
    <dgm:pt modelId="{17942AF5-13B6-407D-9B8C-769D83B4F401}" type="pres">
      <dgm:prSet presAssocID="{CC8292D4-5E07-45CC-AAA2-ECF4E968A2E2}" presName="node" presStyleLbl="vennNode1" presStyleIdx="1" presStyleCnt="8" custScaleX="126257" custScaleY="126257" custRadScaleRad="97638" custRadScaleInc="-32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89B1C9-27EA-46BD-B6C7-88E0F5EA0A8F}" type="pres">
      <dgm:prSet presAssocID="{78C9188F-2A7D-4A97-9A7C-B2FE340A543A}" presName="node" presStyleLbl="vennNode1" presStyleIdx="2" presStyleCnt="8" custScaleX="126257" custScaleY="1262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B61509-B046-4A24-9055-871D031D7A98}" type="pres">
      <dgm:prSet presAssocID="{FCEF133B-4471-4BFE-A0B6-3614E97F82D2}" presName="node" presStyleLbl="vennNode1" presStyleIdx="3" presStyleCnt="8" custScaleX="126257" custScaleY="1262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301581-FBE4-4AFF-93A5-2DDDA635283F}" type="pres">
      <dgm:prSet presAssocID="{FAC8135F-9252-493C-B137-8EA5D252FCE9}" presName="node" presStyleLbl="vennNode1" presStyleIdx="4" presStyleCnt="8" custScaleX="126257" custScaleY="126257" custRadScaleRad="98922" custRadScaleInc="6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E89514-94D7-486C-BEE9-4AD3FFADDED7}" type="pres">
      <dgm:prSet presAssocID="{6F98A47D-6460-4DE9-A90A-80D8612DF9F7}" presName="node" presStyleLbl="vennNode1" presStyleIdx="5" presStyleCnt="8" custScaleX="126257" custScaleY="126257" custRadScaleRad="98691" custRadScaleInc="-10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690B31-141A-4858-BAC8-7555A3C767AD}" type="pres">
      <dgm:prSet presAssocID="{DE79F9D0-A17D-436B-AD43-786FEC01C503}" presName="node" presStyleLbl="vennNode1" presStyleIdx="6" presStyleCnt="8" custScaleX="123820" custScaleY="123820" custRadScaleRad="98717" custRadScaleInc="-23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787FCC-7132-45A3-90C9-6E7127A6247D}" type="pres">
      <dgm:prSet presAssocID="{808B2297-B066-4D71-8AF3-42B3564579E8}" presName="node" presStyleLbl="vennNode1" presStyleIdx="7" presStyleCnt="8" custScaleX="126257" custScaleY="126257" custRadScaleRad="101319" custRadScaleInc="-93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D732B3-6F2C-4E65-9EEA-18C485059A78}" type="presOf" srcId="{DE79F9D0-A17D-436B-AD43-786FEC01C503}" destId="{32690B31-141A-4858-BAC8-7555A3C767AD}" srcOrd="0" destOrd="0" presId="urn:microsoft.com/office/officeart/2005/8/layout/radial3"/>
    <dgm:cxn modelId="{B764E6EA-12D2-4123-9A60-0F718E79829B}" type="presOf" srcId="{04278F45-2611-4EAF-83C6-2DE7E6E69B40}" destId="{1AAB313C-C095-4151-BC16-9572BFA22AF7}" srcOrd="0" destOrd="0" presId="urn:microsoft.com/office/officeart/2005/8/layout/radial3"/>
    <dgm:cxn modelId="{0CE53F91-D272-4622-A7E8-8981FF5B5F13}" type="presOf" srcId="{808B2297-B066-4D71-8AF3-42B3564579E8}" destId="{CA787FCC-7132-45A3-90C9-6E7127A6247D}" srcOrd="0" destOrd="0" presId="urn:microsoft.com/office/officeart/2005/8/layout/radial3"/>
    <dgm:cxn modelId="{13B106BB-0559-4F69-A05D-8F181C447350}" srcId="{CACD5C72-53B3-4748-B8D2-F2DEAACDB3AB}" destId="{808B2297-B066-4D71-8AF3-42B3564579E8}" srcOrd="6" destOrd="0" parTransId="{2EB7F670-4DCD-4D6D-8438-A269E91BF4C5}" sibTransId="{8DCED372-4E14-4A50-B022-2B9512293141}"/>
    <dgm:cxn modelId="{9DCCD7A1-E87B-436D-BFCF-C92715B580A4}" srcId="{CACD5C72-53B3-4748-B8D2-F2DEAACDB3AB}" destId="{CC8292D4-5E07-45CC-AAA2-ECF4E968A2E2}" srcOrd="0" destOrd="0" parTransId="{03A2F091-50F0-49D6-9DC0-D245E00187AD}" sibTransId="{4B9D05E2-1E08-493B-A432-11D20DDC6ACB}"/>
    <dgm:cxn modelId="{BBA0DF71-49C1-4F2D-8D3E-C775EE9C2BB5}" type="presOf" srcId="{78C9188F-2A7D-4A97-9A7C-B2FE340A543A}" destId="{4E89B1C9-27EA-46BD-B6C7-88E0F5EA0A8F}" srcOrd="0" destOrd="0" presId="urn:microsoft.com/office/officeart/2005/8/layout/radial3"/>
    <dgm:cxn modelId="{15BD7FAE-8FBC-4A3C-97B1-E3B469A282DD}" type="presOf" srcId="{6F98A47D-6460-4DE9-A90A-80D8612DF9F7}" destId="{3FE89514-94D7-486C-BEE9-4AD3FFADDED7}" srcOrd="0" destOrd="0" presId="urn:microsoft.com/office/officeart/2005/8/layout/radial3"/>
    <dgm:cxn modelId="{287982CE-C84E-473A-A773-8653D86D90C2}" srcId="{04278F45-2611-4EAF-83C6-2DE7E6E69B40}" destId="{CACD5C72-53B3-4748-B8D2-F2DEAACDB3AB}" srcOrd="0" destOrd="0" parTransId="{72B65C4D-9043-4DC7-8114-BD0DB6ED6C10}" sibTransId="{E04E0B33-69E3-4193-B64A-DCCBC26EDDBE}"/>
    <dgm:cxn modelId="{AB7206AD-B691-46AA-B10C-DDB95BE6A0CC}" srcId="{CACD5C72-53B3-4748-B8D2-F2DEAACDB3AB}" destId="{78C9188F-2A7D-4A97-9A7C-B2FE340A543A}" srcOrd="1" destOrd="0" parTransId="{06A0EEF3-83E8-463F-88D1-D4C4FC22EFB8}" sibTransId="{310C35AE-2A53-43F4-92BC-9419B3A1415A}"/>
    <dgm:cxn modelId="{8DACA3AE-D14B-408F-9CB3-6DA0C4B42E7F}" srcId="{CACD5C72-53B3-4748-B8D2-F2DEAACDB3AB}" destId="{DE79F9D0-A17D-436B-AD43-786FEC01C503}" srcOrd="5" destOrd="0" parTransId="{FA9C7D8A-7BA0-4552-A7BA-F578521DE3C4}" sibTransId="{16E008EB-04D6-4CB4-AD9D-27AFC03A28BC}"/>
    <dgm:cxn modelId="{CEFEACC3-579B-4FDD-BBB0-62B015A1AFAF}" type="presOf" srcId="{CACD5C72-53B3-4748-B8D2-F2DEAACDB3AB}" destId="{BE05ED1C-CA1B-4784-B3DF-01F05D621399}" srcOrd="0" destOrd="0" presId="urn:microsoft.com/office/officeart/2005/8/layout/radial3"/>
    <dgm:cxn modelId="{545DE798-94D3-49E4-844B-FB6E2B9DDA6F}" type="presOf" srcId="{FAC8135F-9252-493C-B137-8EA5D252FCE9}" destId="{4A301581-FBE4-4AFF-93A5-2DDDA635283F}" srcOrd="0" destOrd="0" presId="urn:microsoft.com/office/officeart/2005/8/layout/radial3"/>
    <dgm:cxn modelId="{805DAF84-420E-48BC-A0F8-7736E8033193}" type="presOf" srcId="{FCEF133B-4471-4BFE-A0B6-3614E97F82D2}" destId="{63B61509-B046-4A24-9055-871D031D7A98}" srcOrd="0" destOrd="0" presId="urn:microsoft.com/office/officeart/2005/8/layout/radial3"/>
    <dgm:cxn modelId="{B2D8726B-7100-4F2D-92C7-2EFCE31E8E96}" srcId="{CACD5C72-53B3-4748-B8D2-F2DEAACDB3AB}" destId="{6F98A47D-6460-4DE9-A90A-80D8612DF9F7}" srcOrd="4" destOrd="0" parTransId="{D7B2A55E-66C9-4118-83A0-1700FBFEBD6B}" sibTransId="{50D8D3A7-7C08-4858-B914-966C6C69A318}"/>
    <dgm:cxn modelId="{740D974F-605D-4119-ABCA-31484B5CB04B}" srcId="{CACD5C72-53B3-4748-B8D2-F2DEAACDB3AB}" destId="{FAC8135F-9252-493C-B137-8EA5D252FCE9}" srcOrd="3" destOrd="0" parTransId="{56E16FDF-BAE2-49C1-9EDE-D20F2C912E09}" sibTransId="{7AF0829A-11DC-4005-B65E-AEAA5DF15A2C}"/>
    <dgm:cxn modelId="{DB92179A-1F4D-4804-92D4-045E3698F94A}" type="presOf" srcId="{CC8292D4-5E07-45CC-AAA2-ECF4E968A2E2}" destId="{17942AF5-13B6-407D-9B8C-769D83B4F401}" srcOrd="0" destOrd="0" presId="urn:microsoft.com/office/officeart/2005/8/layout/radial3"/>
    <dgm:cxn modelId="{5D0E4A13-5B84-42C5-A4A7-23BAD035DD7C}" srcId="{CACD5C72-53B3-4748-B8D2-F2DEAACDB3AB}" destId="{FCEF133B-4471-4BFE-A0B6-3614E97F82D2}" srcOrd="2" destOrd="0" parTransId="{866601A1-783A-4422-9EB0-4A67961C572C}" sibTransId="{CCB2D8DF-D360-4D4F-9AC4-63346CE89CA7}"/>
    <dgm:cxn modelId="{69415684-80F2-45D7-B469-38BBEC56FEAB}" type="presParOf" srcId="{1AAB313C-C095-4151-BC16-9572BFA22AF7}" destId="{58E479CD-33A2-41D9-932C-165540DCB118}" srcOrd="0" destOrd="0" presId="urn:microsoft.com/office/officeart/2005/8/layout/radial3"/>
    <dgm:cxn modelId="{A1884A30-84CD-41D0-A84D-B8571724EB9A}" type="presParOf" srcId="{58E479CD-33A2-41D9-932C-165540DCB118}" destId="{BE05ED1C-CA1B-4784-B3DF-01F05D621399}" srcOrd="0" destOrd="0" presId="urn:microsoft.com/office/officeart/2005/8/layout/radial3"/>
    <dgm:cxn modelId="{48932FC9-D9B7-491E-94E8-5EF9180ECE9B}" type="presParOf" srcId="{58E479CD-33A2-41D9-932C-165540DCB118}" destId="{17942AF5-13B6-407D-9B8C-769D83B4F401}" srcOrd="1" destOrd="0" presId="urn:microsoft.com/office/officeart/2005/8/layout/radial3"/>
    <dgm:cxn modelId="{6FFBB18F-8CA5-41DF-9CE2-14EA13C725C7}" type="presParOf" srcId="{58E479CD-33A2-41D9-932C-165540DCB118}" destId="{4E89B1C9-27EA-46BD-B6C7-88E0F5EA0A8F}" srcOrd="2" destOrd="0" presId="urn:microsoft.com/office/officeart/2005/8/layout/radial3"/>
    <dgm:cxn modelId="{23918C3F-8833-4A6D-A689-7949B4C480F3}" type="presParOf" srcId="{58E479CD-33A2-41D9-932C-165540DCB118}" destId="{63B61509-B046-4A24-9055-871D031D7A98}" srcOrd="3" destOrd="0" presId="urn:microsoft.com/office/officeart/2005/8/layout/radial3"/>
    <dgm:cxn modelId="{43D4C65D-DF45-4E62-96A6-61BC8CC465E0}" type="presParOf" srcId="{58E479CD-33A2-41D9-932C-165540DCB118}" destId="{4A301581-FBE4-4AFF-93A5-2DDDA635283F}" srcOrd="4" destOrd="0" presId="urn:microsoft.com/office/officeart/2005/8/layout/radial3"/>
    <dgm:cxn modelId="{4EDB3F8B-F344-4FF7-93E4-C0648FAA0B9B}" type="presParOf" srcId="{58E479CD-33A2-41D9-932C-165540DCB118}" destId="{3FE89514-94D7-486C-BEE9-4AD3FFADDED7}" srcOrd="5" destOrd="0" presId="urn:microsoft.com/office/officeart/2005/8/layout/radial3"/>
    <dgm:cxn modelId="{99C3EF94-3486-44F9-8F43-0DE3005FB058}" type="presParOf" srcId="{58E479CD-33A2-41D9-932C-165540DCB118}" destId="{32690B31-141A-4858-BAC8-7555A3C767AD}" srcOrd="6" destOrd="0" presId="urn:microsoft.com/office/officeart/2005/8/layout/radial3"/>
    <dgm:cxn modelId="{F2F630BC-91A4-43AD-9E6E-D96FE6C7D5BD}" type="presParOf" srcId="{58E479CD-33A2-41D9-932C-165540DCB118}" destId="{CA787FCC-7132-45A3-90C9-6E7127A6247D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0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144963" y="9120188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0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9120188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CFD927A-D9CA-4627-B31E-89B6B0B7717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 eaLnBrk="1" hangingPunct="1">
              <a:spcBef>
                <a:spcPct val="0"/>
              </a:spcBef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spcBef>
                <a:spcPct val="0"/>
              </a:spcBef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0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 eaLnBrk="1" hangingPunct="1">
              <a:spcBef>
                <a:spcPct val="0"/>
              </a:spcBef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spcBef>
                <a:spcPct val="0"/>
              </a:spcBef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1F17C43-D427-490A-AD5A-5515A25732F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640259-074C-4629-98EC-92C9A837399A}" type="slidenum">
              <a:rPr lang="ar-SA" smtClean="0"/>
              <a:pPr/>
              <a:t>1</a:t>
            </a:fld>
            <a:endParaRPr lang="en-US" smtClean="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A72EA7-747B-4178-8281-9D82D49B5D52}" type="slidenum">
              <a:rPr lang="ar-SA" smtClean="0"/>
              <a:pPr/>
              <a:t>7</a:t>
            </a:fld>
            <a:endParaRPr lang="en-US" smtClean="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734EC2-EE9B-457C-AC22-305BD46225E6}" type="slidenum">
              <a:rPr lang="ar-SA" smtClean="0"/>
              <a:pPr/>
              <a:t>8</a:t>
            </a:fld>
            <a:endParaRPr lang="en-US" smtClean="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40963" name="Slide Number Placeholder 3"/>
          <p:cNvSpPr txBox="1">
            <a:spLocks noGrp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0" tIns="48319" rIns="96640" bIns="48319" anchor="b"/>
          <a:lstStyle/>
          <a:p>
            <a:pPr algn="r" rtl="1" eaLnBrk="0" hangingPunct="0"/>
            <a:fld id="{EFC1E67F-2806-4272-85D5-69C7CC92A868}" type="slidenum">
              <a:rPr lang="ar-SA" sz="1300">
                <a:latin typeface="Times New Roman" pitchFamily="18" charset="0"/>
                <a:cs typeface="Times New Roman" pitchFamily="18" charset="0"/>
              </a:rPr>
              <a:pPr algn="r" rtl="1" eaLnBrk="0" hangingPunct="0"/>
              <a:t>9</a:t>
            </a:fld>
            <a:endParaRPr lang="en-US" sz="13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730250"/>
            <a:ext cx="9144000" cy="612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2971800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20" y="3929066"/>
            <a:ext cx="5786478" cy="129540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  <a:cs typeface="+mn-cs"/>
              </a:defRPr>
            </a:lvl1pPr>
          </a:lstStyle>
          <a:p>
            <a:r>
              <a:rPr lang="en-US" altLang="he-IL" dirty="0" smtClean="0"/>
              <a:t>Click to edit Master title style</a:t>
            </a:r>
            <a:endParaRPr lang="en-US" altLang="he-IL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5720" y="5286388"/>
            <a:ext cx="6248400" cy="609600"/>
          </a:xfrm>
        </p:spPr>
        <p:txBody>
          <a:bodyPr/>
          <a:lstStyle>
            <a:lvl1pPr marL="0" indent="0">
              <a:buFontTx/>
              <a:buNone/>
              <a:defRPr sz="2800">
                <a:solidFill>
                  <a:srgbClr val="1A230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he-IL" dirty="0" smtClean="0"/>
              <a:t>Click to edit Master subtitle style</a:t>
            </a:r>
            <a:endParaRPr lang="en-US" altLang="he-IL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7265E-8533-4AF4-982B-8B776F3C68E9}" type="datetime1">
              <a:rPr lang="en-US"/>
              <a:pPr>
                <a:defRPr/>
              </a:pPr>
              <a:t>2/2/2010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6CA88D45-DE59-4BEB-B8AF-8C8EE8D02C73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93601-1C66-430F-9B2B-9092D67FA219}" type="datetime1">
              <a:rPr lang="en-US"/>
              <a:pPr>
                <a:defRPr/>
              </a:pPr>
              <a:t>2/2/2010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4284F59E-38E0-40FF-BDEB-13910B12D29D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1336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248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4888C-EFA9-4593-955F-31BCE71877CA}" type="datetime1">
              <a:rPr lang="en-US"/>
              <a:pPr>
                <a:defRPr/>
              </a:pPr>
              <a:t>2/2/2010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17BADDCA-EB66-47D9-8D4C-89A7F08C7D9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5438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B782D-D36B-49B0-B678-F05165D372DE}" type="datetime1">
              <a:rPr lang="en-US"/>
              <a:pPr>
                <a:defRPr/>
              </a:pPr>
              <a:t>2/2/2010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E45BBE15-C683-4F9A-BCA5-24452C7C3A2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5756B-F319-4A20-8A94-D0689A54D495}" type="datetimeFigureOut">
              <a:rPr lang="en-US"/>
              <a:pPr>
                <a:defRPr/>
              </a:pPr>
              <a:t>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71ACA-44AE-4DA7-A318-1B723B4777B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5756B-F319-4A20-8A94-D0689A54D495}" type="datetimeFigureOut">
              <a:rPr lang="en-US"/>
              <a:pPr>
                <a:defRPr/>
              </a:pPr>
              <a:t>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D6A20-1DB0-4FEC-987D-391B8D0CFC4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5756B-F319-4A20-8A94-D0689A54D495}" type="datetimeFigureOut">
              <a:rPr lang="en-US"/>
              <a:pPr>
                <a:defRPr/>
              </a:pPr>
              <a:t>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ABCD4-1A92-489F-8719-8F24716A547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5756B-F319-4A20-8A94-D0689A54D495}" type="datetimeFigureOut">
              <a:rPr lang="en-US"/>
              <a:pPr>
                <a:defRPr/>
              </a:pPr>
              <a:t>2/2/2010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2D44F-2442-4CEA-8617-9BFCBE44DBD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5756B-F319-4A20-8A94-D0689A54D495}" type="datetimeFigureOut">
              <a:rPr lang="en-US"/>
              <a:pPr>
                <a:defRPr/>
              </a:pPr>
              <a:t>2/2/2010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EFD88-8DCF-4A7A-97A1-085CB2989B7A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5756B-F319-4A20-8A94-D0689A54D495}" type="datetimeFigureOut">
              <a:rPr lang="en-US"/>
              <a:pPr>
                <a:defRPr/>
              </a:pPr>
              <a:t>2/2/2010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AE654-DEDF-494F-B813-8BF2B2F79F13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5756B-F319-4A20-8A94-D0689A54D495}" type="datetimeFigureOut">
              <a:rPr lang="en-US"/>
              <a:pPr>
                <a:defRPr/>
              </a:pPr>
              <a:t>2/2/2010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8BC25-11F0-41EC-8DE8-D9F1772C4CF3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078B4-C33D-4477-A1C3-A5EDA7A1EBA3}" type="datetime1">
              <a:rPr lang="en-US"/>
              <a:pPr>
                <a:defRPr/>
              </a:pPr>
              <a:t>2/2/2010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B35BE-A378-4288-9F8D-EFD93ED87788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5756B-F319-4A20-8A94-D0689A54D495}" type="datetimeFigureOut">
              <a:rPr lang="en-US"/>
              <a:pPr>
                <a:defRPr/>
              </a:pPr>
              <a:t>2/2/2010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199C1-4A1D-4DC7-B614-8CF52702A19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5756B-F319-4A20-8A94-D0689A54D495}" type="datetimeFigureOut">
              <a:rPr lang="en-US"/>
              <a:pPr>
                <a:defRPr/>
              </a:pPr>
              <a:t>2/2/2010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97C75-6ACA-4657-B7F3-B27CDF19C70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5756B-F319-4A20-8A94-D0689A54D495}" type="datetimeFigureOut">
              <a:rPr lang="en-US"/>
              <a:pPr>
                <a:defRPr/>
              </a:pPr>
              <a:t>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E4F76-F059-484B-8D66-C00C52B5831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5756B-F319-4A20-8A94-D0689A54D495}" type="datetimeFigureOut">
              <a:rPr lang="en-US"/>
              <a:pPr>
                <a:defRPr/>
              </a:pPr>
              <a:t>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8E750-23F8-434A-9D28-3148D33D464D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053B3-1F71-49B6-B49E-27000F1B302D}" type="datetime1">
              <a:rPr lang="en-US"/>
              <a:pPr>
                <a:defRPr/>
              </a:pPr>
              <a:t>2/2/2010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DAB34AEC-4BF2-41FF-B5D9-715FBAE73C1D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143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D1BFE-BE86-4277-B214-D6364EDD2BDD}" type="datetime1">
              <a:rPr lang="en-US"/>
              <a:pPr>
                <a:defRPr/>
              </a:pPr>
              <a:t>2/2/2010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2347D54B-E321-4B3E-8D79-5EE5CD114B7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7258072" cy="72547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74293-5D3C-4964-AF2C-9B9ED55F0B8E}" type="datetime1">
              <a:rPr lang="en-US"/>
              <a:pPr>
                <a:defRPr/>
              </a:pPr>
              <a:t>2/2/2010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19CF2E75-5B78-4337-BD43-37985DB3EE5B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68252"/>
            <a:ext cx="7543800" cy="6096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50476-040B-4430-8ABD-ED32E7BE577E}" type="datetime1">
              <a:rPr lang="en-US"/>
              <a:pPr>
                <a:defRPr/>
              </a:pPr>
              <a:t>2/2/2010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F10FEB-3E3D-4746-BCF9-CA21DCA81674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AF6E1-7C95-4DF8-99F2-3FAAABE7D1C6}" type="datetime1">
              <a:rPr lang="en-US"/>
              <a:pPr>
                <a:defRPr/>
              </a:pPr>
              <a:t>2/2/2010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13702FDD-81DC-4C78-AC15-A363CFE497C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21442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71546"/>
            <a:ext cx="5111750" cy="50546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57430"/>
            <a:ext cx="3008313" cy="37687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3AD45-736D-48DF-9284-C7F99B3FAC3E}" type="datetime1">
              <a:rPr lang="en-US"/>
              <a:pPr>
                <a:defRPr/>
              </a:pPr>
              <a:t>2/2/2010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2DE28BE5-3881-4B3E-BACA-2D1C2DC6100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28735"/>
            <a:ext cx="5486400" cy="32988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FB156-9FD0-41E7-8157-B895E62985C8}" type="datetime1">
              <a:rPr lang="en-US"/>
              <a:pPr>
                <a:defRPr/>
              </a:pPr>
              <a:t>2/2/2010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4BCC682B-B080-484D-94A5-A1E69773D56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7741BC55-A498-4E4C-86DA-0D796FE68DB2}" type="datetime1">
              <a:rPr lang="en-US"/>
              <a:pPr>
                <a:defRPr/>
              </a:pPr>
              <a:t>2/2/2010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b="1">
                <a:solidFill>
                  <a:srgbClr val="1A230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F16F0740-3EBC-4B66-BDE6-A8C7DC5B5D0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228600"/>
            <a:ext cx="754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title style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text styles</a:t>
            </a:r>
          </a:p>
          <a:p>
            <a:pPr lvl="1"/>
            <a:r>
              <a:rPr lang="en-US" altLang="he-IL" smtClean="0"/>
              <a:t>Second level</a:t>
            </a:r>
          </a:p>
          <a:p>
            <a:pPr lvl="2"/>
            <a:r>
              <a:rPr lang="en-US" altLang="he-IL" smtClean="0"/>
              <a:t>Third level</a:t>
            </a:r>
          </a:p>
          <a:p>
            <a:pPr lvl="3"/>
            <a:r>
              <a:rPr lang="en-US" altLang="he-IL" smtClean="0"/>
              <a:t>Fourth level</a:t>
            </a:r>
          </a:p>
          <a:p>
            <a:pPr lvl="4"/>
            <a:r>
              <a:rPr lang="en-US" altLang="he-IL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72" r:id="rId3"/>
    <p:sldLayoutId id="2147483671" r:id="rId4"/>
    <p:sldLayoutId id="2147483670" r:id="rId5"/>
    <p:sldLayoutId id="2147483686" r:id="rId6"/>
    <p:sldLayoutId id="2147483669" r:id="rId7"/>
    <p:sldLayoutId id="2147483668" r:id="rId8"/>
    <p:sldLayoutId id="2147483667" r:id="rId9"/>
    <p:sldLayoutId id="2147483666" r:id="rId10"/>
    <p:sldLayoutId id="2147483665" r:id="rId11"/>
    <p:sldLayoutId id="214748366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n-lt"/>
          <a:ea typeface="+mj-ea"/>
          <a:cs typeface="+mn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1A2306"/>
          </a:solidFill>
          <a:latin typeface="SignaColumn-Black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1A2306"/>
          </a:solidFill>
          <a:latin typeface="SignaColumn-Black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1A2306"/>
          </a:solidFill>
          <a:latin typeface="SignaColumn-Black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1A2306"/>
          </a:solidFill>
          <a:latin typeface="SignaColumn-Black" pitchFamily="2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rgbClr val="88AA1A"/>
        </a:buClr>
        <a:buSzPct val="90000"/>
        <a:buBlip>
          <a:blip r:embed="rId15"/>
        </a:buBlip>
        <a:defRPr sz="3200" b="1">
          <a:solidFill>
            <a:srgbClr val="779517"/>
          </a:solidFill>
          <a:latin typeface="+mn-lt"/>
          <a:ea typeface="+mn-ea"/>
          <a:cs typeface="+mn-cs"/>
        </a:defRPr>
      </a:lvl1pPr>
      <a:lvl2pPr marL="914400" indent="-341313" algn="l" rtl="0" eaLnBrk="0" fontAlgn="base" hangingPunct="0">
        <a:spcBef>
          <a:spcPct val="20000"/>
        </a:spcBef>
        <a:spcAft>
          <a:spcPct val="0"/>
        </a:spcAft>
        <a:buClr>
          <a:srgbClr val="9BC31D"/>
        </a:buClr>
        <a:buSzPct val="120000"/>
        <a:buBlip>
          <a:blip r:embed="rId16"/>
        </a:buBlip>
        <a:defRPr sz="2800" b="1">
          <a:solidFill>
            <a:schemeClr val="tx1"/>
          </a:solidFill>
          <a:latin typeface="+mn-lt"/>
          <a:cs typeface="+mn-cs"/>
        </a:defRPr>
      </a:lvl2pPr>
      <a:lvl3pPr marL="1597025" indent="-341313" algn="l" rtl="0" eaLnBrk="0" fontAlgn="base" hangingPunct="0">
        <a:spcBef>
          <a:spcPct val="20000"/>
        </a:spcBef>
        <a:spcAft>
          <a:spcPct val="0"/>
        </a:spcAft>
        <a:buClr>
          <a:srgbClr val="9BC31D"/>
        </a:buClr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3pPr>
      <a:lvl4pPr marL="1998663" indent="-287338" algn="l" rtl="0" eaLnBrk="0" fontAlgn="base" hangingPunct="0">
        <a:spcBef>
          <a:spcPct val="20000"/>
        </a:spcBef>
        <a:spcAft>
          <a:spcPct val="0"/>
        </a:spcAft>
        <a:buClr>
          <a:srgbClr val="9BC31D"/>
        </a:buClr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457450" indent="-231775" algn="l" rtl="0" eaLnBrk="0" fontAlgn="base" hangingPunct="0">
        <a:spcBef>
          <a:spcPct val="20000"/>
        </a:spcBef>
        <a:spcAft>
          <a:spcPct val="0"/>
        </a:spcAft>
        <a:buClr>
          <a:srgbClr val="9BC31D"/>
        </a:buClr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914650" indent="-231775" algn="l" rtl="0" eaLnBrk="1" fontAlgn="base" hangingPunct="1">
        <a:spcBef>
          <a:spcPct val="20000"/>
        </a:spcBef>
        <a:spcAft>
          <a:spcPct val="0"/>
        </a:spcAft>
        <a:buClr>
          <a:srgbClr val="9BC31D"/>
        </a:buClr>
        <a:buChar char="»"/>
        <a:defRPr>
          <a:solidFill>
            <a:schemeClr val="tx1"/>
          </a:solidFill>
          <a:latin typeface="+mn-lt"/>
          <a:cs typeface="+mn-cs"/>
        </a:defRPr>
      </a:lvl6pPr>
      <a:lvl7pPr marL="3371850" indent="-231775" algn="l" rtl="0" eaLnBrk="1" fontAlgn="base" hangingPunct="1">
        <a:spcBef>
          <a:spcPct val="20000"/>
        </a:spcBef>
        <a:spcAft>
          <a:spcPct val="0"/>
        </a:spcAft>
        <a:buClr>
          <a:srgbClr val="9BC31D"/>
        </a:buClr>
        <a:buChar char="»"/>
        <a:defRPr>
          <a:solidFill>
            <a:schemeClr val="tx1"/>
          </a:solidFill>
          <a:latin typeface="+mn-lt"/>
          <a:cs typeface="+mn-cs"/>
        </a:defRPr>
      </a:lvl7pPr>
      <a:lvl8pPr marL="3829050" indent="-231775" algn="l" rtl="0" eaLnBrk="1" fontAlgn="base" hangingPunct="1">
        <a:spcBef>
          <a:spcPct val="20000"/>
        </a:spcBef>
        <a:spcAft>
          <a:spcPct val="0"/>
        </a:spcAft>
        <a:buClr>
          <a:srgbClr val="9BC31D"/>
        </a:buClr>
        <a:buChar char="»"/>
        <a:defRPr>
          <a:solidFill>
            <a:schemeClr val="tx1"/>
          </a:solidFill>
          <a:latin typeface="+mn-lt"/>
          <a:cs typeface="+mn-cs"/>
        </a:defRPr>
      </a:lvl8pPr>
      <a:lvl9pPr marL="4286250" indent="-231775" algn="l" rtl="0" eaLnBrk="1" fontAlgn="base" hangingPunct="1">
        <a:spcBef>
          <a:spcPct val="20000"/>
        </a:spcBef>
        <a:spcAft>
          <a:spcPct val="0"/>
        </a:spcAft>
        <a:buClr>
          <a:srgbClr val="9BC31D"/>
        </a:buClr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 (Hebrew)" pitchFamily="26" charset="0"/>
                <a:cs typeface="+mn-cs"/>
              </a:defRPr>
            </a:lvl1pPr>
          </a:lstStyle>
          <a:p>
            <a:pPr>
              <a:defRPr/>
            </a:pPr>
            <a:fld id="{EE05756B-F319-4A20-8A94-D0689A54D495}" type="datetimeFigureOut">
              <a:rPr lang="en-US"/>
              <a:pPr>
                <a:defRPr/>
              </a:pPr>
              <a:t>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 (Hebrew)" pitchFamily="2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Times New Roman (Hebrew)"/>
                <a:cs typeface="Arial" charset="0"/>
              </a:defRPr>
            </a:lvl1pPr>
          </a:lstStyle>
          <a:p>
            <a:pPr>
              <a:defRPr/>
            </a:pPr>
            <a:fld id="{7983221F-0996-44DA-B8FF-CAB75FC4CCB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mailto:avi@fring.com" TargetMode="External"/><Relationship Id="rId3" Type="http://schemas.openxmlformats.org/officeDocument/2006/relationships/image" Target="../media/image60.jpeg"/><Relationship Id="rId7" Type="http://schemas.openxmlformats.org/officeDocument/2006/relationships/image" Target="../media/image64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gif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24.gif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1.png"/><Relationship Id="rId4" Type="http://schemas.openxmlformats.org/officeDocument/2006/relationships/image" Target="../media/image46.png"/><Relationship Id="rId9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44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4"/>
          <p:cNvSpPr>
            <a:spLocks noGrp="1"/>
          </p:cNvSpPr>
          <p:nvPr>
            <p:ph type="ctrTitle"/>
          </p:nvPr>
        </p:nvSpPr>
        <p:spPr>
          <a:xfrm>
            <a:off x="357188" y="3643313"/>
            <a:ext cx="5572125" cy="1295400"/>
          </a:xfrm>
        </p:spPr>
        <p:txBody>
          <a:bodyPr/>
          <a:lstStyle/>
          <a:p>
            <a:pPr eaLnBrk="1" hangingPunct="1"/>
            <a:r>
              <a:rPr lang="en-US" sz="4200" smtClean="0">
                <a:solidFill>
                  <a:schemeClr val="tx1"/>
                </a:solidFill>
              </a:rPr>
              <a:t>your friends</a:t>
            </a:r>
            <a:r>
              <a:rPr lang="en-US" sz="4200" smtClean="0"/>
              <a:t>,</a:t>
            </a:r>
            <a:r>
              <a:rPr lang="en-US" sz="4200" smtClean="0">
                <a:solidFill>
                  <a:schemeClr val="tx1"/>
                </a:solidFill>
              </a:rPr>
              <a:t> mobile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7188" y="4857750"/>
            <a:ext cx="5572125" cy="1071563"/>
          </a:xfrm>
        </p:spPr>
        <p:txBody>
          <a:bodyPr/>
          <a:lstStyle/>
          <a:p>
            <a:pPr eaLnBrk="1" hangingPunct="1"/>
            <a:r>
              <a:rPr lang="en-US" sz="3300" b="0" smtClean="0">
                <a:solidFill>
                  <a:schemeClr val="tx1"/>
                </a:solidFill>
                <a:latin typeface="Arial" charset="0"/>
                <a:cs typeface="Arial" charset="0"/>
              </a:rPr>
              <a:t>your mobile social hub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1219200" y="168275"/>
            <a:ext cx="7543800" cy="609600"/>
          </a:xfrm>
        </p:spPr>
        <p:txBody>
          <a:bodyPr/>
          <a:lstStyle/>
          <a:p>
            <a:r>
              <a:rPr lang="en-US" smtClean="0"/>
              <a:t>from the press…</a:t>
            </a:r>
          </a:p>
        </p:txBody>
      </p:sp>
      <p:pic>
        <p:nvPicPr>
          <p:cNvPr id="41986" name="Picture 19" descr="pres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088" y="1028700"/>
            <a:ext cx="8759825" cy="567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9" name="Group 19"/>
          <p:cNvGrpSpPr>
            <a:grpSpLocks/>
          </p:cNvGrpSpPr>
          <p:nvPr/>
        </p:nvGrpSpPr>
        <p:grpSpPr bwMode="auto">
          <a:xfrm>
            <a:off x="285750" y="3000375"/>
            <a:ext cx="8643938" cy="3571875"/>
            <a:chOff x="209614" y="3000372"/>
            <a:chExt cx="8720179" cy="3571900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209614" y="3000372"/>
              <a:ext cx="8715374" cy="3571900"/>
            </a:xfrm>
            <a:prstGeom prst="roundRect">
              <a:avLst>
                <a:gd name="adj" fmla="val 10623"/>
              </a:avLst>
            </a:prstGeom>
            <a:solidFill>
              <a:srgbClr val="E8E8E8"/>
            </a:solidFill>
            <a:ln w="57150" cap="flat" cmpd="sng" algn="ctr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571500" eaLnBrk="0" hangingPunct="0">
                <a:spcBef>
                  <a:spcPts val="600"/>
                </a:spcBef>
                <a:defRPr/>
              </a:pPr>
              <a:endParaRPr lang="en-US" sz="32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43019" name="Freeform 18"/>
            <p:cNvSpPr>
              <a:spLocks noChangeArrowheads="1"/>
            </p:cNvSpPr>
            <p:nvPr/>
          </p:nvSpPr>
          <p:spPr bwMode="auto">
            <a:xfrm>
              <a:off x="5000629" y="3000372"/>
              <a:ext cx="3929164" cy="3571900"/>
            </a:xfrm>
            <a:custGeom>
              <a:avLst/>
              <a:gdLst>
                <a:gd name="T0" fmla="*/ 1 w 3498921"/>
                <a:gd name="T1" fmla="*/ 0 h 3571900"/>
                <a:gd name="T2" fmla="*/ 7024972 w 3498921"/>
                <a:gd name="T3" fmla="*/ 0 h 3571900"/>
                <a:gd name="T4" fmla="*/ 7629185 w 3498921"/>
                <a:gd name="T5" fmla="*/ 111137 h 3571900"/>
                <a:gd name="T6" fmla="*/ 7879467 w 3498921"/>
                <a:gd name="T7" fmla="*/ 379444 h 3571900"/>
                <a:gd name="T8" fmla="*/ 7879467 w 3498921"/>
                <a:gd name="T9" fmla="*/ 3192456 h 3571900"/>
                <a:gd name="T10" fmla="*/ 7629185 w 3498921"/>
                <a:gd name="T11" fmla="*/ 3460764 h 3571900"/>
                <a:gd name="T12" fmla="*/ 7024972 w 3498921"/>
                <a:gd name="T13" fmla="*/ 3571900 h 3571900"/>
                <a:gd name="T14" fmla="*/ 0 w 3498921"/>
                <a:gd name="T15" fmla="*/ 3571900 h 3571900"/>
                <a:gd name="T16" fmla="*/ 1 w 3498921"/>
                <a:gd name="T17" fmla="*/ 0 h 35719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98921"/>
                <a:gd name="T28" fmla="*/ 0 h 3571900"/>
                <a:gd name="T29" fmla="*/ 3498921 w 3498921"/>
                <a:gd name="T30" fmla="*/ 3571900 h 35719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98921" h="3571900">
                  <a:moveTo>
                    <a:pt x="1" y="0"/>
                  </a:moveTo>
                  <a:lnTo>
                    <a:pt x="3119478" y="0"/>
                  </a:lnTo>
                  <a:cubicBezTo>
                    <a:pt x="3220113" y="0"/>
                    <a:pt x="3316625" y="39977"/>
                    <a:pt x="3387785" y="111137"/>
                  </a:cubicBezTo>
                  <a:cubicBezTo>
                    <a:pt x="3458944" y="182296"/>
                    <a:pt x="3498921" y="278809"/>
                    <a:pt x="3498921" y="379444"/>
                  </a:cubicBezTo>
                  <a:lnTo>
                    <a:pt x="3498921" y="3192457"/>
                  </a:lnTo>
                  <a:cubicBezTo>
                    <a:pt x="3498921" y="3293092"/>
                    <a:pt x="3458944" y="3389604"/>
                    <a:pt x="3387785" y="3460764"/>
                  </a:cubicBezTo>
                  <a:cubicBezTo>
                    <a:pt x="3316626" y="3531923"/>
                    <a:pt x="3220113" y="3571900"/>
                    <a:pt x="3119478" y="3571900"/>
                  </a:cubicBezTo>
                  <a:lnTo>
                    <a:pt x="0" y="35719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 w="57150" algn="ctr">
              <a:solidFill>
                <a:srgbClr val="E8E8E8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  <p:pic>
        <p:nvPicPr>
          <p:cNvPr id="43010" name="Picture 6" descr="banner-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9213" y="128428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7" descr="banner-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0100" y="1282700"/>
            <a:ext cx="1433513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8" descr="banner-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128428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9" descr="banner-3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5150" y="128428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10" descr="banner-4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29500" y="128428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5" name="Title 1"/>
          <p:cNvSpPr>
            <a:spLocks noGrp="1"/>
          </p:cNvSpPr>
          <p:nvPr>
            <p:ph type="title"/>
          </p:nvPr>
        </p:nvSpPr>
        <p:spPr>
          <a:xfrm>
            <a:off x="1219200" y="142875"/>
            <a:ext cx="7543800" cy="6096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your friends</a:t>
            </a:r>
            <a:r>
              <a:rPr lang="en-US" smtClean="0">
                <a:solidFill>
                  <a:srgbClr val="779517"/>
                </a:solidFill>
                <a:latin typeface="Arial" charset="0"/>
                <a:cs typeface="Arial" charset="0"/>
              </a:rPr>
              <a:t>,</a:t>
            </a:r>
            <a:r>
              <a:rPr lang="en-US" smtClean="0">
                <a:latin typeface="Arial" charset="0"/>
                <a:cs typeface="Arial" charset="0"/>
              </a:rPr>
              <a:t> mobile</a:t>
            </a:r>
          </a:p>
        </p:txBody>
      </p:sp>
      <p:pic>
        <p:nvPicPr>
          <p:cNvPr id="43016" name="Picture 3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07088" y="3500438"/>
            <a:ext cx="251301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7" name="Rectangle 16"/>
          <p:cNvSpPr>
            <a:spLocks noChangeArrowheads="1"/>
          </p:cNvSpPr>
          <p:nvPr/>
        </p:nvSpPr>
        <p:spPr bwMode="auto">
          <a:xfrm>
            <a:off x="428625" y="3571875"/>
            <a:ext cx="51435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0" eaLnBrk="0" hangingPunct="0">
              <a:spcBef>
                <a:spcPts val="600"/>
              </a:spcBef>
            </a:pPr>
            <a:r>
              <a:rPr lang="en-US" sz="4000" b="1">
                <a:solidFill>
                  <a:srgbClr val="000000"/>
                </a:solidFill>
                <a:latin typeface="Arial" charset="0"/>
              </a:rPr>
              <a:t>Boaz Zilberman</a:t>
            </a:r>
          </a:p>
          <a:p>
            <a:pPr marL="571500" eaLnBrk="0" hangingPunct="0">
              <a:spcBef>
                <a:spcPts val="600"/>
              </a:spcBef>
            </a:pPr>
            <a:r>
              <a:rPr lang="en-US" sz="4000" b="1">
                <a:solidFill>
                  <a:srgbClr val="000000"/>
                </a:solidFill>
                <a:latin typeface="Arial" charset="0"/>
              </a:rPr>
              <a:t>CSA</a:t>
            </a:r>
            <a:endParaRPr lang="en-US" sz="3600">
              <a:solidFill>
                <a:srgbClr val="000000"/>
              </a:solidFill>
              <a:latin typeface="Arial" charset="0"/>
            </a:endParaRPr>
          </a:p>
          <a:p>
            <a:pPr marL="571500" eaLnBrk="0" hangingPunct="0">
              <a:spcBef>
                <a:spcPts val="600"/>
              </a:spcBef>
            </a:pPr>
            <a:endParaRPr lang="en-US" sz="1100">
              <a:solidFill>
                <a:srgbClr val="000000"/>
              </a:solidFill>
              <a:latin typeface="Arial" charset="0"/>
            </a:endParaRPr>
          </a:p>
          <a:p>
            <a:pPr marL="571500" eaLnBrk="0" hangingPunct="0">
              <a:spcBef>
                <a:spcPts val="600"/>
              </a:spcBef>
            </a:pPr>
            <a:r>
              <a:rPr lang="en-US" sz="3200" b="1">
                <a:solidFill>
                  <a:schemeClr val="bg1"/>
                </a:solidFill>
                <a:latin typeface="Arial" charset="0"/>
                <a:hlinkClick r:id="rId8"/>
              </a:rPr>
              <a:t>boaz@fring.com</a:t>
            </a:r>
            <a:endParaRPr lang="en-US" sz="3200" b="1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9"/>
          <p:cNvSpPr>
            <a:spLocks noGrp="1"/>
          </p:cNvSpPr>
          <p:nvPr>
            <p:ph type="title"/>
          </p:nvPr>
        </p:nvSpPr>
        <p:spPr>
          <a:xfrm>
            <a:off x="1219200" y="168275"/>
            <a:ext cx="7543800" cy="609600"/>
          </a:xfrm>
        </p:spPr>
        <p:txBody>
          <a:bodyPr/>
          <a:lstStyle/>
          <a:p>
            <a:pPr indent="1588" eaLnBrk="1" hangingPunct="1"/>
            <a:r>
              <a:rPr lang="en-US" smtClean="0"/>
              <a:t>fring is your mobile social hub…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4294967295"/>
          </p:nvPr>
        </p:nvSpPr>
        <p:spPr>
          <a:xfrm>
            <a:off x="142875" y="1122363"/>
            <a:ext cx="8858250" cy="806450"/>
          </a:xfrm>
        </p:spPr>
        <p:txBody>
          <a:bodyPr lIns="45720" rIns="45720" anchor="ctr"/>
          <a:lstStyle/>
          <a:p>
            <a:pPr marL="0" indent="1588" algn="ctr" eaLnBrk="1" hangingPunct="1">
              <a:spcBef>
                <a:spcPts val="600"/>
              </a:spcBef>
              <a:buFontTx/>
              <a:buNone/>
            </a:pPr>
            <a:r>
              <a:rPr lang="en-US" sz="1600" smtClean="0">
                <a:solidFill>
                  <a:schemeClr val="tx1"/>
                </a:solidFill>
              </a:rPr>
              <a:t>Where you meet, communicate and share experiences with all your online friends, using an intuitive and integrated internet experience, all directly from your mobile device.</a:t>
            </a:r>
          </a:p>
        </p:txBody>
      </p:sp>
      <p:grpSp>
        <p:nvGrpSpPr>
          <p:cNvPr id="30723" name="Group 9"/>
          <p:cNvGrpSpPr>
            <a:grpSpLocks/>
          </p:cNvGrpSpPr>
          <p:nvPr/>
        </p:nvGrpSpPr>
        <p:grpSpPr bwMode="auto">
          <a:xfrm>
            <a:off x="1290638" y="1928813"/>
            <a:ext cx="6562725" cy="4687887"/>
            <a:chOff x="1785918" y="2714620"/>
            <a:chExt cx="5410200" cy="3863975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2460700" y="2714620"/>
              <a:ext cx="4040106" cy="3863975"/>
              <a:chOff x="2503378" y="2895600"/>
              <a:chExt cx="4114800" cy="3935104"/>
            </a:xfrm>
            <a:solidFill>
              <a:srgbClr val="B3D9FF"/>
            </a:solidFill>
          </p:grpSpPr>
          <p:sp>
            <p:nvSpPr>
              <p:cNvPr id="6" name="Oval 5"/>
              <p:cNvSpPr/>
              <p:nvPr/>
            </p:nvSpPr>
            <p:spPr>
              <a:xfrm>
                <a:off x="2503378" y="2895600"/>
                <a:ext cx="4114800" cy="3935104"/>
              </a:xfrm>
              <a:prstGeom prst="ellipse">
                <a:avLst/>
              </a:prstGeom>
              <a:gradFill flip="none" rotWithShape="1">
                <a:gsLst>
                  <a:gs pos="0">
                    <a:srgbClr val="E4E4E4"/>
                  </a:gs>
                  <a:gs pos="100000">
                    <a:srgbClr val="ECECEC"/>
                  </a:gs>
                </a:gsLst>
                <a:lin ang="13500000" scaled="1"/>
                <a:tileRect/>
              </a:gradFill>
              <a:ln w="28575">
                <a:solidFill>
                  <a:schemeClr val="accent1">
                    <a:lumMod val="40000"/>
                    <a:lumOff val="6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070872" y="2964828"/>
                <a:ext cx="845953" cy="30527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600" b="1" dirty="0">
                    <a:solidFill>
                      <a:srgbClr val="82A5D0"/>
                    </a:solidFill>
                    <a:latin typeface="+mn-lt"/>
                    <a:cs typeface="Arial" pitchFamily="34" charset="0"/>
                  </a:rPr>
                  <a:t>Internet</a:t>
                </a:r>
              </a:p>
            </p:txBody>
          </p:sp>
        </p:grpSp>
        <p:graphicFrame>
          <p:nvGraphicFramePr>
            <p:cNvPr id="7" name="Content Placeholder 3"/>
            <p:cNvGraphicFramePr>
              <a:graphicFrameLocks/>
            </p:cNvGraphicFramePr>
            <p:nvPr/>
          </p:nvGraphicFramePr>
          <p:xfrm>
            <a:off x="1785918" y="3180997"/>
            <a:ext cx="5410200" cy="289855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</p:grpSp>
      <p:sp>
        <p:nvSpPr>
          <p:cNvPr id="350215" name="Text Box 7"/>
          <p:cNvSpPr txBox="1">
            <a:spLocks noChangeArrowheads="1"/>
          </p:cNvSpPr>
          <p:nvPr/>
        </p:nvSpPr>
        <p:spPr bwMode="auto">
          <a:xfrm>
            <a:off x="8032750" y="6429375"/>
            <a:ext cx="9493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300" b="1" i="1" dirty="0">
                <a:solidFill>
                  <a:schemeClr val="bg1">
                    <a:lumMod val="65000"/>
                  </a:schemeClr>
                </a:solidFill>
              </a:rPr>
              <a:t>Features &gt;&gt;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 bwMode="auto">
          <a:xfrm>
            <a:off x="2614613" y="1068388"/>
            <a:ext cx="3929062" cy="777875"/>
          </a:xfrm>
          <a:prstGeom prst="roundRect">
            <a:avLst>
              <a:gd name="adj" fmla="val 25920"/>
            </a:avLst>
          </a:prstGeom>
          <a:solidFill>
            <a:schemeClr val="bg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algn="ctr" eaLnBrk="0" hangingPunct="0">
              <a:defRPr/>
            </a:pPr>
            <a:endParaRPr lang="en-US" sz="2200" b="1" dirty="0">
              <a:latin typeface="+mn-lt"/>
              <a:cs typeface="Arial" pitchFamily="34" charset="0"/>
            </a:endParaRPr>
          </a:p>
        </p:txBody>
      </p:sp>
      <p:pic>
        <p:nvPicPr>
          <p:cNvPr id="31746" name="Picture 7" descr="nokia5800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7713" y="1857375"/>
            <a:ext cx="256857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3638" y="2859088"/>
            <a:ext cx="1773237" cy="30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itle 6"/>
          <p:cNvSpPr>
            <a:spLocks noGrp="1"/>
          </p:cNvSpPr>
          <p:nvPr>
            <p:ph type="title"/>
          </p:nvPr>
        </p:nvSpPr>
        <p:spPr>
          <a:xfrm>
            <a:off x="1219200" y="168275"/>
            <a:ext cx="7543800" cy="609600"/>
          </a:xfrm>
        </p:spPr>
        <p:txBody>
          <a:bodyPr/>
          <a:lstStyle/>
          <a:p>
            <a:pPr eaLnBrk="1" hangingPunct="1"/>
            <a:r>
              <a:rPr lang="en-US" smtClean="0"/>
              <a:t>See who’s available and where… </a:t>
            </a:r>
          </a:p>
        </p:txBody>
      </p:sp>
      <p:grpSp>
        <p:nvGrpSpPr>
          <p:cNvPr id="77" name="Group 65"/>
          <p:cNvGrpSpPr>
            <a:grpSpLocks/>
          </p:cNvGrpSpPr>
          <p:nvPr/>
        </p:nvGrpSpPr>
        <p:grpSpPr bwMode="auto">
          <a:xfrm>
            <a:off x="357188" y="1058863"/>
            <a:ext cx="8429625" cy="5172075"/>
            <a:chOff x="357158" y="1071546"/>
            <a:chExt cx="8429684" cy="5172100"/>
          </a:xfrm>
        </p:grpSpPr>
        <p:sp>
          <p:nvSpPr>
            <p:cNvPr id="78" name="Rounded Rectangle 77"/>
            <p:cNvSpPr/>
            <p:nvPr/>
          </p:nvSpPr>
          <p:spPr bwMode="auto">
            <a:xfrm>
              <a:off x="2608249" y="1071546"/>
              <a:ext cx="3929089" cy="777879"/>
            </a:xfrm>
            <a:prstGeom prst="roundRect">
              <a:avLst>
                <a:gd name="adj" fmla="val 25920"/>
              </a:avLst>
            </a:prstGeom>
            <a:no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algn="ctr" eaLnBrk="0" hangingPunct="0">
                <a:defRPr/>
              </a:pPr>
              <a:r>
                <a:rPr lang="en-US" sz="2200" b="1" dirty="0">
                  <a:latin typeface="+mn-lt"/>
                  <a:cs typeface="Arial" pitchFamily="34" charset="0"/>
                </a:rPr>
                <a:t>Dynamic Buddy list</a:t>
              </a:r>
            </a:p>
            <a:p>
              <a:pPr algn="ctr" eaLnBrk="0" hangingPunct="0">
                <a:defRPr/>
              </a:pPr>
              <a:r>
                <a:rPr lang="en-US" sz="2000" b="1" dirty="0">
                  <a:solidFill>
                    <a:srgbClr val="779517"/>
                  </a:solidFill>
                  <a:latin typeface="+mn-lt"/>
                  <a:cs typeface="Arial" pitchFamily="34" charset="0"/>
                </a:rPr>
                <a:t>The Experience Launchpad</a:t>
              </a:r>
            </a:p>
            <a:p>
              <a:pPr algn="ctr" eaLnBrk="0" hangingPunct="0">
                <a:defRPr/>
              </a:pPr>
              <a:endParaRPr lang="en-US" sz="2200" b="1" dirty="0">
                <a:latin typeface="+mn-lt"/>
                <a:cs typeface="Arial" pitchFamily="34" charset="0"/>
              </a:endParaRPr>
            </a:p>
          </p:txBody>
        </p:sp>
        <p:pic>
          <p:nvPicPr>
            <p:cNvPr id="31816" name="Picture 2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99938" y="2867978"/>
              <a:ext cx="1773936" cy="3008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0" name="AutoShape 5"/>
            <p:cNvSpPr>
              <a:spLocks noChangeArrowheads="1"/>
            </p:cNvSpPr>
            <p:nvPr/>
          </p:nvSpPr>
          <p:spPr bwMode="auto">
            <a:xfrm>
              <a:off x="6500826" y="3433757"/>
              <a:ext cx="2286016" cy="1709745"/>
            </a:xfrm>
            <a:prstGeom prst="wedgeEllipseCallout">
              <a:avLst>
                <a:gd name="adj1" fmla="val -102474"/>
                <a:gd name="adj2" fmla="val 13598"/>
              </a:avLst>
            </a:prstGeom>
            <a:solidFill>
              <a:schemeClr val="bg1"/>
            </a:solidFill>
            <a:ln w="19050">
              <a:solidFill>
                <a:srgbClr val="0070C0"/>
              </a:solidFill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0" hangingPunct="0">
                <a:spcBef>
                  <a:spcPct val="20000"/>
                </a:spcBef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Real-time Behavior/</a:t>
              </a:r>
            </a:p>
            <a:p>
              <a:pPr algn="ctr" eaLnBrk="0" hangingPunct="0">
                <a:spcBef>
                  <a:spcPct val="20000"/>
                </a:spcBef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Context</a:t>
              </a:r>
            </a:p>
          </p:txBody>
        </p:sp>
        <p:sp>
          <p:nvSpPr>
            <p:cNvPr id="81" name="AutoShape 5"/>
            <p:cNvSpPr>
              <a:spLocks noChangeArrowheads="1"/>
            </p:cNvSpPr>
            <p:nvPr/>
          </p:nvSpPr>
          <p:spPr bwMode="auto">
            <a:xfrm>
              <a:off x="571471" y="4643438"/>
              <a:ext cx="2571768" cy="1600208"/>
            </a:xfrm>
            <a:prstGeom prst="wedgeEllipseCallout">
              <a:avLst>
                <a:gd name="adj1" fmla="val 82156"/>
                <a:gd name="adj2" fmla="val -72817"/>
              </a:avLst>
            </a:prstGeom>
            <a:solidFill>
              <a:schemeClr val="bg1"/>
            </a:solidFill>
            <a:ln w="19050">
              <a:solidFill>
                <a:srgbClr val="F6A91E"/>
              </a:solidFill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0" hangingPunct="0">
                <a:spcBef>
                  <a:spcPct val="20000"/>
                </a:spcBef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Real-time User generated content</a:t>
              </a:r>
            </a:p>
          </p:txBody>
        </p:sp>
        <p:sp>
          <p:nvSpPr>
            <p:cNvPr id="82" name="AutoShape 5"/>
            <p:cNvSpPr>
              <a:spLocks noChangeArrowheads="1"/>
            </p:cNvSpPr>
            <p:nvPr/>
          </p:nvSpPr>
          <p:spPr bwMode="auto">
            <a:xfrm>
              <a:off x="357158" y="2428865"/>
              <a:ext cx="2590818" cy="1600208"/>
            </a:xfrm>
            <a:prstGeom prst="wedgeEllipseCallout">
              <a:avLst>
                <a:gd name="adj1" fmla="val 79824"/>
                <a:gd name="adj2" fmla="val 13985"/>
              </a:avLst>
            </a:prstGeom>
            <a:solidFill>
              <a:schemeClr val="bg1"/>
            </a:solidFill>
            <a:ln w="19050">
              <a:solidFill>
                <a:srgbClr val="779517"/>
              </a:solidFill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0" hangingPunct="0">
                <a:spcBef>
                  <a:spcPct val="20000"/>
                </a:spcBef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Real-time presence</a:t>
              </a:r>
            </a:p>
            <a:p>
              <a:pPr algn="ctr" eaLnBrk="0" hangingPunct="0">
                <a:spcBef>
                  <a:spcPct val="20000"/>
                </a:spcBef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indication</a:t>
              </a:r>
            </a:p>
          </p:txBody>
        </p:sp>
      </p:grpSp>
      <p:grpSp>
        <p:nvGrpSpPr>
          <p:cNvPr id="83" name="Group 72"/>
          <p:cNvGrpSpPr>
            <a:grpSpLocks/>
          </p:cNvGrpSpPr>
          <p:nvPr/>
        </p:nvGrpSpPr>
        <p:grpSpPr bwMode="auto">
          <a:xfrm>
            <a:off x="500063" y="1058863"/>
            <a:ext cx="8348662" cy="5572125"/>
            <a:chOff x="500034" y="1071546"/>
            <a:chExt cx="8348691" cy="5572142"/>
          </a:xfrm>
        </p:grpSpPr>
        <p:pic>
          <p:nvPicPr>
            <p:cNvPr id="31809" name="Picture 3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99938" y="2867978"/>
              <a:ext cx="1773936" cy="3008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5" name="Rounded Rectangle 84"/>
            <p:cNvSpPr/>
            <p:nvPr/>
          </p:nvSpPr>
          <p:spPr bwMode="auto">
            <a:xfrm>
              <a:off x="2608241" y="1071546"/>
              <a:ext cx="3929076" cy="777877"/>
            </a:xfrm>
            <a:prstGeom prst="roundRect">
              <a:avLst>
                <a:gd name="adj" fmla="val 25920"/>
              </a:avLst>
            </a:prstGeom>
            <a:no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algn="ctr" eaLnBrk="0" hangingPunct="0">
                <a:defRPr/>
              </a:pPr>
              <a:r>
                <a:rPr lang="en-US" sz="2200" b="1" dirty="0">
                  <a:latin typeface="+mn-lt"/>
                  <a:cs typeface="Arial" pitchFamily="34" charset="0"/>
                </a:rPr>
                <a:t>Dynamic user profile</a:t>
              </a:r>
            </a:p>
            <a:p>
              <a:pPr algn="ctr" eaLnBrk="0" hangingPunct="0">
                <a:defRPr/>
              </a:pPr>
              <a:r>
                <a:rPr lang="en-US" sz="2000" b="1" dirty="0">
                  <a:solidFill>
                    <a:srgbClr val="779517"/>
                  </a:solidFill>
                  <a:latin typeface="+mn-lt"/>
                  <a:cs typeface="Arial" pitchFamily="34" charset="0"/>
                </a:rPr>
                <a:t>Friends + Experiences</a:t>
              </a:r>
            </a:p>
            <a:p>
              <a:pPr algn="ctr" eaLnBrk="0" hangingPunct="0">
                <a:defRPr/>
              </a:pPr>
              <a:endParaRPr lang="en-US" sz="2200" b="1" dirty="0">
                <a:latin typeface="+mn-lt"/>
                <a:cs typeface="Arial" pitchFamily="34" charset="0"/>
              </a:endParaRPr>
            </a:p>
          </p:txBody>
        </p:sp>
        <p:sp>
          <p:nvSpPr>
            <p:cNvPr id="86" name="AutoShape 8"/>
            <p:cNvSpPr>
              <a:spLocks noChangeArrowheads="1"/>
            </p:cNvSpPr>
            <p:nvPr/>
          </p:nvSpPr>
          <p:spPr bwMode="auto">
            <a:xfrm>
              <a:off x="571471" y="4929183"/>
              <a:ext cx="2662247" cy="1666880"/>
            </a:xfrm>
            <a:prstGeom prst="wedgeEllipseCallout">
              <a:avLst>
                <a:gd name="adj1" fmla="val 69856"/>
                <a:gd name="adj2" fmla="val -68702"/>
              </a:avLst>
            </a:prstGeom>
            <a:solidFill>
              <a:schemeClr val="bg1"/>
            </a:solidFill>
            <a:ln w="19050">
              <a:solidFill>
                <a:srgbClr val="779517"/>
              </a:solidFill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0" hangingPunct="0">
                <a:spcBef>
                  <a:spcPct val="20000"/>
                </a:spcBef>
                <a:defRPr/>
              </a:pPr>
              <a:r>
                <a:rPr lang="en-US" sz="1900" b="1" dirty="0">
                  <a:solidFill>
                    <a:schemeClr val="tx1"/>
                  </a:solidFill>
                </a:rPr>
                <a:t>Communities &amp; services subscribed to by user</a:t>
              </a:r>
            </a:p>
          </p:txBody>
        </p:sp>
        <p:sp>
          <p:nvSpPr>
            <p:cNvPr id="87" name="AutoShape 8"/>
            <p:cNvSpPr>
              <a:spLocks noChangeArrowheads="1"/>
            </p:cNvSpPr>
            <p:nvPr/>
          </p:nvSpPr>
          <p:spPr bwMode="auto">
            <a:xfrm>
              <a:off x="6000740" y="3000364"/>
              <a:ext cx="2462222" cy="1524005"/>
            </a:xfrm>
            <a:prstGeom prst="wedgeEllipseCallout">
              <a:avLst>
                <a:gd name="adj1" fmla="val -79708"/>
                <a:gd name="adj2" fmla="val 34591"/>
              </a:avLst>
            </a:prstGeom>
            <a:solidFill>
              <a:schemeClr val="bg1"/>
            </a:solidFill>
            <a:ln w="19050">
              <a:solidFill>
                <a:srgbClr val="0070C0"/>
              </a:solidFill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0" hangingPunct="0">
                <a:spcBef>
                  <a:spcPct val="20000"/>
                </a:spcBef>
                <a:defRPr/>
              </a:pPr>
              <a:r>
                <a:rPr lang="en-US" sz="1900" b="1" dirty="0">
                  <a:solidFill>
                    <a:schemeClr val="tx1"/>
                  </a:solidFill>
                </a:rPr>
                <a:t>Real-time status for each service</a:t>
              </a:r>
            </a:p>
          </p:txBody>
        </p:sp>
        <p:sp>
          <p:nvSpPr>
            <p:cNvPr id="88" name="AutoShape 8"/>
            <p:cNvSpPr>
              <a:spLocks noChangeArrowheads="1"/>
            </p:cNvSpPr>
            <p:nvPr/>
          </p:nvSpPr>
          <p:spPr bwMode="auto">
            <a:xfrm>
              <a:off x="6181716" y="5119683"/>
              <a:ext cx="2667009" cy="1524005"/>
            </a:xfrm>
            <a:prstGeom prst="wedgeEllipseCallout">
              <a:avLst>
                <a:gd name="adj1" fmla="val -100160"/>
                <a:gd name="adj2" fmla="val -67999"/>
              </a:avLst>
            </a:prstGeom>
            <a:solidFill>
              <a:schemeClr val="bg1"/>
            </a:solidFill>
            <a:ln w="19050">
              <a:solidFill>
                <a:srgbClr val="C070FC"/>
              </a:solidFill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0" hangingPunct="0">
                <a:spcBef>
                  <a:spcPct val="20000"/>
                </a:spcBef>
                <a:defRPr/>
              </a:pPr>
              <a:r>
                <a:rPr lang="en-US" sz="1900" b="1" dirty="0">
                  <a:solidFill>
                    <a:schemeClr val="tx1"/>
                  </a:solidFill>
                </a:rPr>
                <a:t>Real-time content generated by add-on</a:t>
              </a:r>
            </a:p>
          </p:txBody>
        </p:sp>
        <p:sp>
          <p:nvSpPr>
            <p:cNvPr id="89" name="AutoShape 8"/>
            <p:cNvSpPr>
              <a:spLocks noChangeArrowheads="1"/>
            </p:cNvSpPr>
            <p:nvPr/>
          </p:nvSpPr>
          <p:spPr bwMode="auto">
            <a:xfrm>
              <a:off x="500034" y="2666988"/>
              <a:ext cx="2357445" cy="1524005"/>
            </a:xfrm>
            <a:prstGeom prst="wedgeEllipseCallout">
              <a:avLst>
                <a:gd name="adj1" fmla="val 88912"/>
                <a:gd name="adj2" fmla="val 42424"/>
              </a:avLst>
            </a:prstGeom>
            <a:solidFill>
              <a:schemeClr val="bg1"/>
            </a:solidFill>
            <a:ln w="19050">
              <a:solidFill>
                <a:srgbClr val="F6A91E"/>
              </a:solidFill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0" hangingPunct="0">
                <a:spcBef>
                  <a:spcPct val="20000"/>
                </a:spcBef>
                <a:defRPr/>
              </a:pPr>
              <a:r>
                <a:rPr lang="en-US" sz="1900" b="1" dirty="0">
                  <a:solidFill>
                    <a:schemeClr val="tx1"/>
                  </a:solidFill>
                </a:rPr>
                <a:t>Real-time User Generated Content</a:t>
              </a:r>
            </a:p>
          </p:txBody>
        </p:sp>
      </p:grpSp>
      <p:grpSp>
        <p:nvGrpSpPr>
          <p:cNvPr id="90" name="Group 89"/>
          <p:cNvGrpSpPr>
            <a:grpSpLocks/>
          </p:cNvGrpSpPr>
          <p:nvPr/>
        </p:nvGrpSpPr>
        <p:grpSpPr bwMode="auto">
          <a:xfrm>
            <a:off x="214313" y="1058863"/>
            <a:ext cx="6323012" cy="5513387"/>
            <a:chOff x="214282" y="1058863"/>
            <a:chExt cx="6323043" cy="5513409"/>
          </a:xfrm>
        </p:grpSpPr>
        <p:sp>
          <p:nvSpPr>
            <p:cNvPr id="91" name="Rounded Rectangle 90"/>
            <p:cNvSpPr/>
            <p:nvPr/>
          </p:nvSpPr>
          <p:spPr bwMode="auto">
            <a:xfrm>
              <a:off x="2608244" y="1058863"/>
              <a:ext cx="3929081" cy="777878"/>
            </a:xfrm>
            <a:prstGeom prst="roundRect">
              <a:avLst>
                <a:gd name="adj" fmla="val 25920"/>
              </a:avLst>
            </a:prstGeom>
            <a:no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 algn="ctr" eaLnBrk="0" hangingPunct="0">
                <a:defRPr/>
              </a:pPr>
              <a:r>
                <a:rPr lang="en-US" sz="2200" b="1" dirty="0">
                  <a:latin typeface="+mn-lt"/>
                  <a:cs typeface="Arial" pitchFamily="34" charset="0"/>
                </a:rPr>
                <a:t>Communication Options</a:t>
              </a:r>
            </a:p>
          </p:txBody>
        </p:sp>
        <p:grpSp>
          <p:nvGrpSpPr>
            <p:cNvPr id="31793" name="Group 79"/>
            <p:cNvGrpSpPr>
              <a:grpSpLocks/>
            </p:cNvGrpSpPr>
            <p:nvPr/>
          </p:nvGrpSpPr>
          <p:grpSpPr bwMode="auto">
            <a:xfrm>
              <a:off x="214282" y="4357694"/>
              <a:ext cx="2786082" cy="2214578"/>
              <a:chOff x="214282" y="4357694"/>
              <a:chExt cx="2786082" cy="2214578"/>
            </a:xfrm>
          </p:grpSpPr>
          <p:pic>
            <p:nvPicPr>
              <p:cNvPr id="31794" name="Picture 6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166258" y="4500570"/>
                <a:ext cx="500127" cy="5038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795" name="Picture 24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357290" y="5968252"/>
                <a:ext cx="500066" cy="4956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796" name="Picture 6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571472" y="5143512"/>
                <a:ext cx="419100" cy="514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797" name="Picture 8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1285852" y="5214950"/>
                <a:ext cx="553645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798" name="Picture 9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2166258" y="5180836"/>
                <a:ext cx="484632" cy="4846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799" name="Picture 10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571472" y="6000768"/>
                <a:ext cx="475283" cy="4752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800" name="Picture 11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2143108" y="6019430"/>
                <a:ext cx="533400" cy="485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801" name="Picture 12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1357290" y="4466456"/>
                <a:ext cx="500066" cy="500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1" name="Rectangle 100"/>
              <p:cNvSpPr/>
              <p:nvPr/>
            </p:nvSpPr>
            <p:spPr bwMode="auto">
              <a:xfrm>
                <a:off x="369858" y="4357701"/>
                <a:ext cx="46037" cy="221457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2400">
                  <a:latin typeface="Times New Roman (Hebrew)" pitchFamily="26" charset="0"/>
                  <a:cs typeface="Arial" pitchFamily="34" charset="0"/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1142974" y="4357701"/>
                <a:ext cx="46038" cy="221457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2400">
                  <a:latin typeface="Times New Roman (Hebrew)" pitchFamily="26" charset="0"/>
                  <a:cs typeface="Arial" pitchFamily="34" charset="0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 bwMode="auto">
              <a:xfrm>
                <a:off x="2000228" y="4357701"/>
                <a:ext cx="46038" cy="221457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2400">
                  <a:latin typeface="Times New Roman (Hebrew)" pitchFamily="26" charset="0"/>
                  <a:cs typeface="Arial" pitchFamily="34" charset="0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 bwMode="auto">
              <a:xfrm>
                <a:off x="2786045" y="4357701"/>
                <a:ext cx="46037" cy="221457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2400">
                  <a:latin typeface="Times New Roman (Hebrew)" pitchFamily="26" charset="0"/>
                  <a:cs typeface="Arial" pitchFamily="34" charset="0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 bwMode="auto">
              <a:xfrm>
                <a:off x="214282" y="5072079"/>
                <a:ext cx="2786076" cy="4603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2400">
                  <a:latin typeface="Times New Roman (Hebrew)" pitchFamily="26" charset="0"/>
                  <a:cs typeface="Arial" pitchFamily="34" charset="0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 bwMode="auto">
              <a:xfrm>
                <a:off x="214282" y="5775344"/>
                <a:ext cx="2786076" cy="4603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2400">
                  <a:latin typeface="Times New Roman (Hebrew)" pitchFamily="26" charset="0"/>
                  <a:cs typeface="Arial" pitchFamily="34" charset="0"/>
                </a:endParaRPr>
              </a:p>
            </p:txBody>
          </p:sp>
          <p:pic>
            <p:nvPicPr>
              <p:cNvPr id="31808" name="Picture 106" descr="Fring_22inchR.gif"/>
              <p:cNvPicPr>
                <a:picLocks noChangeAspect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500034" y="4429132"/>
                <a:ext cx="547691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08" name="Group 95"/>
          <p:cNvGrpSpPr>
            <a:grpSpLocks/>
          </p:cNvGrpSpPr>
          <p:nvPr/>
        </p:nvGrpSpPr>
        <p:grpSpPr bwMode="auto">
          <a:xfrm>
            <a:off x="285750" y="2058988"/>
            <a:ext cx="7981950" cy="3805237"/>
            <a:chOff x="285720" y="2071678"/>
            <a:chExt cx="7982024" cy="3804676"/>
          </a:xfrm>
        </p:grpSpPr>
        <p:sp>
          <p:nvSpPr>
            <p:cNvPr id="31789" name="Rectangle 78"/>
            <p:cNvSpPr>
              <a:spLocks noChangeArrowheads="1"/>
            </p:cNvSpPr>
            <p:nvPr/>
          </p:nvSpPr>
          <p:spPr bwMode="auto">
            <a:xfrm>
              <a:off x="285720" y="2205038"/>
              <a:ext cx="3000396" cy="1323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US" sz="2000" b="1">
                  <a:solidFill>
                    <a:srgbClr val="000000"/>
                  </a:solidFill>
                  <a:latin typeface="Arial" charset="0"/>
                </a:rPr>
                <a:t>VoIP calls to other fringsters, online communities  &amp; GSM contacts</a:t>
              </a:r>
            </a:p>
          </p:txBody>
        </p:sp>
        <p:pic>
          <p:nvPicPr>
            <p:cNvPr id="31790" name="Picture 2"/>
            <p:cNvPicPr>
              <a:picLocks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3699938" y="2867978"/>
              <a:ext cx="1773936" cy="3008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1" name="AutoShape 5"/>
            <p:cNvSpPr>
              <a:spLocks noChangeArrowheads="1"/>
            </p:cNvSpPr>
            <p:nvPr/>
          </p:nvSpPr>
          <p:spPr bwMode="auto">
            <a:xfrm flipH="1">
              <a:off x="6072212" y="2071678"/>
              <a:ext cx="2195532" cy="1599964"/>
            </a:xfrm>
            <a:prstGeom prst="wedgeEllipseCallout">
              <a:avLst>
                <a:gd name="adj1" fmla="val 88635"/>
                <a:gd name="adj2" fmla="val 22935"/>
              </a:avLst>
            </a:prstGeom>
            <a:solidFill>
              <a:schemeClr val="bg1"/>
            </a:solidFill>
            <a:ln w="19050">
              <a:solidFill>
                <a:srgbClr val="779517"/>
              </a:solidFill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0" hangingPunct="0">
                <a:spcBef>
                  <a:spcPct val="20000"/>
                </a:spcBef>
                <a:defRPr/>
              </a:pPr>
              <a:r>
                <a:rPr lang="en-US" sz="2400" b="1" dirty="0">
                  <a:solidFill>
                    <a:schemeClr val="tx1"/>
                  </a:solidFill>
                </a:rPr>
                <a:t>Call</a:t>
              </a:r>
            </a:p>
          </p:txBody>
        </p:sp>
      </p:grpSp>
      <p:grpSp>
        <p:nvGrpSpPr>
          <p:cNvPr id="112" name="Group 111"/>
          <p:cNvGrpSpPr>
            <a:grpSpLocks/>
          </p:cNvGrpSpPr>
          <p:nvPr/>
        </p:nvGrpSpPr>
        <p:grpSpPr bwMode="auto">
          <a:xfrm>
            <a:off x="285750" y="2062163"/>
            <a:ext cx="7981950" cy="3805237"/>
            <a:chOff x="285750" y="2058988"/>
            <a:chExt cx="7981950" cy="3805237"/>
          </a:xfrm>
        </p:grpSpPr>
        <p:sp>
          <p:nvSpPr>
            <p:cNvPr id="31786" name="Rectangle 78"/>
            <p:cNvSpPr>
              <a:spLocks noChangeArrowheads="1"/>
            </p:cNvSpPr>
            <p:nvPr/>
          </p:nvSpPr>
          <p:spPr bwMode="auto">
            <a:xfrm>
              <a:off x="285750" y="2192368"/>
              <a:ext cx="3000368" cy="101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US" sz="2000" b="1">
                  <a:solidFill>
                    <a:srgbClr val="000000"/>
                  </a:solidFill>
                  <a:latin typeface="Arial" charset="0"/>
                </a:rPr>
                <a:t>Live rich IM chat between fringsters &amp; online communities </a:t>
              </a:r>
            </a:p>
          </p:txBody>
        </p:sp>
        <p:pic>
          <p:nvPicPr>
            <p:cNvPr id="31787" name="Picture 4"/>
            <p:cNvPicPr>
              <a:picLocks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3699936" y="2855405"/>
              <a:ext cx="1773920" cy="3008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5" name="AutoShape 5"/>
            <p:cNvSpPr>
              <a:spLocks noChangeArrowheads="1"/>
            </p:cNvSpPr>
            <p:nvPr/>
          </p:nvSpPr>
          <p:spPr bwMode="auto">
            <a:xfrm flipH="1">
              <a:off x="6072188" y="2058988"/>
              <a:ext cx="2195512" cy="1600200"/>
            </a:xfrm>
            <a:prstGeom prst="wedgeEllipseCallout">
              <a:avLst>
                <a:gd name="adj1" fmla="val 88635"/>
                <a:gd name="adj2" fmla="val 22935"/>
              </a:avLst>
            </a:prstGeom>
            <a:solidFill>
              <a:schemeClr val="bg1"/>
            </a:solidFill>
            <a:ln w="19050">
              <a:solidFill>
                <a:srgbClr val="0070C0"/>
              </a:solidFill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0" hangingPunct="0">
                <a:spcBef>
                  <a:spcPct val="20000"/>
                </a:spcBef>
                <a:defRPr/>
              </a:pPr>
              <a:r>
                <a:rPr lang="en-US" sz="2400" b="1" dirty="0">
                  <a:solidFill>
                    <a:schemeClr val="tx1"/>
                  </a:solidFill>
                </a:rPr>
                <a:t>Chat</a:t>
              </a:r>
            </a:p>
          </p:txBody>
        </p:sp>
      </p:grpSp>
      <p:grpSp>
        <p:nvGrpSpPr>
          <p:cNvPr id="116" name="Group 115"/>
          <p:cNvGrpSpPr>
            <a:grpSpLocks/>
          </p:cNvGrpSpPr>
          <p:nvPr/>
        </p:nvGrpSpPr>
        <p:grpSpPr bwMode="auto">
          <a:xfrm>
            <a:off x="285750" y="2058988"/>
            <a:ext cx="7981950" cy="4470400"/>
            <a:chOff x="285750" y="2058988"/>
            <a:chExt cx="7981950" cy="4470385"/>
          </a:xfrm>
        </p:grpSpPr>
        <p:grpSp>
          <p:nvGrpSpPr>
            <p:cNvPr id="31771" name="Group 72"/>
            <p:cNvGrpSpPr>
              <a:grpSpLocks/>
            </p:cNvGrpSpPr>
            <p:nvPr/>
          </p:nvGrpSpPr>
          <p:grpSpPr bwMode="auto">
            <a:xfrm>
              <a:off x="3703320" y="2855405"/>
              <a:ext cx="1773936" cy="3008820"/>
              <a:chOff x="3703320" y="2855405"/>
              <a:chExt cx="1773936" cy="3008820"/>
            </a:xfrm>
          </p:grpSpPr>
          <p:pic>
            <p:nvPicPr>
              <p:cNvPr id="31783" name="Picture 4"/>
              <p:cNvPicPr>
                <a:picLocks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3703320" y="2855405"/>
                <a:ext cx="1773936" cy="30088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0" name="Picture 129" descr="guy.gif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929188" y="3305171"/>
                <a:ext cx="509587" cy="384174"/>
              </a:xfrm>
              <a:prstGeom prst="rect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</p:pic>
          <p:pic>
            <p:nvPicPr>
              <p:cNvPr id="131" name="Picture 130" descr="kissing girl.gif"/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767138" y="3740144"/>
                <a:ext cx="1671637" cy="1523995"/>
              </a:xfrm>
              <a:prstGeom prst="rect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</p:pic>
        </p:grpSp>
        <p:grpSp>
          <p:nvGrpSpPr>
            <p:cNvPr id="31772" name="Group 73"/>
            <p:cNvGrpSpPr>
              <a:grpSpLocks/>
            </p:cNvGrpSpPr>
            <p:nvPr/>
          </p:nvGrpSpPr>
          <p:grpSpPr bwMode="auto">
            <a:xfrm>
              <a:off x="478505" y="4429132"/>
              <a:ext cx="2236107" cy="2100241"/>
              <a:chOff x="478505" y="4429132"/>
              <a:chExt cx="2236107" cy="2100241"/>
            </a:xfrm>
          </p:grpSpPr>
          <p:sp>
            <p:nvSpPr>
              <p:cNvPr id="31776" name="Rectangle 121"/>
              <p:cNvSpPr>
                <a:spLocks noChangeArrowheads="1"/>
              </p:cNvSpPr>
              <p:nvPr/>
            </p:nvSpPr>
            <p:spPr bwMode="auto">
              <a:xfrm>
                <a:off x="2071670" y="4429132"/>
                <a:ext cx="642942" cy="571504"/>
              </a:xfrm>
              <a:prstGeom prst="rect">
                <a:avLst/>
              </a:prstGeom>
              <a:solidFill>
                <a:srgbClr val="FFFFFF">
                  <a:alpha val="89803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400">
                  <a:latin typeface="Times New Roman (Hebrew)"/>
                </a:endParaRPr>
              </a:p>
            </p:txBody>
          </p:sp>
          <p:sp>
            <p:nvSpPr>
              <p:cNvPr id="31777" name="Rectangle 122"/>
              <p:cNvSpPr>
                <a:spLocks noChangeArrowheads="1"/>
              </p:cNvSpPr>
              <p:nvPr/>
            </p:nvSpPr>
            <p:spPr bwMode="auto">
              <a:xfrm>
                <a:off x="2071670" y="5151078"/>
                <a:ext cx="642942" cy="571504"/>
              </a:xfrm>
              <a:prstGeom prst="rect">
                <a:avLst/>
              </a:prstGeom>
              <a:solidFill>
                <a:srgbClr val="FFFFFF">
                  <a:alpha val="89803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400">
                  <a:latin typeface="Times New Roman (Hebrew)"/>
                </a:endParaRPr>
              </a:p>
            </p:txBody>
          </p:sp>
          <p:sp>
            <p:nvSpPr>
              <p:cNvPr id="31778" name="Rectangle 123"/>
              <p:cNvSpPr>
                <a:spLocks noChangeArrowheads="1"/>
              </p:cNvSpPr>
              <p:nvPr/>
            </p:nvSpPr>
            <p:spPr bwMode="auto">
              <a:xfrm>
                <a:off x="1214414" y="5151078"/>
                <a:ext cx="648213" cy="571504"/>
              </a:xfrm>
              <a:prstGeom prst="rect">
                <a:avLst/>
              </a:prstGeom>
              <a:solidFill>
                <a:srgbClr val="FFFFFF">
                  <a:alpha val="89803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400">
                  <a:latin typeface="Times New Roman (Hebrew)"/>
                </a:endParaRPr>
              </a:p>
            </p:txBody>
          </p:sp>
          <p:sp>
            <p:nvSpPr>
              <p:cNvPr id="31779" name="Rectangle 124"/>
              <p:cNvSpPr>
                <a:spLocks noChangeArrowheads="1"/>
              </p:cNvSpPr>
              <p:nvPr/>
            </p:nvSpPr>
            <p:spPr bwMode="auto">
              <a:xfrm>
                <a:off x="478505" y="5132416"/>
                <a:ext cx="571504" cy="571504"/>
              </a:xfrm>
              <a:prstGeom prst="rect">
                <a:avLst/>
              </a:prstGeom>
              <a:solidFill>
                <a:srgbClr val="FFFFFF">
                  <a:alpha val="89803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400">
                  <a:latin typeface="Times New Roman (Hebrew)"/>
                </a:endParaRPr>
              </a:p>
            </p:txBody>
          </p:sp>
          <p:sp>
            <p:nvSpPr>
              <p:cNvPr id="31780" name="Rectangle 125"/>
              <p:cNvSpPr>
                <a:spLocks noChangeArrowheads="1"/>
              </p:cNvSpPr>
              <p:nvPr/>
            </p:nvSpPr>
            <p:spPr bwMode="auto">
              <a:xfrm>
                <a:off x="478505" y="5957869"/>
                <a:ext cx="571504" cy="571504"/>
              </a:xfrm>
              <a:prstGeom prst="rect">
                <a:avLst/>
              </a:prstGeom>
              <a:solidFill>
                <a:srgbClr val="FFFFFF">
                  <a:alpha val="89803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400">
                  <a:latin typeface="Times New Roman (Hebrew)"/>
                </a:endParaRPr>
              </a:p>
            </p:txBody>
          </p:sp>
          <p:sp>
            <p:nvSpPr>
              <p:cNvPr id="31781" name="Rectangle 126"/>
              <p:cNvSpPr>
                <a:spLocks noChangeArrowheads="1"/>
              </p:cNvSpPr>
              <p:nvPr/>
            </p:nvSpPr>
            <p:spPr bwMode="auto">
              <a:xfrm>
                <a:off x="1328783" y="5957869"/>
                <a:ext cx="571504" cy="571504"/>
              </a:xfrm>
              <a:prstGeom prst="rect">
                <a:avLst/>
              </a:prstGeom>
              <a:solidFill>
                <a:srgbClr val="FFFFFF">
                  <a:alpha val="89803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400">
                  <a:latin typeface="Times New Roman (Hebrew)"/>
                </a:endParaRPr>
              </a:p>
            </p:txBody>
          </p:sp>
          <p:sp>
            <p:nvSpPr>
              <p:cNvPr id="31782" name="Rectangle 127"/>
              <p:cNvSpPr>
                <a:spLocks noChangeArrowheads="1"/>
              </p:cNvSpPr>
              <p:nvPr/>
            </p:nvSpPr>
            <p:spPr bwMode="auto">
              <a:xfrm>
                <a:off x="2121031" y="5957869"/>
                <a:ext cx="571504" cy="571504"/>
              </a:xfrm>
              <a:prstGeom prst="rect">
                <a:avLst/>
              </a:prstGeom>
              <a:solidFill>
                <a:srgbClr val="FFFFFF">
                  <a:alpha val="89803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400">
                  <a:latin typeface="Times New Roman (Hebrew)"/>
                </a:endParaRPr>
              </a:p>
            </p:txBody>
          </p:sp>
        </p:grpSp>
        <p:grpSp>
          <p:nvGrpSpPr>
            <p:cNvPr id="31773" name="Group 99"/>
            <p:cNvGrpSpPr>
              <a:grpSpLocks/>
            </p:cNvGrpSpPr>
            <p:nvPr/>
          </p:nvGrpSpPr>
          <p:grpSpPr bwMode="auto">
            <a:xfrm>
              <a:off x="285750" y="2058988"/>
              <a:ext cx="7981950" cy="1600200"/>
              <a:chOff x="285720" y="2071678"/>
              <a:chExt cx="7982024" cy="1599964"/>
            </a:xfrm>
          </p:grpSpPr>
          <p:sp>
            <p:nvSpPr>
              <p:cNvPr id="31774" name="Rectangle 78"/>
              <p:cNvSpPr>
                <a:spLocks noChangeArrowheads="1"/>
              </p:cNvSpPr>
              <p:nvPr/>
            </p:nvSpPr>
            <p:spPr bwMode="auto">
              <a:xfrm>
                <a:off x="285720" y="2205038"/>
                <a:ext cx="3000396" cy="10155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000" b="1">
                    <a:solidFill>
                      <a:srgbClr val="000000"/>
                    </a:solidFill>
                    <a:latin typeface="Arial" charset="0"/>
                  </a:rPr>
                  <a:t>Live video calls between fringsters and social networks</a:t>
                </a:r>
              </a:p>
            </p:txBody>
          </p:sp>
          <p:sp>
            <p:nvSpPr>
              <p:cNvPr id="121" name="AutoShape 5"/>
              <p:cNvSpPr>
                <a:spLocks noChangeArrowheads="1"/>
              </p:cNvSpPr>
              <p:nvPr/>
            </p:nvSpPr>
            <p:spPr bwMode="auto">
              <a:xfrm flipH="1">
                <a:off x="6072212" y="2071678"/>
                <a:ext cx="2195532" cy="1599959"/>
              </a:xfrm>
              <a:prstGeom prst="wedgeEllipseCallout">
                <a:avLst>
                  <a:gd name="adj1" fmla="val 88635"/>
                  <a:gd name="adj2" fmla="val 22935"/>
                </a:avLst>
              </a:prstGeom>
              <a:solidFill>
                <a:schemeClr val="bg1"/>
              </a:solidFill>
              <a:ln w="19050">
                <a:solidFill>
                  <a:srgbClr val="0070C0"/>
                </a:solidFill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eaLnBrk="0" hangingPunct="0">
                  <a:spcBef>
                    <a:spcPct val="20000"/>
                  </a:spcBef>
                  <a:defRPr/>
                </a:pPr>
                <a:r>
                  <a:rPr lang="en-US" sz="2400" b="1" dirty="0">
                    <a:solidFill>
                      <a:schemeClr val="tx1"/>
                    </a:solidFill>
                  </a:rPr>
                  <a:t>Video calls</a:t>
                </a: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44" name="Group 143"/>
          <p:cNvGrpSpPr>
            <a:grpSpLocks/>
          </p:cNvGrpSpPr>
          <p:nvPr/>
        </p:nvGrpSpPr>
        <p:grpSpPr bwMode="auto">
          <a:xfrm>
            <a:off x="285750" y="1987550"/>
            <a:ext cx="8358188" cy="3876675"/>
            <a:chOff x="285750" y="1987550"/>
            <a:chExt cx="8358188" cy="3876675"/>
          </a:xfrm>
        </p:grpSpPr>
        <p:pic>
          <p:nvPicPr>
            <p:cNvPr id="31765" name="Picture 3"/>
            <p:cNvPicPr>
              <a:picLocks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3699925" y="2855414"/>
              <a:ext cx="1773914" cy="30088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66" name="Rectangle 78"/>
            <p:cNvSpPr>
              <a:spLocks noChangeArrowheads="1"/>
            </p:cNvSpPr>
            <p:nvPr/>
          </p:nvSpPr>
          <p:spPr bwMode="auto">
            <a:xfrm>
              <a:off x="285750" y="2192378"/>
              <a:ext cx="3000358" cy="1015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US" sz="2000" b="1">
                  <a:solidFill>
                    <a:srgbClr val="000000"/>
                  </a:solidFill>
                  <a:latin typeface="Arial" charset="0"/>
                </a:rPr>
                <a:t>Send files to fringsters &amp; online community buddies</a:t>
              </a:r>
            </a:p>
          </p:txBody>
        </p:sp>
        <p:grpSp>
          <p:nvGrpSpPr>
            <p:cNvPr id="31767" name="Group 45"/>
            <p:cNvGrpSpPr>
              <a:grpSpLocks/>
            </p:cNvGrpSpPr>
            <p:nvPr/>
          </p:nvGrpSpPr>
          <p:grpSpPr bwMode="auto">
            <a:xfrm>
              <a:off x="1285852" y="2928934"/>
              <a:ext cx="1389386" cy="1962676"/>
              <a:chOff x="1071538" y="3214686"/>
              <a:chExt cx="1389403" cy="1962392"/>
            </a:xfrm>
          </p:grpSpPr>
          <p:sp>
            <p:nvSpPr>
              <p:cNvPr id="31769" name="Rectangle 108"/>
              <p:cNvSpPr>
                <a:spLocks noChangeArrowheads="1"/>
              </p:cNvSpPr>
              <p:nvPr/>
            </p:nvSpPr>
            <p:spPr bwMode="auto">
              <a:xfrm>
                <a:off x="1098067" y="3238086"/>
                <a:ext cx="1362874" cy="19389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0">
                    <a:sym typeface="Wingdings 2" pitchFamily="18" charset="2"/>
                  </a:rPr>
                  <a:t></a:t>
                </a:r>
                <a:endParaRPr lang="en-US" sz="12000"/>
              </a:p>
            </p:txBody>
          </p:sp>
          <p:sp>
            <p:nvSpPr>
              <p:cNvPr id="31770" name="Rectangle 109"/>
              <p:cNvSpPr>
                <a:spLocks noChangeArrowheads="1"/>
              </p:cNvSpPr>
              <p:nvPr/>
            </p:nvSpPr>
            <p:spPr bwMode="auto">
              <a:xfrm>
                <a:off x="1071538" y="3214686"/>
                <a:ext cx="1362874" cy="19389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0">
                    <a:solidFill>
                      <a:srgbClr val="97BD1D"/>
                    </a:solidFill>
                    <a:sym typeface="Wingdings 2" pitchFamily="18" charset="2"/>
                  </a:rPr>
                  <a:t></a:t>
                </a:r>
                <a:endParaRPr lang="en-US" sz="12000">
                  <a:solidFill>
                    <a:srgbClr val="97BD1D"/>
                  </a:solidFill>
                </a:endParaRPr>
              </a:p>
            </p:txBody>
          </p:sp>
        </p:grpSp>
        <p:sp>
          <p:nvSpPr>
            <p:cNvPr id="148" name="AutoShape 5"/>
            <p:cNvSpPr>
              <a:spLocks noChangeArrowheads="1"/>
            </p:cNvSpPr>
            <p:nvPr/>
          </p:nvSpPr>
          <p:spPr bwMode="auto">
            <a:xfrm flipH="1">
              <a:off x="5929313" y="1987550"/>
              <a:ext cx="2714625" cy="1928813"/>
            </a:xfrm>
            <a:prstGeom prst="wedgeEllipseCallout">
              <a:avLst>
                <a:gd name="adj1" fmla="val 77062"/>
                <a:gd name="adj2" fmla="val 12805"/>
              </a:avLst>
            </a:prstGeom>
            <a:solidFill>
              <a:schemeClr val="bg1"/>
            </a:solidFill>
            <a:ln w="19050">
              <a:solidFill>
                <a:srgbClr val="C070FC"/>
              </a:solidFill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0" hangingPunct="0">
                <a:spcBef>
                  <a:spcPct val="20000"/>
                </a:spcBef>
                <a:defRPr/>
              </a:pPr>
              <a:r>
                <a:rPr lang="en-US" sz="2200" b="1" dirty="0">
                  <a:solidFill>
                    <a:schemeClr val="tx1"/>
                  </a:solidFill>
                </a:rPr>
                <a:t>send music &amp; pictures to your friends</a:t>
              </a:r>
            </a:p>
          </p:txBody>
        </p:sp>
      </p:grpSp>
      <p:grpSp>
        <p:nvGrpSpPr>
          <p:cNvPr id="156" name="Group 110"/>
          <p:cNvGrpSpPr>
            <a:grpSpLocks/>
          </p:cNvGrpSpPr>
          <p:nvPr/>
        </p:nvGrpSpPr>
        <p:grpSpPr bwMode="auto">
          <a:xfrm>
            <a:off x="285750" y="1058863"/>
            <a:ext cx="8494713" cy="5665787"/>
            <a:chOff x="285720" y="1071546"/>
            <a:chExt cx="8495409" cy="5665627"/>
          </a:xfrm>
        </p:grpSpPr>
        <p:sp>
          <p:nvSpPr>
            <p:cNvPr id="157" name="Rounded Rectangle 156"/>
            <p:cNvSpPr/>
            <p:nvPr/>
          </p:nvSpPr>
          <p:spPr bwMode="auto">
            <a:xfrm>
              <a:off x="2606835" y="1071546"/>
              <a:ext cx="3929385" cy="777853"/>
            </a:xfrm>
            <a:prstGeom prst="roundRect">
              <a:avLst>
                <a:gd name="adj" fmla="val 25920"/>
              </a:avLst>
            </a:prstGeom>
            <a:no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 algn="ctr" eaLnBrk="0" hangingPunct="0">
                <a:defRPr/>
              </a:pPr>
              <a:r>
                <a:rPr lang="en-US" sz="2200" b="1" dirty="0">
                  <a:latin typeface="+mn-lt"/>
                  <a:cs typeface="Arial" pitchFamily="34" charset="0"/>
                </a:rPr>
                <a:t>Location</a:t>
              </a:r>
            </a:p>
          </p:txBody>
        </p:sp>
        <p:sp>
          <p:nvSpPr>
            <p:cNvPr id="31762" name="Rectangle 14"/>
            <p:cNvSpPr>
              <a:spLocks noChangeArrowheads="1"/>
            </p:cNvSpPr>
            <p:nvPr/>
          </p:nvSpPr>
          <p:spPr bwMode="auto">
            <a:xfrm>
              <a:off x="285720" y="2205038"/>
              <a:ext cx="2571767" cy="2985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US" sz="2000" b="1">
                  <a:solidFill>
                    <a:srgbClr val="000000"/>
                  </a:solidFill>
                  <a:latin typeface="Arial" charset="0"/>
                </a:rPr>
                <a:t>View fringster’s real-time location &amp; communicate with them from any online device with fring web widget &amp;</a:t>
              </a:r>
              <a:br>
                <a:rPr lang="en-US" sz="2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2000" b="1">
                  <a:solidFill>
                    <a:srgbClr val="000000"/>
                  </a:solidFill>
                  <a:latin typeface="Arial" charset="0"/>
                </a:rPr>
                <a:t>Google Map</a:t>
              </a:r>
            </a:p>
            <a:p>
              <a:pPr eaLnBrk="0" hangingPunct="0">
                <a:spcBef>
                  <a:spcPct val="20000"/>
                </a:spcBef>
              </a:pPr>
              <a:endParaRPr lang="en-US" sz="2000" b="1">
                <a:solidFill>
                  <a:srgbClr val="000000"/>
                </a:solidFill>
                <a:latin typeface="Arial" charset="0"/>
              </a:endParaRPr>
            </a:p>
            <a:p>
              <a:pPr eaLnBrk="0" hangingPunct="0">
                <a:spcBef>
                  <a:spcPct val="20000"/>
                </a:spcBef>
              </a:pPr>
              <a:r>
                <a:rPr lang="en-US" sz="2000" b="1">
                  <a:solidFill>
                    <a:srgbClr val="000000"/>
                  </a:solidFill>
                  <a:latin typeface="Arial" charset="0"/>
                </a:rPr>
                <a:t>(GPS or Cell-ID)</a:t>
              </a:r>
            </a:p>
          </p:txBody>
        </p:sp>
        <p:pic>
          <p:nvPicPr>
            <p:cNvPr id="31763" name="Picture 2"/>
            <p:cNvPicPr>
              <a:picLocks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3699938" y="2867978"/>
              <a:ext cx="1773936" cy="3008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0" name="Picture 14"/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4429434" y="3473365"/>
              <a:ext cx="4351695" cy="3263808"/>
            </a:xfrm>
            <a:prstGeom prst="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61" name="Group 121"/>
          <p:cNvGrpSpPr>
            <a:grpSpLocks/>
          </p:cNvGrpSpPr>
          <p:nvPr/>
        </p:nvGrpSpPr>
        <p:grpSpPr bwMode="auto">
          <a:xfrm>
            <a:off x="285750" y="1058863"/>
            <a:ext cx="6251575" cy="4805362"/>
            <a:chOff x="285720" y="1071546"/>
            <a:chExt cx="6250825" cy="4804808"/>
          </a:xfrm>
        </p:grpSpPr>
        <p:pic>
          <p:nvPicPr>
            <p:cNvPr id="31758" name="Picture 2"/>
            <p:cNvPicPr>
              <a:picLocks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3699938" y="2867978"/>
              <a:ext cx="1773936" cy="3008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" name="Rounded Rectangle 162"/>
            <p:cNvSpPr/>
            <p:nvPr/>
          </p:nvSpPr>
          <p:spPr bwMode="auto">
            <a:xfrm>
              <a:off x="2607954" y="1071546"/>
              <a:ext cx="3928591" cy="777785"/>
            </a:xfrm>
            <a:prstGeom prst="roundRect">
              <a:avLst>
                <a:gd name="adj" fmla="val 25920"/>
              </a:avLst>
            </a:prstGeom>
            <a:no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 algn="ctr" eaLnBrk="0" hangingPunct="0">
                <a:defRPr/>
              </a:pPr>
              <a:r>
                <a:rPr lang="en-US" sz="2200" b="1" dirty="0">
                  <a:latin typeface="+mn-lt"/>
                  <a:cs typeface="Arial" pitchFamily="34" charset="0"/>
                </a:rPr>
                <a:t>Mobile Social Experience</a:t>
              </a:r>
            </a:p>
            <a:p>
              <a:pPr algn="ctr" eaLnBrk="0" hangingPunct="0">
                <a:defRPr/>
              </a:pPr>
              <a:r>
                <a:rPr lang="en-US" sz="2000" b="1" dirty="0">
                  <a:solidFill>
                    <a:srgbClr val="779517"/>
                  </a:solidFill>
                  <a:latin typeface="+mn-lt"/>
                  <a:cs typeface="Arial" pitchFamily="34" charset="0"/>
                </a:rPr>
                <a:t>Platform</a:t>
              </a:r>
            </a:p>
          </p:txBody>
        </p:sp>
        <p:sp>
          <p:nvSpPr>
            <p:cNvPr id="164" name="AutoShape 5"/>
            <p:cNvSpPr>
              <a:spLocks noChangeArrowheads="1"/>
            </p:cNvSpPr>
            <p:nvPr/>
          </p:nvSpPr>
          <p:spPr bwMode="auto">
            <a:xfrm>
              <a:off x="285720" y="2214414"/>
              <a:ext cx="2714299" cy="2428595"/>
            </a:xfrm>
            <a:prstGeom prst="wedgeRoundRectCallout">
              <a:avLst>
                <a:gd name="adj1" fmla="val 73878"/>
                <a:gd name="adj2" fmla="val 21165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779517"/>
              </a:solidFill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0" hangingPunct="0">
                <a:spcBef>
                  <a:spcPct val="20000"/>
                </a:spcBef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Add-ons created by 3rd party developers, utilizing the platform’s “community glue”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2000250"/>
            <a:ext cx="2143125" cy="459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219200" y="168275"/>
            <a:ext cx="7543800" cy="609600"/>
          </a:xfrm>
        </p:spPr>
        <p:txBody>
          <a:bodyPr/>
          <a:lstStyle/>
          <a:p>
            <a:r>
              <a:rPr lang="en-US" smtClean="0"/>
              <a:t>So why fring? </a:t>
            </a:r>
            <a:r>
              <a:rPr lang="en-US" smtClean="0">
                <a:solidFill>
                  <a:srgbClr val="779517"/>
                </a:solidFill>
              </a:rPr>
              <a:t>Consumers</a:t>
            </a:r>
            <a:endParaRPr lang="en-US" smtClean="0"/>
          </a:p>
        </p:txBody>
      </p:sp>
      <p:sp>
        <p:nvSpPr>
          <p:cNvPr id="32771" name="TextBox 3"/>
          <p:cNvSpPr txBox="1">
            <a:spLocks noChangeArrowheads="1"/>
          </p:cNvSpPr>
          <p:nvPr/>
        </p:nvSpPr>
        <p:spPr bwMode="auto">
          <a:xfrm>
            <a:off x="285750" y="1214438"/>
            <a:ext cx="3643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algn="ctr">
              <a:spcBef>
                <a:spcPts val="600"/>
              </a:spcBef>
            </a:pPr>
            <a:r>
              <a:rPr lang="en-US" b="1">
                <a:latin typeface="Ariel"/>
              </a:rPr>
              <a:t>Why go in &amp; out, in &amp; out  of each separate app looking for your friend…</a:t>
            </a:r>
          </a:p>
        </p:txBody>
      </p:sp>
      <p:sp>
        <p:nvSpPr>
          <p:cNvPr id="32772" name="TextBox 10"/>
          <p:cNvSpPr txBox="1">
            <a:spLocks noChangeArrowheads="1"/>
          </p:cNvSpPr>
          <p:nvPr/>
        </p:nvSpPr>
        <p:spPr bwMode="auto">
          <a:xfrm>
            <a:off x="4214813" y="1214438"/>
            <a:ext cx="3429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" charset="0"/>
              </a:rPr>
              <a:t>When you can interact with ALL your friends wherever they are, from fring</a:t>
            </a:r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1100" y="2643188"/>
            <a:ext cx="1798638" cy="269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2000250"/>
            <a:ext cx="2143125" cy="459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05375" y="2665413"/>
            <a:ext cx="1798638" cy="269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629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05375" y="2665413"/>
            <a:ext cx="1798638" cy="269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05375" y="2665413"/>
            <a:ext cx="1798638" cy="269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20" descr="htc_touch_diamond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89888" y="2571750"/>
            <a:ext cx="688975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05750" y="1214438"/>
            <a:ext cx="857250" cy="121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0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88288" y="3929063"/>
            <a:ext cx="89217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1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715250" y="5643563"/>
            <a:ext cx="123825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6300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181100" y="2643188"/>
            <a:ext cx="1798638" cy="269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2"/>
          <a:srcRect b="17072"/>
          <a:stretch>
            <a:fillRect/>
          </a:stretch>
        </p:blipFill>
        <p:spPr bwMode="auto">
          <a:xfrm>
            <a:off x="1181100" y="2643188"/>
            <a:ext cx="1798638" cy="223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6301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181100" y="4835525"/>
            <a:ext cx="17986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6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6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96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4"/>
          <p:cNvSpPr>
            <a:spLocks noGrp="1"/>
          </p:cNvSpPr>
          <p:nvPr>
            <p:ph type="title"/>
          </p:nvPr>
        </p:nvSpPr>
        <p:spPr>
          <a:xfrm>
            <a:off x="1219200" y="168275"/>
            <a:ext cx="7543800" cy="609600"/>
          </a:xfrm>
        </p:spPr>
        <p:txBody>
          <a:bodyPr/>
          <a:lstStyle/>
          <a:p>
            <a:r>
              <a:rPr lang="en-US" smtClean="0"/>
              <a:t>So why fring? </a:t>
            </a:r>
            <a:r>
              <a:rPr lang="en-US" smtClean="0">
                <a:solidFill>
                  <a:srgbClr val="779517"/>
                </a:solidFill>
              </a:rPr>
              <a:t>Consumers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346950" y="6429375"/>
            <a:ext cx="16859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300" b="1" i="1" dirty="0">
                <a:solidFill>
                  <a:schemeClr val="bg1">
                    <a:lumMod val="65000"/>
                  </a:schemeClr>
                </a:solidFill>
              </a:rPr>
              <a:t>Why fring? Partners &gt;&gt;</a:t>
            </a:r>
          </a:p>
        </p:txBody>
      </p:sp>
      <p:sp>
        <p:nvSpPr>
          <p:cNvPr id="33795" name="TextBox 3"/>
          <p:cNvSpPr txBox="1">
            <a:spLocks noChangeArrowheads="1"/>
          </p:cNvSpPr>
          <p:nvPr/>
        </p:nvSpPr>
        <p:spPr bwMode="auto">
          <a:xfrm>
            <a:off x="428625" y="1216025"/>
            <a:ext cx="82867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200" b="1">
                <a:latin typeface="Ariel"/>
              </a:rPr>
              <a:t>Mash- up the social communities together</a:t>
            </a:r>
          </a:p>
        </p:txBody>
      </p:sp>
      <p:pic>
        <p:nvPicPr>
          <p:cNvPr id="33796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9463" y="1811338"/>
            <a:ext cx="2384425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21088" y="2652713"/>
            <a:ext cx="1728787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0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21088" y="2652713"/>
            <a:ext cx="1728787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3"/>
          <p:cNvSpPr>
            <a:spLocks noGrp="1"/>
          </p:cNvSpPr>
          <p:nvPr>
            <p:ph type="title"/>
          </p:nvPr>
        </p:nvSpPr>
        <p:spPr>
          <a:xfrm>
            <a:off x="1219200" y="168275"/>
            <a:ext cx="7543800" cy="609600"/>
          </a:xfrm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So why fring? </a:t>
            </a:r>
            <a:r>
              <a:rPr lang="en-US" smtClean="0">
                <a:solidFill>
                  <a:srgbClr val="779517"/>
                </a:solidFill>
                <a:latin typeface="Arial" charset="0"/>
                <a:cs typeface="Arial" charset="0"/>
              </a:rPr>
              <a:t>Commercial Partners</a:t>
            </a:r>
          </a:p>
        </p:txBody>
      </p:sp>
      <p:sp>
        <p:nvSpPr>
          <p:cNvPr id="34818" name="TextBox 3"/>
          <p:cNvSpPr txBox="1">
            <a:spLocks noChangeArrowheads="1"/>
          </p:cNvSpPr>
          <p:nvPr/>
        </p:nvSpPr>
        <p:spPr bwMode="auto">
          <a:xfrm>
            <a:off x="428625" y="1071563"/>
            <a:ext cx="850106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>
              <a:spcBef>
                <a:spcPts val="1200"/>
              </a:spcBef>
            </a:pPr>
            <a:r>
              <a:rPr lang="en-US" sz="2000" b="1">
                <a:latin typeface="Ariel"/>
              </a:rPr>
              <a:t>Value-added services ARPU</a:t>
            </a:r>
          </a:p>
          <a:p>
            <a:pPr marL="57150" lvl="1" indent="4763">
              <a:spcBef>
                <a:spcPts val="600"/>
              </a:spcBef>
            </a:pPr>
            <a:r>
              <a:rPr lang="en-US" sz="1700">
                <a:latin typeface="Ariel"/>
              </a:rPr>
              <a:t>  Synergistic commercial opportunities from social mash-up of services e.g.</a:t>
            </a:r>
          </a:p>
          <a:p>
            <a:pPr marL="452438" lvl="2" indent="285750">
              <a:spcBef>
                <a:spcPts val="600"/>
              </a:spcBef>
              <a:buFontTx/>
              <a:buBlip>
                <a:blip r:embed="rId2"/>
              </a:buBlip>
            </a:pPr>
            <a:r>
              <a:rPr lang="en-US" sz="1600">
                <a:latin typeface="Ariel"/>
              </a:rPr>
              <a:t>social networking + LBS</a:t>
            </a:r>
          </a:p>
          <a:p>
            <a:pPr marL="452438" lvl="2" indent="285750">
              <a:spcBef>
                <a:spcPts val="600"/>
              </a:spcBef>
              <a:buFontTx/>
              <a:buBlip>
                <a:blip r:embed="rId2"/>
              </a:buBlip>
            </a:pPr>
            <a:r>
              <a:rPr lang="en-US" sz="1600">
                <a:latin typeface="Ariel"/>
              </a:rPr>
              <a:t>file sharing + presence</a:t>
            </a:r>
          </a:p>
          <a:p>
            <a:pPr marL="452438" lvl="2" indent="285750">
              <a:spcBef>
                <a:spcPts val="600"/>
              </a:spcBef>
              <a:buFontTx/>
              <a:buBlip>
                <a:blip r:embed="rId2"/>
              </a:buBlip>
            </a:pPr>
            <a:r>
              <a:rPr lang="en-US" sz="1600">
                <a:latin typeface="Ariel"/>
              </a:rPr>
              <a:t>opted-in content based advertising</a:t>
            </a:r>
          </a:p>
          <a:p>
            <a:pPr marL="452438" lvl="2" indent="285750">
              <a:spcBef>
                <a:spcPts val="600"/>
              </a:spcBef>
              <a:buFontTx/>
              <a:buBlip>
                <a:blip r:embed="rId2"/>
              </a:buBlip>
            </a:pPr>
            <a:r>
              <a:rPr lang="en-US" sz="1600">
                <a:latin typeface="Ariel"/>
              </a:rPr>
              <a:t>cross-social platform experience sharing  </a:t>
            </a:r>
          </a:p>
          <a:p>
            <a:pPr marL="266700" indent="-266700">
              <a:spcBef>
                <a:spcPts val="600"/>
              </a:spcBef>
            </a:pPr>
            <a:r>
              <a:rPr lang="en-US" sz="2000" b="1">
                <a:latin typeface="Ariel"/>
              </a:rPr>
              <a:t>Unique 3</a:t>
            </a:r>
            <a:r>
              <a:rPr lang="en-US" sz="2000" b="1" baseline="30000">
                <a:latin typeface="Ariel"/>
              </a:rPr>
              <a:t>rd</a:t>
            </a:r>
            <a:r>
              <a:rPr lang="en-US" sz="2000" b="1">
                <a:latin typeface="Ariel"/>
              </a:rPr>
              <a:t>-party add-ons offering</a:t>
            </a:r>
          </a:p>
          <a:p>
            <a:pPr marL="452438" lvl="2" indent="285750">
              <a:spcBef>
                <a:spcPts val="600"/>
              </a:spcBef>
              <a:buFontTx/>
              <a:buBlip>
                <a:blip r:embed="rId2"/>
              </a:buBlip>
            </a:pPr>
            <a:r>
              <a:rPr lang="en-US" sz="1600">
                <a:latin typeface="Ariel"/>
              </a:rPr>
              <a:t>To their own user-base</a:t>
            </a:r>
          </a:p>
          <a:p>
            <a:pPr marL="452438" lvl="2" indent="285750">
              <a:spcBef>
                <a:spcPts val="600"/>
              </a:spcBef>
              <a:buFontTx/>
              <a:buBlip>
                <a:blip r:embed="rId2"/>
              </a:buBlip>
            </a:pPr>
            <a:r>
              <a:rPr lang="en-US" sz="1600">
                <a:latin typeface="Ariel"/>
              </a:rPr>
              <a:t>Subscription-based, ad-funded/ free</a:t>
            </a:r>
            <a:r>
              <a:rPr lang="en-US" sz="2000" b="1">
                <a:latin typeface="Ariel"/>
              </a:rPr>
              <a:t>	</a:t>
            </a:r>
          </a:p>
          <a:p>
            <a:pPr marL="266700" indent="-266700">
              <a:spcBef>
                <a:spcPts val="600"/>
              </a:spcBef>
            </a:pPr>
            <a:r>
              <a:rPr lang="en-US" sz="2000" b="1">
                <a:latin typeface="Ariel"/>
              </a:rPr>
              <a:t>Reduce churn</a:t>
            </a:r>
          </a:p>
          <a:p>
            <a:pPr marL="452438" lvl="2" indent="285750">
              <a:spcBef>
                <a:spcPts val="600"/>
              </a:spcBef>
              <a:buFontTx/>
              <a:buBlip>
                <a:blip r:embed="rId2"/>
              </a:buBlip>
            </a:pPr>
            <a:r>
              <a:rPr lang="en-US" sz="1600">
                <a:latin typeface="Ariel"/>
              </a:rPr>
              <a:t>Keep users engaged</a:t>
            </a:r>
          </a:p>
          <a:p>
            <a:pPr marL="452438" lvl="2" indent="285750">
              <a:spcBef>
                <a:spcPts val="600"/>
              </a:spcBef>
              <a:buFontTx/>
              <a:buBlip>
                <a:blip r:embed="rId2"/>
              </a:buBlip>
            </a:pPr>
            <a:r>
              <a:rPr lang="en-US" sz="1600">
                <a:latin typeface="Ariel"/>
              </a:rPr>
              <a:t>Expose subscribers to more rich services</a:t>
            </a:r>
          </a:p>
          <a:p>
            <a:pPr marL="452438" lvl="2" indent="285750">
              <a:spcBef>
                <a:spcPts val="600"/>
              </a:spcBef>
              <a:buFontTx/>
              <a:buBlip>
                <a:blip r:embed="rId2"/>
              </a:buBlip>
            </a:pPr>
            <a:r>
              <a:rPr lang="en-US" sz="1600">
                <a:latin typeface="Ariel"/>
              </a:rPr>
              <a:t>Convert computer web interaction to mobile device air time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7861300" y="6429375"/>
            <a:ext cx="113506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300" b="1" i="1" dirty="0">
                <a:solidFill>
                  <a:schemeClr val="bg1">
                    <a:lumMod val="65000"/>
                  </a:schemeClr>
                </a:solidFill>
              </a:rPr>
              <a:t>Technology &gt;&gt;</a:t>
            </a: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5983288"/>
            <a:ext cx="785812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11" descr="http://users.telenet.be/spacenet/img/samsun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75" y="6072188"/>
            <a:ext cx="11953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21" descr="Picture1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688" y="5857875"/>
            <a:ext cx="78740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43050" y="5981700"/>
            <a:ext cx="1071563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7" descr="http://www.tuaw.com/images/2005/11/apple_logo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86263" y="5919788"/>
            <a:ext cx="71437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 bwMode="auto">
          <a:xfrm>
            <a:off x="88900" y="5827713"/>
            <a:ext cx="8840788" cy="158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4826" name="Group 14"/>
          <p:cNvGrpSpPr>
            <a:grpSpLocks/>
          </p:cNvGrpSpPr>
          <p:nvPr/>
        </p:nvGrpSpPr>
        <p:grpSpPr bwMode="auto">
          <a:xfrm>
            <a:off x="6969125" y="1868488"/>
            <a:ext cx="1903413" cy="3857625"/>
            <a:chOff x="6969501" y="1878146"/>
            <a:chExt cx="1902859" cy="3857652"/>
          </a:xfrm>
        </p:grpSpPr>
        <p:pic>
          <p:nvPicPr>
            <p:cNvPr id="34828" name="Picture 2"/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969501" y="1878146"/>
              <a:ext cx="1902859" cy="3857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9" name="Picture 13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204814" y="2550960"/>
              <a:ext cx="1388745" cy="2468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4827" name="Picture 1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86125" y="6000750"/>
            <a:ext cx="64293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5"/>
          <p:cNvSpPr>
            <a:spLocks noGrp="1"/>
          </p:cNvSpPr>
          <p:nvPr>
            <p:ph type="title"/>
          </p:nvPr>
        </p:nvSpPr>
        <p:spPr>
          <a:xfrm>
            <a:off x="1219200" y="168275"/>
            <a:ext cx="7543800" cy="609600"/>
          </a:xfrm>
        </p:spPr>
        <p:txBody>
          <a:bodyPr/>
          <a:lstStyle/>
          <a:p>
            <a:r>
              <a:rPr lang="en-US" smtClean="0"/>
              <a:t>High level architecture</a:t>
            </a:r>
          </a:p>
        </p:txBody>
      </p:sp>
      <p:grpSp>
        <p:nvGrpSpPr>
          <p:cNvPr id="35842" name="Group 12"/>
          <p:cNvGrpSpPr>
            <a:grpSpLocks/>
          </p:cNvGrpSpPr>
          <p:nvPr/>
        </p:nvGrpSpPr>
        <p:grpSpPr bwMode="auto">
          <a:xfrm>
            <a:off x="411163" y="1357313"/>
            <a:ext cx="8321675" cy="4953000"/>
            <a:chOff x="250001" y="1189022"/>
            <a:chExt cx="8643998" cy="5143536"/>
          </a:xfrm>
        </p:grpSpPr>
        <p:sp>
          <p:nvSpPr>
            <p:cNvPr id="12" name="Rounded Rectangle 11"/>
            <p:cNvSpPr/>
            <p:nvPr/>
          </p:nvSpPr>
          <p:spPr bwMode="auto">
            <a:xfrm>
              <a:off x="250001" y="1189022"/>
              <a:ext cx="8643998" cy="5143536"/>
            </a:xfrm>
            <a:prstGeom prst="roundRect">
              <a:avLst>
                <a:gd name="adj" fmla="val 3867"/>
              </a:avLst>
            </a:prstGeom>
            <a:noFill/>
            <a:ln w="381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400">
                <a:latin typeface="Times New Roman (Hebrew)" pitchFamily="26" charset="0"/>
              </a:endParaRPr>
            </a:p>
          </p:txBody>
        </p:sp>
        <p:pic>
          <p:nvPicPr>
            <p:cNvPr id="35844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1439" y="1286912"/>
              <a:ext cx="8501122" cy="4973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7"/>
          <p:cNvSpPr>
            <a:spLocks noGrp="1"/>
          </p:cNvSpPr>
          <p:nvPr>
            <p:ph type="title"/>
          </p:nvPr>
        </p:nvSpPr>
        <p:spPr>
          <a:xfrm>
            <a:off x="1219200" y="168275"/>
            <a:ext cx="7543800" cy="609600"/>
          </a:xfrm>
        </p:spPr>
        <p:txBody>
          <a:bodyPr/>
          <a:lstStyle/>
          <a:p>
            <a:r>
              <a:rPr lang="en-US" smtClean="0"/>
              <a:t>How does fring do it?</a:t>
            </a:r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357188" y="1150938"/>
            <a:ext cx="8605837" cy="55641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ts val="400"/>
              </a:spcBef>
              <a:buClr>
                <a:srgbClr val="FF6600"/>
              </a:buClr>
              <a:buFontTx/>
              <a:buBlip>
                <a:blip r:embed="rId3"/>
              </a:buBlip>
              <a:defRPr/>
            </a:pPr>
            <a:r>
              <a:rPr lang="en-US" sz="1900" b="1" dirty="0">
                <a:latin typeface="Arial" pitchFamily="34" charset="0"/>
                <a:cs typeface="Arial" pitchFamily="34" charset="0"/>
              </a:rPr>
              <a:t>Thin client technology</a:t>
            </a:r>
          </a:p>
          <a:p>
            <a:pPr marL="914400" lvl="1" indent="-228600">
              <a:lnSpc>
                <a:spcPct val="120000"/>
              </a:lnSpc>
              <a:spcBef>
                <a:spcPts val="400"/>
              </a:spcBef>
              <a:buFontTx/>
              <a:buBlip>
                <a:blip r:embed="rId4"/>
              </a:buBlip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Compatible with 7 mobile platforms</a:t>
            </a:r>
          </a:p>
          <a:p>
            <a:pPr marL="914400" lvl="1" indent="-228600">
              <a:lnSpc>
                <a:spcPct val="120000"/>
              </a:lnSpc>
              <a:spcBef>
                <a:spcPts val="200"/>
              </a:spcBef>
              <a:buFontTx/>
              <a:buBlip>
                <a:blip r:embed="rId4"/>
              </a:buBlip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native narrow and wide band CODECS</a:t>
            </a:r>
          </a:p>
          <a:p>
            <a:pPr marL="914400" lvl="1" indent="-228600">
              <a:lnSpc>
                <a:spcPct val="120000"/>
              </a:lnSpc>
              <a:spcBef>
                <a:spcPts val="200"/>
              </a:spcBef>
              <a:buFontTx/>
              <a:buBlip>
                <a:blip r:embed="rId4"/>
              </a:buBlip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native GUI integration</a:t>
            </a:r>
          </a:p>
          <a:p>
            <a:pPr marL="914400" lvl="1" indent="-228600">
              <a:lnSpc>
                <a:spcPct val="120000"/>
              </a:lnSpc>
              <a:spcBef>
                <a:spcPts val="200"/>
              </a:spcBef>
              <a:buFontTx/>
              <a:buBlip>
                <a:blip r:embed="rId4"/>
              </a:buBlip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efficient battery use</a:t>
            </a:r>
          </a:p>
          <a:p>
            <a:pPr marL="914400" lvl="1" indent="-228600">
              <a:lnSpc>
                <a:spcPct val="120000"/>
              </a:lnSpc>
              <a:spcBef>
                <a:spcPts val="200"/>
              </a:spcBef>
              <a:buFontTx/>
              <a:buBlip>
                <a:blip r:embed="rId4"/>
              </a:buBlip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minimal CPU and memory usage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Clr>
                <a:srgbClr val="FF6600"/>
              </a:buClr>
              <a:buFontTx/>
              <a:buBlip>
                <a:blip r:embed="rId3"/>
              </a:buBlip>
              <a:defRPr/>
            </a:pPr>
            <a:r>
              <a:rPr lang="en-US" sz="1900" b="1" dirty="0">
                <a:latin typeface="Arial" pitchFamily="34" charset="0"/>
                <a:cs typeface="Arial" pitchFamily="34" charset="0"/>
              </a:rPr>
              <a:t>3-sided P2P network architecture</a:t>
            </a:r>
          </a:p>
          <a:p>
            <a:pPr marL="977900" lvl="1" indent="-285750">
              <a:lnSpc>
                <a:spcPct val="120000"/>
              </a:lnSpc>
              <a:spcBef>
                <a:spcPts val="400"/>
              </a:spcBef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Patented hybrid peer to peer client server mobile optimized architecture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Clr>
                <a:srgbClr val="FF6600"/>
              </a:buClr>
              <a:buFontTx/>
              <a:buBlip>
                <a:blip r:embed="rId3"/>
              </a:buBlip>
              <a:defRPr/>
            </a:pPr>
            <a:r>
              <a:rPr lang="en-US" sz="1900" b="1" dirty="0">
                <a:latin typeface="Arial" pitchFamily="34" charset="0"/>
                <a:cs typeface="Arial" pitchFamily="34" charset="0"/>
              </a:rPr>
              <a:t>VoIP over low-speed GPRS, optimized for 3G , roam over high-speed Wi-Fi networks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Clr>
                <a:srgbClr val="FF6600"/>
              </a:buClr>
              <a:buFontTx/>
              <a:buBlip>
                <a:blip r:embed="rId3"/>
              </a:buBlip>
              <a:defRPr/>
            </a:pPr>
            <a:r>
              <a:rPr lang="en-US" sz="1900" b="1" dirty="0">
                <a:latin typeface="Arial" pitchFamily="34" charset="0"/>
                <a:cs typeface="Arial" pitchFamily="34" charset="0"/>
              </a:rPr>
              <a:t>Mobile VoIP compatible with existing </a:t>
            </a:r>
            <a:r>
              <a:rPr lang="en-US" sz="1900" b="1" dirty="0" err="1">
                <a:latin typeface="Arial" pitchFamily="34" charset="0"/>
                <a:cs typeface="Arial" pitchFamily="34" charset="0"/>
              </a:rPr>
              <a:t>wireline</a:t>
            </a:r>
            <a:r>
              <a:rPr lang="en-US" sz="1900" b="1" dirty="0">
                <a:latin typeface="Arial" pitchFamily="34" charset="0"/>
                <a:cs typeface="Arial" pitchFamily="34" charset="0"/>
              </a:rPr>
              <a:t> VOIP systems </a:t>
            </a:r>
          </a:p>
          <a:p>
            <a:pPr marL="977900" indent="-342900">
              <a:lnSpc>
                <a:spcPct val="120000"/>
              </a:lnSpc>
              <a:spcBef>
                <a:spcPts val="400"/>
              </a:spcBef>
              <a:buClr>
                <a:srgbClr val="FF6600"/>
              </a:buClr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(i.e. Skype, Google Talk, MSN Messenger &amp; SIP)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Clr>
                <a:srgbClr val="FF6600"/>
              </a:buClr>
              <a:buFontTx/>
              <a:buBlip>
                <a:blip r:embed="rId3"/>
              </a:buBlip>
              <a:defRPr/>
            </a:pPr>
            <a:r>
              <a:rPr lang="en-US" sz="1900" b="1" dirty="0">
                <a:latin typeface="Arial" pitchFamily="34" charset="0"/>
                <a:cs typeface="Arial" pitchFamily="34" charset="0"/>
              </a:rPr>
              <a:t>Add-ons… web services in the cloud</a:t>
            </a:r>
          </a:p>
          <a:p>
            <a:pPr marL="977900" indent="-342900">
              <a:lnSpc>
                <a:spcPct val="120000"/>
              </a:lnSpc>
              <a:spcBef>
                <a:spcPts val="400"/>
              </a:spcBef>
              <a:buClr>
                <a:srgbClr val="FF6600"/>
              </a:buClr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(i.e. Twitter, Last.fm, Facebook &amp; WeFi )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983538" y="6429375"/>
            <a:ext cx="107156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300" b="1" i="1" dirty="0">
                <a:solidFill>
                  <a:schemeClr val="bg1">
                    <a:lumMod val="65000"/>
                  </a:schemeClr>
                </a:solidFill>
              </a:rPr>
              <a:t>The result  &gt;&gt;</a:t>
            </a:r>
          </a:p>
        </p:txBody>
      </p:sp>
      <p:pic>
        <p:nvPicPr>
          <p:cNvPr id="37892" name="Picture 4" descr="light blu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435087">
            <a:off x="6440488" y="1519238"/>
            <a:ext cx="9064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6" descr="fring-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89850" y="5072063"/>
            <a:ext cx="919163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8" descr="fring-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360036">
            <a:off x="7385050" y="1128713"/>
            <a:ext cx="7810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10" descr="turquois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796015">
            <a:off x="7662863" y="2200275"/>
            <a:ext cx="107315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4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4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4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684213" y="1857375"/>
            <a:ext cx="8245475" cy="82391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57150">
            <a:noFill/>
            <a:prstDash val="sysDot"/>
            <a:round/>
            <a:headEnd/>
            <a:tailEnd/>
          </a:ln>
        </p:spPr>
        <p:txBody>
          <a:bodyPr lIns="90000" tIns="46800" rIns="90000" bIns="46800" anchor="ctr"/>
          <a:lstStyle/>
          <a:p>
            <a:pPr eaLnBrk="0" hangingPunct="0"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500" b="1" dirty="0">
                <a:cs typeface="+mn-cs"/>
              </a:rPr>
              <a:t>Symbian S60 (Jan. 07)</a:t>
            </a:r>
            <a:r>
              <a:rPr lang="ar-SA" sz="1500" b="1" dirty="0">
                <a:cs typeface="+mn-cs"/>
              </a:rPr>
              <a:t>‏</a:t>
            </a:r>
            <a:r>
              <a:rPr lang="en-US" sz="1500" b="1" dirty="0">
                <a:cs typeface="+mn-cs"/>
              </a:rPr>
              <a:t> , </a:t>
            </a:r>
            <a:r>
              <a:rPr lang="en-GB" sz="1500" b="1" dirty="0">
                <a:cs typeface="+mn-cs"/>
              </a:rPr>
              <a:t>Windows Mobile 5, 6 (June 07)</a:t>
            </a:r>
            <a:r>
              <a:rPr lang="ar-SA" sz="1500" b="1" dirty="0">
                <a:cs typeface="+mn-cs"/>
              </a:rPr>
              <a:t>‏</a:t>
            </a:r>
            <a:r>
              <a:rPr lang="en-US" sz="1500" b="1" dirty="0">
                <a:cs typeface="+mn-cs"/>
              </a:rPr>
              <a:t>, </a:t>
            </a:r>
            <a:r>
              <a:rPr lang="en-GB" sz="1500" b="1" dirty="0">
                <a:cs typeface="+mn-cs"/>
              </a:rPr>
              <a:t>Symbian UIQ (July 07)</a:t>
            </a:r>
            <a:r>
              <a:rPr lang="ar-SA" sz="1500" b="1" dirty="0">
                <a:cs typeface="+mn-cs"/>
              </a:rPr>
              <a:t>‏</a:t>
            </a:r>
            <a:r>
              <a:rPr lang="en-US" sz="1500" b="1" dirty="0">
                <a:cs typeface="+mn-cs"/>
              </a:rPr>
              <a:t>, iPhone (April 08), J2ME (June 08) Linux (June 08)</a:t>
            </a: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684213" y="3643313"/>
            <a:ext cx="8245475" cy="857250"/>
          </a:xfrm>
          <a:prstGeom prst="roundRect">
            <a:avLst>
              <a:gd name="adj" fmla="val 16667"/>
            </a:avLst>
          </a:prstGeom>
          <a:solidFill>
            <a:srgbClr val="D3E888"/>
          </a:solidFill>
          <a:ln w="57150">
            <a:noFill/>
            <a:prstDash val="sysDot"/>
            <a:round/>
            <a:headEnd/>
            <a:tailEnd/>
          </a:ln>
        </p:spPr>
        <p:txBody>
          <a:bodyPr lIns="90000" tIns="46800" rIns="90000" bIns="46800" anchor="ctr"/>
          <a:lstStyle/>
          <a:p>
            <a:pPr eaLnBrk="0" hangingPunct="0"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500" b="1"/>
              <a:t>fring (Jan. 07)</a:t>
            </a:r>
            <a:r>
              <a:rPr lang="ar-SA" sz="1500" b="1"/>
              <a:t>‏</a:t>
            </a:r>
            <a:r>
              <a:rPr lang="en-US" sz="1500" b="1"/>
              <a:t>, </a:t>
            </a:r>
            <a:r>
              <a:rPr lang="en-GB" sz="1500" b="1"/>
              <a:t>Skype (Jan. 07)</a:t>
            </a:r>
            <a:r>
              <a:rPr lang="ar-SA" sz="1500" b="1"/>
              <a:t>‏</a:t>
            </a:r>
            <a:r>
              <a:rPr lang="en-US" sz="1500" b="1"/>
              <a:t>, </a:t>
            </a:r>
            <a:r>
              <a:rPr lang="en-GB" sz="1500" b="1"/>
              <a:t>Google Talk (Jan. 07)</a:t>
            </a:r>
            <a:r>
              <a:rPr lang="ar-SA" sz="1500" b="1"/>
              <a:t>‏</a:t>
            </a:r>
            <a:r>
              <a:rPr lang="en-US" sz="1500" b="1"/>
              <a:t>, </a:t>
            </a:r>
            <a:r>
              <a:rPr lang="en-GB" sz="1500" b="1"/>
              <a:t>Windows Live (Feb. 07)</a:t>
            </a:r>
            <a:r>
              <a:rPr lang="ar-SA" sz="1500" b="1"/>
              <a:t>‏</a:t>
            </a:r>
            <a:r>
              <a:rPr lang="en-US" sz="1500" b="1"/>
              <a:t>, </a:t>
            </a:r>
            <a:r>
              <a:rPr lang="en-GB" sz="1500" b="1"/>
              <a:t>SIP (March 07)</a:t>
            </a:r>
            <a:r>
              <a:rPr lang="ar-SA" sz="1500" b="1"/>
              <a:t>‏</a:t>
            </a:r>
            <a:r>
              <a:rPr lang="en-US" sz="1500" b="1"/>
              <a:t>, </a:t>
            </a:r>
            <a:r>
              <a:rPr lang="en-GB" sz="1500" b="1"/>
              <a:t>twitter (May 07)</a:t>
            </a:r>
            <a:r>
              <a:rPr lang="ar-SA" sz="1500" b="1"/>
              <a:t>‏</a:t>
            </a:r>
            <a:r>
              <a:rPr lang="en-US" sz="1500" b="1"/>
              <a:t>, </a:t>
            </a:r>
            <a:r>
              <a:rPr lang="en-GB" sz="1500" b="1"/>
              <a:t>ICQ (Aug 07)</a:t>
            </a:r>
            <a:r>
              <a:rPr lang="ar-SA" sz="1500" b="1"/>
              <a:t>‏</a:t>
            </a:r>
            <a:r>
              <a:rPr lang="en-US" sz="1500" b="1"/>
              <a:t>, Yahoo (Dec 07), AIM (Dec 07), Orkut (June 08), Facebook (June 08)</a:t>
            </a:r>
            <a:endParaRPr lang="en-GB" sz="1500" b="1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684213" y="5500688"/>
            <a:ext cx="8207375" cy="766762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57150">
            <a:noFill/>
            <a:prstDash val="sysDot"/>
            <a:round/>
            <a:headEnd/>
            <a:tailEnd/>
          </a:ln>
        </p:spPr>
        <p:txBody>
          <a:bodyPr lIns="90000" tIns="46800" rIns="90000" bIns="46800" anchor="ctr"/>
          <a:lstStyle/>
          <a:p>
            <a:pPr eaLnBrk="0" hangingPunct="0"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500" b="1"/>
              <a:t>GPRS/HDGE/3G (Jan. 07)</a:t>
            </a:r>
            <a:r>
              <a:rPr lang="ar-SA" sz="1500" b="1"/>
              <a:t>‏</a:t>
            </a:r>
            <a:r>
              <a:rPr lang="en-US" sz="1500" b="1"/>
              <a:t>, </a:t>
            </a:r>
            <a:r>
              <a:rPr lang="en-GB" sz="1500" b="1"/>
              <a:t>Wi-Fi (Jan. 07)</a:t>
            </a:r>
            <a:r>
              <a:rPr lang="ar-SA" sz="1500" b="1"/>
              <a:t>‏</a:t>
            </a:r>
            <a:r>
              <a:rPr lang="en-US" sz="1500" b="1"/>
              <a:t>,  </a:t>
            </a:r>
            <a:r>
              <a:rPr lang="en-GB" sz="1500" b="1"/>
              <a:t>EVDO/CDMA (June 07)</a:t>
            </a:r>
            <a:r>
              <a:rPr lang="ar-SA" sz="1500" b="1"/>
              <a:t>‏</a:t>
            </a:r>
            <a:r>
              <a:rPr lang="en-US" sz="1500" b="1"/>
              <a:t>, WiMAX </a:t>
            </a:r>
            <a:endParaRPr lang="en-GB" sz="1500" b="1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568325" y="4786313"/>
            <a:ext cx="365760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buFont typeface="Arial Narrow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b="1" dirty="0">
                <a:solidFill>
                  <a:srgbClr val="C77701"/>
                </a:solidFill>
                <a:latin typeface="+mn-lt"/>
              </a:rPr>
              <a:t>multi </a:t>
            </a:r>
            <a:r>
              <a:rPr lang="en-GB" sz="3200" b="1" dirty="0">
                <a:latin typeface="+mn-lt"/>
              </a:rPr>
              <a:t>Bearer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568325" y="2876550"/>
            <a:ext cx="3929063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buFont typeface="Arial Narrow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b="1" dirty="0">
                <a:solidFill>
                  <a:srgbClr val="779517"/>
                </a:solidFill>
                <a:latin typeface="+mn-lt"/>
              </a:rPr>
              <a:t>multi </a:t>
            </a:r>
            <a:r>
              <a:rPr lang="en-GB" sz="3200" b="1" dirty="0">
                <a:latin typeface="+mn-lt"/>
              </a:rPr>
              <a:t>Community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568325" y="1127125"/>
            <a:ext cx="367665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buFont typeface="Arial Narrow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multi</a:t>
            </a:r>
            <a:r>
              <a:rPr lang="en-GB" sz="3200" b="1" dirty="0">
                <a:latin typeface="+mn-lt"/>
              </a:rPr>
              <a:t> Platform </a:t>
            </a:r>
          </a:p>
        </p:txBody>
      </p:sp>
      <p:sp>
        <p:nvSpPr>
          <p:cNvPr id="39943" name="Title 8"/>
          <p:cNvSpPr>
            <a:spLocks noGrp="1"/>
          </p:cNvSpPr>
          <p:nvPr>
            <p:ph type="title"/>
          </p:nvPr>
        </p:nvSpPr>
        <p:spPr>
          <a:xfrm>
            <a:off x="1219200" y="168275"/>
            <a:ext cx="7543800" cy="609600"/>
          </a:xfrm>
        </p:spPr>
        <p:txBody>
          <a:bodyPr/>
          <a:lstStyle/>
          <a:p>
            <a:r>
              <a:rPr lang="en-US" smtClean="0"/>
              <a:t>The result…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8158163" y="6429375"/>
            <a:ext cx="85883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300" b="1" i="1" dirty="0">
                <a:solidFill>
                  <a:schemeClr val="bg1">
                    <a:lumMod val="65000"/>
                  </a:schemeClr>
                </a:solidFill>
              </a:rPr>
              <a:t>Growth &gt;&gt;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fring then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59901"/>
      </a:hlink>
      <a:folHlink>
        <a:srgbClr val="808000"/>
      </a:folHlink>
    </a:clrScheme>
    <a:fontScheme name="Blank Presentation.pot">
      <a:majorFont>
        <a:latin typeface="SignaColumn-Black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 (Hebrew)" pitchFamily="2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 (Hebrew)" pitchFamily="26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fring ppt-Jan2009</Template>
  <TotalTime>95808</TotalTime>
  <Words>450</Words>
  <Application>Microsoft Office PowerPoint</Application>
  <PresentationFormat>On-screen Show (4:3)</PresentationFormat>
  <Paragraphs>92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Arial Narrow</vt:lpstr>
      <vt:lpstr>Arial</vt:lpstr>
      <vt:lpstr>Calibri</vt:lpstr>
      <vt:lpstr>Times New Roman</vt:lpstr>
      <vt:lpstr>Times New Roman (Hebrew)</vt:lpstr>
      <vt:lpstr>Wingdings 2</vt:lpstr>
      <vt:lpstr>Ariel</vt:lpstr>
      <vt:lpstr>Blank Presentation</vt:lpstr>
      <vt:lpstr>Custom Design</vt:lpstr>
      <vt:lpstr>Blank Presentation</vt:lpstr>
      <vt:lpstr>Blank Presentation</vt:lpstr>
      <vt:lpstr>Blank Presentation</vt:lpstr>
      <vt:lpstr>your friends, mobile</vt:lpstr>
      <vt:lpstr>fring is your mobile social hub…</vt:lpstr>
      <vt:lpstr>See who’s available and where… </vt:lpstr>
      <vt:lpstr>So why fring? Consumers</vt:lpstr>
      <vt:lpstr>So why fring? Consumers</vt:lpstr>
      <vt:lpstr>So why fring? Commercial Partners</vt:lpstr>
      <vt:lpstr>High level architecture</vt:lpstr>
      <vt:lpstr>How does fring do it?</vt:lpstr>
      <vt:lpstr>The result…</vt:lpstr>
      <vt:lpstr>from the press…</vt:lpstr>
      <vt:lpstr>your friends, mobile</vt:lpstr>
    </vt:vector>
  </TitlesOfParts>
  <Company>fring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Boaz Zilberman</dc:creator>
  <cp:lastModifiedBy>htanacea</cp:lastModifiedBy>
  <cp:revision>762</cp:revision>
  <dcterms:created xsi:type="dcterms:W3CDTF">2009-09-06T13:17:50Z</dcterms:created>
  <dcterms:modified xsi:type="dcterms:W3CDTF">2010-02-02T17:25:16Z</dcterms:modified>
</cp:coreProperties>
</file>