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0" r:id="rId4"/>
    <p:sldId id="322" r:id="rId5"/>
    <p:sldId id="313" r:id="rId6"/>
    <p:sldId id="323" r:id="rId7"/>
    <p:sldId id="307" r:id="rId8"/>
    <p:sldId id="316" r:id="rId9"/>
    <p:sldId id="289" r:id="rId10"/>
    <p:sldId id="305" r:id="rId11"/>
    <p:sldId id="314" r:id="rId12"/>
    <p:sldId id="290" r:id="rId13"/>
    <p:sldId id="296" r:id="rId14"/>
    <p:sldId id="309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42" autoAdjust="0"/>
    <p:restoredTop sz="90563" autoAdjust="0"/>
  </p:normalViewPr>
  <p:slideViewPr>
    <p:cSldViewPr snapToGrid="0" snapToObjects="1">
      <p:cViewPr>
        <p:scale>
          <a:sx n="48" d="100"/>
          <a:sy n="48" d="100"/>
        </p:scale>
        <p:origin x="-1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6A2B-98E4-5941-856C-1AFEDAFCCB2B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5FA9-3AC1-7B4F-80A4-79A3A8E79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C829-BCC2-4C11-806B-FF85555C961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9467F-5437-4E10-8AAA-381F60F1A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5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9467F-5437-4E10-8AAA-381F60F1AA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7213"/>
            <a:ext cx="7772400" cy="1377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AEE1-53AB-8641-99C7-BA4E95BF9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defRPr/>
            </a:lvl1pPr>
            <a:lvl2pPr>
              <a:spcBef>
                <a:spcPts val="100"/>
              </a:spcBef>
              <a:defRPr/>
            </a:lvl2pPr>
            <a:lvl3pPr>
              <a:spcBef>
                <a:spcPts val="100"/>
              </a:spcBef>
              <a:defRPr/>
            </a:lvl3pPr>
            <a:lvl4pPr>
              <a:spcBef>
                <a:spcPts val="1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line_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655" y="1530882"/>
            <a:ext cx="8229600" cy="2177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019" y="4761572"/>
            <a:ext cx="8114146" cy="154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AEE1-53AB-8641-99C7-BA4E95BF9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6000" b="0" i="0" kern="1200">
          <a:solidFill>
            <a:srgbClr val="FFFFFF"/>
          </a:solidFill>
          <a:effectLst>
            <a:glow rad="508000">
              <a:schemeClr val="tx2">
                <a:lumMod val="40000"/>
                <a:lumOff val="60000"/>
                <a:alpha val="1000"/>
              </a:schemeClr>
            </a:glow>
          </a:effectLst>
          <a:latin typeface="Gill Sans"/>
          <a:ea typeface="+mj-ea"/>
          <a:cs typeface="Gill San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chemeClr val="tx1">
              <a:lumMod val="75000"/>
              <a:lumOff val="25000"/>
            </a:schemeClr>
          </a:solidFill>
          <a:effectLst>
            <a:glow rad="508000">
              <a:schemeClr val="tx2">
                <a:lumMod val="40000"/>
                <a:lumOff val="60000"/>
                <a:alpha val="1000"/>
              </a:schemeClr>
            </a:glow>
          </a:effectLst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udlin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651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5E67-BD7C-5646-BBE7-3F9C3F32E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effectLst>
            <a:glow rad="381000">
              <a:schemeClr val="accent1">
                <a:lumMod val="40000"/>
                <a:lumOff val="60000"/>
                <a:alpha val="1000"/>
              </a:schemeClr>
            </a:glow>
          </a:effectLst>
          <a:latin typeface="Gill Sans"/>
          <a:ea typeface="+mj-ea"/>
          <a:cs typeface="Gill San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100"/>
        </a:spcAft>
        <a:buFont typeface="Arial"/>
        <a:buNone/>
        <a:defRPr sz="2400" b="0" i="0" kern="1200" baseline="0">
          <a:solidFill>
            <a:schemeClr val="tx1">
              <a:lumMod val="75000"/>
              <a:lumOff val="25000"/>
            </a:schemeClr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–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–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00"/>
        </a:spcAft>
        <a:buFont typeface="Arial"/>
        <a:buChar char="»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image" Target="../media/image19.png"/><Relationship Id="rId4" Type="http://schemas.openxmlformats.org/officeDocument/2006/relationships/slide" Target="slide16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err="1">
                <a:solidFill>
                  <a:srgbClr val="FFFFFF"/>
                </a:solidFill>
              </a:rPr>
              <a:t>d</a:t>
            </a:r>
            <a:r>
              <a:rPr lang="en-US" sz="6700" dirty="0" err="1" smtClean="0">
                <a:solidFill>
                  <a:srgbClr val="FFFFFF"/>
                </a:solidFill>
                <a:latin typeface="Gill Sans"/>
                <a:cs typeface="Gill Sans"/>
              </a:rPr>
              <a:t>reamfactory</a:t>
            </a:r>
            <a:r>
              <a:rPr lang="en-US" sz="6700" dirty="0" smtClean="0">
                <a:solidFill>
                  <a:srgbClr val="FFFFFF"/>
                </a:solidFill>
                <a:latin typeface="Gill Sans"/>
                <a:cs typeface="Gill Sans"/>
              </a:rPr>
              <a:t/>
            </a:r>
            <a:br>
              <a:rPr lang="en-US" sz="6700" dirty="0" smtClean="0">
                <a:solidFill>
                  <a:srgbClr val="FFFFFF"/>
                </a:solidFill>
                <a:latin typeface="Gill Sans"/>
                <a:cs typeface="Gill Sans"/>
              </a:rPr>
            </a:br>
            <a:r>
              <a:rPr lang="en-US" sz="2700" dirty="0" err="1" smtClean="0">
                <a:solidFill>
                  <a:srgbClr val="FFFFFF"/>
                </a:solidFill>
              </a:rPr>
              <a:t>billappleton@dreamfactory.com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/>
            </a:r>
            <a:b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</a:b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772400" cy="1625599"/>
          </a:xfrm>
        </p:spPr>
        <p:txBody>
          <a:bodyPr>
            <a:normAutofit lnSpcReduction="10000"/>
          </a:bodyPr>
          <a:lstStyle/>
          <a:p>
            <a:r>
              <a:rPr lang="en-US" sz="3900" dirty="0" smtClean="0"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DreamFactory</a:t>
            </a:r>
          </a:p>
          <a:p>
            <a:r>
              <a:rPr lang="en-US" sz="3900" dirty="0" smtClean="0"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Services Platform</a:t>
            </a:r>
          </a:p>
          <a:p>
            <a:r>
              <a:rPr lang="en-US" sz="1500" dirty="0" smtClean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logo_dreamfactory_blan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68" y="791911"/>
            <a:ext cx="1052948" cy="13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572768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Value Prop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Enterprise Security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Design Points</a:t>
            </a:r>
            <a:endParaRPr lang="en-US" sz="2000" dirty="0" smtClean="0">
              <a:latin typeface="Gill Sans"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Screenshots</a:t>
            </a:r>
            <a:endParaRPr lang="en-US" sz="2000" dirty="0" smtClean="0">
              <a:latin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572768"/>
            <a:ext cx="77724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For software developers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	</a:t>
            </a:r>
            <a:r>
              <a:rPr lang="en-US" sz="1600" dirty="0" smtClean="0">
                <a:latin typeface="Gill Sans"/>
              </a:rPr>
              <a:t>No need for server-side software development</a:t>
            </a:r>
          </a:p>
          <a:p>
            <a:r>
              <a:rPr lang="en-US" sz="1600" dirty="0" smtClean="0">
                <a:latin typeface="Gill Sans"/>
              </a:rPr>
              <a:t>	Smaller teams for front end only: lower costs</a:t>
            </a:r>
          </a:p>
          <a:p>
            <a:r>
              <a:rPr lang="en-US" sz="1600" dirty="0" smtClean="0">
                <a:latin typeface="Gill Sans"/>
              </a:rPr>
              <a:t>	Better user experience on mobile devices</a:t>
            </a:r>
          </a:p>
          <a:p>
            <a:r>
              <a:rPr lang="en-US" sz="1600" dirty="0" smtClean="0">
                <a:latin typeface="Gill Sans"/>
              </a:rPr>
              <a:t>	Support for occasional connection</a:t>
            </a:r>
          </a:p>
          <a:p>
            <a:r>
              <a:rPr lang="en-US" sz="1600" dirty="0" smtClean="0">
                <a:latin typeface="Gill Sans"/>
              </a:rPr>
              <a:t>	More secure than “roll your own”</a:t>
            </a:r>
          </a:p>
          <a:p>
            <a:r>
              <a:rPr lang="en-US" sz="1600" dirty="0" smtClean="0">
                <a:latin typeface="Gill Sans"/>
              </a:rPr>
              <a:t>	Faster time to value</a:t>
            </a:r>
          </a:p>
          <a:p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For system administrators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latin typeface="Gill Sans"/>
              </a:rPr>
              <a:t>	Less network traffic, lower mobile data bills</a:t>
            </a:r>
          </a:p>
          <a:p>
            <a:r>
              <a:rPr lang="en-US" sz="1600" dirty="0" smtClean="0">
                <a:latin typeface="Gill Sans"/>
              </a:rPr>
              <a:t>	Apache License for your cloud or data center</a:t>
            </a:r>
          </a:p>
          <a:p>
            <a:r>
              <a:rPr lang="en-US" sz="1600" dirty="0" smtClean="0">
                <a:latin typeface="Gill Sans"/>
              </a:rPr>
              <a:t>	Manage platform with familiar tools for AWS or Azure</a:t>
            </a:r>
          </a:p>
          <a:p>
            <a:r>
              <a:rPr lang="en-US" sz="1600" dirty="0" smtClean="0">
                <a:latin typeface="Gill Sans"/>
              </a:rPr>
              <a:t>	Move apps between development, testing, and production</a:t>
            </a:r>
          </a:p>
          <a:p>
            <a:r>
              <a:rPr lang="en-US" sz="1600" dirty="0" smtClean="0">
                <a:latin typeface="Gill Sans"/>
              </a:rPr>
              <a:t>	Lower cloud hosting cost for compute, storage, and transactions</a:t>
            </a:r>
          </a:p>
          <a:p>
            <a:r>
              <a:rPr lang="en-US" sz="1600" dirty="0" smtClean="0">
                <a:latin typeface="Gill Sans"/>
              </a:rPr>
              <a:t>	Service abstraction prevents lock-in</a:t>
            </a:r>
          </a:p>
          <a:p>
            <a:endParaRPr lang="en-US" sz="16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00" y="1572768"/>
            <a:ext cx="77724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Server-side characteristics</a:t>
            </a:r>
            <a:endParaRPr lang="en-US" sz="1600" dirty="0" smtClean="0">
              <a:latin typeface="Gill Sans"/>
            </a:endParaRPr>
          </a:p>
          <a:p>
            <a:r>
              <a:rPr lang="en-US" sz="1600" dirty="0" smtClean="0">
                <a:latin typeface="Gill Sans"/>
              </a:rPr>
              <a:t>	Open source code base + security audits</a:t>
            </a:r>
          </a:p>
          <a:p>
            <a:r>
              <a:rPr lang="en-US" sz="1600" dirty="0" smtClean="0">
                <a:latin typeface="Gill Sans"/>
              </a:rPr>
              <a:t>	Buffer overrun and SQL injection aware</a:t>
            </a:r>
          </a:p>
          <a:p>
            <a:r>
              <a:rPr lang="en-US" sz="1600" dirty="0" smtClean="0">
                <a:latin typeface="Gill Sans"/>
              </a:rPr>
              <a:t>	Runs on your cloud infrastructure</a:t>
            </a:r>
          </a:p>
          <a:p>
            <a:pPr>
              <a:spcBef>
                <a:spcPts val="13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Client-side controls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	</a:t>
            </a:r>
            <a:r>
              <a:rPr lang="en-US" sz="1600" dirty="0" smtClean="0">
                <a:latin typeface="Gill Sans"/>
              </a:rPr>
              <a:t>Comprehensive unified services palette</a:t>
            </a:r>
          </a:p>
          <a:p>
            <a:r>
              <a:rPr lang="en-US" sz="1600" dirty="0" smtClean="0">
                <a:latin typeface="Gill Sans"/>
              </a:rPr>
              <a:t>	User management, single sign-on, open registration, guest accounts</a:t>
            </a:r>
          </a:p>
          <a:p>
            <a:r>
              <a:rPr lang="en-US" sz="1600" dirty="0" smtClean="0">
                <a:latin typeface="Gill Sans"/>
              </a:rPr>
              <a:t>	Instant session updates for administrative changes</a:t>
            </a:r>
          </a:p>
          <a:p>
            <a:r>
              <a:rPr lang="en-US" sz="1600" dirty="0" smtClean="0">
                <a:latin typeface="Gill Sans"/>
              </a:rPr>
              <a:t>	Programmable CORS support</a:t>
            </a:r>
          </a:p>
          <a:p>
            <a:pPr>
              <a:spcBef>
                <a:spcPts val="13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User roles and permissions</a:t>
            </a:r>
            <a:endParaRPr lang="en-US" sz="1600" dirty="0" smtClean="0">
              <a:latin typeface="Gill Sans"/>
            </a:endParaRPr>
          </a:p>
          <a:p>
            <a:r>
              <a:rPr lang="en-US" sz="1600" dirty="0" smtClean="0">
                <a:latin typeface="Gill Sans"/>
              </a:rPr>
              <a:t>	Control application visibility</a:t>
            </a:r>
          </a:p>
          <a:p>
            <a:r>
              <a:rPr lang="en-US" sz="1600" dirty="0" smtClean="0">
                <a:latin typeface="Gill Sans"/>
              </a:rPr>
              <a:t>	CRUD access for SQL data objects</a:t>
            </a:r>
          </a:p>
          <a:p>
            <a:r>
              <a:rPr lang="en-US" sz="1600" dirty="0" smtClean="0">
                <a:latin typeface="Gill Sans"/>
              </a:rPr>
              <a:t>	CRUD access for Big Data sources</a:t>
            </a:r>
          </a:p>
          <a:p>
            <a:r>
              <a:rPr lang="en-US" sz="1600" dirty="0" smtClean="0">
                <a:latin typeface="Gill Sans"/>
              </a:rPr>
              <a:t>	Expose BLOB storage systems by folder tree</a:t>
            </a:r>
          </a:p>
          <a:p>
            <a:r>
              <a:rPr lang="en-US" sz="1600" dirty="0" smtClean="0">
                <a:latin typeface="Gill Sans"/>
              </a:rPr>
              <a:t>	REST access to services with credential hiding</a:t>
            </a:r>
          </a:p>
          <a:p>
            <a:endParaRPr lang="en-US" sz="1600" dirty="0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57" y="1572416"/>
            <a:ext cx="77724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Standards-Based REST Service Architecture</a:t>
            </a:r>
            <a:endParaRPr lang="en-US" sz="1600" dirty="0" smtClean="0">
              <a:solidFill>
                <a:schemeClr val="tx1"/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GZIP compression for 95% bandwidth reduction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JSON object, array, and relationship support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Document exchange less than 250 milliseconds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Session ID as Cookie or URL parameter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Swagger support for documentation and testing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Programmable CORS services (run on website or desktop)</a:t>
            </a:r>
          </a:p>
          <a:p>
            <a:endParaRPr lang="en-US" sz="1600" dirty="0" smtClean="0">
              <a:solidFill>
                <a:schemeClr val="tx1"/>
              </a:solidFill>
              <a:latin typeface="Gill Sans"/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Server Software Package for LAMP Stack</a:t>
            </a:r>
            <a:endParaRPr lang="en-US" sz="1600" dirty="0" smtClean="0">
              <a:solidFill>
                <a:schemeClr val="tx1"/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VHD package for any Virtual Machine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Compatible with many different databases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Compatible with multiple processors, load balancers, etc.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Compatible with server side HTML page generation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Works out of the box but can also be customized</a:t>
            </a:r>
            <a:endParaRPr lang="en-US" sz="1600" dirty="0" smtClean="0">
              <a:latin typeface="Gill Sans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Service virtualization allows application migration</a:t>
            </a:r>
          </a:p>
        </p:txBody>
      </p:sp>
    </p:spTree>
    <p:extLst>
      <p:ext uri="{BB962C8B-B14F-4D97-AF65-F5344CB8AC3E}">
        <p14:creationId xmlns:p14="http://schemas.microsoft.com/office/powerpoint/2010/main" val="7271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endParaRPr lang="en-US" dirty="0"/>
          </a:p>
        </p:txBody>
      </p:sp>
      <p:pic>
        <p:nvPicPr>
          <p:cNvPr id="5" name="Picture 4" descr="Cap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82" y="1657096"/>
            <a:ext cx="2761850" cy="1985080"/>
          </a:xfrm>
          <a:prstGeom prst="rect">
            <a:avLst/>
          </a:prstGeom>
        </p:spPr>
      </p:pic>
      <p:pic>
        <p:nvPicPr>
          <p:cNvPr id="6" name="Picture 5" descr="Capture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197" y="4290924"/>
            <a:ext cx="2761850" cy="1985080"/>
          </a:xfrm>
          <a:prstGeom prst="rect">
            <a:avLst/>
          </a:prstGeom>
        </p:spPr>
      </p:pic>
      <p:pic>
        <p:nvPicPr>
          <p:cNvPr id="7" name="Picture 6" descr="Capture4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9456" y="4290924"/>
            <a:ext cx="2761850" cy="1985080"/>
          </a:xfrm>
          <a:prstGeom prst="rect">
            <a:avLst/>
          </a:prstGeom>
        </p:spPr>
      </p:pic>
      <p:pic>
        <p:nvPicPr>
          <p:cNvPr id="8" name="Picture 7" descr="Capture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8666" y="1657096"/>
            <a:ext cx="2761850" cy="1985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148" y="3784821"/>
            <a:ext cx="31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Admin Console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541" y="3767944"/>
            <a:ext cx="31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Live API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897" y="6392639"/>
            <a:ext cx="31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 App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38253" y="6392639"/>
            <a:ext cx="3112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Tutorial App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9" name="Picture 8" descr="Cap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8"/>
            <a:ext cx="9144000" cy="65722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9" name="Picture 8" descr="Cap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8"/>
            <a:ext cx="9144000" cy="65722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pic>
        <p:nvPicPr>
          <p:cNvPr id="9" name="Picture 8" descr="Cap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8"/>
            <a:ext cx="9144000" cy="65722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4</a:t>
            </a:r>
            <a:endParaRPr lang="en-US" dirty="0"/>
          </a:p>
        </p:txBody>
      </p:sp>
      <p:pic>
        <p:nvPicPr>
          <p:cNvPr id="9" name="Picture 8" descr="Cap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8"/>
            <a:ext cx="9144000" cy="65722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Mobile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11"/>
            <a:ext cx="3084490" cy="411817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Gill Sans"/>
              </a:rPr>
              <a:t>Cross-platform mobile dev tools $8.2 billion by 2016</a:t>
            </a:r>
          </a:p>
          <a:p>
            <a:endParaRPr lang="en-US" sz="2000" dirty="0" smtClean="0">
              <a:solidFill>
                <a:schemeClr val="tx1"/>
              </a:solidFill>
              <a:latin typeface="Gill San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Gill Sans"/>
              </a:rPr>
              <a:t>87% of CIOs want data and apps on mobile</a:t>
            </a:r>
          </a:p>
          <a:p>
            <a:endParaRPr lang="en-US" sz="2000" dirty="0" smtClean="0">
              <a:latin typeface="Gill San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Gill Sans"/>
              </a:rPr>
              <a:t>By 2015 wireless web use will surpass wired</a:t>
            </a:r>
          </a:p>
          <a:p>
            <a:endParaRPr lang="en-US" sz="2000" dirty="0" smtClean="0">
              <a:latin typeface="Gill San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924376"/>
              </p:ext>
            </p:extLst>
          </p:nvPr>
        </p:nvGraphicFramePr>
        <p:xfrm>
          <a:off x="3770750" y="1646417"/>
          <a:ext cx="460051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805"/>
                <a:gridCol w="2369713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NOT</a:t>
                      </a:r>
                      <a:endParaRPr lang="en-US" sz="2800" dirty="0"/>
                    </a:p>
                  </a:txBody>
                  <a:tcPr/>
                </a:tc>
              </a:tr>
              <a:tr h="30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Web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Web site</a:t>
                      </a:r>
                      <a:endParaRPr lang="en-US" sz="2800" dirty="0"/>
                    </a:p>
                  </a:txBody>
                  <a:tcPr/>
                </a:tc>
              </a:tr>
              <a:tr h="30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Ethernet</a:t>
                      </a:r>
                      <a:endParaRPr lang="en-US" sz="2800" dirty="0"/>
                    </a:p>
                  </a:txBody>
                  <a:tcPr/>
                </a:tc>
              </a:tr>
              <a:tr h="30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Smart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Web browser</a:t>
                      </a:r>
                      <a:endParaRPr lang="en-US" sz="2800" dirty="0"/>
                    </a:p>
                  </a:txBody>
                  <a:tcPr/>
                </a:tc>
              </a:tr>
              <a:tr h="30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App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Intranet</a:t>
                      </a:r>
                      <a:endParaRPr lang="en-US" sz="2800" dirty="0"/>
                    </a:p>
                  </a:txBody>
                  <a:tcPr/>
                </a:tc>
              </a:tr>
              <a:tr h="301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REST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App server</a:t>
                      </a:r>
                      <a:endParaRPr lang="en-US" sz="2800" dirty="0"/>
                    </a:p>
                  </a:txBody>
                  <a:tcPr/>
                </a:tc>
              </a:tr>
              <a:tr h="2014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JSON &amp; XML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HTML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0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Services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076472" y="2093843"/>
            <a:ext cx="12366" cy="4216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8870" y="5908038"/>
            <a:ext cx="74620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-7495135" y="-2093843"/>
            <a:ext cx="15751235" cy="7604321"/>
          </a:xfrm>
          <a:prstGeom prst="arc">
            <a:avLst>
              <a:gd name="adj1" fmla="val 266323"/>
              <a:gd name="adj2" fmla="val 3622348"/>
            </a:avLst>
          </a:prstGeom>
          <a:ln w="69850"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358" y="6003233"/>
            <a:ext cx="746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XML-RPC          SOAP          REST          JSON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1059" y="1590264"/>
            <a:ext cx="1590261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800" dirty="0" smtClean="0"/>
              <a:t>Mobile</a:t>
            </a:r>
          </a:p>
          <a:p>
            <a:pPr algn="r">
              <a:lnSpc>
                <a:spcPct val="200000"/>
              </a:lnSpc>
            </a:pPr>
            <a:r>
              <a:rPr lang="en-US" sz="2800" dirty="0" smtClean="0"/>
              <a:t>Browsers</a:t>
            </a:r>
          </a:p>
          <a:p>
            <a:pPr algn="r">
              <a:lnSpc>
                <a:spcPct val="200000"/>
              </a:lnSpc>
            </a:pPr>
            <a:r>
              <a:rPr lang="en-US" sz="2800" dirty="0" smtClean="0"/>
              <a:t>Desktop</a:t>
            </a:r>
          </a:p>
          <a:p>
            <a:pPr algn="r">
              <a:lnSpc>
                <a:spcPct val="200000"/>
              </a:lnSpc>
            </a:pPr>
            <a:r>
              <a:rPr lang="en-US" sz="2800" dirty="0" smtClean="0"/>
              <a:t>Servers</a:t>
            </a:r>
          </a:p>
          <a:p>
            <a:pPr algn="r">
              <a:lnSpc>
                <a:spcPct val="200000"/>
              </a:lnSpc>
            </a:pPr>
            <a:r>
              <a:rPr lang="en-US" sz="2800" dirty="0" smtClean="0"/>
              <a:t>SOA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5E67-BD7C-5646-BBE7-3F9C3F32E73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271" y="1425129"/>
            <a:ext cx="1752600" cy="4191000"/>
          </a:xfrm>
          <a:prstGeom prst="roundRect">
            <a:avLst/>
          </a:prstGeom>
          <a:solidFill>
            <a:srgbClr val="C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1295400"/>
            <a:ext cx="2057400" cy="1648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ular Arrow 8"/>
          <p:cNvSpPr/>
          <p:nvPr/>
        </p:nvSpPr>
        <p:spPr>
          <a:xfrm>
            <a:off x="1500888" y="2461071"/>
            <a:ext cx="2263140" cy="2268700"/>
          </a:xfrm>
          <a:prstGeom prst="circularArrow">
            <a:avLst>
              <a:gd name="adj1" fmla="val 5059"/>
              <a:gd name="adj2" fmla="val 1061059"/>
              <a:gd name="adj3" fmla="val 20485281"/>
              <a:gd name="adj4" fmla="val 10800000"/>
              <a:gd name="adj5" fmla="val 11283"/>
            </a:avLst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flipH="1" flipV="1">
            <a:off x="1500888" y="2524091"/>
            <a:ext cx="2263140" cy="2268700"/>
          </a:xfrm>
          <a:prstGeom prst="circularArrow">
            <a:avLst>
              <a:gd name="adj1" fmla="val 5059"/>
              <a:gd name="adj2" fmla="val 1061059"/>
              <a:gd name="adj3" fmla="val 20485281"/>
              <a:gd name="adj4" fmla="val 10800000"/>
              <a:gd name="adj5" fmla="val 11283"/>
            </a:avLst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286" y="22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HTML5 or Native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Consume REST API from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Browser or Smart Client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2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DreamFactory</a:t>
            </a:r>
          </a:p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Install open source software package or get free hosting on our website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2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Services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Hosted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SaaS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integration with your cloud / virtual machine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656" y="1560052"/>
            <a:ext cx="1828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HTML5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Sencha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jQuery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Angular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Native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iOS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Android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Win 8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Other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Desktop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Server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Wearable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0516" y="3063114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REST API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JSON or XML</a:t>
            </a: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ocuments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1560052"/>
            <a:ext cx="228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User Mgmt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OAuth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, SSO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Permissions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Local Assets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File storage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SQL database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Email service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App Hosting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Multiple apps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Dynamic SDK</a:t>
            </a: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Security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 Credential hiding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Session mgmt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  Service palette</a:t>
            </a:r>
          </a:p>
          <a:p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29400" y="2638662"/>
            <a:ext cx="20574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43385" y="3857862"/>
            <a:ext cx="2057400" cy="17809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19585" y="5145075"/>
            <a:ext cx="1981200" cy="1219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10400" y="1560052"/>
            <a:ext cx="2057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NoSQL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MongoDB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DynamoDB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Azure Tables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SQL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Any Relational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Salesforce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File Storage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AWS S3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Azure BLOB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Openstack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REST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05400" y="4152585"/>
            <a:ext cx="1752600" cy="0"/>
          </a:xfrm>
          <a:prstGeom prst="straightConnector1">
            <a:avLst/>
          </a:prstGeom>
          <a:ln w="104775">
            <a:solidFill>
              <a:schemeClr val="accent6">
                <a:lumMod val="50000"/>
                <a:alpha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19700" y="33192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Secure Server Side Proxy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05400" y="3070671"/>
            <a:ext cx="1752600" cy="0"/>
          </a:xfrm>
          <a:prstGeom prst="straightConnector1">
            <a:avLst/>
          </a:prstGeom>
          <a:ln w="104775">
            <a:solidFill>
              <a:schemeClr val="accent6">
                <a:lumMod val="50000"/>
                <a:alpha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6648" y="1285751"/>
          <a:ext cx="7982466" cy="430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952"/>
                <a:gridCol w="1952171"/>
                <a:gridCol w="2949343"/>
              </a:tblGrid>
              <a:tr h="592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Backend Service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DSP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Client Interface</a:t>
                      </a:r>
                      <a:endParaRPr lang="en-US" sz="2400" dirty="0"/>
                    </a:p>
                  </a:txBody>
                  <a:tcPr anchor="ctr"/>
                </a:tc>
              </a:tr>
              <a:tr h="1239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Document Storage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AWS S3, Azure BLOB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CloudFiles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, Open Stack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Local file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Document Storage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REST API</a:t>
                      </a:r>
                      <a:endParaRPr lang="en-US" sz="2000" dirty="0" smtClean="0">
                        <a:latin typeface="Gill Sans"/>
                      </a:endParaRPr>
                    </a:p>
                  </a:txBody>
                  <a:tcPr anchor="ctr"/>
                </a:tc>
              </a:tr>
              <a:tr h="1239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SQL Services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Local SQL Database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MySQL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PostgreSQL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DB2, ANSI SQL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SQL Services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REST API</a:t>
                      </a:r>
                      <a:endParaRPr lang="en-US" sz="2000" dirty="0" smtClean="0">
                        <a:latin typeface="Gill Sans"/>
                      </a:endParaRPr>
                    </a:p>
                  </a:txBody>
                  <a:tcPr anchor="ctr"/>
                </a:tc>
              </a:tr>
              <a:tr h="1239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NoSQL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 Database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MongoDB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MongoHQ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SimpleDB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DynamoDB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Gill Sans"/>
                        </a:rPr>
                        <a:t>CouchDB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ill Sans"/>
                        </a:rPr>
                        <a:t>, Azure 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NoSQL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 Database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</a:rPr>
                        <a:t>REST API</a:t>
                      </a:r>
                      <a:endParaRPr lang="en-US" sz="2000" dirty="0" smtClean="0">
                        <a:latin typeface="Gill San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8997"/>
          </a:xfrm>
        </p:spPr>
        <p:txBody>
          <a:bodyPr/>
          <a:lstStyle/>
          <a:p>
            <a:r>
              <a:rPr lang="en-US" dirty="0" smtClean="0"/>
              <a:t>No Lock-In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308778" y="2104761"/>
            <a:ext cx="713165" cy="7481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760721"/>
            <a:ext cx="7772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Swap out backend services without disrupting applications.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8778" y="3360245"/>
            <a:ext cx="713165" cy="7481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08778" y="4601215"/>
            <a:ext cx="713165" cy="7481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HTML5 Friendly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5760720"/>
            <a:ext cx="7772400" cy="125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Write once run on any device.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PhoneGap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 packaging for device access.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Gill Sans"/>
              <a:cs typeface="Gill Sans"/>
            </a:endParaRPr>
          </a:p>
        </p:txBody>
      </p:sp>
      <p:pic>
        <p:nvPicPr>
          <p:cNvPr id="14" name="Picture 13" descr="logo-sen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1323"/>
            <a:ext cx="3771900" cy="1933575"/>
          </a:xfrm>
          <a:prstGeom prst="rect">
            <a:avLst/>
          </a:prstGeom>
        </p:spPr>
      </p:pic>
      <p:pic>
        <p:nvPicPr>
          <p:cNvPr id="13" name="Picture 12" descr="AngularJS-large-resized-e13593753165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57" y="3465194"/>
            <a:ext cx="3810000" cy="2143125"/>
          </a:xfrm>
          <a:prstGeom prst="rect">
            <a:avLst/>
          </a:prstGeom>
        </p:spPr>
      </p:pic>
      <p:pic>
        <p:nvPicPr>
          <p:cNvPr id="12" name="Picture 11" descr="jquery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167" y="2452738"/>
            <a:ext cx="3486150" cy="8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Anywhere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421189"/>
            <a:ext cx="7096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1772"/>
            <a:ext cx="923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2975" y="2276309"/>
            <a:ext cx="581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AWS_LOGO_CMY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944" y="2929861"/>
            <a:ext cx="2035118" cy="742010"/>
          </a:xfrm>
          <a:prstGeom prst="rect">
            <a:avLst/>
          </a:prstGeom>
        </p:spPr>
      </p:pic>
      <p:pic>
        <p:nvPicPr>
          <p:cNvPr id="25" name="Picture 24" descr="vmware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057" y="4016600"/>
            <a:ext cx="2196538" cy="554344"/>
          </a:xfrm>
          <a:prstGeom prst="rect">
            <a:avLst/>
          </a:prstGeom>
        </p:spPr>
      </p:pic>
      <p:pic>
        <p:nvPicPr>
          <p:cNvPr id="26" name="Picture 25" descr="windowsazure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832" y="4192698"/>
            <a:ext cx="2095198" cy="1010770"/>
          </a:xfrm>
          <a:prstGeom prst="rect">
            <a:avLst/>
          </a:prstGeom>
        </p:spPr>
      </p:pic>
      <p:pic>
        <p:nvPicPr>
          <p:cNvPr id="14" name="Picture 13" descr="rackspace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198" y="3689709"/>
            <a:ext cx="2362688" cy="918823"/>
          </a:xfrm>
          <a:prstGeom prst="rect">
            <a:avLst/>
          </a:prstGeom>
        </p:spPr>
      </p:pic>
      <p:pic>
        <p:nvPicPr>
          <p:cNvPr id="5" name="Picture 4" descr="linux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05" y="2827865"/>
            <a:ext cx="946696" cy="1044020"/>
          </a:xfrm>
          <a:prstGeom prst="rect">
            <a:avLst/>
          </a:prstGeom>
        </p:spPr>
      </p:pic>
      <p:pic>
        <p:nvPicPr>
          <p:cNvPr id="6" name="Picture 5" descr="bitnami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81" y="1955123"/>
            <a:ext cx="2054570" cy="69908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85800" y="5760720"/>
            <a:ext cx="7772400" cy="125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Free developer account or install open source software package. Move applications and data between platforms.</a:t>
            </a:r>
          </a:p>
        </p:txBody>
      </p:sp>
    </p:spTree>
    <p:extLst>
      <p:ext uri="{BB962C8B-B14F-4D97-AF65-F5344CB8AC3E}">
        <p14:creationId xmlns:p14="http://schemas.microsoft.com/office/powerpoint/2010/main" val="10036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ilvery-stages-sim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6" y="1601805"/>
            <a:ext cx="8778240" cy="3960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Faster, Better, Cheaper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5760720"/>
            <a:ext cx="7772400" cy="125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Gill Sans" charset="0"/>
                <a:cs typeface="Gill Sans" charset="0"/>
                <a:sym typeface="Gill Sans" charset="0"/>
              </a:rPr>
              <a:t>Now a single engineer can build a mobile enterprise application without any server-side software development.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4863" y="2466352"/>
            <a:ext cx="711337" cy="76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New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4863" y="4345743"/>
            <a:ext cx="711336" cy="76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Old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16200000">
            <a:off x="302146" y="4398517"/>
            <a:ext cx="1502797" cy="32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Server 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16200000">
            <a:off x="302146" y="2444673"/>
            <a:ext cx="1502797" cy="32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One Engineer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0994" y="2700436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Install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Services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Platform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449001" y="2700436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Design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User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Interface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latin typeface="Comic Sans MS" pitchFamily="66" charset="0"/>
              <a:cs typeface="Gill San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62509" y="2700436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Create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Client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Application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latin typeface="Comic Sans MS" pitchFamily="66" charset="0"/>
              <a:cs typeface="Gill San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50516" y="2700436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Delivery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60994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Configure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Server &amp;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Software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449001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Design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Backend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Services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62509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Create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Services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Interface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650516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Design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User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Interface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693425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Create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Client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806933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Test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uLnTx/>
                <a:uFillTx/>
                <a:latin typeface="Comic Sans MS" pitchFamily="66" charset="0"/>
                <a:cs typeface="Gill Sans"/>
                <a:sym typeface="Gill Sans" charset="0"/>
              </a:rPr>
              <a:t>Services</a:t>
            </a:r>
          </a:p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/>
                <a:sym typeface="Gill Sans" charset="0"/>
              </a:rPr>
              <a:t>Interface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894940" y="4775774"/>
            <a:ext cx="1088007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0">
                    <a:schemeClr val="tx2">
                      <a:lumMod val="60000"/>
                      <a:lumOff val="40000"/>
                      <a:alpha val="1000"/>
                    </a:schemeClr>
                  </a:glow>
                </a:effectLst>
                <a:latin typeface="Comic Sans MS" pitchFamily="66" charset="0"/>
                <a:cs typeface="Gill Sans" charset="0"/>
                <a:sym typeface="Gill Sans" charset="0"/>
              </a:rPr>
              <a:t>Delivery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508000">
                  <a:schemeClr val="tx2">
                    <a:lumMod val="60000"/>
                    <a:lumOff val="40000"/>
                    <a:alpha val="1000"/>
                  </a:schemeClr>
                </a:glow>
              </a:effectLst>
              <a:uLnTx/>
              <a:uFillTx/>
              <a:latin typeface="Comic Sans MS" pitchFamily="66" charset="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1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572768"/>
            <a:ext cx="7772400" cy="472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Rich Client</a:t>
            </a:r>
            <a:endParaRPr lang="en-US" sz="1600" dirty="0" smtClean="0">
              <a:solidFill>
                <a:schemeClr val="tx1"/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Global retailer has 5000 users,17 countries, 9 clouds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DreamFactory improves communication between HQ and Retail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HTML5 Mobile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Development agency builds corporate Address Book in six weeks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Built in </a:t>
            </a:r>
            <a:r>
              <a:rPr lang="en-US" sz="1600" dirty="0" err="1" smtClean="0">
                <a:solidFill>
                  <a:schemeClr val="tx1"/>
                </a:solidFill>
                <a:latin typeface="Gill Sans"/>
              </a:rPr>
              <a:t>Sencha</a:t>
            </a:r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 Ext JS for desktop, tablet, and phone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DreamFactory connects to the back end enterprise resources</a:t>
            </a:r>
          </a:p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iOS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 Native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Circa5 creates </a:t>
            </a:r>
            <a:r>
              <a:rPr lang="en-US" sz="1600" dirty="0" err="1" smtClean="0">
                <a:solidFill>
                  <a:schemeClr val="tx1"/>
                </a:solidFill>
                <a:latin typeface="Gill Sans"/>
              </a:rPr>
              <a:t>Heisenbug</a:t>
            </a:r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 for enterprise IT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DreamFactory provides user management and database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C# Device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Gill Sans"/>
              </a:rPr>
              <a:t>OpenNetCF</a:t>
            </a:r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 builds industrial process control software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DreamFactory used for cloud storage, control, and monitoring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HTML Website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Gill Sans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Gill Sans"/>
              </a:rPr>
              <a:t>SoundCloud</a:t>
            </a:r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 mobile-optimized website uses DSP for backend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ill Sans"/>
              </a:rPr>
              <a:t>	DreamFactory delivers file storage, database, external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95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416</Words>
  <Application>Microsoft Office PowerPoint</Application>
  <PresentationFormat>On-screen Show (4:3)</PresentationFormat>
  <Paragraphs>243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Office Theme</vt:lpstr>
      <vt:lpstr>dreamfactory billappleton@dreamfactory.com </vt:lpstr>
      <vt:lpstr>The Mobile Disruption</vt:lpstr>
      <vt:lpstr>The Rise of Services</vt:lpstr>
      <vt:lpstr>PowerPoint Presentation</vt:lpstr>
      <vt:lpstr>No Lock-In</vt:lpstr>
      <vt:lpstr>HTML5 Friendly</vt:lpstr>
      <vt:lpstr>Deploy Anywhere</vt:lpstr>
      <vt:lpstr>Faster, Better, Cheaper</vt:lpstr>
      <vt:lpstr>Case Studies</vt:lpstr>
      <vt:lpstr>Appendix</vt:lpstr>
      <vt:lpstr>Value Prop</vt:lpstr>
      <vt:lpstr>Enterprise Security</vt:lpstr>
      <vt:lpstr>Design Points</vt:lpstr>
      <vt:lpstr>Screenshots</vt:lpstr>
      <vt:lpstr>Picture 1</vt:lpstr>
      <vt:lpstr>Picture 2</vt:lpstr>
      <vt:lpstr>Picture 3</vt:lpstr>
      <vt:lpstr>Picture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Owner</cp:lastModifiedBy>
  <cp:revision>292</cp:revision>
  <dcterms:created xsi:type="dcterms:W3CDTF">2012-05-03T04:57:49Z</dcterms:created>
  <dcterms:modified xsi:type="dcterms:W3CDTF">2013-12-11T16:59:22Z</dcterms:modified>
</cp:coreProperties>
</file>