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19B36B-E1DA-4BE2-AFDE-0E528BDBD7F0}" type="datetimeFigureOut">
              <a:rPr lang="en-US" smtClean="0"/>
              <a:pPr/>
              <a:t>8/3/2009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793A20-E7A3-4709-A4B7-48F74FF47E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793A20-E7A3-4709-A4B7-48F74FF47EF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r>
              <a:rPr lang="en-US" dirty="0" smtClean="0">
                <a:latin typeface="Arial" pitchFamily="34" charset="0"/>
                <a:cs typeface="Arial" pitchFamily="34" charset="0"/>
              </a:rPr>
              <a:t>1.  Multimedia Border Element is a term used to describe situations where the Border Element is used for IP to IP connections and various functions such as signaling mediation (e.g. SIP to SIP, SIP to H.323, SIP to SIP-I), IP topology hiding and media </a:t>
            </a:r>
            <a:r>
              <a:rPr lang="en-US" dirty="0" err="1" smtClean="0">
                <a:latin typeface="Arial" pitchFamily="34" charset="0"/>
                <a:cs typeface="Arial" pitchFamily="34" charset="0"/>
              </a:rPr>
              <a:t>transcoding</a:t>
            </a:r>
            <a:r>
              <a:rPr lang="en-US" dirty="0" smtClean="0">
                <a:latin typeface="Arial" pitchFamily="34" charset="0"/>
                <a:cs typeface="Arial" pitchFamily="34" charset="0"/>
              </a:rPr>
              <a:t> (for example, of voice, fax or tones).   </a:t>
            </a:r>
          </a:p>
        </p:txBody>
      </p:sp>
      <p:sp>
        <p:nvSpPr>
          <p:cNvPr id="4" name="Slide Number Placeholder 3"/>
          <p:cNvSpPr>
            <a:spLocks noGrp="1"/>
          </p:cNvSpPr>
          <p:nvPr>
            <p:ph type="sldNum" sz="quarter" idx="5"/>
          </p:nvPr>
        </p:nvSpPr>
        <p:spPr/>
        <p:txBody>
          <a:bodyPr/>
          <a:lstStyle/>
          <a:p>
            <a:pPr>
              <a:defRPr/>
            </a:pPr>
            <a:fld id="{E2EEAC7C-B916-4CB1-A742-705853DFF40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ln/>
        </p:spPr>
        <p:txBody>
          <a:bodyPr/>
          <a:lstStyle/>
          <a:p>
            <a:pPr>
              <a:defRPr/>
            </a:pPr>
            <a:r>
              <a:rPr lang="en-US" dirty="0" smtClean="0"/>
              <a:t>Example of SIP to SS7 TCAP for Message Waiting Indication on Voice Mail</a:t>
            </a:r>
          </a:p>
          <a:p>
            <a:pPr marL="228600" indent="-228600">
              <a:buFontTx/>
              <a:buAutoNum type="arabicPeriod"/>
              <a:defRPr/>
            </a:pPr>
            <a:r>
              <a:rPr lang="en-US" dirty="0" smtClean="0"/>
              <a:t>Call placed using SIP phone via gateway to PSTN phone</a:t>
            </a:r>
          </a:p>
          <a:p>
            <a:pPr marL="228600" indent="-228600">
              <a:buFontTx/>
              <a:buAutoNum type="arabicPeriod"/>
              <a:defRPr/>
            </a:pPr>
            <a:r>
              <a:rPr lang="en-US" dirty="0" smtClean="0"/>
              <a:t>No answer received and caller leaves voice mail</a:t>
            </a:r>
          </a:p>
          <a:p>
            <a:pPr marL="228600" indent="-228600">
              <a:buFontTx/>
              <a:buAutoNum type="arabicPeriod"/>
              <a:defRPr/>
            </a:pPr>
            <a:r>
              <a:rPr lang="en-US" dirty="0" smtClean="0"/>
              <a:t>Application Server sends SIP Notify to Gateway </a:t>
            </a:r>
          </a:p>
          <a:p>
            <a:pPr marL="228600" indent="-228600">
              <a:buFontTx/>
              <a:buAutoNum type="arabicPeriod"/>
              <a:defRPr/>
            </a:pPr>
            <a:r>
              <a:rPr lang="en-US" dirty="0" smtClean="0"/>
              <a:t>Gateway  converts SIP Notify with calling and called address to TCAP message</a:t>
            </a:r>
          </a:p>
          <a:p>
            <a:pPr marL="228600" indent="-228600">
              <a:buFontTx/>
              <a:buAutoNum type="arabicPeriod"/>
              <a:defRPr/>
            </a:pPr>
            <a:r>
              <a:rPr lang="en-US" dirty="0" smtClean="0"/>
              <a:t>TCAP message sent to Signal Control Point to register Message Waiting Indication for PSTN phone</a:t>
            </a:r>
          </a:p>
        </p:txBody>
      </p:sp>
      <p:sp>
        <p:nvSpPr>
          <p:cNvPr id="4" name="Slide Number Placeholder 3"/>
          <p:cNvSpPr>
            <a:spLocks noGrp="1"/>
          </p:cNvSpPr>
          <p:nvPr>
            <p:ph type="sldNum" sz="quarter" idx="5"/>
          </p:nvPr>
        </p:nvSpPr>
        <p:spPr/>
        <p:txBody>
          <a:bodyPr/>
          <a:lstStyle/>
          <a:p>
            <a:pPr>
              <a:defRPr/>
            </a:pPr>
            <a:fld id="{804C21A6-8A9D-4009-9C46-768AF28BF2D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793A20-E7A3-4709-A4B7-48F74FF47EF1}"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793A20-E7A3-4709-A4B7-48F74FF47EF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793A20-E7A3-4709-A4B7-48F74FF47EF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793A20-E7A3-4709-A4B7-48F74FF47EF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793A20-E7A3-4709-A4B7-48F74FF47EF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793A20-E7A3-4709-A4B7-48F74FF47EF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793A20-E7A3-4709-A4B7-48F74FF47EF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4" name="Slide Number Placeholder 3"/>
          <p:cNvSpPr>
            <a:spLocks noGrp="1"/>
          </p:cNvSpPr>
          <p:nvPr>
            <p:ph type="sldNum" sz="quarter" idx="5"/>
          </p:nvPr>
        </p:nvSpPr>
        <p:spPr/>
        <p:txBody>
          <a:bodyPr/>
          <a:lstStyle/>
          <a:p>
            <a:pPr>
              <a:defRPr/>
            </a:pPr>
            <a:fld id="{5D25368A-7F32-4588-BE0C-EF3C69D5D1DC}"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BBF8ABE6-6AC9-4029-AC70-72ADFF537386}" type="slidenum">
              <a:rPr lang="en-US" smtClean="0">
                <a:latin typeface="Arial" pitchFamily="34" charset="0"/>
                <a:ea typeface="ＭＳ Ｐゴシック" pitchFamily="34" charset="-128"/>
                <a:cs typeface="Arial" pitchFamily="34" charset="0"/>
              </a:rPr>
              <a:pPr/>
              <a:t>9</a:t>
            </a:fld>
            <a:endParaRPr lang="en-US" smtClean="0">
              <a:latin typeface="Arial" pitchFamily="34" charset="0"/>
              <a:ea typeface="ＭＳ Ｐゴシック" pitchFamily="34" charset="-128"/>
              <a:cs typeface="Arial" pitchFamily="34" charset="0"/>
            </a:endParaRPr>
          </a:p>
        </p:txBody>
      </p:sp>
      <p:sp>
        <p:nvSpPr>
          <p:cNvPr id="81923" name="Rectangle 2"/>
          <p:cNvSpPr>
            <a:spLocks noGrp="1" noRot="1" noChangeAspect="1" noChangeArrowheads="1" noTextEdit="1"/>
          </p:cNvSpPr>
          <p:nvPr>
            <p:ph type="sldImg"/>
          </p:nvPr>
        </p:nvSpPr>
        <p:spPr>
          <a:xfrm>
            <a:off x="1135063" y="676275"/>
            <a:ext cx="4603750" cy="3452813"/>
          </a:xfrm>
          <a:ln/>
        </p:spPr>
      </p:sp>
      <p:sp>
        <p:nvSpPr>
          <p:cNvPr id="81924" name="Rectangle 3"/>
          <p:cNvSpPr>
            <a:spLocks noGrp="1" noChangeArrowheads="1"/>
          </p:cNvSpPr>
          <p:nvPr>
            <p:ph type="body" idx="1"/>
          </p:nvPr>
        </p:nvSpPr>
        <p:spPr>
          <a:xfrm>
            <a:off x="895350" y="4352925"/>
            <a:ext cx="5080000" cy="4129088"/>
          </a:xfrm>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0C46D5-B10E-428B-B6A8-3FCCD506DB0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873EF2-942D-467D-B07B-48A3778F2AB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25E236-12A7-41BB-BAC3-903AA0AB37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B27ABB-43D9-47DB-8A71-4BD47D2D079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23E3C0-C7C0-4BC3-8814-8F7D841212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616534-E185-4381-AC4B-6B38EEAC65F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2BEA52C-43F4-4B1F-A899-E328453B076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A6DA134-4F30-4154-BBB4-DF4C8C31FF7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E088B30-947C-4E50-807A-94F50888FF3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6C7F63-A803-458A-93DE-BEB011F9EA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925BF6-9605-46FC-AB7A-0B6CBDE0C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9C3C79F-17E1-42B4-93E7-0C03E048BF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800">
          <a:solidFill>
            <a:schemeClr val="tx2"/>
          </a:solidFill>
          <a:latin typeface="+mj-lt"/>
          <a:ea typeface="+mj-ea"/>
          <a:cs typeface="+mj-cs"/>
        </a:defRPr>
      </a:lvl1pPr>
      <a:lvl2pPr algn="ctr" rtl="0" eaLnBrk="1" fontAlgn="base" hangingPunct="1">
        <a:spcBef>
          <a:spcPct val="0"/>
        </a:spcBef>
        <a:spcAft>
          <a:spcPct val="0"/>
        </a:spcAft>
        <a:defRPr sz="3800">
          <a:solidFill>
            <a:schemeClr val="tx2"/>
          </a:solidFill>
          <a:latin typeface="Helvetica Black" pitchFamily="34" charset="0"/>
        </a:defRPr>
      </a:lvl2pPr>
      <a:lvl3pPr algn="ctr" rtl="0" eaLnBrk="1" fontAlgn="base" hangingPunct="1">
        <a:spcBef>
          <a:spcPct val="0"/>
        </a:spcBef>
        <a:spcAft>
          <a:spcPct val="0"/>
        </a:spcAft>
        <a:defRPr sz="3800">
          <a:solidFill>
            <a:schemeClr val="tx2"/>
          </a:solidFill>
          <a:latin typeface="Helvetica Black" pitchFamily="34" charset="0"/>
        </a:defRPr>
      </a:lvl3pPr>
      <a:lvl4pPr algn="ctr" rtl="0" eaLnBrk="1" fontAlgn="base" hangingPunct="1">
        <a:spcBef>
          <a:spcPct val="0"/>
        </a:spcBef>
        <a:spcAft>
          <a:spcPct val="0"/>
        </a:spcAft>
        <a:defRPr sz="3800">
          <a:solidFill>
            <a:schemeClr val="tx2"/>
          </a:solidFill>
          <a:latin typeface="Helvetica Black" pitchFamily="34" charset="0"/>
        </a:defRPr>
      </a:lvl4pPr>
      <a:lvl5pPr algn="ctr" rtl="0" eaLnBrk="1" fontAlgn="base" hangingPunct="1">
        <a:spcBef>
          <a:spcPct val="0"/>
        </a:spcBef>
        <a:spcAft>
          <a:spcPct val="0"/>
        </a:spcAft>
        <a:defRPr sz="3800">
          <a:solidFill>
            <a:schemeClr val="tx2"/>
          </a:solidFill>
          <a:latin typeface="Helvetica Black" pitchFamily="34" charset="0"/>
        </a:defRPr>
      </a:lvl5pPr>
      <a:lvl6pPr marL="457200" algn="ctr" rtl="0" eaLnBrk="1" fontAlgn="base" hangingPunct="1">
        <a:spcBef>
          <a:spcPct val="0"/>
        </a:spcBef>
        <a:spcAft>
          <a:spcPct val="0"/>
        </a:spcAft>
        <a:defRPr sz="3800">
          <a:solidFill>
            <a:schemeClr val="tx2"/>
          </a:solidFill>
          <a:latin typeface="Helvetica Black" pitchFamily="34" charset="0"/>
        </a:defRPr>
      </a:lvl6pPr>
      <a:lvl7pPr marL="914400" algn="ctr" rtl="0" eaLnBrk="1" fontAlgn="base" hangingPunct="1">
        <a:spcBef>
          <a:spcPct val="0"/>
        </a:spcBef>
        <a:spcAft>
          <a:spcPct val="0"/>
        </a:spcAft>
        <a:defRPr sz="3800">
          <a:solidFill>
            <a:schemeClr val="tx2"/>
          </a:solidFill>
          <a:latin typeface="Helvetica Black" pitchFamily="34" charset="0"/>
        </a:defRPr>
      </a:lvl7pPr>
      <a:lvl8pPr marL="1371600" algn="ctr" rtl="0" eaLnBrk="1" fontAlgn="base" hangingPunct="1">
        <a:spcBef>
          <a:spcPct val="0"/>
        </a:spcBef>
        <a:spcAft>
          <a:spcPct val="0"/>
        </a:spcAft>
        <a:defRPr sz="3800">
          <a:solidFill>
            <a:schemeClr val="tx2"/>
          </a:solidFill>
          <a:latin typeface="Helvetica Black" pitchFamily="34" charset="0"/>
        </a:defRPr>
      </a:lvl8pPr>
      <a:lvl9pPr marL="1828800" algn="ctr" rtl="0" eaLnBrk="1" fontAlgn="base" hangingPunct="1">
        <a:spcBef>
          <a:spcPct val="0"/>
        </a:spcBef>
        <a:spcAft>
          <a:spcPct val="0"/>
        </a:spcAft>
        <a:defRPr sz="3800">
          <a:solidFill>
            <a:schemeClr val="tx2"/>
          </a:solidFill>
          <a:latin typeface="Helvetica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12.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Is VoIP Dead</a:t>
            </a:r>
            <a:r>
              <a:rPr lang="en-US" dirty="0" smtClean="0"/>
              <a:t>?</a:t>
            </a:r>
            <a:br>
              <a:rPr lang="en-US" dirty="0" smtClean="0"/>
            </a:br>
            <a:r>
              <a:rPr lang="en-US" dirty="0" smtClean="0"/>
              <a:t> Where Does it Stand?</a:t>
            </a:r>
            <a:br>
              <a:rPr lang="en-US" dirty="0" smtClean="0"/>
            </a:br>
            <a:endParaRPr lang="en-US" dirty="0"/>
          </a:p>
        </p:txBody>
      </p:sp>
      <p:sp>
        <p:nvSpPr>
          <p:cNvPr id="2051" name="Rectangle 3"/>
          <p:cNvSpPr>
            <a:spLocks noGrp="1" noChangeArrowheads="1"/>
          </p:cNvSpPr>
          <p:nvPr>
            <p:ph type="subTitle" idx="1"/>
          </p:nvPr>
        </p:nvSpPr>
        <p:spPr/>
        <p:txBody>
          <a:bodyPr/>
          <a:lstStyle/>
          <a:p>
            <a:r>
              <a:rPr lang="en-US" sz="2400" dirty="0" smtClean="0"/>
              <a:t>James </a:t>
            </a:r>
            <a:r>
              <a:rPr lang="en-US" sz="2400" dirty="0" smtClean="0"/>
              <a:t>Rafferty</a:t>
            </a:r>
          </a:p>
          <a:p>
            <a:r>
              <a:rPr lang="en-US" sz="2400" dirty="0" smtClean="0"/>
              <a:t>Product Line Director, Dialogic</a:t>
            </a:r>
          </a:p>
          <a:p>
            <a:r>
              <a:rPr lang="en-US" sz="2400" dirty="0" smtClean="0"/>
              <a:t>September 3, 2009</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dirty="0" smtClean="0"/>
              <a:t>Use Case</a:t>
            </a:r>
            <a:br>
              <a:rPr lang="en-US" dirty="0" smtClean="0"/>
            </a:br>
            <a:r>
              <a:rPr lang="en-US" dirty="0" smtClean="0"/>
              <a:t>Multimedia Border Element</a:t>
            </a:r>
          </a:p>
        </p:txBody>
      </p:sp>
      <p:grpSp>
        <p:nvGrpSpPr>
          <p:cNvPr id="2" name="Group 26"/>
          <p:cNvGrpSpPr>
            <a:grpSpLocks/>
          </p:cNvGrpSpPr>
          <p:nvPr/>
        </p:nvGrpSpPr>
        <p:grpSpPr bwMode="auto">
          <a:xfrm>
            <a:off x="434975" y="1463675"/>
            <a:ext cx="8347075" cy="2600325"/>
            <a:chOff x="464457" y="3452811"/>
            <a:chExt cx="8346170" cy="2599643"/>
          </a:xfrm>
        </p:grpSpPr>
        <p:grpSp>
          <p:nvGrpSpPr>
            <p:cNvPr id="3" name="Group 24"/>
            <p:cNvGrpSpPr>
              <a:grpSpLocks/>
            </p:cNvGrpSpPr>
            <p:nvPr/>
          </p:nvGrpSpPr>
          <p:grpSpPr bwMode="auto">
            <a:xfrm>
              <a:off x="464457" y="3452811"/>
              <a:ext cx="4705434" cy="2599643"/>
              <a:chOff x="0" y="2176"/>
              <a:chExt cx="3129" cy="1676"/>
            </a:xfrm>
          </p:grpSpPr>
          <p:pic>
            <p:nvPicPr>
              <p:cNvPr id="34834" name="Picture 9" descr="Cell_phone"/>
              <p:cNvPicPr>
                <a:picLocks noChangeAspect="1" noChangeArrowheads="1"/>
              </p:cNvPicPr>
              <p:nvPr/>
            </p:nvPicPr>
            <p:blipFill>
              <a:blip r:embed="rId3"/>
              <a:srcRect/>
              <a:stretch>
                <a:fillRect/>
              </a:stretch>
            </p:blipFill>
            <p:spPr bwMode="auto">
              <a:xfrm>
                <a:off x="0" y="3205"/>
                <a:ext cx="647" cy="647"/>
              </a:xfrm>
              <a:prstGeom prst="rect">
                <a:avLst/>
              </a:prstGeom>
              <a:noFill/>
              <a:ln w="9525">
                <a:noFill/>
                <a:miter lim="800000"/>
                <a:headEnd/>
                <a:tailEnd/>
              </a:ln>
            </p:spPr>
          </p:pic>
          <p:pic>
            <p:nvPicPr>
              <p:cNvPr id="34835" name="Picture 5" descr="Mega_Server"/>
              <p:cNvPicPr>
                <a:picLocks noChangeAspect="1" noChangeArrowheads="1"/>
              </p:cNvPicPr>
              <p:nvPr/>
            </p:nvPicPr>
            <p:blipFill>
              <a:blip r:embed="rId4"/>
              <a:srcRect/>
              <a:stretch>
                <a:fillRect/>
              </a:stretch>
            </p:blipFill>
            <p:spPr bwMode="auto">
              <a:xfrm>
                <a:off x="1367" y="2365"/>
                <a:ext cx="1040" cy="1063"/>
              </a:xfrm>
              <a:prstGeom prst="rect">
                <a:avLst/>
              </a:prstGeom>
              <a:noFill/>
              <a:ln w="9525">
                <a:noFill/>
                <a:miter lim="800000"/>
                <a:headEnd/>
                <a:tailEnd/>
              </a:ln>
            </p:spPr>
          </p:pic>
          <p:pic>
            <p:nvPicPr>
              <p:cNvPr id="34836" name="Picture 7" descr="Phone"/>
              <p:cNvPicPr>
                <a:picLocks noChangeAspect="1" noChangeArrowheads="1"/>
              </p:cNvPicPr>
              <p:nvPr/>
            </p:nvPicPr>
            <p:blipFill>
              <a:blip r:embed="rId5"/>
              <a:srcRect/>
              <a:stretch>
                <a:fillRect/>
              </a:stretch>
            </p:blipFill>
            <p:spPr bwMode="auto">
              <a:xfrm>
                <a:off x="124" y="2176"/>
                <a:ext cx="483" cy="483"/>
              </a:xfrm>
              <a:prstGeom prst="rect">
                <a:avLst/>
              </a:prstGeom>
              <a:noFill/>
              <a:ln w="9525">
                <a:noFill/>
                <a:miter lim="800000"/>
                <a:headEnd/>
                <a:tailEnd/>
              </a:ln>
            </p:spPr>
          </p:pic>
          <p:pic>
            <p:nvPicPr>
              <p:cNvPr id="34837" name="Picture 10" descr="Cloud"/>
              <p:cNvPicPr>
                <a:picLocks noChangeAspect="1" noChangeArrowheads="1"/>
              </p:cNvPicPr>
              <p:nvPr/>
            </p:nvPicPr>
            <p:blipFill>
              <a:blip r:embed="rId6"/>
              <a:srcRect/>
              <a:stretch>
                <a:fillRect/>
              </a:stretch>
            </p:blipFill>
            <p:spPr bwMode="auto">
              <a:xfrm>
                <a:off x="515" y="2587"/>
                <a:ext cx="857" cy="857"/>
              </a:xfrm>
              <a:prstGeom prst="rect">
                <a:avLst/>
              </a:prstGeom>
              <a:noFill/>
              <a:ln w="9525">
                <a:noFill/>
                <a:miter lim="800000"/>
                <a:headEnd/>
                <a:tailEnd/>
              </a:ln>
            </p:spPr>
          </p:pic>
          <p:sp>
            <p:nvSpPr>
              <p:cNvPr id="34838" name="Line 11"/>
              <p:cNvSpPr>
                <a:spLocks noChangeShapeType="1"/>
              </p:cNvSpPr>
              <p:nvPr/>
            </p:nvSpPr>
            <p:spPr bwMode="auto">
              <a:xfrm>
                <a:off x="475" y="2560"/>
                <a:ext cx="220" cy="293"/>
              </a:xfrm>
              <a:prstGeom prst="line">
                <a:avLst/>
              </a:prstGeom>
              <a:noFill/>
              <a:ln w="28575">
                <a:solidFill>
                  <a:schemeClr val="folHlink"/>
                </a:solidFill>
                <a:round/>
                <a:headEnd/>
                <a:tailEnd/>
              </a:ln>
            </p:spPr>
            <p:txBody>
              <a:bodyPr/>
              <a:lstStyle/>
              <a:p>
                <a:endParaRPr lang="en-US"/>
              </a:p>
            </p:txBody>
          </p:sp>
          <p:sp>
            <p:nvSpPr>
              <p:cNvPr id="34839" name="Line 12"/>
              <p:cNvSpPr>
                <a:spLocks noChangeShapeType="1"/>
              </p:cNvSpPr>
              <p:nvPr/>
            </p:nvSpPr>
            <p:spPr bwMode="auto">
              <a:xfrm flipH="1">
                <a:off x="475" y="3199"/>
                <a:ext cx="227" cy="137"/>
              </a:xfrm>
              <a:prstGeom prst="line">
                <a:avLst/>
              </a:prstGeom>
              <a:noFill/>
              <a:ln w="28575">
                <a:solidFill>
                  <a:schemeClr val="folHlink"/>
                </a:solidFill>
                <a:round/>
                <a:headEnd/>
                <a:tailEnd/>
              </a:ln>
            </p:spPr>
            <p:txBody>
              <a:bodyPr/>
              <a:lstStyle/>
              <a:p>
                <a:endParaRPr lang="en-US"/>
              </a:p>
            </p:txBody>
          </p:sp>
          <p:sp>
            <p:nvSpPr>
              <p:cNvPr id="34840" name="Line 13"/>
              <p:cNvSpPr>
                <a:spLocks noChangeShapeType="1"/>
              </p:cNvSpPr>
              <p:nvPr/>
            </p:nvSpPr>
            <p:spPr bwMode="auto">
              <a:xfrm flipH="1">
                <a:off x="1306" y="3033"/>
                <a:ext cx="273" cy="0"/>
              </a:xfrm>
              <a:prstGeom prst="line">
                <a:avLst/>
              </a:prstGeom>
              <a:noFill/>
              <a:ln w="28575">
                <a:solidFill>
                  <a:schemeClr val="folHlink"/>
                </a:solidFill>
                <a:round/>
                <a:headEnd/>
                <a:tailEnd/>
              </a:ln>
            </p:spPr>
            <p:txBody>
              <a:bodyPr/>
              <a:lstStyle/>
              <a:p>
                <a:endParaRPr lang="en-US"/>
              </a:p>
            </p:txBody>
          </p:sp>
          <p:sp>
            <p:nvSpPr>
              <p:cNvPr id="34841" name="Line 14"/>
              <p:cNvSpPr>
                <a:spLocks noChangeShapeType="1"/>
              </p:cNvSpPr>
              <p:nvPr/>
            </p:nvSpPr>
            <p:spPr bwMode="auto">
              <a:xfrm flipH="1">
                <a:off x="2221" y="2960"/>
                <a:ext cx="775" cy="0"/>
              </a:xfrm>
              <a:prstGeom prst="line">
                <a:avLst/>
              </a:prstGeom>
              <a:noFill/>
              <a:ln w="28575">
                <a:solidFill>
                  <a:schemeClr val="accent2"/>
                </a:solidFill>
                <a:round/>
                <a:headEnd/>
                <a:tailEnd/>
              </a:ln>
            </p:spPr>
            <p:txBody>
              <a:bodyPr/>
              <a:lstStyle/>
              <a:p>
                <a:endParaRPr lang="en-US"/>
              </a:p>
            </p:txBody>
          </p:sp>
          <p:sp>
            <p:nvSpPr>
              <p:cNvPr id="34842" name="Text Box 16"/>
              <p:cNvSpPr txBox="1">
                <a:spLocks noChangeArrowheads="1"/>
              </p:cNvSpPr>
              <p:nvPr/>
            </p:nvSpPr>
            <p:spPr bwMode="auto">
              <a:xfrm>
                <a:off x="1377" y="3482"/>
                <a:ext cx="900" cy="258"/>
              </a:xfrm>
              <a:prstGeom prst="rect">
                <a:avLst/>
              </a:prstGeom>
              <a:noFill/>
              <a:ln w="9525">
                <a:noFill/>
                <a:miter lim="800000"/>
                <a:headEnd/>
                <a:tailEnd/>
              </a:ln>
            </p:spPr>
            <p:txBody>
              <a:bodyPr wrap="none">
                <a:spAutoFit/>
              </a:bodyPr>
              <a:lstStyle/>
              <a:p>
                <a:r>
                  <a:rPr lang="en-GB" sz="2000"/>
                  <a:t>Softswitch</a:t>
                </a:r>
                <a:endParaRPr lang="en-US" sz="2000"/>
              </a:p>
            </p:txBody>
          </p:sp>
          <p:sp>
            <p:nvSpPr>
              <p:cNvPr id="34843" name="Text Box 19"/>
              <p:cNvSpPr txBox="1">
                <a:spLocks noChangeArrowheads="1"/>
              </p:cNvSpPr>
              <p:nvPr/>
            </p:nvSpPr>
            <p:spPr bwMode="auto">
              <a:xfrm>
                <a:off x="2232" y="2571"/>
                <a:ext cx="897" cy="258"/>
              </a:xfrm>
              <a:prstGeom prst="rect">
                <a:avLst/>
              </a:prstGeom>
              <a:noFill/>
              <a:ln w="9525">
                <a:noFill/>
                <a:miter lim="800000"/>
                <a:headEnd/>
                <a:tailEnd/>
              </a:ln>
            </p:spPr>
            <p:txBody>
              <a:bodyPr wrap="none">
                <a:spAutoFit/>
              </a:bodyPr>
              <a:lstStyle/>
              <a:p>
                <a:r>
                  <a:rPr lang="en-GB" sz="2000">
                    <a:solidFill>
                      <a:schemeClr val="accent2"/>
                    </a:solidFill>
                  </a:rPr>
                  <a:t>SIP / UDP</a:t>
                </a:r>
                <a:endParaRPr lang="en-US" sz="2000">
                  <a:solidFill>
                    <a:schemeClr val="accent2"/>
                  </a:solidFill>
                </a:endParaRPr>
              </a:p>
            </p:txBody>
          </p:sp>
          <p:sp>
            <p:nvSpPr>
              <p:cNvPr id="34844" name="Text Box 16"/>
              <p:cNvSpPr txBox="1">
                <a:spLocks noChangeArrowheads="1"/>
              </p:cNvSpPr>
              <p:nvPr/>
            </p:nvSpPr>
            <p:spPr bwMode="auto">
              <a:xfrm>
                <a:off x="798" y="2902"/>
                <a:ext cx="284" cy="258"/>
              </a:xfrm>
              <a:prstGeom prst="rect">
                <a:avLst/>
              </a:prstGeom>
              <a:noFill/>
              <a:ln w="9525">
                <a:noFill/>
                <a:miter lim="800000"/>
                <a:headEnd/>
                <a:tailEnd/>
              </a:ln>
            </p:spPr>
            <p:txBody>
              <a:bodyPr wrap="none">
                <a:spAutoFit/>
              </a:bodyPr>
              <a:lstStyle/>
              <a:p>
                <a:r>
                  <a:rPr lang="en-GB" sz="2000"/>
                  <a:t>IP</a:t>
                </a:r>
                <a:endParaRPr lang="en-US" sz="2000"/>
              </a:p>
            </p:txBody>
          </p:sp>
        </p:grpSp>
        <p:grpSp>
          <p:nvGrpSpPr>
            <p:cNvPr id="4" name="Group 25"/>
            <p:cNvGrpSpPr>
              <a:grpSpLocks/>
            </p:cNvGrpSpPr>
            <p:nvPr/>
          </p:nvGrpSpPr>
          <p:grpSpPr bwMode="auto">
            <a:xfrm>
              <a:off x="6168425" y="3842139"/>
              <a:ext cx="2642202" cy="1926467"/>
              <a:chOff x="3793" y="2427"/>
              <a:chExt cx="1757" cy="1242"/>
            </a:xfrm>
          </p:grpSpPr>
          <p:pic>
            <p:nvPicPr>
              <p:cNvPr id="34830" name="Picture 8" descr="SwitchBox_CSPlike"/>
              <p:cNvPicPr>
                <a:picLocks noChangeAspect="1" noChangeArrowheads="1"/>
              </p:cNvPicPr>
              <p:nvPr/>
            </p:nvPicPr>
            <p:blipFill>
              <a:blip r:embed="rId7"/>
              <a:srcRect/>
              <a:stretch>
                <a:fillRect/>
              </a:stretch>
            </p:blipFill>
            <p:spPr bwMode="auto">
              <a:xfrm>
                <a:off x="4647" y="2427"/>
                <a:ext cx="739" cy="797"/>
              </a:xfrm>
              <a:prstGeom prst="rect">
                <a:avLst/>
              </a:prstGeom>
              <a:noFill/>
              <a:ln w="9525">
                <a:noFill/>
                <a:miter lim="800000"/>
                <a:headEnd/>
                <a:tailEnd/>
              </a:ln>
            </p:spPr>
          </p:pic>
          <p:sp>
            <p:nvSpPr>
              <p:cNvPr id="34831" name="Line 15"/>
              <p:cNvSpPr>
                <a:spLocks noChangeShapeType="1"/>
              </p:cNvSpPr>
              <p:nvPr/>
            </p:nvSpPr>
            <p:spPr bwMode="auto">
              <a:xfrm flipH="1">
                <a:off x="3920" y="2959"/>
                <a:ext cx="775" cy="0"/>
              </a:xfrm>
              <a:prstGeom prst="line">
                <a:avLst/>
              </a:prstGeom>
              <a:noFill/>
              <a:ln w="28575">
                <a:solidFill>
                  <a:schemeClr val="accent2"/>
                </a:solidFill>
                <a:round/>
                <a:headEnd/>
                <a:tailEnd/>
              </a:ln>
            </p:spPr>
            <p:txBody>
              <a:bodyPr/>
              <a:lstStyle/>
              <a:p>
                <a:endParaRPr lang="en-US"/>
              </a:p>
            </p:txBody>
          </p:sp>
          <p:sp>
            <p:nvSpPr>
              <p:cNvPr id="34832" name="Text Box 17"/>
              <p:cNvSpPr txBox="1">
                <a:spLocks noChangeArrowheads="1"/>
              </p:cNvSpPr>
              <p:nvPr/>
            </p:nvSpPr>
            <p:spPr bwMode="auto">
              <a:xfrm>
                <a:off x="4522" y="3252"/>
                <a:ext cx="1028" cy="417"/>
              </a:xfrm>
              <a:prstGeom prst="rect">
                <a:avLst/>
              </a:prstGeom>
              <a:noFill/>
              <a:ln w="9525">
                <a:noFill/>
                <a:miter lim="800000"/>
                <a:headEnd/>
                <a:tailEnd/>
              </a:ln>
            </p:spPr>
            <p:txBody>
              <a:bodyPr>
                <a:spAutoFit/>
              </a:bodyPr>
              <a:lstStyle/>
              <a:p>
                <a:pPr algn="ctr"/>
                <a:r>
                  <a:rPr lang="en-GB" sz="1800"/>
                  <a:t>Voice Platform</a:t>
                </a:r>
                <a:endParaRPr lang="en-US" sz="1800"/>
              </a:p>
            </p:txBody>
          </p:sp>
          <p:sp>
            <p:nvSpPr>
              <p:cNvPr id="34833" name="Text Box 20"/>
              <p:cNvSpPr txBox="1">
                <a:spLocks noChangeArrowheads="1"/>
              </p:cNvSpPr>
              <p:nvPr/>
            </p:nvSpPr>
            <p:spPr bwMode="auto">
              <a:xfrm>
                <a:off x="3793" y="2608"/>
                <a:ext cx="787" cy="258"/>
              </a:xfrm>
              <a:prstGeom prst="rect">
                <a:avLst/>
              </a:prstGeom>
              <a:noFill/>
              <a:ln w="9525">
                <a:noFill/>
                <a:miter lim="800000"/>
                <a:headEnd/>
                <a:tailEnd/>
              </a:ln>
            </p:spPr>
            <p:txBody>
              <a:bodyPr wrap="none">
                <a:spAutoFit/>
              </a:bodyPr>
              <a:lstStyle/>
              <a:p>
                <a:r>
                  <a:rPr lang="en-GB" sz="2000">
                    <a:solidFill>
                      <a:schemeClr val="accent2"/>
                    </a:solidFill>
                  </a:rPr>
                  <a:t>SIP/TCP</a:t>
                </a:r>
                <a:endParaRPr lang="en-US" sz="2000">
                  <a:solidFill>
                    <a:schemeClr val="accent2"/>
                  </a:solidFill>
                </a:endParaRPr>
              </a:p>
            </p:txBody>
          </p:sp>
        </p:grpSp>
        <p:grpSp>
          <p:nvGrpSpPr>
            <p:cNvPr id="5" name="Group 45"/>
            <p:cNvGrpSpPr>
              <a:grpSpLocks/>
            </p:cNvGrpSpPr>
            <p:nvPr/>
          </p:nvGrpSpPr>
          <p:grpSpPr bwMode="auto">
            <a:xfrm>
              <a:off x="4935538" y="4230464"/>
              <a:ext cx="1498600" cy="1028700"/>
              <a:chOff x="2149" y="1138"/>
              <a:chExt cx="944" cy="648"/>
            </a:xfrm>
          </p:grpSpPr>
          <p:pic>
            <p:nvPicPr>
              <p:cNvPr id="34828" name="Picture 45" descr="MSP_IMG1010.png"/>
              <p:cNvPicPr>
                <a:picLocks noChangeAspect="1"/>
              </p:cNvPicPr>
              <p:nvPr/>
            </p:nvPicPr>
            <p:blipFill>
              <a:blip r:embed="rId8"/>
              <a:srcRect/>
              <a:stretch>
                <a:fillRect/>
              </a:stretch>
            </p:blipFill>
            <p:spPr bwMode="auto">
              <a:xfrm>
                <a:off x="2149" y="1138"/>
                <a:ext cx="944" cy="648"/>
              </a:xfrm>
              <a:prstGeom prst="rect">
                <a:avLst/>
              </a:prstGeom>
              <a:noFill/>
              <a:ln w="9525">
                <a:noFill/>
                <a:miter lim="800000"/>
                <a:headEnd/>
                <a:tailEnd/>
              </a:ln>
            </p:spPr>
          </p:pic>
          <p:sp>
            <p:nvSpPr>
              <p:cNvPr id="34829" name="Text Box 47"/>
              <p:cNvSpPr txBox="1">
                <a:spLocks noChangeArrowheads="1"/>
              </p:cNvSpPr>
              <p:nvPr/>
            </p:nvSpPr>
            <p:spPr bwMode="auto">
              <a:xfrm>
                <a:off x="2508" y="1353"/>
                <a:ext cx="116" cy="252"/>
              </a:xfrm>
              <a:prstGeom prst="rect">
                <a:avLst/>
              </a:prstGeom>
              <a:noFill/>
              <a:ln w="9525">
                <a:noFill/>
                <a:miter lim="800000"/>
                <a:headEnd/>
                <a:tailEnd/>
              </a:ln>
            </p:spPr>
            <p:txBody>
              <a:bodyPr wrap="none">
                <a:spAutoFit/>
              </a:bodyPr>
              <a:lstStyle/>
              <a:p>
                <a:endParaRPr lang="en-US" sz="2000" b="1">
                  <a:solidFill>
                    <a:schemeClr val="bg1"/>
                  </a:solidFill>
                </a:endParaRPr>
              </a:p>
            </p:txBody>
          </p:sp>
        </p:grpSp>
        <p:sp>
          <p:nvSpPr>
            <p:cNvPr id="34826" name="Rectangle 24"/>
            <p:cNvSpPr>
              <a:spLocks noChangeArrowheads="1"/>
            </p:cNvSpPr>
            <p:nvPr/>
          </p:nvSpPr>
          <p:spPr bwMode="auto">
            <a:xfrm>
              <a:off x="4038061" y="4778800"/>
              <a:ext cx="694614" cy="400110"/>
            </a:xfrm>
            <a:prstGeom prst="rect">
              <a:avLst/>
            </a:prstGeom>
            <a:noFill/>
            <a:ln w="9525">
              <a:noFill/>
              <a:miter lim="800000"/>
              <a:headEnd/>
              <a:tailEnd/>
            </a:ln>
          </p:spPr>
          <p:txBody>
            <a:bodyPr wrap="none">
              <a:spAutoFit/>
            </a:bodyPr>
            <a:lstStyle/>
            <a:p>
              <a:r>
                <a:rPr lang="en-GB" sz="2000">
                  <a:solidFill>
                    <a:srgbClr val="333399"/>
                  </a:solidFill>
                </a:rPr>
                <a:t>RTP</a:t>
              </a:r>
              <a:endParaRPr lang="en-US" sz="2000">
                <a:solidFill>
                  <a:srgbClr val="333399"/>
                </a:solidFill>
              </a:endParaRPr>
            </a:p>
          </p:txBody>
        </p:sp>
        <p:sp>
          <p:nvSpPr>
            <p:cNvPr id="34827" name="Rectangle 25"/>
            <p:cNvSpPr>
              <a:spLocks noChangeArrowheads="1"/>
            </p:cNvSpPr>
            <p:nvPr/>
          </p:nvSpPr>
          <p:spPr bwMode="auto">
            <a:xfrm>
              <a:off x="6592575" y="4793314"/>
              <a:ext cx="694614" cy="400110"/>
            </a:xfrm>
            <a:prstGeom prst="rect">
              <a:avLst/>
            </a:prstGeom>
            <a:noFill/>
            <a:ln w="9525">
              <a:noFill/>
              <a:miter lim="800000"/>
              <a:headEnd/>
              <a:tailEnd/>
            </a:ln>
          </p:spPr>
          <p:txBody>
            <a:bodyPr wrap="none">
              <a:spAutoFit/>
            </a:bodyPr>
            <a:lstStyle/>
            <a:p>
              <a:r>
                <a:rPr lang="en-GB" sz="2000">
                  <a:solidFill>
                    <a:srgbClr val="333399"/>
                  </a:solidFill>
                </a:rPr>
                <a:t>RTP</a:t>
              </a:r>
              <a:endParaRPr lang="en-US" sz="2000">
                <a:solidFill>
                  <a:srgbClr val="333399"/>
                </a:solidFill>
              </a:endParaRPr>
            </a:p>
          </p:txBody>
        </p:sp>
      </p:grpSp>
      <p:sp>
        <p:nvSpPr>
          <p:cNvPr id="28" name="TextBox 27"/>
          <p:cNvSpPr txBox="1"/>
          <p:nvPr/>
        </p:nvSpPr>
        <p:spPr>
          <a:xfrm>
            <a:off x="838200" y="4876800"/>
            <a:ext cx="7721600" cy="1200329"/>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p:spPr>
        <p:txBody>
          <a:bodyPr>
            <a:spAutoFit/>
          </a:bodyPr>
          <a:lstStyle/>
          <a:p>
            <a:pPr marL="457200" indent="-457200">
              <a:buFont typeface="Arial" pitchFamily="34" charset="0"/>
              <a:buChar char="•"/>
              <a:defRPr/>
            </a:pPr>
            <a:r>
              <a:rPr lang="en-US" sz="1800" dirty="0" smtClean="0">
                <a:latin typeface="Arial" charset="0"/>
                <a:ea typeface="ＭＳ Ｐゴシック" charset="-128"/>
              </a:rPr>
              <a:t>Solution:  Multimedia </a:t>
            </a:r>
            <a:r>
              <a:rPr lang="en-US" sz="1800" dirty="0">
                <a:latin typeface="Arial" charset="0"/>
                <a:ea typeface="ＭＳ Ｐゴシック" charset="-128"/>
              </a:rPr>
              <a:t>Border Element addresses:</a:t>
            </a:r>
          </a:p>
          <a:p>
            <a:pPr marL="914400" lvl="1" indent="-457200">
              <a:buFont typeface="Arial" pitchFamily="34" charset="0"/>
              <a:buChar char="•"/>
              <a:defRPr/>
            </a:pPr>
            <a:r>
              <a:rPr lang="en-US" sz="1800" dirty="0">
                <a:latin typeface="Arial" charset="0"/>
                <a:ea typeface="ＭＳ Ｐゴシック" charset="-128"/>
              </a:rPr>
              <a:t>IP signaling mediation (such as SIP to </a:t>
            </a:r>
            <a:r>
              <a:rPr lang="en-US" sz="1800" dirty="0" smtClean="0">
                <a:latin typeface="Arial" charset="0"/>
                <a:ea typeface="ＭＳ Ｐゴシック" charset="-128"/>
              </a:rPr>
              <a:t>SIP / SIP - I)  </a:t>
            </a:r>
            <a:endParaRPr lang="en-US" sz="1800" dirty="0">
              <a:latin typeface="Arial" charset="0"/>
              <a:ea typeface="ＭＳ Ｐゴシック" charset="-128"/>
            </a:endParaRPr>
          </a:p>
          <a:p>
            <a:pPr marL="914400" lvl="1" indent="-457200">
              <a:buFont typeface="Arial" pitchFamily="34" charset="0"/>
              <a:buChar char="•"/>
              <a:defRPr/>
            </a:pPr>
            <a:r>
              <a:rPr lang="en-US" sz="1800" dirty="0">
                <a:latin typeface="Arial" charset="0"/>
                <a:ea typeface="ＭＳ Ｐゴシック" charset="-128"/>
              </a:rPr>
              <a:t>Media </a:t>
            </a:r>
            <a:r>
              <a:rPr lang="en-US" sz="1800" dirty="0" err="1">
                <a:latin typeface="Arial" charset="0"/>
                <a:ea typeface="ＭＳ Ｐゴシック" charset="-128"/>
              </a:rPr>
              <a:t>transcoding</a:t>
            </a:r>
            <a:r>
              <a:rPr lang="en-US" sz="1800" dirty="0">
                <a:latin typeface="Arial" charset="0"/>
                <a:ea typeface="ＭＳ Ｐゴシック" charset="-128"/>
              </a:rPr>
              <a:t> </a:t>
            </a:r>
            <a:r>
              <a:rPr lang="en-US" sz="1800" dirty="0" smtClean="0">
                <a:latin typeface="Arial" charset="0"/>
                <a:ea typeface="ＭＳ Ｐゴシック" charset="-128"/>
              </a:rPr>
              <a:t>(e.g. voice</a:t>
            </a:r>
            <a:r>
              <a:rPr lang="en-US" sz="1800" dirty="0">
                <a:latin typeface="Arial" charset="0"/>
                <a:ea typeface="ＭＳ Ｐゴシック" charset="-128"/>
              </a:rPr>
              <a:t>, fax and tones)</a:t>
            </a:r>
          </a:p>
          <a:p>
            <a:pPr marL="914400" lvl="1" indent="-457200">
              <a:buFont typeface="Arial" pitchFamily="34" charset="0"/>
              <a:buChar char="•"/>
              <a:defRPr/>
            </a:pPr>
            <a:r>
              <a:rPr lang="en-US" sz="1800" dirty="0">
                <a:latin typeface="Arial" charset="0"/>
                <a:ea typeface="ＭＳ Ｐゴシック" charset="-128"/>
              </a:rPr>
              <a:t>Topology hiding  </a:t>
            </a:r>
          </a:p>
        </p:txBody>
      </p:sp>
      <p:sp>
        <p:nvSpPr>
          <p:cNvPr id="34821" name="Rectangle 28"/>
          <p:cNvSpPr>
            <a:spLocks noChangeArrowheads="1"/>
          </p:cNvSpPr>
          <p:nvPr/>
        </p:nvSpPr>
        <p:spPr bwMode="auto">
          <a:xfrm>
            <a:off x="3563938" y="3260725"/>
            <a:ext cx="4572000" cy="584775"/>
          </a:xfrm>
          <a:prstGeom prst="rect">
            <a:avLst/>
          </a:prstGeom>
          <a:noFill/>
          <a:ln w="9525">
            <a:noFill/>
            <a:miter lim="800000"/>
            <a:headEnd/>
            <a:tailEnd/>
          </a:ln>
        </p:spPr>
        <p:txBody>
          <a:bodyPr>
            <a:spAutoFit/>
          </a:bodyPr>
          <a:lstStyle/>
          <a:p>
            <a:pPr algn="ctr"/>
            <a:r>
              <a:rPr lang="en-US" sz="1600" dirty="0" smtClean="0"/>
              <a:t>Gateway / Multimedia</a:t>
            </a:r>
          </a:p>
          <a:p>
            <a:pPr algn="ctr"/>
            <a:r>
              <a:rPr lang="en-US" sz="1600" dirty="0" smtClean="0"/>
              <a:t>Border Element</a:t>
            </a:r>
            <a:endParaRPr lang="en-US" sz="1600" dirty="0"/>
          </a:p>
        </p:txBody>
      </p:sp>
      <p:sp>
        <p:nvSpPr>
          <p:cNvPr id="29" name="TextBox 28"/>
          <p:cNvSpPr txBox="1"/>
          <p:nvPr/>
        </p:nvSpPr>
        <p:spPr>
          <a:xfrm>
            <a:off x="533400" y="4191000"/>
            <a:ext cx="7098803" cy="400110"/>
          </a:xfrm>
          <a:prstGeom prst="rect">
            <a:avLst/>
          </a:prstGeom>
          <a:noFill/>
        </p:spPr>
        <p:txBody>
          <a:bodyPr wrap="none" rtlCol="0">
            <a:spAutoFit/>
          </a:bodyPr>
          <a:lstStyle/>
          <a:p>
            <a:r>
              <a:rPr lang="en-US" sz="2000" dirty="0" smtClean="0"/>
              <a:t>Issue: Resolve SIP interoperability between different vendors</a:t>
            </a:r>
            <a:endParaRPr lang="en-US" sz="20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z="3600" dirty="0" smtClean="0"/>
              <a:t>Use Case</a:t>
            </a:r>
            <a:br>
              <a:rPr lang="en-US" sz="3600" dirty="0" smtClean="0"/>
            </a:br>
            <a:r>
              <a:rPr lang="en-US" sz="3600" dirty="0" smtClean="0"/>
              <a:t>SIP to TCAP for Message Waiting</a:t>
            </a:r>
          </a:p>
        </p:txBody>
      </p:sp>
      <p:pic>
        <p:nvPicPr>
          <p:cNvPr id="37891" name="Picture 43" descr="Server_II.png"/>
          <p:cNvPicPr>
            <a:picLocks noChangeAspect="1"/>
          </p:cNvPicPr>
          <p:nvPr/>
        </p:nvPicPr>
        <p:blipFill>
          <a:blip r:embed="rId3"/>
          <a:srcRect/>
          <a:stretch>
            <a:fillRect/>
          </a:stretch>
        </p:blipFill>
        <p:spPr bwMode="auto">
          <a:xfrm>
            <a:off x="1152525" y="2011363"/>
            <a:ext cx="1042988" cy="1044575"/>
          </a:xfrm>
          <a:prstGeom prst="rect">
            <a:avLst/>
          </a:prstGeom>
          <a:noFill/>
          <a:ln w="9525">
            <a:noFill/>
            <a:miter lim="800000"/>
            <a:headEnd/>
            <a:tailEnd/>
          </a:ln>
        </p:spPr>
      </p:pic>
      <p:pic>
        <p:nvPicPr>
          <p:cNvPr id="37892" name="Picture 45" descr="cluster.png"/>
          <p:cNvPicPr>
            <a:picLocks noChangeAspect="1"/>
          </p:cNvPicPr>
          <p:nvPr/>
        </p:nvPicPr>
        <p:blipFill>
          <a:blip r:embed="rId4"/>
          <a:srcRect/>
          <a:stretch>
            <a:fillRect/>
          </a:stretch>
        </p:blipFill>
        <p:spPr bwMode="auto">
          <a:xfrm>
            <a:off x="5178425" y="2286000"/>
            <a:ext cx="1365250" cy="1366838"/>
          </a:xfrm>
          <a:prstGeom prst="rect">
            <a:avLst/>
          </a:prstGeom>
          <a:noFill/>
          <a:ln w="9525">
            <a:noFill/>
            <a:miter lim="800000"/>
            <a:headEnd/>
            <a:tailEnd/>
          </a:ln>
        </p:spPr>
      </p:pic>
      <p:grpSp>
        <p:nvGrpSpPr>
          <p:cNvPr id="2" name="Group 45"/>
          <p:cNvGrpSpPr>
            <a:grpSpLocks/>
          </p:cNvGrpSpPr>
          <p:nvPr/>
        </p:nvGrpSpPr>
        <p:grpSpPr bwMode="auto">
          <a:xfrm>
            <a:off x="3063875" y="3468688"/>
            <a:ext cx="1498600" cy="1028700"/>
            <a:chOff x="2149" y="1138"/>
            <a:chExt cx="944" cy="648"/>
          </a:xfrm>
        </p:grpSpPr>
        <p:pic>
          <p:nvPicPr>
            <p:cNvPr id="37927" name="Picture 45" descr="MSP_IMG1010.png"/>
            <p:cNvPicPr>
              <a:picLocks noChangeAspect="1"/>
            </p:cNvPicPr>
            <p:nvPr/>
          </p:nvPicPr>
          <p:blipFill>
            <a:blip r:embed="rId5"/>
            <a:srcRect/>
            <a:stretch>
              <a:fillRect/>
            </a:stretch>
          </p:blipFill>
          <p:spPr bwMode="auto">
            <a:xfrm>
              <a:off x="2149" y="1138"/>
              <a:ext cx="944" cy="648"/>
            </a:xfrm>
            <a:prstGeom prst="rect">
              <a:avLst/>
            </a:prstGeom>
            <a:noFill/>
            <a:ln w="9525">
              <a:noFill/>
              <a:miter lim="800000"/>
              <a:headEnd/>
              <a:tailEnd/>
            </a:ln>
          </p:spPr>
        </p:pic>
        <p:sp>
          <p:nvSpPr>
            <p:cNvPr id="37928" name="Text Box 47"/>
            <p:cNvSpPr txBox="1">
              <a:spLocks noChangeArrowheads="1"/>
            </p:cNvSpPr>
            <p:nvPr/>
          </p:nvSpPr>
          <p:spPr bwMode="auto">
            <a:xfrm>
              <a:off x="2508" y="1353"/>
              <a:ext cx="116" cy="252"/>
            </a:xfrm>
            <a:prstGeom prst="rect">
              <a:avLst/>
            </a:prstGeom>
            <a:noFill/>
            <a:ln w="9525">
              <a:noFill/>
              <a:miter lim="800000"/>
              <a:headEnd/>
              <a:tailEnd/>
            </a:ln>
          </p:spPr>
          <p:txBody>
            <a:bodyPr wrap="none">
              <a:spAutoFit/>
            </a:bodyPr>
            <a:lstStyle/>
            <a:p>
              <a:endParaRPr lang="en-US" sz="2000" b="1">
                <a:solidFill>
                  <a:schemeClr val="bg1"/>
                </a:solidFill>
              </a:endParaRPr>
            </a:p>
          </p:txBody>
        </p:sp>
      </p:grpSp>
      <p:sp>
        <p:nvSpPr>
          <p:cNvPr id="37894" name="TextBox 10"/>
          <p:cNvSpPr txBox="1">
            <a:spLocks noChangeArrowheads="1"/>
          </p:cNvSpPr>
          <p:nvPr/>
        </p:nvSpPr>
        <p:spPr bwMode="auto">
          <a:xfrm>
            <a:off x="0" y="2300288"/>
            <a:ext cx="1384300" cy="677862"/>
          </a:xfrm>
          <a:prstGeom prst="rect">
            <a:avLst/>
          </a:prstGeom>
          <a:noFill/>
          <a:ln w="9525">
            <a:noFill/>
            <a:miter lim="800000"/>
            <a:headEnd/>
            <a:tailEnd/>
          </a:ln>
        </p:spPr>
        <p:txBody>
          <a:bodyPr wrap="none">
            <a:spAutoFit/>
          </a:bodyPr>
          <a:lstStyle/>
          <a:p>
            <a:pPr algn="ctr"/>
            <a:r>
              <a:rPr lang="en-US" sz="2000"/>
              <a:t> </a:t>
            </a:r>
            <a:r>
              <a:rPr lang="en-US" sz="1800"/>
              <a:t>Application</a:t>
            </a:r>
          </a:p>
          <a:p>
            <a:pPr algn="ctr"/>
            <a:r>
              <a:rPr lang="en-US" sz="1800"/>
              <a:t>Server</a:t>
            </a:r>
            <a:endParaRPr lang="en-US" sz="2000"/>
          </a:p>
        </p:txBody>
      </p:sp>
      <p:sp>
        <p:nvSpPr>
          <p:cNvPr id="37895" name="Rectangle 16"/>
          <p:cNvSpPr>
            <a:spLocks noChangeArrowheads="1"/>
          </p:cNvSpPr>
          <p:nvPr/>
        </p:nvSpPr>
        <p:spPr bwMode="auto">
          <a:xfrm>
            <a:off x="1752600" y="3048000"/>
            <a:ext cx="4011612" cy="338554"/>
          </a:xfrm>
          <a:prstGeom prst="rect">
            <a:avLst/>
          </a:prstGeom>
          <a:noFill/>
          <a:ln w="9525">
            <a:noFill/>
            <a:miter lim="800000"/>
            <a:headEnd/>
            <a:tailEnd/>
          </a:ln>
        </p:spPr>
        <p:txBody>
          <a:bodyPr>
            <a:spAutoFit/>
          </a:bodyPr>
          <a:lstStyle/>
          <a:p>
            <a:pPr algn="ctr"/>
            <a:r>
              <a:rPr lang="en-US" sz="1600" dirty="0" smtClean="0">
                <a:solidFill>
                  <a:srgbClr val="000000"/>
                </a:solidFill>
              </a:rPr>
              <a:t>Media </a:t>
            </a:r>
            <a:r>
              <a:rPr lang="en-US" sz="1600" dirty="0">
                <a:solidFill>
                  <a:srgbClr val="000000"/>
                </a:solidFill>
              </a:rPr>
              <a:t>Gateway</a:t>
            </a:r>
            <a:endParaRPr lang="en-US" sz="1800" dirty="0">
              <a:solidFill>
                <a:srgbClr val="000000"/>
              </a:solidFill>
            </a:endParaRPr>
          </a:p>
        </p:txBody>
      </p:sp>
      <p:sp>
        <p:nvSpPr>
          <p:cNvPr id="37896" name="Rectangle 21"/>
          <p:cNvSpPr>
            <a:spLocks noChangeArrowheads="1"/>
          </p:cNvSpPr>
          <p:nvPr/>
        </p:nvSpPr>
        <p:spPr bwMode="auto">
          <a:xfrm>
            <a:off x="2141538" y="3221038"/>
            <a:ext cx="514885" cy="338554"/>
          </a:xfrm>
          <a:prstGeom prst="rect">
            <a:avLst/>
          </a:prstGeom>
          <a:noFill/>
          <a:ln w="9525">
            <a:noFill/>
            <a:miter lim="800000"/>
            <a:headEnd/>
            <a:tailEnd/>
          </a:ln>
        </p:spPr>
        <p:txBody>
          <a:bodyPr wrap="none">
            <a:spAutoFit/>
          </a:bodyPr>
          <a:lstStyle/>
          <a:p>
            <a:r>
              <a:rPr lang="en-US" sz="1600" dirty="0">
                <a:solidFill>
                  <a:srgbClr val="0066CC"/>
                </a:solidFill>
              </a:rPr>
              <a:t>SIP</a:t>
            </a:r>
          </a:p>
        </p:txBody>
      </p:sp>
      <p:sp>
        <p:nvSpPr>
          <p:cNvPr id="37897" name="TextBox 23"/>
          <p:cNvSpPr txBox="1">
            <a:spLocks noChangeArrowheads="1"/>
          </p:cNvSpPr>
          <p:nvPr/>
        </p:nvSpPr>
        <p:spPr bwMode="auto">
          <a:xfrm>
            <a:off x="3817938" y="2359025"/>
            <a:ext cx="1703387" cy="677863"/>
          </a:xfrm>
          <a:prstGeom prst="rect">
            <a:avLst/>
          </a:prstGeom>
          <a:noFill/>
          <a:ln w="9525">
            <a:noFill/>
            <a:miter lim="800000"/>
            <a:headEnd/>
            <a:tailEnd/>
          </a:ln>
        </p:spPr>
        <p:txBody>
          <a:bodyPr wrap="none">
            <a:spAutoFit/>
          </a:bodyPr>
          <a:lstStyle/>
          <a:p>
            <a:pPr algn="ctr"/>
            <a:r>
              <a:rPr lang="en-US" sz="2000" dirty="0"/>
              <a:t> </a:t>
            </a:r>
            <a:r>
              <a:rPr lang="en-US" sz="1800" dirty="0"/>
              <a:t>Signal Control</a:t>
            </a:r>
          </a:p>
          <a:p>
            <a:pPr algn="ctr"/>
            <a:r>
              <a:rPr lang="en-US" sz="1800" dirty="0"/>
              <a:t>Point</a:t>
            </a:r>
            <a:endParaRPr lang="en-US" sz="2000" dirty="0"/>
          </a:p>
        </p:txBody>
      </p:sp>
      <p:pic>
        <p:nvPicPr>
          <p:cNvPr id="37898" name="Picture 99" descr="database.png"/>
          <p:cNvPicPr>
            <a:picLocks noChangeAspect="1"/>
          </p:cNvPicPr>
          <p:nvPr/>
        </p:nvPicPr>
        <p:blipFill>
          <a:blip r:embed="rId6"/>
          <a:srcRect/>
          <a:stretch>
            <a:fillRect/>
          </a:stretch>
        </p:blipFill>
        <p:spPr bwMode="auto">
          <a:xfrm>
            <a:off x="5943600" y="1719263"/>
            <a:ext cx="1077913" cy="1077912"/>
          </a:xfrm>
          <a:prstGeom prst="rect">
            <a:avLst/>
          </a:prstGeom>
          <a:noFill/>
          <a:ln w="9525">
            <a:noFill/>
            <a:miter lim="800000"/>
            <a:headEnd/>
            <a:tailEnd/>
          </a:ln>
        </p:spPr>
      </p:pic>
      <p:sp>
        <p:nvSpPr>
          <p:cNvPr id="37899" name="TextBox 25"/>
          <p:cNvSpPr txBox="1">
            <a:spLocks noChangeArrowheads="1"/>
          </p:cNvSpPr>
          <p:nvPr/>
        </p:nvSpPr>
        <p:spPr bwMode="auto">
          <a:xfrm>
            <a:off x="5514975" y="1633538"/>
            <a:ext cx="730250" cy="400050"/>
          </a:xfrm>
          <a:prstGeom prst="rect">
            <a:avLst/>
          </a:prstGeom>
          <a:noFill/>
          <a:ln w="9525">
            <a:noFill/>
            <a:miter lim="800000"/>
            <a:headEnd/>
            <a:tailEnd/>
          </a:ln>
        </p:spPr>
        <p:txBody>
          <a:bodyPr wrap="none">
            <a:spAutoFit/>
          </a:bodyPr>
          <a:lstStyle/>
          <a:p>
            <a:pPr algn="ctr"/>
            <a:r>
              <a:rPr lang="en-US" sz="2000"/>
              <a:t> </a:t>
            </a:r>
            <a:r>
              <a:rPr lang="en-US" sz="1800"/>
              <a:t>MWI</a:t>
            </a:r>
            <a:endParaRPr lang="en-US" sz="2000"/>
          </a:p>
        </p:txBody>
      </p:sp>
      <p:pic>
        <p:nvPicPr>
          <p:cNvPr id="27" name="Picture 26" descr="cloud.png"/>
          <p:cNvPicPr>
            <a:picLocks noChangeAspect="1"/>
          </p:cNvPicPr>
          <p:nvPr/>
        </p:nvPicPr>
        <p:blipFill>
          <a:blip r:embed="rId7"/>
          <a:srcRect/>
          <a:stretch>
            <a:fillRect/>
          </a:stretch>
        </p:blipFill>
        <p:spPr bwMode="auto">
          <a:xfrm>
            <a:off x="6737350" y="2565400"/>
            <a:ext cx="1668463" cy="1666875"/>
          </a:xfrm>
          <a:prstGeom prst="rect">
            <a:avLst/>
          </a:prstGeom>
          <a:noFill/>
          <a:ln w="9525">
            <a:noFill/>
            <a:miter lim="800000"/>
            <a:headEnd/>
            <a:tailEnd/>
          </a:ln>
          <a:effectLst>
            <a:outerShdw dist="38100" dir="2700000" rotWithShape="0">
              <a:srgbClr val="808080">
                <a:alpha val="42999"/>
              </a:srgbClr>
            </a:outerShdw>
          </a:effectLst>
        </p:spPr>
      </p:pic>
      <p:sp>
        <p:nvSpPr>
          <p:cNvPr id="37901" name="TextBox 27"/>
          <p:cNvSpPr txBox="1">
            <a:spLocks noChangeArrowheads="1"/>
          </p:cNvSpPr>
          <p:nvPr/>
        </p:nvSpPr>
        <p:spPr bwMode="auto">
          <a:xfrm>
            <a:off x="7213600" y="3214688"/>
            <a:ext cx="871538" cy="400050"/>
          </a:xfrm>
          <a:prstGeom prst="rect">
            <a:avLst/>
          </a:prstGeom>
          <a:noFill/>
          <a:ln w="9525">
            <a:noFill/>
            <a:miter lim="800000"/>
            <a:headEnd/>
            <a:tailEnd/>
          </a:ln>
        </p:spPr>
        <p:txBody>
          <a:bodyPr wrap="none">
            <a:spAutoFit/>
          </a:bodyPr>
          <a:lstStyle/>
          <a:p>
            <a:pPr algn="ctr"/>
            <a:r>
              <a:rPr lang="en-US" sz="2000"/>
              <a:t> </a:t>
            </a:r>
            <a:r>
              <a:rPr lang="en-US" sz="1800"/>
              <a:t>PSTN</a:t>
            </a:r>
            <a:endParaRPr lang="en-US" sz="2000"/>
          </a:p>
        </p:txBody>
      </p:sp>
      <p:pic>
        <p:nvPicPr>
          <p:cNvPr id="37902" name="Picture 26" descr="SIP-Phone"/>
          <p:cNvPicPr>
            <a:picLocks noChangeAspect="1" noChangeArrowheads="1"/>
          </p:cNvPicPr>
          <p:nvPr/>
        </p:nvPicPr>
        <p:blipFill>
          <a:blip r:embed="rId8"/>
          <a:srcRect/>
          <a:stretch>
            <a:fillRect/>
          </a:stretch>
        </p:blipFill>
        <p:spPr bwMode="auto">
          <a:xfrm rot="826673">
            <a:off x="8375650" y="4465638"/>
            <a:ext cx="539750" cy="400050"/>
          </a:xfrm>
          <a:prstGeom prst="rect">
            <a:avLst/>
          </a:prstGeom>
          <a:noFill/>
          <a:ln w="9525">
            <a:noFill/>
            <a:miter lim="800000"/>
            <a:headEnd/>
            <a:tailEnd/>
          </a:ln>
        </p:spPr>
      </p:pic>
      <p:sp>
        <p:nvSpPr>
          <p:cNvPr id="37903" name="Line 6"/>
          <p:cNvSpPr>
            <a:spLocks noChangeShapeType="1"/>
          </p:cNvSpPr>
          <p:nvPr/>
        </p:nvSpPr>
        <p:spPr bwMode="auto">
          <a:xfrm flipV="1">
            <a:off x="1030288" y="3027363"/>
            <a:ext cx="508000" cy="1262062"/>
          </a:xfrm>
          <a:prstGeom prst="line">
            <a:avLst/>
          </a:prstGeom>
          <a:noFill/>
          <a:ln w="25400" cap="rnd">
            <a:solidFill>
              <a:srgbClr val="000000"/>
            </a:solidFill>
            <a:round/>
            <a:headEnd/>
            <a:tailEnd type="stealth" w="med" len="med"/>
          </a:ln>
        </p:spPr>
        <p:txBody>
          <a:bodyPr/>
          <a:lstStyle/>
          <a:p>
            <a:endParaRPr lang="en-US"/>
          </a:p>
        </p:txBody>
      </p:sp>
      <p:sp>
        <p:nvSpPr>
          <p:cNvPr id="37904" name="Rectangle 33"/>
          <p:cNvSpPr>
            <a:spLocks noChangeArrowheads="1"/>
          </p:cNvSpPr>
          <p:nvPr/>
        </p:nvSpPr>
        <p:spPr bwMode="auto">
          <a:xfrm>
            <a:off x="7315200" y="4800600"/>
            <a:ext cx="2286000" cy="369888"/>
          </a:xfrm>
          <a:prstGeom prst="rect">
            <a:avLst/>
          </a:prstGeom>
          <a:noFill/>
          <a:ln w="9525">
            <a:noFill/>
            <a:miter lim="800000"/>
            <a:headEnd/>
            <a:tailEnd/>
          </a:ln>
        </p:spPr>
        <p:txBody>
          <a:bodyPr>
            <a:spAutoFit/>
          </a:bodyPr>
          <a:lstStyle/>
          <a:p>
            <a:pPr algn="ctr"/>
            <a:r>
              <a:rPr lang="en-US" sz="1800" dirty="0">
                <a:solidFill>
                  <a:srgbClr val="000000"/>
                </a:solidFill>
              </a:rPr>
              <a:t>Phone</a:t>
            </a:r>
            <a:endParaRPr lang="en-US" sz="2000" dirty="0">
              <a:solidFill>
                <a:srgbClr val="000000"/>
              </a:solidFill>
            </a:endParaRPr>
          </a:p>
        </p:txBody>
      </p:sp>
      <p:sp>
        <p:nvSpPr>
          <p:cNvPr id="37905" name="Line 6"/>
          <p:cNvSpPr>
            <a:spLocks noChangeShapeType="1"/>
          </p:cNvSpPr>
          <p:nvPr/>
        </p:nvSpPr>
        <p:spPr bwMode="auto">
          <a:xfrm>
            <a:off x="6256338" y="2824163"/>
            <a:ext cx="685800" cy="254000"/>
          </a:xfrm>
          <a:prstGeom prst="line">
            <a:avLst/>
          </a:prstGeom>
          <a:noFill/>
          <a:ln w="25400" cap="rnd">
            <a:solidFill>
              <a:srgbClr val="000000"/>
            </a:solidFill>
            <a:round/>
            <a:headEnd/>
            <a:tailEnd type="stealth" w="med" len="med"/>
          </a:ln>
        </p:spPr>
        <p:txBody>
          <a:bodyPr/>
          <a:lstStyle/>
          <a:p>
            <a:endParaRPr lang="en-US"/>
          </a:p>
        </p:txBody>
      </p:sp>
      <p:pic>
        <p:nvPicPr>
          <p:cNvPr id="37906" name="Picture 26" descr="SIP-Phone"/>
          <p:cNvPicPr>
            <a:picLocks noChangeAspect="1" noChangeArrowheads="1"/>
          </p:cNvPicPr>
          <p:nvPr/>
        </p:nvPicPr>
        <p:blipFill>
          <a:blip r:embed="rId8"/>
          <a:srcRect/>
          <a:stretch>
            <a:fillRect/>
          </a:stretch>
        </p:blipFill>
        <p:spPr bwMode="auto">
          <a:xfrm rot="826673">
            <a:off x="668338" y="4278313"/>
            <a:ext cx="539750" cy="400050"/>
          </a:xfrm>
          <a:prstGeom prst="rect">
            <a:avLst/>
          </a:prstGeom>
          <a:noFill/>
          <a:ln w="9525">
            <a:noFill/>
            <a:miter lim="800000"/>
            <a:headEnd/>
            <a:tailEnd/>
          </a:ln>
        </p:spPr>
      </p:pic>
      <p:pic>
        <p:nvPicPr>
          <p:cNvPr id="37907" name="Picture 45" descr="cluster.png"/>
          <p:cNvPicPr>
            <a:picLocks noChangeAspect="1"/>
          </p:cNvPicPr>
          <p:nvPr/>
        </p:nvPicPr>
        <p:blipFill>
          <a:blip r:embed="rId4"/>
          <a:srcRect/>
          <a:stretch>
            <a:fillRect/>
          </a:stretch>
        </p:blipFill>
        <p:spPr bwMode="auto">
          <a:xfrm>
            <a:off x="5280025" y="3722688"/>
            <a:ext cx="1365250" cy="1366837"/>
          </a:xfrm>
          <a:prstGeom prst="rect">
            <a:avLst/>
          </a:prstGeom>
          <a:noFill/>
          <a:ln w="9525">
            <a:noFill/>
            <a:miter lim="800000"/>
            <a:headEnd/>
            <a:tailEnd/>
          </a:ln>
        </p:spPr>
      </p:pic>
      <p:sp>
        <p:nvSpPr>
          <p:cNvPr id="37908" name="TextBox 38"/>
          <p:cNvSpPr txBox="1">
            <a:spLocks noChangeArrowheads="1"/>
          </p:cNvSpPr>
          <p:nvPr/>
        </p:nvSpPr>
        <p:spPr bwMode="auto">
          <a:xfrm>
            <a:off x="5791200" y="4953000"/>
            <a:ext cx="1806575" cy="676275"/>
          </a:xfrm>
          <a:prstGeom prst="rect">
            <a:avLst/>
          </a:prstGeom>
          <a:noFill/>
          <a:ln w="9525">
            <a:noFill/>
            <a:miter lim="800000"/>
            <a:headEnd/>
            <a:tailEnd/>
          </a:ln>
        </p:spPr>
        <p:txBody>
          <a:bodyPr wrap="none">
            <a:spAutoFit/>
          </a:bodyPr>
          <a:lstStyle/>
          <a:p>
            <a:pPr algn="ctr"/>
            <a:r>
              <a:rPr lang="en-US" sz="2000" dirty="0"/>
              <a:t> </a:t>
            </a:r>
            <a:r>
              <a:rPr lang="en-US" sz="1800" dirty="0"/>
              <a:t>Signal Transfer</a:t>
            </a:r>
          </a:p>
          <a:p>
            <a:pPr algn="ctr"/>
            <a:r>
              <a:rPr lang="en-US" sz="1800" dirty="0"/>
              <a:t>Point</a:t>
            </a:r>
            <a:endParaRPr lang="en-US" sz="2000" dirty="0"/>
          </a:p>
        </p:txBody>
      </p:sp>
      <p:sp>
        <p:nvSpPr>
          <p:cNvPr id="37909" name="Rectangle 43"/>
          <p:cNvSpPr>
            <a:spLocks noChangeArrowheads="1"/>
          </p:cNvSpPr>
          <p:nvPr/>
        </p:nvSpPr>
        <p:spPr bwMode="auto">
          <a:xfrm>
            <a:off x="-609600" y="3886200"/>
            <a:ext cx="2286000" cy="369888"/>
          </a:xfrm>
          <a:prstGeom prst="rect">
            <a:avLst/>
          </a:prstGeom>
          <a:noFill/>
          <a:ln w="9525">
            <a:noFill/>
            <a:miter lim="800000"/>
            <a:headEnd/>
            <a:tailEnd/>
          </a:ln>
        </p:spPr>
        <p:txBody>
          <a:bodyPr>
            <a:spAutoFit/>
          </a:bodyPr>
          <a:lstStyle/>
          <a:p>
            <a:pPr algn="ctr"/>
            <a:r>
              <a:rPr lang="en-US" sz="1800" dirty="0">
                <a:solidFill>
                  <a:srgbClr val="000000"/>
                </a:solidFill>
              </a:rPr>
              <a:t>IP Phone</a:t>
            </a:r>
            <a:endParaRPr lang="en-US" sz="2000" dirty="0">
              <a:solidFill>
                <a:srgbClr val="000000"/>
              </a:solidFill>
            </a:endParaRPr>
          </a:p>
        </p:txBody>
      </p:sp>
      <p:sp>
        <p:nvSpPr>
          <p:cNvPr id="37910" name="Rectangle 44"/>
          <p:cNvSpPr>
            <a:spLocks noChangeArrowheads="1"/>
          </p:cNvSpPr>
          <p:nvPr/>
        </p:nvSpPr>
        <p:spPr bwMode="auto">
          <a:xfrm>
            <a:off x="617538" y="3424238"/>
            <a:ext cx="514885" cy="338554"/>
          </a:xfrm>
          <a:prstGeom prst="rect">
            <a:avLst/>
          </a:prstGeom>
          <a:noFill/>
          <a:ln w="9525">
            <a:noFill/>
            <a:miter lim="800000"/>
            <a:headEnd/>
            <a:tailEnd/>
          </a:ln>
        </p:spPr>
        <p:txBody>
          <a:bodyPr wrap="none">
            <a:spAutoFit/>
          </a:bodyPr>
          <a:lstStyle/>
          <a:p>
            <a:r>
              <a:rPr lang="en-US" sz="1600" dirty="0">
                <a:solidFill>
                  <a:srgbClr val="0066CC"/>
                </a:solidFill>
              </a:rPr>
              <a:t>SIP</a:t>
            </a:r>
          </a:p>
        </p:txBody>
      </p:sp>
      <p:sp>
        <p:nvSpPr>
          <p:cNvPr id="37911" name="Rectangle 45"/>
          <p:cNvSpPr>
            <a:spLocks noChangeArrowheads="1"/>
          </p:cNvSpPr>
          <p:nvPr/>
        </p:nvSpPr>
        <p:spPr bwMode="auto">
          <a:xfrm>
            <a:off x="4327525" y="3241675"/>
            <a:ext cx="729687" cy="338554"/>
          </a:xfrm>
          <a:prstGeom prst="rect">
            <a:avLst/>
          </a:prstGeom>
          <a:noFill/>
          <a:ln w="9525">
            <a:noFill/>
            <a:miter lim="800000"/>
            <a:headEnd/>
            <a:tailEnd/>
          </a:ln>
        </p:spPr>
        <p:txBody>
          <a:bodyPr wrap="none">
            <a:spAutoFit/>
          </a:bodyPr>
          <a:lstStyle/>
          <a:p>
            <a:r>
              <a:rPr lang="en-US" sz="1600" dirty="0">
                <a:solidFill>
                  <a:srgbClr val="0066CC"/>
                </a:solidFill>
              </a:rPr>
              <a:t>TCAP</a:t>
            </a:r>
          </a:p>
        </p:txBody>
      </p:sp>
      <p:cxnSp>
        <p:nvCxnSpPr>
          <p:cNvPr id="37912" name="Straight Arrow Connector 46"/>
          <p:cNvCxnSpPr>
            <a:cxnSpLocks noChangeShapeType="1"/>
          </p:cNvCxnSpPr>
          <p:nvPr/>
        </p:nvCxnSpPr>
        <p:spPr bwMode="auto">
          <a:xfrm>
            <a:off x="4281488" y="4289425"/>
            <a:ext cx="1335087" cy="479425"/>
          </a:xfrm>
          <a:prstGeom prst="straightConnector1">
            <a:avLst/>
          </a:prstGeom>
          <a:noFill/>
          <a:ln w="25400" cap="rnd">
            <a:solidFill>
              <a:srgbClr val="000000"/>
            </a:solidFill>
            <a:round/>
            <a:headEnd/>
            <a:tailEnd type="stealth" w="med" len="med"/>
          </a:ln>
        </p:spPr>
      </p:cxnSp>
      <p:sp>
        <p:nvSpPr>
          <p:cNvPr id="37913" name="Rectangle 47"/>
          <p:cNvSpPr>
            <a:spLocks noChangeArrowheads="1"/>
          </p:cNvSpPr>
          <p:nvPr/>
        </p:nvSpPr>
        <p:spPr bwMode="auto">
          <a:xfrm>
            <a:off x="4419600" y="4114800"/>
            <a:ext cx="1186030" cy="338554"/>
          </a:xfrm>
          <a:prstGeom prst="rect">
            <a:avLst/>
          </a:prstGeom>
          <a:noFill/>
          <a:ln w="9525">
            <a:noFill/>
            <a:miter lim="800000"/>
            <a:headEnd/>
            <a:tailEnd/>
          </a:ln>
        </p:spPr>
        <p:txBody>
          <a:bodyPr wrap="none">
            <a:spAutoFit/>
          </a:bodyPr>
          <a:lstStyle/>
          <a:p>
            <a:r>
              <a:rPr lang="en-US" sz="1600" dirty="0">
                <a:solidFill>
                  <a:srgbClr val="0066CC"/>
                </a:solidFill>
              </a:rPr>
              <a:t>ISUP / IMT</a:t>
            </a:r>
          </a:p>
        </p:txBody>
      </p:sp>
      <p:sp>
        <p:nvSpPr>
          <p:cNvPr id="37914" name="Line 6"/>
          <p:cNvSpPr>
            <a:spLocks noChangeShapeType="1"/>
          </p:cNvSpPr>
          <p:nvPr/>
        </p:nvSpPr>
        <p:spPr bwMode="auto">
          <a:xfrm flipV="1">
            <a:off x="6342063" y="3722688"/>
            <a:ext cx="1060450" cy="727075"/>
          </a:xfrm>
          <a:prstGeom prst="line">
            <a:avLst/>
          </a:prstGeom>
          <a:noFill/>
          <a:ln w="25400" cap="rnd">
            <a:solidFill>
              <a:srgbClr val="000000"/>
            </a:solidFill>
            <a:round/>
            <a:headEnd/>
            <a:tailEnd type="stealth" w="med" len="med"/>
          </a:ln>
        </p:spPr>
        <p:txBody>
          <a:bodyPr/>
          <a:lstStyle/>
          <a:p>
            <a:endParaRPr lang="en-US"/>
          </a:p>
        </p:txBody>
      </p:sp>
      <p:sp>
        <p:nvSpPr>
          <p:cNvPr id="37915" name="Rectangle 50"/>
          <p:cNvSpPr>
            <a:spLocks noChangeArrowheads="1"/>
          </p:cNvSpPr>
          <p:nvPr/>
        </p:nvSpPr>
        <p:spPr bwMode="auto">
          <a:xfrm>
            <a:off x="6642100" y="4192588"/>
            <a:ext cx="1186030" cy="338554"/>
          </a:xfrm>
          <a:prstGeom prst="rect">
            <a:avLst/>
          </a:prstGeom>
          <a:noFill/>
          <a:ln w="9525">
            <a:noFill/>
            <a:miter lim="800000"/>
            <a:headEnd/>
            <a:tailEnd/>
          </a:ln>
        </p:spPr>
        <p:txBody>
          <a:bodyPr wrap="none">
            <a:spAutoFit/>
          </a:bodyPr>
          <a:lstStyle/>
          <a:p>
            <a:r>
              <a:rPr lang="en-US" sz="1600" dirty="0">
                <a:solidFill>
                  <a:srgbClr val="0066CC"/>
                </a:solidFill>
              </a:rPr>
              <a:t>ISUP / IMT</a:t>
            </a:r>
          </a:p>
        </p:txBody>
      </p:sp>
      <p:sp>
        <p:nvSpPr>
          <p:cNvPr id="37916" name="Line 6"/>
          <p:cNvSpPr>
            <a:spLocks noChangeShapeType="1"/>
          </p:cNvSpPr>
          <p:nvPr/>
        </p:nvSpPr>
        <p:spPr bwMode="auto">
          <a:xfrm>
            <a:off x="8215313" y="3810000"/>
            <a:ext cx="461962" cy="654050"/>
          </a:xfrm>
          <a:prstGeom prst="line">
            <a:avLst/>
          </a:prstGeom>
          <a:noFill/>
          <a:ln w="25400" cap="rnd">
            <a:solidFill>
              <a:srgbClr val="000000"/>
            </a:solidFill>
            <a:round/>
            <a:headEnd/>
            <a:tailEnd type="stealth" w="med" len="med"/>
          </a:ln>
        </p:spPr>
        <p:txBody>
          <a:bodyPr/>
          <a:lstStyle/>
          <a:p>
            <a:endParaRPr lang="en-US"/>
          </a:p>
        </p:txBody>
      </p:sp>
      <p:pic>
        <p:nvPicPr>
          <p:cNvPr id="37917" name="Picture 46" descr="Server.png"/>
          <p:cNvPicPr>
            <a:picLocks noChangeAspect="1"/>
          </p:cNvPicPr>
          <p:nvPr/>
        </p:nvPicPr>
        <p:blipFill>
          <a:blip r:embed="rId9"/>
          <a:srcRect/>
          <a:stretch>
            <a:fillRect/>
          </a:stretch>
        </p:blipFill>
        <p:spPr bwMode="auto">
          <a:xfrm>
            <a:off x="2243138" y="1736725"/>
            <a:ext cx="1023937" cy="1023938"/>
          </a:xfrm>
          <a:prstGeom prst="rect">
            <a:avLst/>
          </a:prstGeom>
          <a:noFill/>
          <a:ln w="9525">
            <a:noFill/>
            <a:miter lim="800000"/>
            <a:headEnd/>
            <a:tailEnd/>
          </a:ln>
        </p:spPr>
      </p:pic>
      <p:sp>
        <p:nvSpPr>
          <p:cNvPr id="37918" name="TextBox 53"/>
          <p:cNvSpPr txBox="1">
            <a:spLocks noChangeArrowheads="1"/>
          </p:cNvSpPr>
          <p:nvPr/>
        </p:nvSpPr>
        <p:spPr bwMode="auto">
          <a:xfrm>
            <a:off x="3163888" y="1720850"/>
            <a:ext cx="884237" cy="676275"/>
          </a:xfrm>
          <a:prstGeom prst="rect">
            <a:avLst/>
          </a:prstGeom>
          <a:noFill/>
          <a:ln w="9525">
            <a:noFill/>
            <a:miter lim="800000"/>
            <a:headEnd/>
            <a:tailEnd/>
          </a:ln>
        </p:spPr>
        <p:txBody>
          <a:bodyPr wrap="none">
            <a:spAutoFit/>
          </a:bodyPr>
          <a:lstStyle/>
          <a:p>
            <a:pPr algn="ctr"/>
            <a:r>
              <a:rPr lang="en-US" sz="2000" dirty="0"/>
              <a:t> </a:t>
            </a:r>
            <a:r>
              <a:rPr lang="en-US" sz="1800" dirty="0"/>
              <a:t>Media</a:t>
            </a:r>
          </a:p>
          <a:p>
            <a:pPr algn="ctr"/>
            <a:r>
              <a:rPr lang="en-US" sz="1800" dirty="0"/>
              <a:t>Server</a:t>
            </a:r>
            <a:endParaRPr lang="en-US" sz="2000" dirty="0"/>
          </a:p>
        </p:txBody>
      </p:sp>
      <p:sp>
        <p:nvSpPr>
          <p:cNvPr id="37919" name="Line 6"/>
          <p:cNvSpPr>
            <a:spLocks noChangeShapeType="1"/>
          </p:cNvSpPr>
          <p:nvPr/>
        </p:nvSpPr>
        <p:spPr bwMode="auto">
          <a:xfrm flipV="1">
            <a:off x="2017713" y="2605088"/>
            <a:ext cx="463550" cy="46037"/>
          </a:xfrm>
          <a:prstGeom prst="line">
            <a:avLst/>
          </a:prstGeom>
          <a:noFill/>
          <a:ln w="25400" cap="rnd">
            <a:solidFill>
              <a:srgbClr val="000000"/>
            </a:solidFill>
            <a:round/>
            <a:headEnd/>
            <a:tailEnd type="stealth" w="med" len="med"/>
          </a:ln>
        </p:spPr>
        <p:txBody>
          <a:bodyPr/>
          <a:lstStyle/>
          <a:p>
            <a:endParaRPr lang="en-US"/>
          </a:p>
        </p:txBody>
      </p:sp>
      <p:sp>
        <p:nvSpPr>
          <p:cNvPr id="37920" name="Line 6"/>
          <p:cNvSpPr>
            <a:spLocks noChangeShapeType="1"/>
          </p:cNvSpPr>
          <p:nvPr/>
        </p:nvSpPr>
        <p:spPr bwMode="auto">
          <a:xfrm flipV="1">
            <a:off x="1146175" y="3854450"/>
            <a:ext cx="1974850" cy="623888"/>
          </a:xfrm>
          <a:prstGeom prst="line">
            <a:avLst/>
          </a:prstGeom>
          <a:noFill/>
          <a:ln w="25400" cap="rnd">
            <a:solidFill>
              <a:srgbClr val="000000"/>
            </a:solidFill>
            <a:round/>
            <a:headEnd/>
            <a:tailEnd type="stealth" w="med" len="med"/>
          </a:ln>
        </p:spPr>
        <p:txBody>
          <a:bodyPr/>
          <a:lstStyle/>
          <a:p>
            <a:endParaRPr lang="en-US"/>
          </a:p>
        </p:txBody>
      </p:sp>
      <p:sp>
        <p:nvSpPr>
          <p:cNvPr id="37921" name="Rectangle 57"/>
          <p:cNvSpPr>
            <a:spLocks noChangeArrowheads="1"/>
          </p:cNvSpPr>
          <p:nvPr/>
        </p:nvSpPr>
        <p:spPr bwMode="auto">
          <a:xfrm>
            <a:off x="1828800" y="3733800"/>
            <a:ext cx="589713" cy="338554"/>
          </a:xfrm>
          <a:prstGeom prst="rect">
            <a:avLst/>
          </a:prstGeom>
          <a:noFill/>
          <a:ln w="9525">
            <a:noFill/>
            <a:miter lim="800000"/>
            <a:headEnd/>
            <a:tailEnd/>
          </a:ln>
        </p:spPr>
        <p:txBody>
          <a:bodyPr wrap="none">
            <a:spAutoFit/>
          </a:bodyPr>
          <a:lstStyle/>
          <a:p>
            <a:r>
              <a:rPr lang="en-US" sz="1600" dirty="0">
                <a:solidFill>
                  <a:srgbClr val="0066CC"/>
                </a:solidFill>
              </a:rPr>
              <a:t>RTP</a:t>
            </a:r>
          </a:p>
        </p:txBody>
      </p:sp>
      <p:sp>
        <p:nvSpPr>
          <p:cNvPr id="37922" name="Line 6"/>
          <p:cNvSpPr>
            <a:spLocks noChangeShapeType="1"/>
          </p:cNvSpPr>
          <p:nvPr/>
        </p:nvSpPr>
        <p:spPr bwMode="auto">
          <a:xfrm>
            <a:off x="1770063" y="2895600"/>
            <a:ext cx="1712912" cy="725488"/>
          </a:xfrm>
          <a:prstGeom prst="line">
            <a:avLst/>
          </a:prstGeom>
          <a:noFill/>
          <a:ln w="25400" cap="rnd">
            <a:solidFill>
              <a:srgbClr val="000000"/>
            </a:solidFill>
            <a:round/>
            <a:headEnd/>
            <a:tailEnd type="stealth" w="med" len="med"/>
          </a:ln>
        </p:spPr>
        <p:txBody>
          <a:bodyPr/>
          <a:lstStyle/>
          <a:p>
            <a:endParaRPr lang="en-US"/>
          </a:p>
        </p:txBody>
      </p:sp>
      <p:sp>
        <p:nvSpPr>
          <p:cNvPr id="67" name="Rectangle 66"/>
          <p:cNvSpPr/>
          <p:nvPr/>
        </p:nvSpPr>
        <p:spPr>
          <a:xfrm>
            <a:off x="152400" y="5029200"/>
            <a:ext cx="5638800" cy="1200329"/>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p:spPr>
        <p:txBody>
          <a:bodyPr wrap="square">
            <a:spAutoFit/>
          </a:bodyPr>
          <a:lstStyle/>
          <a:p>
            <a:pPr marL="457200" indent="-457200">
              <a:defRPr/>
            </a:pPr>
            <a:r>
              <a:rPr lang="en-US" sz="1800" dirty="0" smtClean="0">
                <a:latin typeface="Arial" charset="0"/>
                <a:ea typeface="ＭＳ Ｐゴシック" charset="-128"/>
              </a:rPr>
              <a:t>Solution:  Gateway </a:t>
            </a:r>
            <a:r>
              <a:rPr lang="en-US" dirty="0" smtClean="0">
                <a:ea typeface="ＭＳ Ｐゴシック" charset="-128"/>
              </a:rPr>
              <a:t>helps integrate SIP and SS7 voice</a:t>
            </a:r>
            <a:endParaRPr lang="en-US" sz="1800" dirty="0" smtClean="0">
              <a:latin typeface="Arial" charset="0"/>
              <a:ea typeface="ＭＳ Ｐゴシック" charset="-128"/>
            </a:endParaRPr>
          </a:p>
          <a:p>
            <a:pPr marL="457200" indent="-457200">
              <a:buFont typeface="Arial" pitchFamily="34" charset="0"/>
              <a:buChar char="•"/>
              <a:defRPr/>
            </a:pPr>
            <a:r>
              <a:rPr lang="en-US" sz="1800" dirty="0" smtClean="0">
                <a:latin typeface="Arial" charset="0"/>
                <a:ea typeface="ＭＳ Ｐゴシック" charset="-128"/>
              </a:rPr>
              <a:t>Call </a:t>
            </a:r>
            <a:r>
              <a:rPr lang="en-US" sz="1800" dirty="0">
                <a:latin typeface="Arial" charset="0"/>
                <a:ea typeface="ＭＳ Ｐゴシック" charset="-128"/>
              </a:rPr>
              <a:t>placed and message left</a:t>
            </a:r>
          </a:p>
          <a:p>
            <a:pPr marL="457200" indent="-457200">
              <a:buFont typeface="Arial" pitchFamily="34" charset="0"/>
              <a:buChar char="•"/>
              <a:defRPr/>
            </a:pPr>
            <a:r>
              <a:rPr lang="en-US" sz="1800" dirty="0">
                <a:latin typeface="Arial" charset="0"/>
                <a:ea typeface="ＭＳ Ｐゴシック" charset="-128"/>
              </a:rPr>
              <a:t>SIP Notify sent to </a:t>
            </a:r>
            <a:r>
              <a:rPr lang="en-US" sz="1800" dirty="0" smtClean="0">
                <a:latin typeface="Arial" charset="0"/>
                <a:ea typeface="ＭＳ Ｐゴシック" charset="-128"/>
              </a:rPr>
              <a:t>Gateway</a:t>
            </a:r>
            <a:endParaRPr lang="en-US" sz="1800" dirty="0">
              <a:latin typeface="Arial" charset="0"/>
              <a:ea typeface="ＭＳ Ｐゴシック" charset="-128"/>
            </a:endParaRPr>
          </a:p>
          <a:p>
            <a:pPr marL="457200" indent="-457200">
              <a:buFont typeface="Arial" pitchFamily="34" charset="0"/>
              <a:buChar char="•"/>
              <a:defRPr/>
            </a:pPr>
            <a:r>
              <a:rPr lang="en-US" sz="1800" dirty="0" smtClean="0">
                <a:latin typeface="Arial" charset="0"/>
                <a:ea typeface="ＭＳ Ｐゴシック" charset="-128"/>
              </a:rPr>
              <a:t>Gateway converts to SS7 TCAP to notify user</a:t>
            </a:r>
            <a:endParaRPr lang="en-US" sz="1800" dirty="0">
              <a:latin typeface="Arial" charset="0"/>
              <a:ea typeface="ＭＳ Ｐゴシック" charset="-128"/>
            </a:endParaRPr>
          </a:p>
        </p:txBody>
      </p:sp>
      <p:sp>
        <p:nvSpPr>
          <p:cNvPr id="37925" name="Rectangle 67"/>
          <p:cNvSpPr>
            <a:spLocks noChangeArrowheads="1"/>
          </p:cNvSpPr>
          <p:nvPr/>
        </p:nvSpPr>
        <p:spPr bwMode="auto">
          <a:xfrm>
            <a:off x="1968500" y="2654300"/>
            <a:ext cx="514885" cy="338554"/>
          </a:xfrm>
          <a:prstGeom prst="rect">
            <a:avLst/>
          </a:prstGeom>
          <a:noFill/>
          <a:ln w="9525">
            <a:noFill/>
            <a:miter lim="800000"/>
            <a:headEnd/>
            <a:tailEnd/>
          </a:ln>
        </p:spPr>
        <p:txBody>
          <a:bodyPr wrap="none">
            <a:spAutoFit/>
          </a:bodyPr>
          <a:lstStyle/>
          <a:p>
            <a:r>
              <a:rPr lang="en-US" sz="1600" dirty="0">
                <a:solidFill>
                  <a:srgbClr val="0066CC"/>
                </a:solidFill>
              </a:rPr>
              <a:t>SIP</a:t>
            </a:r>
          </a:p>
        </p:txBody>
      </p:sp>
      <p:cxnSp>
        <p:nvCxnSpPr>
          <p:cNvPr id="37926" name="Straight Arrow Connector 46"/>
          <p:cNvCxnSpPr>
            <a:cxnSpLocks noChangeShapeType="1"/>
          </p:cNvCxnSpPr>
          <p:nvPr/>
        </p:nvCxnSpPr>
        <p:spPr bwMode="auto">
          <a:xfrm flipV="1">
            <a:off x="4562475" y="3413125"/>
            <a:ext cx="974725" cy="569913"/>
          </a:xfrm>
          <a:prstGeom prst="straightConnector1">
            <a:avLst/>
          </a:prstGeom>
          <a:noFill/>
          <a:ln w="25400" cap="rnd">
            <a:solidFill>
              <a:srgbClr val="000000"/>
            </a:solidFill>
            <a:round/>
            <a:headEnd/>
            <a:tailEnd type="stealth" w="med" len="med"/>
          </a:ln>
        </p:spPr>
      </p:cxnSp>
      <p:sp>
        <p:nvSpPr>
          <p:cNvPr id="41" name="TextBox 40"/>
          <p:cNvSpPr txBox="1"/>
          <p:nvPr/>
        </p:nvSpPr>
        <p:spPr>
          <a:xfrm>
            <a:off x="228600" y="4648200"/>
            <a:ext cx="5237331" cy="369332"/>
          </a:xfrm>
          <a:prstGeom prst="rect">
            <a:avLst/>
          </a:prstGeom>
          <a:noFill/>
        </p:spPr>
        <p:txBody>
          <a:bodyPr wrap="none" rtlCol="0">
            <a:spAutoFit/>
          </a:bodyPr>
          <a:lstStyle/>
          <a:p>
            <a:r>
              <a:rPr lang="en-US" dirty="0" smtClean="0"/>
              <a:t>Issue:  Notify subscriber when voice mail arrives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
                                            <p:bg/>
                                          </p:spTgt>
                                        </p:tgtEl>
                                        <p:attrNameLst>
                                          <p:attrName>style.visibility</p:attrName>
                                        </p:attrNameLst>
                                      </p:cBhvr>
                                      <p:to>
                                        <p:strVal val="visible"/>
                                      </p:to>
                                    </p:set>
                                    <p:animEffect transition="in" filter="dissolve">
                                      <p:cBhvr>
                                        <p:cTn id="7" dur="500"/>
                                        <p:tgtEl>
                                          <p:spTgt spid="67">
                                            <p:bg/>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7">
                                            <p:txEl>
                                              <p:pRg st="1" end="1"/>
                                            </p:txEl>
                                          </p:spTgt>
                                        </p:tgtEl>
                                        <p:attrNameLst>
                                          <p:attrName>style.visibility</p:attrName>
                                        </p:attrNameLst>
                                      </p:cBhvr>
                                      <p:to>
                                        <p:strVal val="visible"/>
                                      </p:to>
                                    </p:set>
                                    <p:anim calcmode="lin" valueType="num">
                                      <p:cBhvr additive="base">
                                        <p:cTn id="12" dur="500" fill="hold"/>
                                        <p:tgtEl>
                                          <p:spTgt spid="6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7">
                                            <p:txEl>
                                              <p:pRg st="0" end="0"/>
                                            </p:txEl>
                                          </p:spTgt>
                                        </p:tgtEl>
                                        <p:attrNameLst>
                                          <p:attrName>style.visibility</p:attrName>
                                        </p:attrNameLst>
                                      </p:cBhvr>
                                      <p:to>
                                        <p:strVal val="visible"/>
                                      </p:to>
                                    </p:set>
                                    <p:anim calcmode="lin" valueType="num">
                                      <p:cBhvr additive="base">
                                        <p:cTn id="18" dur="500" fill="hold"/>
                                        <p:tgtEl>
                                          <p:spTgt spid="6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7">
                                            <p:txEl>
                                              <p:pRg st="2" end="2"/>
                                            </p:txEl>
                                          </p:spTgt>
                                        </p:tgtEl>
                                        <p:attrNameLst>
                                          <p:attrName>style.visibility</p:attrName>
                                        </p:attrNameLst>
                                      </p:cBhvr>
                                      <p:to>
                                        <p:strVal val="visible"/>
                                      </p:to>
                                    </p:set>
                                    <p:anim calcmode="lin" valueType="num">
                                      <p:cBhvr additive="base">
                                        <p:cTn id="24" dur="500" fill="hold"/>
                                        <p:tgtEl>
                                          <p:spTgt spid="6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7">
                                            <p:txEl>
                                              <p:pRg st="3" end="3"/>
                                            </p:txEl>
                                          </p:spTgt>
                                        </p:tgtEl>
                                        <p:attrNameLst>
                                          <p:attrName>style.visibility</p:attrName>
                                        </p:attrNameLst>
                                      </p:cBhvr>
                                      <p:to>
                                        <p:strVal val="visible"/>
                                      </p:to>
                                    </p:set>
                                    <p:anim calcmode="lin" valueType="num">
                                      <p:cBhvr additive="base">
                                        <p:cTn id="30" dur="500" fill="hold"/>
                                        <p:tgtEl>
                                          <p:spTgt spid="6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Voice over IP is alive and well</a:t>
            </a:r>
          </a:p>
          <a:p>
            <a:r>
              <a:rPr lang="en-US" dirty="0" smtClean="0"/>
              <a:t>Carriers are actively deploying VoIP as the migration from the PSTN continues</a:t>
            </a:r>
          </a:p>
          <a:p>
            <a:r>
              <a:rPr lang="en-US" dirty="0" smtClean="0"/>
              <a:t>Transition to VoIP is in process for both consumers and enterprises</a:t>
            </a:r>
          </a:p>
          <a:p>
            <a:r>
              <a:rPr lang="en-US" dirty="0" smtClean="0"/>
              <a:t>VoIP drivers include cost savings and new services</a:t>
            </a:r>
          </a:p>
          <a:p>
            <a:pPr>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Agenda</a:t>
            </a:r>
            <a:endParaRPr lang="en-US" dirty="0"/>
          </a:p>
        </p:txBody>
      </p:sp>
      <p:sp>
        <p:nvSpPr>
          <p:cNvPr id="7171" name="Rectangle 3"/>
          <p:cNvSpPr>
            <a:spLocks noGrp="1" noChangeArrowheads="1"/>
          </p:cNvSpPr>
          <p:nvPr>
            <p:ph type="body" idx="1"/>
          </p:nvPr>
        </p:nvSpPr>
        <p:spPr>
          <a:xfrm>
            <a:off x="304800" y="1295400"/>
            <a:ext cx="8229600" cy="4525963"/>
          </a:xfrm>
        </p:spPr>
        <p:txBody>
          <a:bodyPr/>
          <a:lstStyle/>
          <a:p>
            <a:r>
              <a:rPr lang="en-US" dirty="0" smtClean="0"/>
              <a:t>Signs of the Time</a:t>
            </a:r>
          </a:p>
          <a:p>
            <a:r>
              <a:rPr lang="en-US" dirty="0" smtClean="0"/>
              <a:t>Is VoIP Dead?  </a:t>
            </a:r>
          </a:p>
          <a:p>
            <a:r>
              <a:rPr lang="en-US" dirty="0" smtClean="0"/>
              <a:t>Myth vs. Reality</a:t>
            </a:r>
          </a:p>
          <a:p>
            <a:r>
              <a:rPr lang="en-US" dirty="0" smtClean="0"/>
              <a:t>Transitions Underway</a:t>
            </a:r>
          </a:p>
          <a:p>
            <a:r>
              <a:rPr lang="en-US" dirty="0" smtClean="0"/>
              <a:t>New Use Cases</a:t>
            </a:r>
          </a:p>
          <a:p>
            <a:r>
              <a:rPr lang="en-US" dirty="0" smtClean="0"/>
              <a:t>Summary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Signs of the Times</a:t>
            </a:r>
            <a:endParaRPr lang="en-US" dirty="0"/>
          </a:p>
        </p:txBody>
      </p:sp>
      <p:sp>
        <p:nvSpPr>
          <p:cNvPr id="8195" name="Rectangle 3"/>
          <p:cNvSpPr>
            <a:spLocks noGrp="1" noChangeArrowheads="1"/>
          </p:cNvSpPr>
          <p:nvPr>
            <p:ph type="body" idx="1"/>
          </p:nvPr>
        </p:nvSpPr>
        <p:spPr>
          <a:xfrm>
            <a:off x="457200" y="1371600"/>
            <a:ext cx="8229600" cy="4525963"/>
          </a:xfrm>
        </p:spPr>
        <p:txBody>
          <a:bodyPr/>
          <a:lstStyle/>
          <a:p>
            <a:r>
              <a:rPr lang="en-US" dirty="0" smtClean="0"/>
              <a:t>Headlines:  </a:t>
            </a:r>
          </a:p>
          <a:p>
            <a:pPr lvl="1"/>
            <a:r>
              <a:rPr lang="en-US" sz="2400" dirty="0" smtClean="0"/>
              <a:t>Nortel files for protection from creditors in USA and other countries (Nortel, January 2009)</a:t>
            </a:r>
          </a:p>
          <a:p>
            <a:pPr lvl="1"/>
            <a:r>
              <a:rPr lang="en-US" sz="2400" dirty="0" err="1" smtClean="0"/>
              <a:t>Audiocodes</a:t>
            </a:r>
            <a:r>
              <a:rPr lang="en-US" sz="2400" dirty="0" smtClean="0"/>
              <a:t> announces cost reduction steps</a:t>
            </a:r>
          </a:p>
          <a:p>
            <a:pPr lvl="1">
              <a:buNone/>
            </a:pPr>
            <a:r>
              <a:rPr lang="en-US" sz="2400" dirty="0" smtClean="0"/>
              <a:t>( </a:t>
            </a:r>
            <a:r>
              <a:rPr lang="en-US" sz="2400" dirty="0" err="1" smtClean="0"/>
              <a:t>Audiocodes</a:t>
            </a:r>
            <a:r>
              <a:rPr lang="en-US" sz="2400" dirty="0" smtClean="0"/>
              <a:t>, Jan 2009)  </a:t>
            </a:r>
          </a:p>
          <a:p>
            <a:pPr lvl="1"/>
            <a:r>
              <a:rPr lang="en-US" sz="2400" dirty="0" err="1" smtClean="0"/>
              <a:t>Sonus</a:t>
            </a:r>
            <a:r>
              <a:rPr lang="en-US" sz="2400" dirty="0" smtClean="0"/>
              <a:t> announces restructuring initiative (</a:t>
            </a:r>
            <a:r>
              <a:rPr lang="en-US" sz="2400" dirty="0" err="1" smtClean="0"/>
              <a:t>Sonus</a:t>
            </a:r>
            <a:r>
              <a:rPr lang="en-US" sz="2400" dirty="0" smtClean="0"/>
              <a:t>, March 2009)</a:t>
            </a:r>
          </a:p>
          <a:p>
            <a:pPr lvl="1"/>
            <a:r>
              <a:rPr lang="en-US" sz="2400" dirty="0" smtClean="0"/>
              <a:t>EBay to Unload Skype In IPO, Citing Poor Fit (WSJ.com, April 2009)</a:t>
            </a:r>
          </a:p>
          <a:p>
            <a:pPr lvl="1"/>
            <a:r>
              <a:rPr lang="en-US" sz="2400" dirty="0" smtClean="0"/>
              <a:t>Cisco Systems Eliminates 700 jobs (Mercurynews.com, July 2009)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VoIP Dead?  </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Lots of turbulence in the VoIP market</a:t>
            </a:r>
          </a:p>
          <a:p>
            <a:r>
              <a:rPr lang="en-US" dirty="0" smtClean="0"/>
              <a:t>Yet, long term migration from the PSTN to IP continues</a:t>
            </a:r>
          </a:p>
          <a:p>
            <a:r>
              <a:rPr lang="en-US" dirty="0" smtClean="0"/>
              <a:t>Other indicators:</a:t>
            </a:r>
          </a:p>
          <a:p>
            <a:pPr lvl="1"/>
            <a:r>
              <a:rPr lang="en-US" dirty="0" err="1" smtClean="0"/>
              <a:t>Infonetics</a:t>
            </a:r>
            <a:r>
              <a:rPr lang="en-US" dirty="0" smtClean="0"/>
              <a:t> says Nortel #1 in Carrier VoIP (March, 2009)  </a:t>
            </a:r>
          </a:p>
          <a:p>
            <a:pPr lvl="1"/>
            <a:r>
              <a:rPr lang="en-US" dirty="0" smtClean="0"/>
              <a:t>Skype IPO targets $1B+</a:t>
            </a:r>
          </a:p>
          <a:p>
            <a:r>
              <a:rPr lang="en-US" dirty="0" smtClean="0"/>
              <a:t>So, what is going on with VoIP?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Myth vs. Reality</a:t>
            </a:r>
            <a:endParaRPr lang="en-US" dirty="0"/>
          </a:p>
        </p:txBody>
      </p:sp>
      <p:sp>
        <p:nvSpPr>
          <p:cNvPr id="3" name="Content Placeholder 2"/>
          <p:cNvSpPr>
            <a:spLocks noGrp="1"/>
          </p:cNvSpPr>
          <p:nvPr>
            <p:ph idx="1"/>
          </p:nvPr>
        </p:nvSpPr>
        <p:spPr>
          <a:xfrm>
            <a:off x="381000" y="990600"/>
            <a:ext cx="8229600" cy="4525963"/>
          </a:xfrm>
        </p:spPr>
        <p:txBody>
          <a:bodyPr/>
          <a:lstStyle/>
          <a:p>
            <a:r>
              <a:rPr lang="en-US" sz="2000" dirty="0" smtClean="0"/>
              <a:t>Myth:  Carriers are not investing in VoIP</a:t>
            </a:r>
          </a:p>
          <a:p>
            <a:r>
              <a:rPr lang="en-US" sz="2000" dirty="0" smtClean="0"/>
              <a:t>Reality: Investment continues, but at slower pace during the downturn</a:t>
            </a:r>
          </a:p>
          <a:p>
            <a:r>
              <a:rPr lang="en-US" sz="2000" dirty="0" smtClean="0"/>
              <a:t>Myth: Vonage results to date shows weak demand for VoIP</a:t>
            </a:r>
          </a:p>
          <a:p>
            <a:r>
              <a:rPr lang="en-US" sz="2000" dirty="0" smtClean="0"/>
              <a:t>Reality: Comcast and Verizon are signing up many customers for similar services</a:t>
            </a:r>
          </a:p>
          <a:p>
            <a:r>
              <a:rPr lang="en-US" sz="2000" dirty="0" smtClean="0"/>
              <a:t>Myth:  US leads the way in broadband and VoIP</a:t>
            </a:r>
          </a:p>
          <a:p>
            <a:r>
              <a:rPr lang="en-US" sz="2000" dirty="0" smtClean="0"/>
              <a:t>Reality: US has most broadband subscribers, but 15</a:t>
            </a:r>
            <a:r>
              <a:rPr lang="en-US" sz="2000" baseline="30000" dirty="0" smtClean="0"/>
              <a:t>th</a:t>
            </a:r>
            <a:r>
              <a:rPr lang="en-US" sz="2000" dirty="0" smtClean="0"/>
              <a:t> worldwide in percent penetration (OECD)</a:t>
            </a:r>
          </a:p>
          <a:p>
            <a:r>
              <a:rPr lang="en-US" sz="2000" dirty="0" smtClean="0"/>
              <a:t>Reality: Europe had 34.6M VoIP </a:t>
            </a:r>
            <a:r>
              <a:rPr lang="en-US" sz="2000" dirty="0" err="1" smtClean="0"/>
              <a:t>subcribers</a:t>
            </a:r>
            <a:r>
              <a:rPr lang="en-US" sz="2000" dirty="0" smtClean="0"/>
              <a:t> at end of 2008 (</a:t>
            </a:r>
            <a:r>
              <a:rPr lang="en-US" sz="2000" dirty="0" err="1" smtClean="0"/>
              <a:t>Telegeography</a:t>
            </a:r>
            <a:r>
              <a:rPr lang="en-US" sz="2000" dirty="0" smtClean="0"/>
              <a:t>) vs. 30M projected in US by end of decade (Pike and Fischer)   </a:t>
            </a:r>
            <a:endParaRPr lang="en-US" sz="24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 Underway</a:t>
            </a:r>
            <a:endParaRPr lang="en-US" dirty="0"/>
          </a:p>
        </p:txBody>
      </p:sp>
      <p:sp>
        <p:nvSpPr>
          <p:cNvPr id="3" name="Content Placeholder 2"/>
          <p:cNvSpPr>
            <a:spLocks noGrp="1"/>
          </p:cNvSpPr>
          <p:nvPr>
            <p:ph idx="1"/>
          </p:nvPr>
        </p:nvSpPr>
        <p:spPr>
          <a:xfrm>
            <a:off x="381000" y="1143000"/>
            <a:ext cx="8229600" cy="4525963"/>
          </a:xfrm>
        </p:spPr>
        <p:txBody>
          <a:bodyPr/>
          <a:lstStyle/>
          <a:p>
            <a:r>
              <a:rPr lang="en-US" sz="2400" dirty="0" smtClean="0"/>
              <a:t>SIP is strongly favored as VoIP protocol</a:t>
            </a:r>
          </a:p>
          <a:p>
            <a:pPr lvl="1"/>
            <a:r>
              <a:rPr lang="en-US" sz="2000" dirty="0" smtClean="0"/>
              <a:t>Used for majority of IP-enhanced services</a:t>
            </a:r>
          </a:p>
          <a:p>
            <a:pPr lvl="1"/>
            <a:r>
              <a:rPr lang="en-US" sz="2000" dirty="0" smtClean="0"/>
              <a:t>Replacing H.323 for trunk gateway connectivity</a:t>
            </a:r>
          </a:p>
          <a:p>
            <a:pPr lvl="1"/>
            <a:r>
              <a:rPr lang="en-US" sz="2000" dirty="0" smtClean="0"/>
              <a:t>Has spawned SIP </a:t>
            </a:r>
            <a:r>
              <a:rPr lang="en-US" sz="2000" dirty="0" err="1" smtClean="0"/>
              <a:t>Trunking</a:t>
            </a:r>
            <a:r>
              <a:rPr lang="en-US" sz="2000" dirty="0" smtClean="0"/>
              <a:t> for enterprise to carrier connections</a:t>
            </a:r>
          </a:p>
          <a:p>
            <a:r>
              <a:rPr lang="en-US" sz="2400" dirty="0" smtClean="0"/>
              <a:t>Trend to IMS is still slow</a:t>
            </a:r>
          </a:p>
          <a:p>
            <a:pPr lvl="1"/>
            <a:r>
              <a:rPr lang="en-US" sz="2000" dirty="0" smtClean="0"/>
              <a:t>Many carriers buy SIP but not IMS</a:t>
            </a:r>
          </a:p>
          <a:p>
            <a:pPr lvl="1"/>
            <a:r>
              <a:rPr lang="en-US" sz="2000" dirty="0" smtClean="0"/>
              <a:t>Products like SS7 – SIP gateways popular</a:t>
            </a:r>
          </a:p>
          <a:p>
            <a:r>
              <a:rPr lang="en-US" sz="2400" dirty="0" smtClean="0"/>
              <a:t>Islands of VoIP interconnected by PSTN,  SBCs and Border Elements</a:t>
            </a:r>
          </a:p>
          <a:p>
            <a:r>
              <a:rPr lang="en-US" sz="2400" dirty="0" smtClean="0"/>
              <a:t>SIP-I emerging as protocol for selected mobile </a:t>
            </a:r>
            <a:r>
              <a:rPr lang="en-US" sz="2800" dirty="0" smtClean="0"/>
              <a:t>applications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066800"/>
            <a:ext cx="7772400" cy="1362075"/>
          </a:xfrm>
        </p:spPr>
        <p:txBody>
          <a:bodyPr/>
          <a:lstStyle/>
          <a:p>
            <a:pPr algn="ctr"/>
            <a:r>
              <a:rPr lang="en-US" dirty="0" smtClean="0"/>
              <a:t>Emerging USE CASES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Use Case </a:t>
            </a:r>
            <a:br>
              <a:rPr lang="en-US" dirty="0" smtClean="0"/>
            </a:br>
            <a:r>
              <a:rPr lang="en-US" dirty="0" smtClean="0"/>
              <a:t>SIP </a:t>
            </a:r>
            <a:r>
              <a:rPr lang="en-US" dirty="0" err="1" smtClean="0"/>
              <a:t>Trunking</a:t>
            </a:r>
            <a:r>
              <a:rPr lang="en-US" dirty="0" smtClean="0"/>
              <a:t> </a:t>
            </a:r>
          </a:p>
        </p:txBody>
      </p:sp>
      <p:grpSp>
        <p:nvGrpSpPr>
          <p:cNvPr id="2" name="Group 26"/>
          <p:cNvGrpSpPr>
            <a:grpSpLocks/>
          </p:cNvGrpSpPr>
          <p:nvPr/>
        </p:nvGrpSpPr>
        <p:grpSpPr bwMode="auto">
          <a:xfrm>
            <a:off x="434975" y="1463675"/>
            <a:ext cx="8347075" cy="2600325"/>
            <a:chOff x="464457" y="3452811"/>
            <a:chExt cx="8346170" cy="2599642"/>
          </a:xfrm>
        </p:grpSpPr>
        <p:grpSp>
          <p:nvGrpSpPr>
            <p:cNvPr id="3" name="Group 24"/>
            <p:cNvGrpSpPr>
              <a:grpSpLocks/>
            </p:cNvGrpSpPr>
            <p:nvPr/>
          </p:nvGrpSpPr>
          <p:grpSpPr bwMode="auto">
            <a:xfrm>
              <a:off x="464457" y="3452811"/>
              <a:ext cx="4705436" cy="2599642"/>
              <a:chOff x="0" y="2176"/>
              <a:chExt cx="3129" cy="1676"/>
            </a:xfrm>
          </p:grpSpPr>
          <p:pic>
            <p:nvPicPr>
              <p:cNvPr id="16406" name="Picture 9" descr="Cell_phone"/>
              <p:cNvPicPr>
                <a:picLocks noChangeAspect="1" noChangeArrowheads="1"/>
              </p:cNvPicPr>
              <p:nvPr/>
            </p:nvPicPr>
            <p:blipFill>
              <a:blip r:embed="rId3"/>
              <a:srcRect/>
              <a:stretch>
                <a:fillRect/>
              </a:stretch>
            </p:blipFill>
            <p:spPr bwMode="auto">
              <a:xfrm>
                <a:off x="0" y="3205"/>
                <a:ext cx="647" cy="647"/>
              </a:xfrm>
              <a:prstGeom prst="rect">
                <a:avLst/>
              </a:prstGeom>
              <a:noFill/>
              <a:ln w="9525">
                <a:noFill/>
                <a:miter lim="800000"/>
                <a:headEnd/>
                <a:tailEnd/>
              </a:ln>
            </p:spPr>
          </p:pic>
          <p:pic>
            <p:nvPicPr>
              <p:cNvPr id="16407" name="Picture 7" descr="Phone"/>
              <p:cNvPicPr>
                <a:picLocks noChangeAspect="1" noChangeArrowheads="1"/>
              </p:cNvPicPr>
              <p:nvPr/>
            </p:nvPicPr>
            <p:blipFill>
              <a:blip r:embed="rId4"/>
              <a:srcRect/>
              <a:stretch>
                <a:fillRect/>
              </a:stretch>
            </p:blipFill>
            <p:spPr bwMode="auto">
              <a:xfrm>
                <a:off x="124" y="2176"/>
                <a:ext cx="483" cy="483"/>
              </a:xfrm>
              <a:prstGeom prst="rect">
                <a:avLst/>
              </a:prstGeom>
              <a:noFill/>
              <a:ln w="9525">
                <a:noFill/>
                <a:miter lim="800000"/>
                <a:headEnd/>
                <a:tailEnd/>
              </a:ln>
            </p:spPr>
          </p:pic>
          <p:pic>
            <p:nvPicPr>
              <p:cNvPr id="16408" name="Picture 10" descr="Cloud"/>
              <p:cNvPicPr>
                <a:picLocks noChangeAspect="1" noChangeArrowheads="1"/>
              </p:cNvPicPr>
              <p:nvPr/>
            </p:nvPicPr>
            <p:blipFill>
              <a:blip r:embed="rId5"/>
              <a:srcRect/>
              <a:stretch>
                <a:fillRect/>
              </a:stretch>
            </p:blipFill>
            <p:spPr bwMode="auto">
              <a:xfrm>
                <a:off x="515" y="2587"/>
                <a:ext cx="857" cy="857"/>
              </a:xfrm>
              <a:prstGeom prst="rect">
                <a:avLst/>
              </a:prstGeom>
              <a:noFill/>
              <a:ln w="9525">
                <a:noFill/>
                <a:miter lim="800000"/>
                <a:headEnd/>
                <a:tailEnd/>
              </a:ln>
            </p:spPr>
          </p:pic>
          <p:sp>
            <p:nvSpPr>
              <p:cNvPr id="16409" name="Line 11"/>
              <p:cNvSpPr>
                <a:spLocks noChangeShapeType="1"/>
              </p:cNvSpPr>
              <p:nvPr/>
            </p:nvSpPr>
            <p:spPr bwMode="auto">
              <a:xfrm>
                <a:off x="475" y="2560"/>
                <a:ext cx="220" cy="293"/>
              </a:xfrm>
              <a:prstGeom prst="line">
                <a:avLst/>
              </a:prstGeom>
              <a:noFill/>
              <a:ln w="28575">
                <a:solidFill>
                  <a:schemeClr val="folHlink"/>
                </a:solidFill>
                <a:round/>
                <a:headEnd/>
                <a:tailEnd/>
              </a:ln>
            </p:spPr>
            <p:txBody>
              <a:bodyPr/>
              <a:lstStyle/>
              <a:p>
                <a:endParaRPr lang="en-US"/>
              </a:p>
            </p:txBody>
          </p:sp>
          <p:sp>
            <p:nvSpPr>
              <p:cNvPr id="16410" name="Line 12"/>
              <p:cNvSpPr>
                <a:spLocks noChangeShapeType="1"/>
              </p:cNvSpPr>
              <p:nvPr/>
            </p:nvSpPr>
            <p:spPr bwMode="auto">
              <a:xfrm flipH="1">
                <a:off x="475" y="3199"/>
                <a:ext cx="227" cy="137"/>
              </a:xfrm>
              <a:prstGeom prst="line">
                <a:avLst/>
              </a:prstGeom>
              <a:noFill/>
              <a:ln w="28575">
                <a:solidFill>
                  <a:schemeClr val="folHlink"/>
                </a:solidFill>
                <a:round/>
                <a:headEnd/>
                <a:tailEnd/>
              </a:ln>
            </p:spPr>
            <p:txBody>
              <a:bodyPr/>
              <a:lstStyle/>
              <a:p>
                <a:endParaRPr lang="en-US"/>
              </a:p>
            </p:txBody>
          </p:sp>
          <p:sp>
            <p:nvSpPr>
              <p:cNvPr id="16411" name="Line 13"/>
              <p:cNvSpPr>
                <a:spLocks noChangeShapeType="1"/>
              </p:cNvSpPr>
              <p:nvPr/>
            </p:nvSpPr>
            <p:spPr bwMode="auto">
              <a:xfrm flipH="1">
                <a:off x="1306" y="3033"/>
                <a:ext cx="273" cy="0"/>
              </a:xfrm>
              <a:prstGeom prst="line">
                <a:avLst/>
              </a:prstGeom>
              <a:noFill/>
              <a:ln w="28575">
                <a:solidFill>
                  <a:schemeClr val="folHlink"/>
                </a:solidFill>
                <a:round/>
                <a:headEnd/>
                <a:tailEnd/>
              </a:ln>
            </p:spPr>
            <p:txBody>
              <a:bodyPr/>
              <a:lstStyle/>
              <a:p>
                <a:endParaRPr lang="en-US"/>
              </a:p>
            </p:txBody>
          </p:sp>
          <p:sp>
            <p:nvSpPr>
              <p:cNvPr id="16412" name="Line 14"/>
              <p:cNvSpPr>
                <a:spLocks noChangeShapeType="1"/>
              </p:cNvSpPr>
              <p:nvPr/>
            </p:nvSpPr>
            <p:spPr bwMode="auto">
              <a:xfrm flipH="1">
                <a:off x="2221" y="2960"/>
                <a:ext cx="775" cy="0"/>
              </a:xfrm>
              <a:prstGeom prst="line">
                <a:avLst/>
              </a:prstGeom>
              <a:noFill/>
              <a:ln w="28575">
                <a:solidFill>
                  <a:schemeClr val="accent2"/>
                </a:solidFill>
                <a:round/>
                <a:headEnd/>
                <a:tailEnd/>
              </a:ln>
            </p:spPr>
            <p:txBody>
              <a:bodyPr/>
              <a:lstStyle/>
              <a:p>
                <a:endParaRPr lang="en-US"/>
              </a:p>
            </p:txBody>
          </p:sp>
          <p:sp>
            <p:nvSpPr>
              <p:cNvPr id="16413" name="Text Box 19"/>
              <p:cNvSpPr txBox="1">
                <a:spLocks noChangeArrowheads="1"/>
              </p:cNvSpPr>
              <p:nvPr/>
            </p:nvSpPr>
            <p:spPr bwMode="auto">
              <a:xfrm>
                <a:off x="2232" y="2571"/>
                <a:ext cx="897" cy="258"/>
              </a:xfrm>
              <a:prstGeom prst="rect">
                <a:avLst/>
              </a:prstGeom>
              <a:noFill/>
              <a:ln w="9525">
                <a:noFill/>
                <a:miter lim="800000"/>
                <a:headEnd/>
                <a:tailEnd/>
              </a:ln>
            </p:spPr>
            <p:txBody>
              <a:bodyPr wrap="none">
                <a:spAutoFit/>
              </a:bodyPr>
              <a:lstStyle/>
              <a:p>
                <a:r>
                  <a:rPr lang="en-GB" sz="2000">
                    <a:solidFill>
                      <a:schemeClr val="accent2"/>
                    </a:solidFill>
                  </a:rPr>
                  <a:t>SIP / UDP</a:t>
                </a:r>
                <a:endParaRPr lang="en-US" sz="2000">
                  <a:solidFill>
                    <a:schemeClr val="accent2"/>
                  </a:solidFill>
                </a:endParaRPr>
              </a:p>
            </p:txBody>
          </p:sp>
          <p:sp>
            <p:nvSpPr>
              <p:cNvPr id="16414" name="Text Box 16"/>
              <p:cNvSpPr txBox="1">
                <a:spLocks noChangeArrowheads="1"/>
              </p:cNvSpPr>
              <p:nvPr/>
            </p:nvSpPr>
            <p:spPr bwMode="auto">
              <a:xfrm>
                <a:off x="712" y="2885"/>
                <a:ext cx="284" cy="258"/>
              </a:xfrm>
              <a:prstGeom prst="rect">
                <a:avLst/>
              </a:prstGeom>
              <a:noFill/>
              <a:ln w="9525">
                <a:noFill/>
                <a:miter lim="800000"/>
                <a:headEnd/>
                <a:tailEnd/>
              </a:ln>
            </p:spPr>
            <p:txBody>
              <a:bodyPr wrap="none">
                <a:spAutoFit/>
              </a:bodyPr>
              <a:lstStyle/>
              <a:p>
                <a:r>
                  <a:rPr lang="en-GB" sz="2000"/>
                  <a:t>IP</a:t>
                </a:r>
                <a:endParaRPr lang="en-US" sz="2000"/>
              </a:p>
            </p:txBody>
          </p:sp>
        </p:grpSp>
        <p:grpSp>
          <p:nvGrpSpPr>
            <p:cNvPr id="4" name="Group 25"/>
            <p:cNvGrpSpPr>
              <a:grpSpLocks/>
            </p:cNvGrpSpPr>
            <p:nvPr/>
          </p:nvGrpSpPr>
          <p:grpSpPr bwMode="auto">
            <a:xfrm>
              <a:off x="6168425" y="3842139"/>
              <a:ext cx="2642202" cy="1926467"/>
              <a:chOff x="3793" y="2427"/>
              <a:chExt cx="1757" cy="1242"/>
            </a:xfrm>
          </p:grpSpPr>
          <p:pic>
            <p:nvPicPr>
              <p:cNvPr id="16402" name="Picture 8" descr="SwitchBox_CSPlike"/>
              <p:cNvPicPr>
                <a:picLocks noChangeAspect="1" noChangeArrowheads="1"/>
              </p:cNvPicPr>
              <p:nvPr/>
            </p:nvPicPr>
            <p:blipFill>
              <a:blip r:embed="rId6"/>
              <a:srcRect/>
              <a:stretch>
                <a:fillRect/>
              </a:stretch>
            </p:blipFill>
            <p:spPr bwMode="auto">
              <a:xfrm>
                <a:off x="4647" y="2427"/>
                <a:ext cx="739" cy="797"/>
              </a:xfrm>
              <a:prstGeom prst="rect">
                <a:avLst/>
              </a:prstGeom>
              <a:noFill/>
              <a:ln w="9525">
                <a:noFill/>
                <a:miter lim="800000"/>
                <a:headEnd/>
                <a:tailEnd/>
              </a:ln>
            </p:spPr>
          </p:pic>
          <p:sp>
            <p:nvSpPr>
              <p:cNvPr id="16403" name="Line 15"/>
              <p:cNvSpPr>
                <a:spLocks noChangeShapeType="1"/>
              </p:cNvSpPr>
              <p:nvPr/>
            </p:nvSpPr>
            <p:spPr bwMode="auto">
              <a:xfrm flipH="1">
                <a:off x="3920" y="2959"/>
                <a:ext cx="775" cy="0"/>
              </a:xfrm>
              <a:prstGeom prst="line">
                <a:avLst/>
              </a:prstGeom>
              <a:noFill/>
              <a:ln w="28575">
                <a:solidFill>
                  <a:schemeClr val="accent2"/>
                </a:solidFill>
                <a:round/>
                <a:headEnd/>
                <a:tailEnd/>
              </a:ln>
            </p:spPr>
            <p:txBody>
              <a:bodyPr/>
              <a:lstStyle/>
              <a:p>
                <a:endParaRPr lang="en-US"/>
              </a:p>
            </p:txBody>
          </p:sp>
          <p:sp>
            <p:nvSpPr>
              <p:cNvPr id="16404" name="Text Box 17"/>
              <p:cNvSpPr txBox="1">
                <a:spLocks noChangeArrowheads="1"/>
              </p:cNvSpPr>
              <p:nvPr/>
            </p:nvSpPr>
            <p:spPr bwMode="auto">
              <a:xfrm>
                <a:off x="4522" y="3252"/>
                <a:ext cx="1028" cy="417"/>
              </a:xfrm>
              <a:prstGeom prst="rect">
                <a:avLst/>
              </a:prstGeom>
              <a:noFill/>
              <a:ln w="9525">
                <a:noFill/>
                <a:miter lim="800000"/>
                <a:headEnd/>
                <a:tailEnd/>
              </a:ln>
            </p:spPr>
            <p:txBody>
              <a:bodyPr>
                <a:spAutoFit/>
              </a:bodyPr>
              <a:lstStyle/>
              <a:p>
                <a:pPr algn="ctr"/>
                <a:r>
                  <a:rPr lang="en-GB" sz="1800"/>
                  <a:t>Class 5 </a:t>
                </a:r>
              </a:p>
              <a:p>
                <a:pPr algn="ctr"/>
                <a:r>
                  <a:rPr lang="en-GB" sz="1800"/>
                  <a:t>Switch</a:t>
                </a:r>
                <a:endParaRPr lang="en-US" sz="1800"/>
              </a:p>
            </p:txBody>
          </p:sp>
          <p:sp>
            <p:nvSpPr>
              <p:cNvPr id="16405" name="Text Box 20"/>
              <p:cNvSpPr txBox="1">
                <a:spLocks noChangeArrowheads="1"/>
              </p:cNvSpPr>
              <p:nvPr/>
            </p:nvSpPr>
            <p:spPr bwMode="auto">
              <a:xfrm>
                <a:off x="3793" y="2608"/>
                <a:ext cx="949" cy="258"/>
              </a:xfrm>
              <a:prstGeom prst="rect">
                <a:avLst/>
              </a:prstGeom>
              <a:noFill/>
              <a:ln w="9525">
                <a:noFill/>
                <a:miter lim="800000"/>
                <a:headEnd/>
                <a:tailEnd/>
              </a:ln>
            </p:spPr>
            <p:txBody>
              <a:bodyPr wrap="none">
                <a:spAutoFit/>
              </a:bodyPr>
              <a:lstStyle/>
              <a:p>
                <a:r>
                  <a:rPr lang="en-GB" sz="2000">
                    <a:solidFill>
                      <a:schemeClr val="accent2"/>
                    </a:solidFill>
                  </a:rPr>
                  <a:t>SS7/PSTN</a:t>
                </a:r>
                <a:endParaRPr lang="en-US" sz="2000">
                  <a:solidFill>
                    <a:schemeClr val="accent2"/>
                  </a:solidFill>
                </a:endParaRPr>
              </a:p>
            </p:txBody>
          </p:sp>
        </p:grpSp>
        <p:grpSp>
          <p:nvGrpSpPr>
            <p:cNvPr id="5" name="Group 45"/>
            <p:cNvGrpSpPr>
              <a:grpSpLocks/>
            </p:cNvGrpSpPr>
            <p:nvPr/>
          </p:nvGrpSpPr>
          <p:grpSpPr bwMode="auto">
            <a:xfrm>
              <a:off x="4935538" y="4230464"/>
              <a:ext cx="1498600" cy="1028700"/>
              <a:chOff x="2149" y="1138"/>
              <a:chExt cx="944" cy="648"/>
            </a:xfrm>
          </p:grpSpPr>
          <p:pic>
            <p:nvPicPr>
              <p:cNvPr id="16400" name="Picture 45" descr="MSP_IMG1010.png"/>
              <p:cNvPicPr>
                <a:picLocks noChangeAspect="1"/>
              </p:cNvPicPr>
              <p:nvPr/>
            </p:nvPicPr>
            <p:blipFill>
              <a:blip r:embed="rId7"/>
              <a:srcRect/>
              <a:stretch>
                <a:fillRect/>
              </a:stretch>
            </p:blipFill>
            <p:spPr bwMode="auto">
              <a:xfrm>
                <a:off x="2149" y="1138"/>
                <a:ext cx="944" cy="648"/>
              </a:xfrm>
              <a:prstGeom prst="rect">
                <a:avLst/>
              </a:prstGeom>
              <a:noFill/>
              <a:ln w="9525">
                <a:noFill/>
                <a:miter lim="800000"/>
                <a:headEnd/>
                <a:tailEnd/>
              </a:ln>
            </p:spPr>
          </p:pic>
          <p:sp>
            <p:nvSpPr>
              <p:cNvPr id="16401" name="Text Box 47"/>
              <p:cNvSpPr txBox="1">
                <a:spLocks noChangeArrowheads="1"/>
              </p:cNvSpPr>
              <p:nvPr/>
            </p:nvSpPr>
            <p:spPr bwMode="auto">
              <a:xfrm>
                <a:off x="2508" y="1353"/>
                <a:ext cx="116" cy="252"/>
              </a:xfrm>
              <a:prstGeom prst="rect">
                <a:avLst/>
              </a:prstGeom>
              <a:noFill/>
              <a:ln w="9525">
                <a:noFill/>
                <a:miter lim="800000"/>
                <a:headEnd/>
                <a:tailEnd/>
              </a:ln>
            </p:spPr>
            <p:txBody>
              <a:bodyPr wrap="none">
                <a:spAutoFit/>
              </a:bodyPr>
              <a:lstStyle/>
              <a:p>
                <a:endParaRPr lang="en-US" sz="2000" b="1">
                  <a:solidFill>
                    <a:schemeClr val="bg1"/>
                  </a:solidFill>
                </a:endParaRPr>
              </a:p>
            </p:txBody>
          </p:sp>
        </p:grpSp>
        <p:sp>
          <p:nvSpPr>
            <p:cNvPr id="16398" name="Rectangle 24"/>
            <p:cNvSpPr>
              <a:spLocks noChangeArrowheads="1"/>
            </p:cNvSpPr>
            <p:nvPr/>
          </p:nvSpPr>
          <p:spPr bwMode="auto">
            <a:xfrm>
              <a:off x="4038061" y="4778800"/>
              <a:ext cx="694614" cy="400110"/>
            </a:xfrm>
            <a:prstGeom prst="rect">
              <a:avLst/>
            </a:prstGeom>
            <a:noFill/>
            <a:ln w="9525">
              <a:noFill/>
              <a:miter lim="800000"/>
              <a:headEnd/>
              <a:tailEnd/>
            </a:ln>
          </p:spPr>
          <p:txBody>
            <a:bodyPr wrap="none">
              <a:spAutoFit/>
            </a:bodyPr>
            <a:lstStyle/>
            <a:p>
              <a:r>
                <a:rPr lang="en-GB" sz="2000">
                  <a:solidFill>
                    <a:srgbClr val="333399"/>
                  </a:solidFill>
                </a:rPr>
                <a:t>RTP</a:t>
              </a:r>
              <a:endParaRPr lang="en-US" sz="2000">
                <a:solidFill>
                  <a:srgbClr val="333399"/>
                </a:solidFill>
              </a:endParaRPr>
            </a:p>
          </p:txBody>
        </p:sp>
        <p:sp>
          <p:nvSpPr>
            <p:cNvPr id="16399" name="Rectangle 25"/>
            <p:cNvSpPr>
              <a:spLocks noChangeArrowheads="1"/>
            </p:cNvSpPr>
            <p:nvPr/>
          </p:nvSpPr>
          <p:spPr bwMode="auto">
            <a:xfrm>
              <a:off x="6592575" y="4793314"/>
              <a:ext cx="625424" cy="400005"/>
            </a:xfrm>
            <a:prstGeom prst="rect">
              <a:avLst/>
            </a:prstGeom>
            <a:noFill/>
            <a:ln w="9525">
              <a:noFill/>
              <a:miter lim="800000"/>
              <a:headEnd/>
              <a:tailEnd/>
            </a:ln>
          </p:spPr>
          <p:txBody>
            <a:bodyPr wrap="none">
              <a:spAutoFit/>
            </a:bodyPr>
            <a:lstStyle/>
            <a:p>
              <a:r>
                <a:rPr lang="en-GB" sz="2000">
                  <a:solidFill>
                    <a:srgbClr val="333399"/>
                  </a:solidFill>
                </a:rPr>
                <a:t>IMT</a:t>
              </a:r>
              <a:endParaRPr lang="en-US" sz="2000">
                <a:solidFill>
                  <a:srgbClr val="333399"/>
                </a:solidFill>
              </a:endParaRPr>
            </a:p>
          </p:txBody>
        </p:sp>
      </p:grpSp>
      <p:sp>
        <p:nvSpPr>
          <p:cNvPr id="16388" name="Rectangle 28"/>
          <p:cNvSpPr>
            <a:spLocks noChangeArrowheads="1"/>
          </p:cNvSpPr>
          <p:nvPr/>
        </p:nvSpPr>
        <p:spPr bwMode="auto">
          <a:xfrm>
            <a:off x="3563938" y="3260725"/>
            <a:ext cx="4572000" cy="338554"/>
          </a:xfrm>
          <a:prstGeom prst="rect">
            <a:avLst/>
          </a:prstGeom>
          <a:noFill/>
          <a:ln w="9525">
            <a:noFill/>
            <a:miter lim="800000"/>
            <a:headEnd/>
            <a:tailEnd/>
          </a:ln>
        </p:spPr>
        <p:txBody>
          <a:bodyPr>
            <a:spAutoFit/>
          </a:bodyPr>
          <a:lstStyle/>
          <a:p>
            <a:pPr algn="ctr"/>
            <a:r>
              <a:rPr lang="en-US" sz="1600" dirty="0" smtClean="0"/>
              <a:t>Media </a:t>
            </a:r>
            <a:r>
              <a:rPr lang="en-US" sz="1600" dirty="0"/>
              <a:t>Gateway</a:t>
            </a:r>
          </a:p>
        </p:txBody>
      </p:sp>
      <p:pic>
        <p:nvPicPr>
          <p:cNvPr id="16389" name="Picture 16" descr="blue_app_server"/>
          <p:cNvPicPr>
            <a:picLocks noChangeAspect="1" noChangeArrowheads="1"/>
          </p:cNvPicPr>
          <p:nvPr/>
        </p:nvPicPr>
        <p:blipFill>
          <a:blip r:embed="rId8"/>
          <a:srcRect/>
          <a:stretch>
            <a:fillRect/>
          </a:stretch>
        </p:blipFill>
        <p:spPr bwMode="auto">
          <a:xfrm>
            <a:off x="2684463" y="2592388"/>
            <a:ext cx="1063625" cy="265112"/>
          </a:xfrm>
          <a:prstGeom prst="rect">
            <a:avLst/>
          </a:prstGeom>
          <a:noFill/>
          <a:ln w="9525">
            <a:noFill/>
            <a:miter lim="800000"/>
            <a:headEnd/>
            <a:tailEnd/>
          </a:ln>
        </p:spPr>
      </p:pic>
      <p:sp>
        <p:nvSpPr>
          <p:cNvPr id="16390" name="Rectangle 28"/>
          <p:cNvSpPr>
            <a:spLocks noChangeArrowheads="1"/>
          </p:cNvSpPr>
          <p:nvPr/>
        </p:nvSpPr>
        <p:spPr bwMode="auto">
          <a:xfrm>
            <a:off x="2066925" y="2949575"/>
            <a:ext cx="2260600" cy="522288"/>
          </a:xfrm>
          <a:prstGeom prst="rect">
            <a:avLst/>
          </a:prstGeom>
          <a:noFill/>
          <a:ln w="9525">
            <a:noFill/>
            <a:miter lim="800000"/>
            <a:headEnd/>
            <a:tailEnd/>
          </a:ln>
        </p:spPr>
        <p:txBody>
          <a:bodyPr>
            <a:spAutoFit/>
          </a:bodyPr>
          <a:lstStyle/>
          <a:p>
            <a:pPr algn="ctr"/>
            <a:r>
              <a:rPr lang="en-US" sz="1400"/>
              <a:t>SBC @ </a:t>
            </a:r>
          </a:p>
          <a:p>
            <a:pPr algn="ctr"/>
            <a:r>
              <a:rPr lang="en-US" sz="1400"/>
              <a:t>Enterprise Edge</a:t>
            </a:r>
          </a:p>
        </p:txBody>
      </p:sp>
      <p:pic>
        <p:nvPicPr>
          <p:cNvPr id="16391" name="Picture 43" descr="Server_II.png"/>
          <p:cNvPicPr>
            <a:picLocks noChangeAspect="1"/>
          </p:cNvPicPr>
          <p:nvPr/>
        </p:nvPicPr>
        <p:blipFill>
          <a:blip r:embed="rId9"/>
          <a:srcRect/>
          <a:stretch>
            <a:fillRect/>
          </a:stretch>
        </p:blipFill>
        <p:spPr bwMode="auto">
          <a:xfrm>
            <a:off x="1798638" y="2338388"/>
            <a:ext cx="674687" cy="674687"/>
          </a:xfrm>
          <a:prstGeom prst="rect">
            <a:avLst/>
          </a:prstGeom>
          <a:noFill/>
          <a:ln w="9525">
            <a:noFill/>
            <a:miter lim="800000"/>
            <a:headEnd/>
            <a:tailEnd/>
          </a:ln>
        </p:spPr>
      </p:pic>
      <p:sp>
        <p:nvSpPr>
          <p:cNvPr id="16392" name="Rectangle 30"/>
          <p:cNvSpPr>
            <a:spLocks noChangeArrowheads="1"/>
          </p:cNvSpPr>
          <p:nvPr/>
        </p:nvSpPr>
        <p:spPr bwMode="auto">
          <a:xfrm>
            <a:off x="973138" y="3116263"/>
            <a:ext cx="2259012" cy="523875"/>
          </a:xfrm>
          <a:prstGeom prst="rect">
            <a:avLst/>
          </a:prstGeom>
          <a:noFill/>
          <a:ln w="9525">
            <a:noFill/>
            <a:miter lim="800000"/>
            <a:headEnd/>
            <a:tailEnd/>
          </a:ln>
        </p:spPr>
        <p:txBody>
          <a:bodyPr>
            <a:spAutoFit/>
          </a:bodyPr>
          <a:lstStyle/>
          <a:p>
            <a:pPr algn="ctr"/>
            <a:r>
              <a:rPr lang="en-US" sz="1400"/>
              <a:t>IP</a:t>
            </a:r>
          </a:p>
          <a:p>
            <a:pPr algn="ctr"/>
            <a:r>
              <a:rPr lang="en-US" sz="1400"/>
              <a:t>PBX</a:t>
            </a:r>
          </a:p>
        </p:txBody>
      </p:sp>
      <p:sp>
        <p:nvSpPr>
          <p:cNvPr id="16394" name="TextBox 30"/>
          <p:cNvSpPr txBox="1">
            <a:spLocks noChangeArrowheads="1"/>
          </p:cNvSpPr>
          <p:nvPr/>
        </p:nvSpPr>
        <p:spPr bwMode="auto">
          <a:xfrm>
            <a:off x="685800" y="4572000"/>
            <a:ext cx="8061822" cy="1200329"/>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9525">
            <a:noFill/>
            <a:miter lim="800000"/>
            <a:headEnd/>
            <a:tailEnd/>
          </a:ln>
        </p:spPr>
        <p:txBody>
          <a:bodyPr wrap="none">
            <a:spAutoFit/>
          </a:bodyPr>
          <a:lstStyle/>
          <a:p>
            <a:r>
              <a:rPr lang="en-US" dirty="0" smtClean="0"/>
              <a:t>Solution:  Carrier extends SIP trunks out to enterprises</a:t>
            </a:r>
          </a:p>
          <a:p>
            <a:pPr>
              <a:buFont typeface="Arial" pitchFamily="34" charset="0"/>
              <a:buChar char="•"/>
            </a:pPr>
            <a:r>
              <a:rPr lang="en-US" dirty="0" smtClean="0"/>
              <a:t> Signaling from end point to carrier is typically all SIP</a:t>
            </a:r>
          </a:p>
          <a:p>
            <a:pPr>
              <a:buFont typeface="Arial" pitchFamily="34" charset="0"/>
              <a:buChar char="•"/>
            </a:pPr>
            <a:r>
              <a:rPr lang="en-US" dirty="0" smtClean="0"/>
              <a:t> Carrier converts signaling and media via gateway to connect to SS7 / PSTN</a:t>
            </a:r>
          </a:p>
          <a:p>
            <a:r>
              <a:rPr lang="en-US" dirty="0" smtClean="0"/>
              <a:t>as needed</a:t>
            </a:r>
            <a:endParaRPr lang="en-US" dirty="0"/>
          </a:p>
        </p:txBody>
      </p:sp>
      <p:sp>
        <p:nvSpPr>
          <p:cNvPr id="31" name="TextBox 30"/>
          <p:cNvSpPr txBox="1"/>
          <p:nvPr/>
        </p:nvSpPr>
        <p:spPr>
          <a:xfrm>
            <a:off x="685800" y="4038600"/>
            <a:ext cx="8029762" cy="677108"/>
          </a:xfrm>
          <a:prstGeom prst="rect">
            <a:avLst/>
          </a:prstGeom>
          <a:noFill/>
        </p:spPr>
        <p:txBody>
          <a:bodyPr wrap="none" rtlCol="0">
            <a:spAutoFit/>
          </a:bodyPr>
          <a:lstStyle/>
          <a:p>
            <a:r>
              <a:rPr lang="en-US" sz="2000" dirty="0" smtClean="0"/>
              <a:t>Issue:  Reduce costs for calls between an enterprise and third parties</a:t>
            </a:r>
          </a:p>
          <a:p>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loud"/>
          <p:cNvPicPr>
            <a:picLocks noChangeAspect="1" noChangeArrowheads="1"/>
          </p:cNvPicPr>
          <p:nvPr/>
        </p:nvPicPr>
        <p:blipFill>
          <a:blip r:embed="rId3"/>
          <a:srcRect/>
          <a:stretch>
            <a:fillRect/>
          </a:stretch>
        </p:blipFill>
        <p:spPr bwMode="auto">
          <a:xfrm>
            <a:off x="7032625" y="1058863"/>
            <a:ext cx="1752600" cy="1752600"/>
          </a:xfrm>
          <a:prstGeom prst="rect">
            <a:avLst/>
          </a:prstGeom>
          <a:noFill/>
          <a:ln w="9525">
            <a:noFill/>
            <a:miter lim="800000"/>
            <a:headEnd/>
            <a:tailEnd/>
          </a:ln>
        </p:spPr>
      </p:pic>
      <p:pic>
        <p:nvPicPr>
          <p:cNvPr id="33795" name="Picture 3" descr="cloud"/>
          <p:cNvPicPr>
            <a:picLocks noChangeAspect="1" noChangeArrowheads="1"/>
          </p:cNvPicPr>
          <p:nvPr/>
        </p:nvPicPr>
        <p:blipFill>
          <a:blip r:embed="rId3"/>
          <a:srcRect/>
          <a:stretch>
            <a:fillRect/>
          </a:stretch>
        </p:blipFill>
        <p:spPr bwMode="auto">
          <a:xfrm>
            <a:off x="5108575" y="1152525"/>
            <a:ext cx="1752600" cy="1752600"/>
          </a:xfrm>
          <a:prstGeom prst="rect">
            <a:avLst/>
          </a:prstGeom>
          <a:noFill/>
          <a:ln w="9525">
            <a:noFill/>
            <a:miter lim="800000"/>
            <a:headEnd/>
            <a:tailEnd/>
          </a:ln>
        </p:spPr>
      </p:pic>
      <p:sp>
        <p:nvSpPr>
          <p:cNvPr id="33796" name="Rectangle 4"/>
          <p:cNvSpPr>
            <a:spLocks noGrp="1" noChangeArrowheads="1"/>
          </p:cNvSpPr>
          <p:nvPr>
            <p:ph type="title"/>
          </p:nvPr>
        </p:nvSpPr>
        <p:spPr/>
        <p:txBody>
          <a:bodyPr/>
          <a:lstStyle/>
          <a:p>
            <a:pPr eaLnBrk="1" hangingPunct="1"/>
            <a:r>
              <a:rPr lang="en-US" dirty="0" smtClean="0"/>
              <a:t>Use Case:  IP to IP </a:t>
            </a:r>
            <a:r>
              <a:rPr lang="en-US" dirty="0" err="1" smtClean="0"/>
              <a:t>Transcoding</a:t>
            </a:r>
            <a:endParaRPr lang="en-US" dirty="0" smtClean="0"/>
          </a:p>
        </p:txBody>
      </p:sp>
      <p:sp>
        <p:nvSpPr>
          <p:cNvPr id="33797" name="Rectangle 5"/>
          <p:cNvSpPr>
            <a:spLocks noGrp="1" noChangeArrowheads="1"/>
          </p:cNvSpPr>
          <p:nvPr>
            <p:ph type="body" idx="1"/>
          </p:nvPr>
        </p:nvSpPr>
        <p:spPr>
          <a:xfrm>
            <a:off x="282575" y="1379538"/>
            <a:ext cx="5318125" cy="1820862"/>
          </a:xfrm>
          <a:noFill/>
        </p:spPr>
        <p:txBody>
          <a:bodyPr lIns="91440" tIns="45720" rIns="91440" bIns="45720"/>
          <a:lstStyle/>
          <a:p>
            <a:pPr eaLnBrk="1" hangingPunct="1"/>
            <a:r>
              <a:rPr lang="en-US" sz="2000" dirty="0" smtClean="0"/>
              <a:t>Issue</a:t>
            </a:r>
          </a:p>
          <a:p>
            <a:pPr lvl="1" eaLnBrk="1" hangingPunct="1"/>
            <a:r>
              <a:rPr lang="en-US" sz="2000" dirty="0" smtClean="0"/>
              <a:t>Customer uses G.729 for Internet Telephony Service</a:t>
            </a:r>
          </a:p>
          <a:p>
            <a:pPr lvl="1" eaLnBrk="1" hangingPunct="1"/>
            <a:r>
              <a:rPr lang="en-US" sz="2000" dirty="0" smtClean="0"/>
              <a:t>Long distance carrier only supports G.711</a:t>
            </a:r>
          </a:p>
        </p:txBody>
      </p:sp>
      <p:sp>
        <p:nvSpPr>
          <p:cNvPr id="33798" name="Line 6"/>
          <p:cNvSpPr>
            <a:spLocks noChangeShapeType="1"/>
          </p:cNvSpPr>
          <p:nvPr/>
        </p:nvSpPr>
        <p:spPr bwMode="auto">
          <a:xfrm>
            <a:off x="6529388" y="2517775"/>
            <a:ext cx="428625" cy="663575"/>
          </a:xfrm>
          <a:prstGeom prst="line">
            <a:avLst/>
          </a:prstGeom>
          <a:noFill/>
          <a:ln w="25400" cap="rnd">
            <a:solidFill>
              <a:srgbClr val="000000"/>
            </a:solidFill>
            <a:round/>
            <a:headEnd/>
            <a:tailEnd type="stealth" w="lg" len="lg"/>
          </a:ln>
        </p:spPr>
        <p:txBody>
          <a:bodyPr/>
          <a:lstStyle/>
          <a:p>
            <a:endParaRPr lang="en-US"/>
          </a:p>
        </p:txBody>
      </p:sp>
      <p:sp>
        <p:nvSpPr>
          <p:cNvPr id="33799" name="Rectangle 7"/>
          <p:cNvSpPr>
            <a:spLocks noChangeArrowheads="1"/>
          </p:cNvSpPr>
          <p:nvPr/>
        </p:nvSpPr>
        <p:spPr bwMode="auto">
          <a:xfrm>
            <a:off x="2606675" y="5405438"/>
            <a:ext cx="1588" cy="274637"/>
          </a:xfrm>
          <a:prstGeom prst="rect">
            <a:avLst/>
          </a:prstGeom>
          <a:noFill/>
          <a:ln w="9525">
            <a:noFill/>
            <a:miter lim="800000"/>
            <a:headEnd/>
            <a:tailEnd/>
          </a:ln>
        </p:spPr>
        <p:txBody>
          <a:bodyPr wrap="none" lIns="0" tIns="0" rIns="0" bIns="0">
            <a:spAutoFit/>
          </a:bodyPr>
          <a:lstStyle/>
          <a:p>
            <a:pPr eaLnBrk="1" hangingPunct="1"/>
            <a:endParaRPr lang="en-US" sz="1800"/>
          </a:p>
        </p:txBody>
      </p:sp>
      <p:sp>
        <p:nvSpPr>
          <p:cNvPr id="33800" name="Rectangle 8"/>
          <p:cNvSpPr>
            <a:spLocks noChangeArrowheads="1"/>
          </p:cNvSpPr>
          <p:nvPr/>
        </p:nvSpPr>
        <p:spPr bwMode="auto">
          <a:xfrm>
            <a:off x="7837488" y="3405188"/>
            <a:ext cx="582612" cy="152400"/>
          </a:xfrm>
          <a:prstGeom prst="rect">
            <a:avLst/>
          </a:prstGeom>
          <a:noFill/>
          <a:ln w="9525">
            <a:noFill/>
            <a:miter lim="800000"/>
            <a:headEnd/>
            <a:tailEnd/>
          </a:ln>
        </p:spPr>
        <p:txBody>
          <a:bodyPr wrap="none" lIns="0" tIns="0" rIns="0" bIns="0">
            <a:spAutoFit/>
          </a:bodyPr>
          <a:lstStyle/>
          <a:p>
            <a:pPr eaLnBrk="1" hangingPunct="1"/>
            <a:r>
              <a:rPr lang="en-US" sz="1000">
                <a:solidFill>
                  <a:srgbClr val="000000"/>
                </a:solidFill>
              </a:rPr>
              <a:t>Call Agent</a:t>
            </a:r>
            <a:endParaRPr lang="en-US" sz="1800"/>
          </a:p>
        </p:txBody>
      </p:sp>
      <p:sp>
        <p:nvSpPr>
          <p:cNvPr id="33801" name="Rectangle 9"/>
          <p:cNvSpPr>
            <a:spLocks noChangeArrowheads="1"/>
          </p:cNvSpPr>
          <p:nvPr/>
        </p:nvSpPr>
        <p:spPr bwMode="auto">
          <a:xfrm>
            <a:off x="5446713" y="2763838"/>
            <a:ext cx="1187450" cy="182562"/>
          </a:xfrm>
          <a:prstGeom prst="rect">
            <a:avLst/>
          </a:prstGeom>
          <a:noFill/>
          <a:ln w="9525" algn="ctr">
            <a:noFill/>
            <a:miter lim="800000"/>
            <a:headEnd/>
            <a:tailEnd/>
          </a:ln>
        </p:spPr>
        <p:txBody>
          <a:bodyPr lIns="0" tIns="0" rIns="0" bIns="0">
            <a:spAutoFit/>
          </a:bodyPr>
          <a:lstStyle/>
          <a:p>
            <a:pPr algn="ctr" eaLnBrk="1" hangingPunct="1">
              <a:spcBef>
                <a:spcPct val="50000"/>
              </a:spcBef>
            </a:pPr>
            <a:r>
              <a:rPr lang="en-US" sz="1200" b="1">
                <a:solidFill>
                  <a:srgbClr val="000000"/>
                </a:solidFill>
              </a:rPr>
              <a:t>1 – Setup G.729</a:t>
            </a:r>
          </a:p>
        </p:txBody>
      </p:sp>
      <p:sp>
        <p:nvSpPr>
          <p:cNvPr id="33803" name="Line 11"/>
          <p:cNvSpPr>
            <a:spLocks noChangeShapeType="1"/>
          </p:cNvSpPr>
          <p:nvPr/>
        </p:nvSpPr>
        <p:spPr bwMode="auto">
          <a:xfrm flipH="1">
            <a:off x="6996113" y="3827463"/>
            <a:ext cx="6350" cy="914400"/>
          </a:xfrm>
          <a:prstGeom prst="line">
            <a:avLst/>
          </a:prstGeom>
          <a:noFill/>
          <a:ln w="25400" cap="rnd">
            <a:solidFill>
              <a:srgbClr val="000000"/>
            </a:solidFill>
            <a:round/>
            <a:headEnd/>
            <a:tailEnd type="stealth" w="lg" len="lg"/>
          </a:ln>
        </p:spPr>
        <p:txBody>
          <a:bodyPr/>
          <a:lstStyle/>
          <a:p>
            <a:endParaRPr lang="en-US"/>
          </a:p>
        </p:txBody>
      </p:sp>
      <p:sp>
        <p:nvSpPr>
          <p:cNvPr id="33804" name="Rectangle 12"/>
          <p:cNvSpPr>
            <a:spLocks noChangeArrowheads="1"/>
          </p:cNvSpPr>
          <p:nvPr/>
        </p:nvSpPr>
        <p:spPr bwMode="auto">
          <a:xfrm>
            <a:off x="5751513" y="4164013"/>
            <a:ext cx="1169987" cy="182562"/>
          </a:xfrm>
          <a:prstGeom prst="rect">
            <a:avLst/>
          </a:prstGeom>
          <a:noFill/>
          <a:ln w="9525">
            <a:noFill/>
            <a:miter lim="800000"/>
            <a:headEnd/>
            <a:tailEnd/>
          </a:ln>
        </p:spPr>
        <p:txBody>
          <a:bodyPr lIns="0" tIns="0" rIns="0" bIns="0">
            <a:spAutoFit/>
          </a:bodyPr>
          <a:lstStyle/>
          <a:p>
            <a:pPr algn="ctr" eaLnBrk="1" hangingPunct="1">
              <a:spcBef>
                <a:spcPct val="50000"/>
              </a:spcBef>
            </a:pPr>
            <a:r>
              <a:rPr lang="en-US" sz="1200" b="1">
                <a:solidFill>
                  <a:srgbClr val="000000"/>
                </a:solidFill>
              </a:rPr>
              <a:t>2 – Setup G.729</a:t>
            </a:r>
            <a:endParaRPr lang="en-US" sz="1200"/>
          </a:p>
        </p:txBody>
      </p:sp>
      <p:sp>
        <p:nvSpPr>
          <p:cNvPr id="33805" name="Line 13"/>
          <p:cNvSpPr>
            <a:spLocks noChangeShapeType="1"/>
          </p:cNvSpPr>
          <p:nvPr/>
        </p:nvSpPr>
        <p:spPr bwMode="auto">
          <a:xfrm flipH="1" flipV="1">
            <a:off x="7413625" y="3813175"/>
            <a:ext cx="3175" cy="887413"/>
          </a:xfrm>
          <a:prstGeom prst="line">
            <a:avLst/>
          </a:prstGeom>
          <a:noFill/>
          <a:ln w="25400" cap="rnd">
            <a:solidFill>
              <a:srgbClr val="000000"/>
            </a:solidFill>
            <a:round/>
            <a:headEnd/>
            <a:tailEnd type="stealth" w="lg" len="lg"/>
          </a:ln>
        </p:spPr>
        <p:txBody>
          <a:bodyPr/>
          <a:lstStyle/>
          <a:p>
            <a:endParaRPr lang="en-US"/>
          </a:p>
        </p:txBody>
      </p:sp>
      <p:sp>
        <p:nvSpPr>
          <p:cNvPr id="33806" name="Rectangle 14"/>
          <p:cNvSpPr>
            <a:spLocks noChangeArrowheads="1"/>
          </p:cNvSpPr>
          <p:nvPr/>
        </p:nvSpPr>
        <p:spPr bwMode="auto">
          <a:xfrm>
            <a:off x="7486650" y="4164013"/>
            <a:ext cx="1339850" cy="182562"/>
          </a:xfrm>
          <a:prstGeom prst="rect">
            <a:avLst/>
          </a:prstGeom>
          <a:noFill/>
          <a:ln w="9525" algn="ctr">
            <a:noFill/>
            <a:miter lim="800000"/>
            <a:headEnd/>
            <a:tailEnd/>
          </a:ln>
        </p:spPr>
        <p:txBody>
          <a:bodyPr lIns="0" tIns="0" rIns="0" bIns="0">
            <a:spAutoFit/>
          </a:bodyPr>
          <a:lstStyle/>
          <a:p>
            <a:pPr algn="ctr" eaLnBrk="1" hangingPunct="1">
              <a:spcBef>
                <a:spcPct val="50000"/>
              </a:spcBef>
            </a:pPr>
            <a:r>
              <a:rPr lang="en-US" sz="1200" b="1">
                <a:solidFill>
                  <a:srgbClr val="000000"/>
                </a:solidFill>
              </a:rPr>
              <a:t>3 – Setup G.711</a:t>
            </a:r>
          </a:p>
        </p:txBody>
      </p:sp>
      <p:sp>
        <p:nvSpPr>
          <p:cNvPr id="33807" name="Rectangle 15"/>
          <p:cNvSpPr>
            <a:spLocks noChangeArrowheads="1"/>
          </p:cNvSpPr>
          <p:nvPr/>
        </p:nvSpPr>
        <p:spPr bwMode="auto">
          <a:xfrm>
            <a:off x="5348288" y="1763713"/>
            <a:ext cx="1295400" cy="457200"/>
          </a:xfrm>
          <a:prstGeom prst="rect">
            <a:avLst/>
          </a:prstGeom>
          <a:noFill/>
          <a:ln w="9525">
            <a:noFill/>
            <a:miter lim="800000"/>
            <a:headEnd/>
            <a:tailEnd/>
          </a:ln>
        </p:spPr>
        <p:txBody>
          <a:bodyPr lIns="0" tIns="0" rIns="0" bIns="0">
            <a:spAutoFit/>
          </a:bodyPr>
          <a:lstStyle/>
          <a:p>
            <a:pPr algn="ctr" eaLnBrk="1" hangingPunct="1"/>
            <a:r>
              <a:rPr lang="en-US" sz="1000" b="1">
                <a:solidFill>
                  <a:srgbClr val="000000"/>
                </a:solidFill>
              </a:rPr>
              <a:t>Local Internet Telephony Service Provider with G.729</a:t>
            </a:r>
            <a:endParaRPr lang="en-US" sz="1000"/>
          </a:p>
        </p:txBody>
      </p:sp>
      <p:sp>
        <p:nvSpPr>
          <p:cNvPr id="33808" name="Rectangle 16"/>
          <p:cNvSpPr>
            <a:spLocks noChangeArrowheads="1"/>
          </p:cNvSpPr>
          <p:nvPr/>
        </p:nvSpPr>
        <p:spPr bwMode="auto">
          <a:xfrm>
            <a:off x="7359650" y="1782763"/>
            <a:ext cx="1295400" cy="457200"/>
          </a:xfrm>
          <a:prstGeom prst="rect">
            <a:avLst/>
          </a:prstGeom>
          <a:noFill/>
          <a:ln w="9525">
            <a:noFill/>
            <a:miter lim="800000"/>
            <a:headEnd/>
            <a:tailEnd/>
          </a:ln>
        </p:spPr>
        <p:txBody>
          <a:bodyPr lIns="0" tIns="0" rIns="0" bIns="0">
            <a:spAutoFit/>
          </a:bodyPr>
          <a:lstStyle/>
          <a:p>
            <a:pPr algn="ctr" eaLnBrk="1" hangingPunct="1"/>
            <a:r>
              <a:rPr lang="en-US" sz="1000" b="1">
                <a:solidFill>
                  <a:srgbClr val="000000"/>
                </a:solidFill>
              </a:rPr>
              <a:t>Long Distance Service Provider</a:t>
            </a:r>
            <a:br>
              <a:rPr lang="en-US" sz="1000" b="1">
                <a:solidFill>
                  <a:srgbClr val="000000"/>
                </a:solidFill>
              </a:rPr>
            </a:br>
            <a:r>
              <a:rPr lang="en-US" sz="1000" b="1">
                <a:solidFill>
                  <a:srgbClr val="000000"/>
                </a:solidFill>
              </a:rPr>
              <a:t>with G.711</a:t>
            </a:r>
          </a:p>
        </p:txBody>
      </p:sp>
      <p:sp>
        <p:nvSpPr>
          <p:cNvPr id="33809" name="Rectangle 17"/>
          <p:cNvSpPr>
            <a:spLocks noChangeArrowheads="1"/>
          </p:cNvSpPr>
          <p:nvPr/>
        </p:nvSpPr>
        <p:spPr bwMode="auto">
          <a:xfrm>
            <a:off x="7621588" y="2759075"/>
            <a:ext cx="1312862" cy="182563"/>
          </a:xfrm>
          <a:prstGeom prst="rect">
            <a:avLst/>
          </a:prstGeom>
          <a:noFill/>
          <a:ln w="9525">
            <a:noFill/>
            <a:miter lim="800000"/>
            <a:headEnd/>
            <a:tailEnd/>
          </a:ln>
        </p:spPr>
        <p:txBody>
          <a:bodyPr lIns="0" tIns="0" rIns="0" bIns="0">
            <a:spAutoFit/>
          </a:bodyPr>
          <a:lstStyle/>
          <a:p>
            <a:pPr algn="ctr" eaLnBrk="1" hangingPunct="1"/>
            <a:r>
              <a:rPr lang="en-US" sz="1200" b="1">
                <a:solidFill>
                  <a:srgbClr val="000000"/>
                </a:solidFill>
              </a:rPr>
              <a:t>4 – Setup G.711</a:t>
            </a:r>
            <a:endParaRPr lang="en-US" sz="1200"/>
          </a:p>
        </p:txBody>
      </p:sp>
      <p:sp>
        <p:nvSpPr>
          <p:cNvPr id="33810" name="Line 18"/>
          <p:cNvSpPr>
            <a:spLocks noChangeShapeType="1"/>
          </p:cNvSpPr>
          <p:nvPr/>
        </p:nvSpPr>
        <p:spPr bwMode="auto">
          <a:xfrm flipH="1">
            <a:off x="7389813" y="2508250"/>
            <a:ext cx="428625" cy="663575"/>
          </a:xfrm>
          <a:prstGeom prst="line">
            <a:avLst/>
          </a:prstGeom>
          <a:noFill/>
          <a:ln w="25400" cap="rnd">
            <a:solidFill>
              <a:srgbClr val="000000"/>
            </a:solidFill>
            <a:round/>
            <a:headEnd/>
            <a:tailEnd type="stealth" w="lg" len="lg"/>
          </a:ln>
        </p:spPr>
        <p:txBody>
          <a:bodyPr/>
          <a:lstStyle/>
          <a:p>
            <a:endParaRPr lang="en-US"/>
          </a:p>
        </p:txBody>
      </p:sp>
      <p:pic>
        <p:nvPicPr>
          <p:cNvPr id="33811" name="Picture 19" descr="fax-server"/>
          <p:cNvPicPr>
            <a:picLocks noChangeAspect="1" noChangeArrowheads="1"/>
          </p:cNvPicPr>
          <p:nvPr/>
        </p:nvPicPr>
        <p:blipFill>
          <a:blip r:embed="rId4"/>
          <a:srcRect/>
          <a:stretch>
            <a:fillRect/>
          </a:stretch>
        </p:blipFill>
        <p:spPr bwMode="auto">
          <a:xfrm>
            <a:off x="6623050" y="3198813"/>
            <a:ext cx="1169988" cy="600075"/>
          </a:xfrm>
          <a:prstGeom prst="rect">
            <a:avLst/>
          </a:prstGeom>
          <a:noFill/>
          <a:ln w="9525">
            <a:noFill/>
            <a:miter lim="800000"/>
            <a:headEnd/>
            <a:tailEnd/>
          </a:ln>
        </p:spPr>
      </p:pic>
      <p:sp>
        <p:nvSpPr>
          <p:cNvPr id="22" name="TextBox 21"/>
          <p:cNvSpPr txBox="1"/>
          <p:nvPr/>
        </p:nvSpPr>
        <p:spPr>
          <a:xfrm>
            <a:off x="0" y="3810000"/>
            <a:ext cx="5715000" cy="2057400"/>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p:spPr>
        <p:txBody>
          <a:bodyPr wrap="square" rtlCol="0">
            <a:spAutoFit/>
          </a:bodyPr>
          <a:lstStyle/>
          <a:p>
            <a:pPr eaLnBrk="1" hangingPunct="1"/>
            <a:r>
              <a:rPr lang="en-US" dirty="0" smtClean="0"/>
              <a:t>Solution:</a:t>
            </a:r>
          </a:p>
          <a:p>
            <a:pPr lvl="1" eaLnBrk="1" hangingPunct="1">
              <a:buFont typeface="Arial" pitchFamily="34" charset="0"/>
              <a:buChar char="•"/>
            </a:pPr>
            <a:r>
              <a:rPr lang="en-US" dirty="0" smtClean="0"/>
              <a:t> Media Gateway provides </a:t>
            </a:r>
            <a:r>
              <a:rPr lang="en-US" dirty="0" err="1" smtClean="0"/>
              <a:t>transcoding</a:t>
            </a:r>
            <a:endParaRPr lang="en-US" dirty="0" smtClean="0"/>
          </a:p>
          <a:p>
            <a:pPr lvl="2">
              <a:buFont typeface="Arial" pitchFamily="34" charset="0"/>
              <a:buChar char="•"/>
            </a:pPr>
            <a:r>
              <a:rPr lang="en-US" dirty="0" smtClean="0"/>
              <a:t> Converts between G.729 and G.711</a:t>
            </a:r>
          </a:p>
          <a:p>
            <a:pPr lvl="1" eaLnBrk="1" hangingPunct="1">
              <a:buFont typeface="Arial" pitchFamily="34" charset="0"/>
              <a:buChar char="•"/>
            </a:pPr>
            <a:r>
              <a:rPr lang="en-US" dirty="0" smtClean="0"/>
              <a:t> Call Agent (</a:t>
            </a:r>
            <a:r>
              <a:rPr lang="en-US" dirty="0" err="1" smtClean="0"/>
              <a:t>SoftSwitch</a:t>
            </a:r>
            <a:r>
              <a:rPr lang="en-US" dirty="0" smtClean="0"/>
              <a:t>, proxy or SBC) routes the call to the gateway, </a:t>
            </a:r>
          </a:p>
          <a:p>
            <a:pPr lvl="1" eaLnBrk="1" hangingPunct="1">
              <a:buFont typeface="Arial" pitchFamily="34" charset="0"/>
              <a:buChar char="•"/>
            </a:pPr>
            <a:r>
              <a:rPr lang="en-US" dirty="0" smtClean="0"/>
              <a:t>GW routes </a:t>
            </a:r>
            <a:r>
              <a:rPr lang="en-US" dirty="0" err="1" smtClean="0"/>
              <a:t>transcoded</a:t>
            </a:r>
            <a:r>
              <a:rPr lang="en-US" dirty="0" smtClean="0"/>
              <a:t> call back to the Call Agent </a:t>
            </a:r>
          </a:p>
          <a:p>
            <a:endParaRPr lang="en-US" dirty="0"/>
          </a:p>
        </p:txBody>
      </p:sp>
      <p:pic>
        <p:nvPicPr>
          <p:cNvPr id="23" name="Picture 45" descr="MSP_IMG1010.png"/>
          <p:cNvPicPr>
            <a:picLocks noChangeAspect="1"/>
          </p:cNvPicPr>
          <p:nvPr/>
        </p:nvPicPr>
        <p:blipFill>
          <a:blip r:embed="rId5"/>
          <a:srcRect/>
          <a:stretch>
            <a:fillRect/>
          </a:stretch>
        </p:blipFill>
        <p:spPr bwMode="auto">
          <a:xfrm>
            <a:off x="6553200" y="4724400"/>
            <a:ext cx="1498762" cy="1028970"/>
          </a:xfrm>
          <a:prstGeom prst="rect">
            <a:avLst/>
          </a:prstGeom>
          <a:noFill/>
          <a:ln w="9525">
            <a:noFill/>
            <a:miter lim="800000"/>
            <a:headEnd/>
            <a:tailEnd/>
          </a:ln>
        </p:spPr>
      </p:pic>
      <p:sp>
        <p:nvSpPr>
          <p:cNvPr id="25" name="Rectangle 24"/>
          <p:cNvSpPr/>
          <p:nvPr/>
        </p:nvSpPr>
        <p:spPr>
          <a:xfrm>
            <a:off x="6553200" y="5715000"/>
            <a:ext cx="1609736" cy="338554"/>
          </a:xfrm>
          <a:prstGeom prst="rect">
            <a:avLst/>
          </a:prstGeom>
        </p:spPr>
        <p:txBody>
          <a:bodyPr wrap="none">
            <a:spAutoFit/>
          </a:bodyPr>
          <a:lstStyle/>
          <a:p>
            <a:pPr algn="ctr"/>
            <a:r>
              <a:rPr lang="en-US" sz="1600" dirty="0" smtClean="0"/>
              <a:t>Media Gateway</a:t>
            </a:r>
            <a:endParaRPr lang="en-US" sz="16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TEXPO">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Black"/>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ITEXPO</Template>
  <TotalTime>338</TotalTime>
  <Words>801</Words>
  <Application>Microsoft Office PowerPoint</Application>
  <PresentationFormat>On-screen Show (4:3)</PresentationFormat>
  <Paragraphs>145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ITEXPO</vt:lpstr>
      <vt:lpstr>Is VoIP Dead?  Where Does it Stand? </vt:lpstr>
      <vt:lpstr>Agenda</vt:lpstr>
      <vt:lpstr>Signs of the Times</vt:lpstr>
      <vt:lpstr>Is VoIP Dead?  </vt:lpstr>
      <vt:lpstr>Myth vs. Reality</vt:lpstr>
      <vt:lpstr>Transitions Underway</vt:lpstr>
      <vt:lpstr>Emerging USE CASES</vt:lpstr>
      <vt:lpstr>Use Case  SIP Trunking </vt:lpstr>
      <vt:lpstr>Use Case:  IP to IP Transcoding</vt:lpstr>
      <vt:lpstr>Use Case Multimedia Border Element</vt:lpstr>
      <vt:lpstr>Use Case SIP to TCAP for Message Waiting</vt:lpstr>
      <vt:lpstr>Summary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VoIP Dead? </dc:title>
  <dc:creator>jrafferty</dc:creator>
  <cp:lastModifiedBy>jrafferty</cp:lastModifiedBy>
  <cp:revision>14</cp:revision>
  <dcterms:created xsi:type="dcterms:W3CDTF">2009-07-31T18:10:29Z</dcterms:created>
  <dcterms:modified xsi:type="dcterms:W3CDTF">2009-08-03T17:13:04Z</dcterms:modified>
</cp:coreProperties>
</file>