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9" r:id="rId2"/>
    <p:sldId id="260" r:id="rId3"/>
    <p:sldId id="303" r:id="rId4"/>
    <p:sldId id="304" r:id="rId5"/>
    <p:sldId id="307" r:id="rId6"/>
    <p:sldId id="305" r:id="rId7"/>
    <p:sldId id="308" r:id="rId8"/>
    <p:sldId id="309" r:id="rId9"/>
    <p:sldId id="311" r:id="rId10"/>
    <p:sldId id="310" r:id="rId11"/>
    <p:sldId id="293" r:id="rId12"/>
    <p:sldId id="294" r:id="rId13"/>
    <p:sldId id="316" r:id="rId14"/>
    <p:sldId id="315" r:id="rId15"/>
    <p:sldId id="270" r:id="rId16"/>
    <p:sldId id="272" r:id="rId17"/>
    <p:sldId id="317" r:id="rId18"/>
    <p:sldId id="312" r:id="rId19"/>
    <p:sldId id="318" r:id="rId20"/>
    <p:sldId id="319" r:id="rId21"/>
    <p:sldId id="320" r:id="rId22"/>
    <p:sldId id="321" r:id="rId23"/>
    <p:sldId id="313" r:id="rId24"/>
    <p:sldId id="326" r:id="rId25"/>
    <p:sldId id="324" r:id="rId26"/>
    <p:sldId id="325" r:id="rId27"/>
    <p:sldId id="30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B303D4-C225-47A6-9590-57DCE5DA0D6A}" type="datetimeFigureOut">
              <a:rPr lang="en-US"/>
              <a:pPr>
                <a:defRPr/>
              </a:pPr>
              <a:t>8/4/2009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167A279-550D-40D0-867F-1C53B1AF8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2A0941-AA77-4942-8333-2C26EDFF3D06}" type="slidenum">
              <a:rPr lang="en-CA" smtClean="0"/>
              <a:pPr/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7A279-550D-40D0-867F-1C53B1AF8B6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671136-73EB-43E3-A3F6-B0A1858D044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4FE505-4EE5-4276-AFB1-701E75BA54D5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7A279-550D-40D0-867F-1C53B1AF8B6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6D3B73-D267-494E-B0EB-00582A5A07A4}" type="slidenum">
              <a:rPr lang="en-CA" smtClean="0"/>
              <a:pPr/>
              <a:t>16</a:t>
            </a:fld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3ADC47-8DF6-4CC3-8F34-A8FC0D124980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7A279-550D-40D0-867F-1C53B1AF8B6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7A279-550D-40D0-867F-1C53B1AF8B6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7A279-550D-40D0-867F-1C53B1AF8B6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7A279-550D-40D0-867F-1C53B1AF8B6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7A279-550D-40D0-867F-1C53B1AF8B6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7A279-550D-40D0-867F-1C53B1AF8B6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7A279-550D-40D0-867F-1C53B1AF8B6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60AFD5-903D-4B29-992C-00A5F92F6D83}" type="slidenum">
              <a:rPr lang="en-US"/>
              <a:pPr/>
              <a:t>25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7A279-550D-40D0-867F-1C53B1AF8B6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855C1-1F4A-4C7E-B4B0-F57F1F384921}" type="slidenum">
              <a:rPr lang="en-CA" smtClean="0"/>
              <a:pPr/>
              <a:t>27</a:t>
            </a:fld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868553-BAE7-4DE7-8F11-117DE9CDF9E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7A279-550D-40D0-867F-1C53B1AF8B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7A279-550D-40D0-867F-1C53B1AF8B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7A279-550D-40D0-867F-1C53B1AF8B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7A279-550D-40D0-867F-1C53B1AF8B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7A279-550D-40D0-867F-1C53B1AF8B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26D13-401F-4C09-9FDF-BB569EED3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72D6E-8909-45AF-A6C4-8242288A2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92255-1617-4CBD-A6AB-EFCF9C246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9E61D-1E8A-4292-B6A7-3A594493A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7EB25-330E-4B52-8BE5-B61BC03A6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0F8C8-5DBF-4F07-990B-0F697EF2E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2DC1E-93AC-404C-A144-8547AD4A2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04B54-B511-4A9E-9DA7-7DCAB48EA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25721-D973-4EDD-B8DD-1AD04657B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197DF-5066-4D47-AF89-29A62F8EA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BE5286E-E53B-4C03-A2D5-5BFE565D7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4" descr="2207CMYK_Sangoma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8288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1125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dirty="0" smtClean="0"/>
              <a:t>Contact Center Track: CC02 Session</a:t>
            </a:r>
            <a:br>
              <a:rPr lang="en-US" sz="3100" dirty="0" smtClean="0"/>
            </a:br>
            <a:r>
              <a:rPr lang="en-US" sz="3100" dirty="0" smtClean="0"/>
              <a:t>Sept 1, 2009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Outbound Call Centers: Driving Efficiency and Regulation Compliance</a:t>
            </a:r>
            <a:endParaRPr lang="en-CA" dirty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362635" y="4710954"/>
            <a:ext cx="4195482" cy="999563"/>
          </a:xfrm>
        </p:spPr>
        <p:txBody>
          <a:bodyPr/>
          <a:lstStyle/>
          <a:p>
            <a:pPr algn="l"/>
            <a:r>
              <a:rPr lang="en-CA" sz="1800" dirty="0" smtClean="0"/>
              <a:t>Frederic Dickey</a:t>
            </a:r>
          </a:p>
          <a:p>
            <a:pPr algn="l"/>
            <a:r>
              <a:rPr lang="en-CA" sz="1800" dirty="0" smtClean="0"/>
              <a:t>Director Product Management</a:t>
            </a:r>
          </a:p>
          <a:p>
            <a:pPr algn="l"/>
            <a:r>
              <a:rPr lang="en-CA" sz="1800" dirty="0" smtClean="0"/>
              <a:t>Sangoma Technologies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875" y="954088"/>
            <a:ext cx="6316663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2DC1E-93AC-404C-A144-8547AD4A27D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flipH="1">
            <a:off x="1908421" y="1268500"/>
            <a:ext cx="48723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Segoe Script" pitchFamily="34" charset="0"/>
              </a:rPr>
              <a:t>Efficiency Lesson #2</a:t>
            </a:r>
            <a:endParaRPr lang="en-US" sz="32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1845675" y="1833265"/>
            <a:ext cx="3249706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Segoe Script" pitchFamily="34" charset="0"/>
              </a:rPr>
              <a:t>Turn on Call Progress Analysis!</a:t>
            </a:r>
            <a:endParaRPr lang="en-US" sz="4000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How do you make a </a:t>
            </a:r>
            <a:br>
              <a:rPr lang="en-CA" smtClean="0"/>
            </a:br>
            <a:r>
              <a:rPr lang="en-CA" smtClean="0"/>
              <a:t>machine analyze and classify calls?</a:t>
            </a:r>
          </a:p>
        </p:txBody>
      </p:sp>
      <p:sp>
        <p:nvSpPr>
          <p:cNvPr id="9219" name="Content Placeholder 5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First things first: the human brain</a:t>
            </a:r>
          </a:p>
          <a:p>
            <a:pPr lvl="1"/>
            <a:r>
              <a:rPr lang="en-CA" dirty="0" smtClean="0"/>
              <a:t>Every time we place a call we instinctively perform call-progress analysis</a:t>
            </a:r>
          </a:p>
          <a:p>
            <a:pPr lvl="1"/>
            <a:r>
              <a:rPr lang="en-CA" dirty="0" smtClean="0"/>
              <a:t>We listen for dial tone before dialling, detect ring back, busy, answer, background noise, etc.</a:t>
            </a:r>
          </a:p>
          <a:p>
            <a:pPr lvl="1"/>
            <a:r>
              <a:rPr lang="en-CA" dirty="0" smtClean="0"/>
              <a:t>Nearly unfailing precision!</a:t>
            </a:r>
          </a:p>
          <a:p>
            <a:r>
              <a:rPr lang="en-CA" dirty="0" smtClean="0"/>
              <a:t>How to match this with a machine? </a:t>
            </a:r>
          </a:p>
          <a:p>
            <a:pPr lvl="1"/>
            <a:r>
              <a:rPr lang="en-CA" dirty="0" smtClean="0"/>
              <a:t>Algorithms!</a:t>
            </a:r>
          </a:p>
          <a:p>
            <a:pPr lvl="1"/>
            <a:r>
              <a:rPr lang="en-CA" dirty="0" smtClean="0"/>
              <a:t>Typical: CPA algorithms implement heuristics on specialized hardware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7D22F-55D0-4F3F-964D-723C7D6C68F9}" type="slidenum">
              <a:rPr lang="en-CA" smtClean="0"/>
              <a:pPr/>
              <a:t>11</a:t>
            </a:fld>
            <a:endParaRPr lang="en-CA" smtClean="0"/>
          </a:p>
        </p:txBody>
      </p:sp>
      <p:grpSp>
        <p:nvGrpSpPr>
          <p:cNvPr id="9221" name="Group 30"/>
          <p:cNvGrpSpPr>
            <a:grpSpLocks noChangeAspect="1"/>
          </p:cNvGrpSpPr>
          <p:nvPr/>
        </p:nvGrpSpPr>
        <p:grpSpPr bwMode="auto">
          <a:xfrm rot="504817">
            <a:off x="7887747" y="1681145"/>
            <a:ext cx="1014413" cy="1014413"/>
            <a:chOff x="3404" y="1903"/>
            <a:chExt cx="570" cy="569"/>
          </a:xfrm>
        </p:grpSpPr>
        <p:sp>
          <p:nvSpPr>
            <p:cNvPr id="9222" name="AutoShape 29"/>
            <p:cNvSpPr>
              <a:spLocks noChangeAspect="1" noChangeArrowheads="1" noTextEdit="1"/>
            </p:cNvSpPr>
            <p:nvPr/>
          </p:nvSpPr>
          <p:spPr bwMode="auto">
            <a:xfrm>
              <a:off x="3404" y="1903"/>
              <a:ext cx="570" cy="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auto">
            <a:xfrm>
              <a:off x="3417" y="1927"/>
              <a:ext cx="525" cy="528"/>
            </a:xfrm>
            <a:custGeom>
              <a:avLst/>
              <a:gdLst/>
              <a:ahLst/>
              <a:cxnLst>
                <a:cxn ang="0">
                  <a:pos x="108" y="1060"/>
                </a:cxn>
                <a:cxn ang="0">
                  <a:pos x="86" y="1058"/>
                </a:cxn>
                <a:cxn ang="0">
                  <a:pos x="66" y="1052"/>
                </a:cxn>
                <a:cxn ang="0">
                  <a:pos x="47" y="1042"/>
                </a:cxn>
                <a:cxn ang="0">
                  <a:pos x="32" y="1029"/>
                </a:cxn>
                <a:cxn ang="0">
                  <a:pos x="18" y="1013"/>
                </a:cxn>
                <a:cxn ang="0">
                  <a:pos x="8" y="994"/>
                </a:cxn>
                <a:cxn ang="0">
                  <a:pos x="2" y="975"/>
                </a:cxn>
                <a:cxn ang="0">
                  <a:pos x="0" y="953"/>
                </a:cxn>
                <a:cxn ang="0">
                  <a:pos x="0" y="107"/>
                </a:cxn>
                <a:cxn ang="0">
                  <a:pos x="2" y="85"/>
                </a:cxn>
                <a:cxn ang="0">
                  <a:pos x="8" y="66"/>
                </a:cxn>
                <a:cxn ang="0">
                  <a:pos x="18" y="48"/>
                </a:cxn>
                <a:cxn ang="0">
                  <a:pos x="32" y="31"/>
                </a:cxn>
                <a:cxn ang="0">
                  <a:pos x="47" y="19"/>
                </a:cxn>
                <a:cxn ang="0">
                  <a:pos x="66" y="8"/>
                </a:cxn>
                <a:cxn ang="0">
                  <a:pos x="86" y="3"/>
                </a:cxn>
                <a:cxn ang="0">
                  <a:pos x="108" y="0"/>
                </a:cxn>
                <a:cxn ang="0">
                  <a:pos x="951" y="0"/>
                </a:cxn>
                <a:cxn ang="0">
                  <a:pos x="973" y="3"/>
                </a:cxn>
                <a:cxn ang="0">
                  <a:pos x="993" y="8"/>
                </a:cxn>
                <a:cxn ang="0">
                  <a:pos x="1012" y="19"/>
                </a:cxn>
                <a:cxn ang="0">
                  <a:pos x="1028" y="31"/>
                </a:cxn>
                <a:cxn ang="0">
                  <a:pos x="1041" y="48"/>
                </a:cxn>
                <a:cxn ang="0">
                  <a:pos x="1051" y="66"/>
                </a:cxn>
                <a:cxn ang="0">
                  <a:pos x="1057" y="85"/>
                </a:cxn>
                <a:cxn ang="0">
                  <a:pos x="1059" y="107"/>
                </a:cxn>
                <a:cxn ang="0">
                  <a:pos x="1059" y="953"/>
                </a:cxn>
                <a:cxn ang="0">
                  <a:pos x="1057" y="975"/>
                </a:cxn>
                <a:cxn ang="0">
                  <a:pos x="1051" y="994"/>
                </a:cxn>
                <a:cxn ang="0">
                  <a:pos x="1041" y="1013"/>
                </a:cxn>
                <a:cxn ang="0">
                  <a:pos x="1028" y="1029"/>
                </a:cxn>
                <a:cxn ang="0">
                  <a:pos x="1012" y="1042"/>
                </a:cxn>
                <a:cxn ang="0">
                  <a:pos x="993" y="1052"/>
                </a:cxn>
                <a:cxn ang="0">
                  <a:pos x="973" y="1058"/>
                </a:cxn>
                <a:cxn ang="0">
                  <a:pos x="951" y="1060"/>
                </a:cxn>
                <a:cxn ang="0">
                  <a:pos x="108" y="1060"/>
                </a:cxn>
              </a:cxnLst>
              <a:rect l="0" t="0" r="r" b="b"/>
              <a:pathLst>
                <a:path w="1059" h="1060">
                  <a:moveTo>
                    <a:pt x="108" y="1060"/>
                  </a:moveTo>
                  <a:lnTo>
                    <a:pt x="86" y="1058"/>
                  </a:lnTo>
                  <a:lnTo>
                    <a:pt x="66" y="1052"/>
                  </a:lnTo>
                  <a:lnTo>
                    <a:pt x="47" y="1042"/>
                  </a:lnTo>
                  <a:lnTo>
                    <a:pt x="32" y="1029"/>
                  </a:lnTo>
                  <a:lnTo>
                    <a:pt x="18" y="1013"/>
                  </a:lnTo>
                  <a:lnTo>
                    <a:pt x="8" y="994"/>
                  </a:lnTo>
                  <a:lnTo>
                    <a:pt x="2" y="975"/>
                  </a:lnTo>
                  <a:lnTo>
                    <a:pt x="0" y="953"/>
                  </a:lnTo>
                  <a:lnTo>
                    <a:pt x="0" y="107"/>
                  </a:lnTo>
                  <a:lnTo>
                    <a:pt x="2" y="85"/>
                  </a:lnTo>
                  <a:lnTo>
                    <a:pt x="8" y="66"/>
                  </a:lnTo>
                  <a:lnTo>
                    <a:pt x="18" y="48"/>
                  </a:lnTo>
                  <a:lnTo>
                    <a:pt x="32" y="31"/>
                  </a:lnTo>
                  <a:lnTo>
                    <a:pt x="47" y="19"/>
                  </a:lnTo>
                  <a:lnTo>
                    <a:pt x="66" y="8"/>
                  </a:lnTo>
                  <a:lnTo>
                    <a:pt x="86" y="3"/>
                  </a:lnTo>
                  <a:lnTo>
                    <a:pt x="108" y="0"/>
                  </a:lnTo>
                  <a:lnTo>
                    <a:pt x="951" y="0"/>
                  </a:lnTo>
                  <a:lnTo>
                    <a:pt x="973" y="3"/>
                  </a:lnTo>
                  <a:lnTo>
                    <a:pt x="993" y="8"/>
                  </a:lnTo>
                  <a:lnTo>
                    <a:pt x="1012" y="19"/>
                  </a:lnTo>
                  <a:lnTo>
                    <a:pt x="1028" y="31"/>
                  </a:lnTo>
                  <a:lnTo>
                    <a:pt x="1041" y="48"/>
                  </a:lnTo>
                  <a:lnTo>
                    <a:pt x="1051" y="66"/>
                  </a:lnTo>
                  <a:lnTo>
                    <a:pt x="1057" y="85"/>
                  </a:lnTo>
                  <a:lnTo>
                    <a:pt x="1059" y="107"/>
                  </a:lnTo>
                  <a:lnTo>
                    <a:pt x="1059" y="953"/>
                  </a:lnTo>
                  <a:lnTo>
                    <a:pt x="1057" y="975"/>
                  </a:lnTo>
                  <a:lnTo>
                    <a:pt x="1051" y="994"/>
                  </a:lnTo>
                  <a:lnTo>
                    <a:pt x="1041" y="1013"/>
                  </a:lnTo>
                  <a:lnTo>
                    <a:pt x="1028" y="1029"/>
                  </a:lnTo>
                  <a:lnTo>
                    <a:pt x="1012" y="1042"/>
                  </a:lnTo>
                  <a:lnTo>
                    <a:pt x="993" y="1052"/>
                  </a:lnTo>
                  <a:lnTo>
                    <a:pt x="973" y="1058"/>
                  </a:lnTo>
                  <a:lnTo>
                    <a:pt x="951" y="1060"/>
                  </a:lnTo>
                  <a:lnTo>
                    <a:pt x="108" y="10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9224" name="Freeform 32"/>
            <p:cNvSpPr>
              <a:spLocks/>
            </p:cNvSpPr>
            <p:nvPr/>
          </p:nvSpPr>
          <p:spPr bwMode="auto">
            <a:xfrm>
              <a:off x="3464" y="1969"/>
              <a:ext cx="456" cy="488"/>
            </a:xfrm>
            <a:custGeom>
              <a:avLst/>
              <a:gdLst>
                <a:gd name="T0" fmla="*/ 1 w 912"/>
                <a:gd name="T1" fmla="*/ 1 h 976"/>
                <a:gd name="T2" fmla="*/ 1 w 912"/>
                <a:gd name="T3" fmla="*/ 1 h 976"/>
                <a:gd name="T4" fmla="*/ 1 w 912"/>
                <a:gd name="T5" fmla="*/ 1 h 976"/>
                <a:gd name="T6" fmla="*/ 1 w 912"/>
                <a:gd name="T7" fmla="*/ 1 h 976"/>
                <a:gd name="T8" fmla="*/ 1 w 912"/>
                <a:gd name="T9" fmla="*/ 1 h 976"/>
                <a:gd name="T10" fmla="*/ 1 w 912"/>
                <a:gd name="T11" fmla="*/ 1 h 976"/>
                <a:gd name="T12" fmla="*/ 1 w 912"/>
                <a:gd name="T13" fmla="*/ 1 h 976"/>
                <a:gd name="T14" fmla="*/ 1 w 912"/>
                <a:gd name="T15" fmla="*/ 1 h 976"/>
                <a:gd name="T16" fmla="*/ 1 w 912"/>
                <a:gd name="T17" fmla="*/ 1 h 976"/>
                <a:gd name="T18" fmla="*/ 1 w 912"/>
                <a:gd name="T19" fmla="*/ 1 h 976"/>
                <a:gd name="T20" fmla="*/ 1 w 912"/>
                <a:gd name="T21" fmla="*/ 1 h 976"/>
                <a:gd name="T22" fmla="*/ 1 w 912"/>
                <a:gd name="T23" fmla="*/ 1 h 976"/>
                <a:gd name="T24" fmla="*/ 1 w 912"/>
                <a:gd name="T25" fmla="*/ 1 h 976"/>
                <a:gd name="T26" fmla="*/ 1 w 912"/>
                <a:gd name="T27" fmla="*/ 1 h 976"/>
                <a:gd name="T28" fmla="*/ 1 w 912"/>
                <a:gd name="T29" fmla="*/ 1 h 976"/>
                <a:gd name="T30" fmla="*/ 1 w 912"/>
                <a:gd name="T31" fmla="*/ 1 h 976"/>
                <a:gd name="T32" fmla="*/ 1 w 912"/>
                <a:gd name="T33" fmla="*/ 0 h 976"/>
                <a:gd name="T34" fmla="*/ 1 w 912"/>
                <a:gd name="T35" fmla="*/ 1 h 976"/>
                <a:gd name="T36" fmla="*/ 1 w 912"/>
                <a:gd name="T37" fmla="*/ 1 h 976"/>
                <a:gd name="T38" fmla="*/ 1 w 912"/>
                <a:gd name="T39" fmla="*/ 1 h 976"/>
                <a:gd name="T40" fmla="*/ 1 w 912"/>
                <a:gd name="T41" fmla="*/ 1 h 976"/>
                <a:gd name="T42" fmla="*/ 1 w 912"/>
                <a:gd name="T43" fmla="*/ 1 h 976"/>
                <a:gd name="T44" fmla="*/ 1 w 912"/>
                <a:gd name="T45" fmla="*/ 1 h 976"/>
                <a:gd name="T46" fmla="*/ 1 w 912"/>
                <a:gd name="T47" fmla="*/ 1 h 976"/>
                <a:gd name="T48" fmla="*/ 1 w 912"/>
                <a:gd name="T49" fmla="*/ 1 h 976"/>
                <a:gd name="T50" fmla="*/ 1 w 912"/>
                <a:gd name="T51" fmla="*/ 1 h 976"/>
                <a:gd name="T52" fmla="*/ 1 w 912"/>
                <a:gd name="T53" fmla="*/ 1 h 976"/>
                <a:gd name="T54" fmla="*/ 1 w 912"/>
                <a:gd name="T55" fmla="*/ 1 h 976"/>
                <a:gd name="T56" fmla="*/ 1 w 912"/>
                <a:gd name="T57" fmla="*/ 1 h 976"/>
                <a:gd name="T58" fmla="*/ 1 w 912"/>
                <a:gd name="T59" fmla="*/ 1 h 976"/>
                <a:gd name="T60" fmla="*/ 1 w 912"/>
                <a:gd name="T61" fmla="*/ 1 h 976"/>
                <a:gd name="T62" fmla="*/ 1 w 912"/>
                <a:gd name="T63" fmla="*/ 1 h 976"/>
                <a:gd name="T64" fmla="*/ 1 w 912"/>
                <a:gd name="T65" fmla="*/ 1 h 976"/>
                <a:gd name="T66" fmla="*/ 1 w 912"/>
                <a:gd name="T67" fmla="*/ 1 h 976"/>
                <a:gd name="T68" fmla="*/ 1 w 912"/>
                <a:gd name="T69" fmla="*/ 1 h 976"/>
                <a:gd name="T70" fmla="*/ 1 w 912"/>
                <a:gd name="T71" fmla="*/ 1 h 976"/>
                <a:gd name="T72" fmla="*/ 1 w 912"/>
                <a:gd name="T73" fmla="*/ 1 h 976"/>
                <a:gd name="T74" fmla="*/ 1 w 912"/>
                <a:gd name="T75" fmla="*/ 1 h 976"/>
                <a:gd name="T76" fmla="*/ 0 w 912"/>
                <a:gd name="T77" fmla="*/ 1 h 976"/>
                <a:gd name="T78" fmla="*/ 1 w 912"/>
                <a:gd name="T79" fmla="*/ 1 h 976"/>
                <a:gd name="T80" fmla="*/ 1 w 912"/>
                <a:gd name="T81" fmla="*/ 1 h 976"/>
                <a:gd name="T82" fmla="*/ 1 w 912"/>
                <a:gd name="T83" fmla="*/ 1 h 976"/>
                <a:gd name="T84" fmla="*/ 1 w 912"/>
                <a:gd name="T85" fmla="*/ 1 h 976"/>
                <a:gd name="T86" fmla="*/ 1 w 912"/>
                <a:gd name="T87" fmla="*/ 1 h 976"/>
                <a:gd name="T88" fmla="*/ 1 w 912"/>
                <a:gd name="T89" fmla="*/ 1 h 976"/>
                <a:gd name="T90" fmla="*/ 1 w 912"/>
                <a:gd name="T91" fmla="*/ 1 h 976"/>
                <a:gd name="T92" fmla="*/ 1 w 912"/>
                <a:gd name="T93" fmla="*/ 1 h 976"/>
                <a:gd name="T94" fmla="*/ 1 w 912"/>
                <a:gd name="T95" fmla="*/ 1 h 976"/>
                <a:gd name="T96" fmla="*/ 1 w 912"/>
                <a:gd name="T97" fmla="*/ 1 h 976"/>
                <a:gd name="T98" fmla="*/ 1 w 912"/>
                <a:gd name="T99" fmla="*/ 1 h 976"/>
                <a:gd name="T100" fmla="*/ 1 w 912"/>
                <a:gd name="T101" fmla="*/ 1 h 976"/>
                <a:gd name="T102" fmla="*/ 1 w 912"/>
                <a:gd name="T103" fmla="*/ 1 h 976"/>
                <a:gd name="T104" fmla="*/ 1 w 912"/>
                <a:gd name="T105" fmla="*/ 1 h 9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12"/>
                <a:gd name="T160" fmla="*/ 0 h 976"/>
                <a:gd name="T161" fmla="*/ 912 w 912"/>
                <a:gd name="T162" fmla="*/ 976 h 9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12" h="976">
                  <a:moveTo>
                    <a:pt x="683" y="748"/>
                  </a:moveTo>
                  <a:lnTo>
                    <a:pt x="677" y="730"/>
                  </a:lnTo>
                  <a:lnTo>
                    <a:pt x="670" y="711"/>
                  </a:lnTo>
                  <a:lnTo>
                    <a:pt x="664" y="692"/>
                  </a:lnTo>
                  <a:lnTo>
                    <a:pt x="658" y="671"/>
                  </a:lnTo>
                  <a:lnTo>
                    <a:pt x="656" y="648"/>
                  </a:lnTo>
                  <a:lnTo>
                    <a:pt x="655" y="621"/>
                  </a:lnTo>
                  <a:lnTo>
                    <a:pt x="656" y="589"/>
                  </a:lnTo>
                  <a:lnTo>
                    <a:pt x="660" y="553"/>
                  </a:lnTo>
                  <a:lnTo>
                    <a:pt x="665" y="531"/>
                  </a:lnTo>
                  <a:lnTo>
                    <a:pt x="670" y="505"/>
                  </a:lnTo>
                  <a:lnTo>
                    <a:pt x="677" y="478"/>
                  </a:lnTo>
                  <a:lnTo>
                    <a:pt x="683" y="449"/>
                  </a:lnTo>
                  <a:lnTo>
                    <a:pt x="690" y="419"/>
                  </a:lnTo>
                  <a:lnTo>
                    <a:pt x="696" y="388"/>
                  </a:lnTo>
                  <a:lnTo>
                    <a:pt x="700" y="357"/>
                  </a:lnTo>
                  <a:lnTo>
                    <a:pt x="702" y="328"/>
                  </a:lnTo>
                  <a:lnTo>
                    <a:pt x="701" y="282"/>
                  </a:lnTo>
                  <a:lnTo>
                    <a:pt x="696" y="241"/>
                  </a:lnTo>
                  <a:lnTo>
                    <a:pt x="689" y="204"/>
                  </a:lnTo>
                  <a:lnTo>
                    <a:pt x="679" y="169"/>
                  </a:lnTo>
                  <a:lnTo>
                    <a:pt x="666" y="140"/>
                  </a:lnTo>
                  <a:lnTo>
                    <a:pt x="651" y="113"/>
                  </a:lnTo>
                  <a:lnTo>
                    <a:pt x="633" y="89"/>
                  </a:lnTo>
                  <a:lnTo>
                    <a:pt x="613" y="69"/>
                  </a:lnTo>
                  <a:lnTo>
                    <a:pt x="591" y="52"/>
                  </a:lnTo>
                  <a:lnTo>
                    <a:pt x="568" y="37"/>
                  </a:lnTo>
                  <a:lnTo>
                    <a:pt x="543" y="26"/>
                  </a:lnTo>
                  <a:lnTo>
                    <a:pt x="516" y="15"/>
                  </a:lnTo>
                  <a:lnTo>
                    <a:pt x="487" y="8"/>
                  </a:lnTo>
                  <a:lnTo>
                    <a:pt x="457" y="4"/>
                  </a:lnTo>
                  <a:lnTo>
                    <a:pt x="428" y="1"/>
                  </a:lnTo>
                  <a:lnTo>
                    <a:pt x="395" y="0"/>
                  </a:lnTo>
                  <a:lnTo>
                    <a:pt x="377" y="0"/>
                  </a:lnTo>
                  <a:lnTo>
                    <a:pt x="360" y="3"/>
                  </a:lnTo>
                  <a:lnTo>
                    <a:pt x="341" y="5"/>
                  </a:lnTo>
                  <a:lnTo>
                    <a:pt x="324" y="8"/>
                  </a:lnTo>
                  <a:lnTo>
                    <a:pt x="308" y="13"/>
                  </a:lnTo>
                  <a:lnTo>
                    <a:pt x="290" y="19"/>
                  </a:lnTo>
                  <a:lnTo>
                    <a:pt x="274" y="26"/>
                  </a:lnTo>
                  <a:lnTo>
                    <a:pt x="259" y="33"/>
                  </a:lnTo>
                  <a:lnTo>
                    <a:pt x="244" y="41"/>
                  </a:lnTo>
                  <a:lnTo>
                    <a:pt x="230" y="49"/>
                  </a:lnTo>
                  <a:lnTo>
                    <a:pt x="217" y="58"/>
                  </a:lnTo>
                  <a:lnTo>
                    <a:pt x="205" y="68"/>
                  </a:lnTo>
                  <a:lnTo>
                    <a:pt x="194" y="79"/>
                  </a:lnTo>
                  <a:lnTo>
                    <a:pt x="182" y="90"/>
                  </a:lnTo>
                  <a:lnTo>
                    <a:pt x="173" y="102"/>
                  </a:lnTo>
                  <a:lnTo>
                    <a:pt x="165" y="114"/>
                  </a:lnTo>
                  <a:lnTo>
                    <a:pt x="150" y="149"/>
                  </a:lnTo>
                  <a:lnTo>
                    <a:pt x="137" y="196"/>
                  </a:lnTo>
                  <a:lnTo>
                    <a:pt x="126" y="252"/>
                  </a:lnTo>
                  <a:lnTo>
                    <a:pt x="116" y="312"/>
                  </a:lnTo>
                  <a:lnTo>
                    <a:pt x="108" y="367"/>
                  </a:lnTo>
                  <a:lnTo>
                    <a:pt x="102" y="415"/>
                  </a:lnTo>
                  <a:lnTo>
                    <a:pt x="99" y="447"/>
                  </a:lnTo>
                  <a:lnTo>
                    <a:pt x="98" y="459"/>
                  </a:lnTo>
                  <a:lnTo>
                    <a:pt x="165" y="466"/>
                  </a:lnTo>
                  <a:lnTo>
                    <a:pt x="165" y="683"/>
                  </a:lnTo>
                  <a:lnTo>
                    <a:pt x="264" y="698"/>
                  </a:lnTo>
                  <a:lnTo>
                    <a:pt x="288" y="790"/>
                  </a:lnTo>
                  <a:lnTo>
                    <a:pt x="266" y="797"/>
                  </a:lnTo>
                  <a:lnTo>
                    <a:pt x="245" y="805"/>
                  </a:lnTo>
                  <a:lnTo>
                    <a:pt x="225" y="814"/>
                  </a:lnTo>
                  <a:lnTo>
                    <a:pt x="204" y="823"/>
                  </a:lnTo>
                  <a:lnTo>
                    <a:pt x="184" y="833"/>
                  </a:lnTo>
                  <a:lnTo>
                    <a:pt x="165" y="844"/>
                  </a:lnTo>
                  <a:lnTo>
                    <a:pt x="145" y="855"/>
                  </a:lnTo>
                  <a:lnTo>
                    <a:pt x="127" y="867"/>
                  </a:lnTo>
                  <a:lnTo>
                    <a:pt x="109" y="878"/>
                  </a:lnTo>
                  <a:lnTo>
                    <a:pt x="92" y="891"/>
                  </a:lnTo>
                  <a:lnTo>
                    <a:pt x="75" y="905"/>
                  </a:lnTo>
                  <a:lnTo>
                    <a:pt x="59" y="919"/>
                  </a:lnTo>
                  <a:lnTo>
                    <a:pt x="43" y="932"/>
                  </a:lnTo>
                  <a:lnTo>
                    <a:pt x="28" y="946"/>
                  </a:lnTo>
                  <a:lnTo>
                    <a:pt x="14" y="961"/>
                  </a:lnTo>
                  <a:lnTo>
                    <a:pt x="0" y="976"/>
                  </a:lnTo>
                  <a:lnTo>
                    <a:pt x="1" y="976"/>
                  </a:lnTo>
                  <a:lnTo>
                    <a:pt x="844" y="976"/>
                  </a:lnTo>
                  <a:lnTo>
                    <a:pt x="853" y="976"/>
                  </a:lnTo>
                  <a:lnTo>
                    <a:pt x="863" y="975"/>
                  </a:lnTo>
                  <a:lnTo>
                    <a:pt x="872" y="973"/>
                  </a:lnTo>
                  <a:lnTo>
                    <a:pt x="881" y="969"/>
                  </a:lnTo>
                  <a:lnTo>
                    <a:pt x="889" y="966"/>
                  </a:lnTo>
                  <a:lnTo>
                    <a:pt x="897" y="962"/>
                  </a:lnTo>
                  <a:lnTo>
                    <a:pt x="905" y="958"/>
                  </a:lnTo>
                  <a:lnTo>
                    <a:pt x="912" y="952"/>
                  </a:lnTo>
                  <a:lnTo>
                    <a:pt x="898" y="929"/>
                  </a:lnTo>
                  <a:lnTo>
                    <a:pt x="883" y="909"/>
                  </a:lnTo>
                  <a:lnTo>
                    <a:pt x="867" y="891"/>
                  </a:lnTo>
                  <a:lnTo>
                    <a:pt x="849" y="874"/>
                  </a:lnTo>
                  <a:lnTo>
                    <a:pt x="831" y="859"/>
                  </a:lnTo>
                  <a:lnTo>
                    <a:pt x="814" y="845"/>
                  </a:lnTo>
                  <a:lnTo>
                    <a:pt x="796" y="833"/>
                  </a:lnTo>
                  <a:lnTo>
                    <a:pt x="779" y="822"/>
                  </a:lnTo>
                  <a:lnTo>
                    <a:pt x="762" y="812"/>
                  </a:lnTo>
                  <a:lnTo>
                    <a:pt x="746" y="801"/>
                  </a:lnTo>
                  <a:lnTo>
                    <a:pt x="731" y="792"/>
                  </a:lnTo>
                  <a:lnTo>
                    <a:pt x="718" y="784"/>
                  </a:lnTo>
                  <a:lnTo>
                    <a:pt x="705" y="775"/>
                  </a:lnTo>
                  <a:lnTo>
                    <a:pt x="696" y="767"/>
                  </a:lnTo>
                  <a:lnTo>
                    <a:pt x="688" y="757"/>
                  </a:lnTo>
                  <a:lnTo>
                    <a:pt x="683" y="7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Freeform 33"/>
            <p:cNvSpPr>
              <a:spLocks/>
            </p:cNvSpPr>
            <p:nvPr/>
          </p:nvSpPr>
          <p:spPr bwMode="auto">
            <a:xfrm>
              <a:off x="3857" y="2125"/>
              <a:ext cx="51" cy="31"/>
            </a:xfrm>
            <a:custGeom>
              <a:avLst/>
              <a:gdLst>
                <a:gd name="T0" fmla="*/ 0 w 103"/>
                <a:gd name="T1" fmla="*/ 1 h 61"/>
                <a:gd name="T2" fmla="*/ 0 w 103"/>
                <a:gd name="T3" fmla="*/ 1 h 61"/>
                <a:gd name="T4" fmla="*/ 0 w 103"/>
                <a:gd name="T5" fmla="*/ 0 h 61"/>
                <a:gd name="T6" fmla="*/ 0 w 103"/>
                <a:gd name="T7" fmla="*/ 1 h 61"/>
                <a:gd name="T8" fmla="*/ 0 w 103"/>
                <a:gd name="T9" fmla="*/ 1 h 61"/>
                <a:gd name="T10" fmla="*/ 0 w 103"/>
                <a:gd name="T11" fmla="*/ 1 h 61"/>
                <a:gd name="T12" fmla="*/ 0 w 103"/>
                <a:gd name="T13" fmla="*/ 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61"/>
                <a:gd name="T23" fmla="*/ 103 w 103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61">
                  <a:moveTo>
                    <a:pt x="0" y="61"/>
                  </a:moveTo>
                  <a:lnTo>
                    <a:pt x="103" y="42"/>
                  </a:lnTo>
                  <a:lnTo>
                    <a:pt x="7" y="0"/>
                  </a:lnTo>
                  <a:lnTo>
                    <a:pt x="6" y="15"/>
                  </a:lnTo>
                  <a:lnTo>
                    <a:pt x="5" y="31"/>
                  </a:lnTo>
                  <a:lnTo>
                    <a:pt x="2" y="46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34"/>
            <p:cNvSpPr>
              <a:spLocks/>
            </p:cNvSpPr>
            <p:nvPr/>
          </p:nvSpPr>
          <p:spPr bwMode="auto">
            <a:xfrm>
              <a:off x="3840" y="2183"/>
              <a:ext cx="52" cy="32"/>
            </a:xfrm>
            <a:custGeom>
              <a:avLst/>
              <a:gdLst>
                <a:gd name="T0" fmla="*/ 0 w 105"/>
                <a:gd name="T1" fmla="*/ 1 h 64"/>
                <a:gd name="T2" fmla="*/ 0 w 105"/>
                <a:gd name="T3" fmla="*/ 1 h 64"/>
                <a:gd name="T4" fmla="*/ 0 w 105"/>
                <a:gd name="T5" fmla="*/ 0 h 64"/>
                <a:gd name="T6" fmla="*/ 0 w 105"/>
                <a:gd name="T7" fmla="*/ 1 h 64"/>
                <a:gd name="T8" fmla="*/ 0 w 105"/>
                <a:gd name="T9" fmla="*/ 1 h 64"/>
                <a:gd name="T10" fmla="*/ 0 w 105"/>
                <a:gd name="T11" fmla="*/ 1 h 64"/>
                <a:gd name="T12" fmla="*/ 0 w 105"/>
                <a:gd name="T13" fmla="*/ 1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64"/>
                <a:gd name="T23" fmla="*/ 105 w 105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64">
                  <a:moveTo>
                    <a:pt x="0" y="58"/>
                  </a:moveTo>
                  <a:lnTo>
                    <a:pt x="105" y="64"/>
                  </a:lnTo>
                  <a:lnTo>
                    <a:pt x="22" y="0"/>
                  </a:lnTo>
                  <a:lnTo>
                    <a:pt x="18" y="15"/>
                  </a:lnTo>
                  <a:lnTo>
                    <a:pt x="13" y="29"/>
                  </a:lnTo>
                  <a:lnTo>
                    <a:pt x="7" y="44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Freeform 35"/>
            <p:cNvSpPr>
              <a:spLocks/>
            </p:cNvSpPr>
            <p:nvPr/>
          </p:nvSpPr>
          <p:spPr bwMode="auto">
            <a:xfrm>
              <a:off x="3855" y="2067"/>
              <a:ext cx="52" cy="30"/>
            </a:xfrm>
            <a:custGeom>
              <a:avLst/>
              <a:gdLst>
                <a:gd name="T0" fmla="*/ 0 w 105"/>
                <a:gd name="T1" fmla="*/ 0 h 61"/>
                <a:gd name="T2" fmla="*/ 0 w 105"/>
                <a:gd name="T3" fmla="*/ 0 h 61"/>
                <a:gd name="T4" fmla="*/ 0 w 105"/>
                <a:gd name="T5" fmla="*/ 0 h 61"/>
                <a:gd name="T6" fmla="*/ 0 w 105"/>
                <a:gd name="T7" fmla="*/ 0 h 61"/>
                <a:gd name="T8" fmla="*/ 0 w 105"/>
                <a:gd name="T9" fmla="*/ 0 h 61"/>
                <a:gd name="T10" fmla="*/ 0 w 105"/>
                <a:gd name="T11" fmla="*/ 0 h 61"/>
                <a:gd name="T12" fmla="*/ 0 w 105"/>
                <a:gd name="T13" fmla="*/ 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61"/>
                <a:gd name="T23" fmla="*/ 105 w 105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61">
                  <a:moveTo>
                    <a:pt x="10" y="61"/>
                  </a:moveTo>
                  <a:lnTo>
                    <a:pt x="105" y="16"/>
                  </a:lnTo>
                  <a:lnTo>
                    <a:pt x="0" y="0"/>
                  </a:lnTo>
                  <a:lnTo>
                    <a:pt x="4" y="15"/>
                  </a:lnTo>
                  <a:lnTo>
                    <a:pt x="6" y="30"/>
                  </a:lnTo>
                  <a:lnTo>
                    <a:pt x="8" y="46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36"/>
            <p:cNvSpPr>
              <a:spLocks/>
            </p:cNvSpPr>
            <p:nvPr/>
          </p:nvSpPr>
          <p:spPr bwMode="auto">
            <a:xfrm>
              <a:off x="3834" y="2007"/>
              <a:ext cx="54" cy="34"/>
            </a:xfrm>
            <a:custGeom>
              <a:avLst/>
              <a:gdLst>
                <a:gd name="T0" fmla="*/ 1 w 108"/>
                <a:gd name="T1" fmla="*/ 1 h 68"/>
                <a:gd name="T2" fmla="*/ 1 w 108"/>
                <a:gd name="T3" fmla="*/ 0 h 68"/>
                <a:gd name="T4" fmla="*/ 0 w 108"/>
                <a:gd name="T5" fmla="*/ 1 h 68"/>
                <a:gd name="T6" fmla="*/ 1 w 108"/>
                <a:gd name="T7" fmla="*/ 1 h 68"/>
                <a:gd name="T8" fmla="*/ 1 w 108"/>
                <a:gd name="T9" fmla="*/ 1 h 68"/>
                <a:gd name="T10" fmla="*/ 1 w 108"/>
                <a:gd name="T11" fmla="*/ 1 h 68"/>
                <a:gd name="T12" fmla="*/ 1 w 108"/>
                <a:gd name="T13" fmla="*/ 1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68"/>
                <a:gd name="T23" fmla="*/ 108 w 108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68">
                  <a:moveTo>
                    <a:pt x="26" y="68"/>
                  </a:moveTo>
                  <a:lnTo>
                    <a:pt x="108" y="0"/>
                  </a:lnTo>
                  <a:lnTo>
                    <a:pt x="0" y="10"/>
                  </a:lnTo>
                  <a:lnTo>
                    <a:pt x="8" y="25"/>
                  </a:lnTo>
                  <a:lnTo>
                    <a:pt x="15" y="39"/>
                  </a:lnTo>
                  <a:lnTo>
                    <a:pt x="21" y="53"/>
                  </a:lnTo>
                  <a:lnTo>
                    <a:pt x="26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37"/>
            <p:cNvSpPr>
              <a:spLocks/>
            </p:cNvSpPr>
            <p:nvPr/>
          </p:nvSpPr>
          <p:spPr bwMode="auto">
            <a:xfrm>
              <a:off x="3404" y="1903"/>
              <a:ext cx="570" cy="569"/>
            </a:xfrm>
            <a:custGeom>
              <a:avLst/>
              <a:gdLst>
                <a:gd name="T0" fmla="*/ 1 w 1140"/>
                <a:gd name="T1" fmla="*/ 1 h 1138"/>
                <a:gd name="T2" fmla="*/ 1 w 1140"/>
                <a:gd name="T3" fmla="*/ 1 h 1138"/>
                <a:gd name="T4" fmla="*/ 1 w 1140"/>
                <a:gd name="T5" fmla="*/ 1 h 1138"/>
                <a:gd name="T6" fmla="*/ 1 w 1140"/>
                <a:gd name="T7" fmla="*/ 1 h 1138"/>
                <a:gd name="T8" fmla="*/ 1 w 1140"/>
                <a:gd name="T9" fmla="*/ 0 h 1138"/>
                <a:gd name="T10" fmla="*/ 1 w 1140"/>
                <a:gd name="T11" fmla="*/ 1 h 1138"/>
                <a:gd name="T12" fmla="*/ 1 w 1140"/>
                <a:gd name="T13" fmla="*/ 1 h 1138"/>
                <a:gd name="T14" fmla="*/ 1 w 1140"/>
                <a:gd name="T15" fmla="*/ 1 h 1138"/>
                <a:gd name="T16" fmla="*/ 1 w 1140"/>
                <a:gd name="T17" fmla="*/ 1 h 1138"/>
                <a:gd name="T18" fmla="*/ 1 w 1140"/>
                <a:gd name="T19" fmla="*/ 1 h 1138"/>
                <a:gd name="T20" fmla="*/ 1 w 1140"/>
                <a:gd name="T21" fmla="*/ 1 h 1138"/>
                <a:gd name="T22" fmla="*/ 1 w 1140"/>
                <a:gd name="T23" fmla="*/ 1 h 1138"/>
                <a:gd name="T24" fmla="*/ 1 w 1140"/>
                <a:gd name="T25" fmla="*/ 1 h 1138"/>
                <a:gd name="T26" fmla="*/ 1 w 1140"/>
                <a:gd name="T27" fmla="*/ 1 h 1138"/>
                <a:gd name="T28" fmla="*/ 1 w 1140"/>
                <a:gd name="T29" fmla="*/ 1 h 1138"/>
                <a:gd name="T30" fmla="*/ 1 w 1140"/>
                <a:gd name="T31" fmla="*/ 1 h 1138"/>
                <a:gd name="T32" fmla="*/ 1 w 1140"/>
                <a:gd name="T33" fmla="*/ 1 h 1138"/>
                <a:gd name="T34" fmla="*/ 1 w 1140"/>
                <a:gd name="T35" fmla="*/ 1 h 1138"/>
                <a:gd name="T36" fmla="*/ 1 w 1140"/>
                <a:gd name="T37" fmla="*/ 1 h 1138"/>
                <a:gd name="T38" fmla="*/ 1 w 1140"/>
                <a:gd name="T39" fmla="*/ 1 h 1138"/>
                <a:gd name="T40" fmla="*/ 1 w 1140"/>
                <a:gd name="T41" fmla="*/ 1 h 1138"/>
                <a:gd name="T42" fmla="*/ 1 w 1140"/>
                <a:gd name="T43" fmla="*/ 1 h 1138"/>
                <a:gd name="T44" fmla="*/ 1 w 1140"/>
                <a:gd name="T45" fmla="*/ 1 h 1138"/>
                <a:gd name="T46" fmla="*/ 1 w 1140"/>
                <a:gd name="T47" fmla="*/ 1 h 1138"/>
                <a:gd name="T48" fmla="*/ 1 w 1140"/>
                <a:gd name="T49" fmla="*/ 1 h 1138"/>
                <a:gd name="T50" fmla="*/ 1 w 1140"/>
                <a:gd name="T51" fmla="*/ 1 h 1138"/>
                <a:gd name="T52" fmla="*/ 1 w 1140"/>
                <a:gd name="T53" fmla="*/ 1 h 1138"/>
                <a:gd name="T54" fmla="*/ 1 w 1140"/>
                <a:gd name="T55" fmla="*/ 1 h 1138"/>
                <a:gd name="T56" fmla="*/ 1 w 1140"/>
                <a:gd name="T57" fmla="*/ 1 h 1138"/>
                <a:gd name="T58" fmla="*/ 1 w 1140"/>
                <a:gd name="T59" fmla="*/ 1 h 1138"/>
                <a:gd name="T60" fmla="*/ 1 w 1140"/>
                <a:gd name="T61" fmla="*/ 1 h 1138"/>
                <a:gd name="T62" fmla="*/ 1 w 1140"/>
                <a:gd name="T63" fmla="*/ 1 h 1138"/>
                <a:gd name="T64" fmla="*/ 1 w 1140"/>
                <a:gd name="T65" fmla="*/ 1 h 1138"/>
                <a:gd name="T66" fmla="*/ 1 w 1140"/>
                <a:gd name="T67" fmla="*/ 1 h 1138"/>
                <a:gd name="T68" fmla="*/ 1 w 1140"/>
                <a:gd name="T69" fmla="*/ 1 h 1138"/>
                <a:gd name="T70" fmla="*/ 1 w 1140"/>
                <a:gd name="T71" fmla="*/ 1 h 1138"/>
                <a:gd name="T72" fmla="*/ 1 w 1140"/>
                <a:gd name="T73" fmla="*/ 1 h 1138"/>
                <a:gd name="T74" fmla="*/ 1 w 1140"/>
                <a:gd name="T75" fmla="*/ 1 h 1138"/>
                <a:gd name="T76" fmla="*/ 1 w 1140"/>
                <a:gd name="T77" fmla="*/ 1 h 1138"/>
                <a:gd name="T78" fmla="*/ 1 w 1140"/>
                <a:gd name="T79" fmla="*/ 1 h 1138"/>
                <a:gd name="T80" fmla="*/ 1 w 1140"/>
                <a:gd name="T81" fmla="*/ 1 h 1138"/>
                <a:gd name="T82" fmla="*/ 1 w 1140"/>
                <a:gd name="T83" fmla="*/ 1 h 1138"/>
                <a:gd name="T84" fmla="*/ 1 w 1140"/>
                <a:gd name="T85" fmla="*/ 1 h 1138"/>
                <a:gd name="T86" fmla="*/ 1 w 1140"/>
                <a:gd name="T87" fmla="*/ 1 h 1138"/>
                <a:gd name="T88" fmla="*/ 1 w 1140"/>
                <a:gd name="T89" fmla="*/ 1 h 1138"/>
                <a:gd name="T90" fmla="*/ 1 w 1140"/>
                <a:gd name="T91" fmla="*/ 1 h 1138"/>
                <a:gd name="T92" fmla="*/ 1 w 1140"/>
                <a:gd name="T93" fmla="*/ 1 h 1138"/>
                <a:gd name="T94" fmla="*/ 1 w 1140"/>
                <a:gd name="T95" fmla="*/ 1 h 1138"/>
                <a:gd name="T96" fmla="*/ 1 w 1140"/>
                <a:gd name="T97" fmla="*/ 1 h 1138"/>
                <a:gd name="T98" fmla="*/ 1 w 1140"/>
                <a:gd name="T99" fmla="*/ 1 h 1138"/>
                <a:gd name="T100" fmla="*/ 1 w 1140"/>
                <a:gd name="T101" fmla="*/ 1 h 1138"/>
                <a:gd name="T102" fmla="*/ 0 w 1140"/>
                <a:gd name="T103" fmla="*/ 1 h 1138"/>
                <a:gd name="T104" fmla="*/ 1 w 1140"/>
                <a:gd name="T105" fmla="*/ 1 h 1138"/>
                <a:gd name="T106" fmla="*/ 1 w 1140"/>
                <a:gd name="T107" fmla="*/ 1 h 1138"/>
                <a:gd name="T108" fmla="*/ 1 w 1140"/>
                <a:gd name="T109" fmla="*/ 1 h 1138"/>
                <a:gd name="T110" fmla="*/ 1 w 1140"/>
                <a:gd name="T111" fmla="*/ 1 h 1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0"/>
                <a:gd name="T169" fmla="*/ 0 h 1138"/>
                <a:gd name="T170" fmla="*/ 1140 w 1140"/>
                <a:gd name="T171" fmla="*/ 1138 h 1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0" h="1138">
                  <a:moveTo>
                    <a:pt x="40" y="40"/>
                  </a:moveTo>
                  <a:lnTo>
                    <a:pt x="51" y="31"/>
                  </a:lnTo>
                  <a:lnTo>
                    <a:pt x="62" y="23"/>
                  </a:lnTo>
                  <a:lnTo>
                    <a:pt x="74" y="16"/>
                  </a:lnTo>
                  <a:lnTo>
                    <a:pt x="86" y="10"/>
                  </a:lnTo>
                  <a:lnTo>
                    <a:pt x="99" y="6"/>
                  </a:lnTo>
                  <a:lnTo>
                    <a:pt x="113" y="2"/>
                  </a:lnTo>
                  <a:lnTo>
                    <a:pt x="127" y="1"/>
                  </a:lnTo>
                  <a:lnTo>
                    <a:pt x="141" y="0"/>
                  </a:lnTo>
                  <a:lnTo>
                    <a:pt x="999" y="0"/>
                  </a:lnTo>
                  <a:lnTo>
                    <a:pt x="1027" y="2"/>
                  </a:lnTo>
                  <a:lnTo>
                    <a:pt x="1054" y="10"/>
                  </a:lnTo>
                  <a:lnTo>
                    <a:pt x="1078" y="24"/>
                  </a:lnTo>
                  <a:lnTo>
                    <a:pt x="1099" y="40"/>
                  </a:lnTo>
                  <a:lnTo>
                    <a:pt x="1116" y="62"/>
                  </a:lnTo>
                  <a:lnTo>
                    <a:pt x="1128" y="85"/>
                  </a:lnTo>
                  <a:lnTo>
                    <a:pt x="1138" y="112"/>
                  </a:lnTo>
                  <a:lnTo>
                    <a:pt x="1140" y="140"/>
                  </a:lnTo>
                  <a:lnTo>
                    <a:pt x="1140" y="540"/>
                  </a:lnTo>
                  <a:lnTo>
                    <a:pt x="1073" y="540"/>
                  </a:lnTo>
                  <a:lnTo>
                    <a:pt x="1073" y="140"/>
                  </a:lnTo>
                  <a:lnTo>
                    <a:pt x="1072" y="125"/>
                  </a:lnTo>
                  <a:lnTo>
                    <a:pt x="1067" y="113"/>
                  </a:lnTo>
                  <a:lnTo>
                    <a:pt x="1060" y="100"/>
                  </a:lnTo>
                  <a:lnTo>
                    <a:pt x="1051" y="89"/>
                  </a:lnTo>
                  <a:lnTo>
                    <a:pt x="1045" y="84"/>
                  </a:lnTo>
                  <a:lnTo>
                    <a:pt x="1040" y="79"/>
                  </a:lnTo>
                  <a:lnTo>
                    <a:pt x="1034" y="76"/>
                  </a:lnTo>
                  <a:lnTo>
                    <a:pt x="1027" y="72"/>
                  </a:lnTo>
                  <a:lnTo>
                    <a:pt x="1021" y="70"/>
                  </a:lnTo>
                  <a:lnTo>
                    <a:pt x="1014" y="68"/>
                  </a:lnTo>
                  <a:lnTo>
                    <a:pt x="1006" y="67"/>
                  </a:lnTo>
                  <a:lnTo>
                    <a:pt x="999" y="67"/>
                  </a:lnTo>
                  <a:lnTo>
                    <a:pt x="141" y="67"/>
                  </a:lnTo>
                  <a:lnTo>
                    <a:pt x="134" y="67"/>
                  </a:lnTo>
                  <a:lnTo>
                    <a:pt x="126" y="68"/>
                  </a:lnTo>
                  <a:lnTo>
                    <a:pt x="119" y="70"/>
                  </a:lnTo>
                  <a:lnTo>
                    <a:pt x="113" y="72"/>
                  </a:lnTo>
                  <a:lnTo>
                    <a:pt x="106" y="76"/>
                  </a:lnTo>
                  <a:lnTo>
                    <a:pt x="100" y="79"/>
                  </a:lnTo>
                  <a:lnTo>
                    <a:pt x="95" y="84"/>
                  </a:lnTo>
                  <a:lnTo>
                    <a:pt x="89" y="89"/>
                  </a:lnTo>
                  <a:lnTo>
                    <a:pt x="80" y="100"/>
                  </a:lnTo>
                  <a:lnTo>
                    <a:pt x="73" y="113"/>
                  </a:lnTo>
                  <a:lnTo>
                    <a:pt x="68" y="125"/>
                  </a:lnTo>
                  <a:lnTo>
                    <a:pt x="67" y="140"/>
                  </a:lnTo>
                  <a:lnTo>
                    <a:pt x="67" y="998"/>
                  </a:lnTo>
                  <a:lnTo>
                    <a:pt x="68" y="1013"/>
                  </a:lnTo>
                  <a:lnTo>
                    <a:pt x="73" y="1026"/>
                  </a:lnTo>
                  <a:lnTo>
                    <a:pt x="80" y="1039"/>
                  </a:lnTo>
                  <a:lnTo>
                    <a:pt x="89" y="1049"/>
                  </a:lnTo>
                  <a:lnTo>
                    <a:pt x="99" y="1059"/>
                  </a:lnTo>
                  <a:lnTo>
                    <a:pt x="112" y="1066"/>
                  </a:lnTo>
                  <a:lnTo>
                    <a:pt x="126" y="1070"/>
                  </a:lnTo>
                  <a:lnTo>
                    <a:pt x="141" y="1071"/>
                  </a:lnTo>
                  <a:lnTo>
                    <a:pt x="999" y="1071"/>
                  </a:lnTo>
                  <a:lnTo>
                    <a:pt x="1006" y="1071"/>
                  </a:lnTo>
                  <a:lnTo>
                    <a:pt x="1014" y="1070"/>
                  </a:lnTo>
                  <a:lnTo>
                    <a:pt x="1021" y="1068"/>
                  </a:lnTo>
                  <a:lnTo>
                    <a:pt x="1027" y="1066"/>
                  </a:lnTo>
                  <a:lnTo>
                    <a:pt x="1034" y="1062"/>
                  </a:lnTo>
                  <a:lnTo>
                    <a:pt x="1040" y="1059"/>
                  </a:lnTo>
                  <a:lnTo>
                    <a:pt x="1045" y="1054"/>
                  </a:lnTo>
                  <a:lnTo>
                    <a:pt x="1051" y="1049"/>
                  </a:lnTo>
                  <a:lnTo>
                    <a:pt x="1060" y="1038"/>
                  </a:lnTo>
                  <a:lnTo>
                    <a:pt x="1067" y="1025"/>
                  </a:lnTo>
                  <a:lnTo>
                    <a:pt x="1072" y="1013"/>
                  </a:lnTo>
                  <a:lnTo>
                    <a:pt x="1073" y="998"/>
                  </a:lnTo>
                  <a:lnTo>
                    <a:pt x="1073" y="540"/>
                  </a:lnTo>
                  <a:lnTo>
                    <a:pt x="1140" y="540"/>
                  </a:lnTo>
                  <a:lnTo>
                    <a:pt x="1140" y="998"/>
                  </a:lnTo>
                  <a:lnTo>
                    <a:pt x="1139" y="1011"/>
                  </a:lnTo>
                  <a:lnTo>
                    <a:pt x="1138" y="1025"/>
                  </a:lnTo>
                  <a:lnTo>
                    <a:pt x="1134" y="1038"/>
                  </a:lnTo>
                  <a:lnTo>
                    <a:pt x="1130" y="1051"/>
                  </a:lnTo>
                  <a:lnTo>
                    <a:pt x="1123" y="1063"/>
                  </a:lnTo>
                  <a:lnTo>
                    <a:pt x="1116" y="1075"/>
                  </a:lnTo>
                  <a:lnTo>
                    <a:pt x="1108" y="1086"/>
                  </a:lnTo>
                  <a:lnTo>
                    <a:pt x="1099" y="1097"/>
                  </a:lnTo>
                  <a:lnTo>
                    <a:pt x="1088" y="1106"/>
                  </a:lnTo>
                  <a:lnTo>
                    <a:pt x="1077" y="1114"/>
                  </a:lnTo>
                  <a:lnTo>
                    <a:pt x="1065" y="1121"/>
                  </a:lnTo>
                  <a:lnTo>
                    <a:pt x="1052" y="1128"/>
                  </a:lnTo>
                  <a:lnTo>
                    <a:pt x="1040" y="1132"/>
                  </a:lnTo>
                  <a:lnTo>
                    <a:pt x="1027" y="1136"/>
                  </a:lnTo>
                  <a:lnTo>
                    <a:pt x="1013" y="1137"/>
                  </a:lnTo>
                  <a:lnTo>
                    <a:pt x="999" y="1138"/>
                  </a:lnTo>
                  <a:lnTo>
                    <a:pt x="141" y="1138"/>
                  </a:lnTo>
                  <a:lnTo>
                    <a:pt x="127" y="1137"/>
                  </a:lnTo>
                  <a:lnTo>
                    <a:pt x="113" y="1136"/>
                  </a:lnTo>
                  <a:lnTo>
                    <a:pt x="99" y="1132"/>
                  </a:lnTo>
                  <a:lnTo>
                    <a:pt x="86" y="1128"/>
                  </a:lnTo>
                  <a:lnTo>
                    <a:pt x="74" y="1121"/>
                  </a:lnTo>
                  <a:lnTo>
                    <a:pt x="62" y="1114"/>
                  </a:lnTo>
                  <a:lnTo>
                    <a:pt x="51" y="1106"/>
                  </a:lnTo>
                  <a:lnTo>
                    <a:pt x="40" y="1097"/>
                  </a:lnTo>
                  <a:lnTo>
                    <a:pt x="31" y="1086"/>
                  </a:lnTo>
                  <a:lnTo>
                    <a:pt x="23" y="1075"/>
                  </a:lnTo>
                  <a:lnTo>
                    <a:pt x="16" y="1063"/>
                  </a:lnTo>
                  <a:lnTo>
                    <a:pt x="10" y="1051"/>
                  </a:lnTo>
                  <a:lnTo>
                    <a:pt x="6" y="1038"/>
                  </a:lnTo>
                  <a:lnTo>
                    <a:pt x="2" y="1025"/>
                  </a:lnTo>
                  <a:lnTo>
                    <a:pt x="1" y="1011"/>
                  </a:lnTo>
                  <a:lnTo>
                    <a:pt x="0" y="998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2" y="113"/>
                  </a:lnTo>
                  <a:lnTo>
                    <a:pt x="6" y="99"/>
                  </a:lnTo>
                  <a:lnTo>
                    <a:pt x="10" y="86"/>
                  </a:lnTo>
                  <a:lnTo>
                    <a:pt x="16" y="74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38"/>
            <p:cNvSpPr>
              <a:spLocks/>
            </p:cNvSpPr>
            <p:nvPr/>
          </p:nvSpPr>
          <p:spPr bwMode="auto">
            <a:xfrm>
              <a:off x="3701" y="2007"/>
              <a:ext cx="23" cy="47"/>
            </a:xfrm>
            <a:custGeom>
              <a:avLst/>
              <a:gdLst>
                <a:gd name="T0" fmla="*/ 0 w 47"/>
                <a:gd name="T1" fmla="*/ 0 h 96"/>
                <a:gd name="T2" fmla="*/ 0 w 47"/>
                <a:gd name="T3" fmla="*/ 0 h 96"/>
                <a:gd name="T4" fmla="*/ 0 w 47"/>
                <a:gd name="T5" fmla="*/ 0 h 96"/>
                <a:gd name="T6" fmla="*/ 0 w 47"/>
                <a:gd name="T7" fmla="*/ 0 h 96"/>
                <a:gd name="T8" fmla="*/ 0 w 47"/>
                <a:gd name="T9" fmla="*/ 0 h 96"/>
                <a:gd name="T10" fmla="*/ 0 w 47"/>
                <a:gd name="T11" fmla="*/ 0 h 96"/>
                <a:gd name="T12" fmla="*/ 0 w 47"/>
                <a:gd name="T13" fmla="*/ 0 h 96"/>
                <a:gd name="T14" fmla="*/ 0 w 47"/>
                <a:gd name="T15" fmla="*/ 0 h 96"/>
                <a:gd name="T16" fmla="*/ 0 w 47"/>
                <a:gd name="T17" fmla="*/ 0 h 96"/>
                <a:gd name="T18" fmla="*/ 0 w 47"/>
                <a:gd name="T19" fmla="*/ 0 h 96"/>
                <a:gd name="T20" fmla="*/ 0 w 47"/>
                <a:gd name="T21" fmla="*/ 0 h 96"/>
                <a:gd name="T22" fmla="*/ 0 w 47"/>
                <a:gd name="T23" fmla="*/ 0 h 96"/>
                <a:gd name="T24" fmla="*/ 0 w 47"/>
                <a:gd name="T25" fmla="*/ 0 h 96"/>
                <a:gd name="T26" fmla="*/ 0 w 47"/>
                <a:gd name="T27" fmla="*/ 0 h 96"/>
                <a:gd name="T28" fmla="*/ 0 w 47"/>
                <a:gd name="T29" fmla="*/ 0 h 96"/>
                <a:gd name="T30" fmla="*/ 0 w 47"/>
                <a:gd name="T31" fmla="*/ 0 h 96"/>
                <a:gd name="T32" fmla="*/ 0 w 47"/>
                <a:gd name="T33" fmla="*/ 0 h 96"/>
                <a:gd name="T34" fmla="*/ 0 w 47"/>
                <a:gd name="T35" fmla="*/ 0 h 96"/>
                <a:gd name="T36" fmla="*/ 0 w 47"/>
                <a:gd name="T37" fmla="*/ 0 h 96"/>
                <a:gd name="T38" fmla="*/ 0 w 47"/>
                <a:gd name="T39" fmla="*/ 0 h 96"/>
                <a:gd name="T40" fmla="*/ 0 w 47"/>
                <a:gd name="T41" fmla="*/ 0 h 96"/>
                <a:gd name="T42" fmla="*/ 0 w 47"/>
                <a:gd name="T43" fmla="*/ 0 h 96"/>
                <a:gd name="T44" fmla="*/ 0 w 47"/>
                <a:gd name="T45" fmla="*/ 0 h 96"/>
                <a:gd name="T46" fmla="*/ 0 w 47"/>
                <a:gd name="T47" fmla="*/ 0 h 96"/>
                <a:gd name="T48" fmla="*/ 0 w 47"/>
                <a:gd name="T49" fmla="*/ 0 h 96"/>
                <a:gd name="T50" fmla="*/ 0 w 47"/>
                <a:gd name="T51" fmla="*/ 0 h 96"/>
                <a:gd name="T52" fmla="*/ 0 w 47"/>
                <a:gd name="T53" fmla="*/ 0 h 96"/>
                <a:gd name="T54" fmla="*/ 0 w 47"/>
                <a:gd name="T55" fmla="*/ 0 h 96"/>
                <a:gd name="T56" fmla="*/ 0 w 47"/>
                <a:gd name="T57" fmla="*/ 0 h 96"/>
                <a:gd name="T58" fmla="*/ 0 w 47"/>
                <a:gd name="T59" fmla="*/ 0 h 96"/>
                <a:gd name="T60" fmla="*/ 0 w 47"/>
                <a:gd name="T61" fmla="*/ 0 h 96"/>
                <a:gd name="T62" fmla="*/ 0 w 47"/>
                <a:gd name="T63" fmla="*/ 0 h 96"/>
                <a:gd name="T64" fmla="*/ 0 w 47"/>
                <a:gd name="T65" fmla="*/ 0 h 96"/>
                <a:gd name="T66" fmla="*/ 0 w 47"/>
                <a:gd name="T67" fmla="*/ 0 h 96"/>
                <a:gd name="T68" fmla="*/ 0 w 47"/>
                <a:gd name="T69" fmla="*/ 0 h 96"/>
                <a:gd name="T70" fmla="*/ 0 w 47"/>
                <a:gd name="T71" fmla="*/ 0 h 96"/>
                <a:gd name="T72" fmla="*/ 0 w 47"/>
                <a:gd name="T73" fmla="*/ 0 h 96"/>
                <a:gd name="T74" fmla="*/ 0 w 47"/>
                <a:gd name="T75" fmla="*/ 0 h 96"/>
                <a:gd name="T76" fmla="*/ 0 w 47"/>
                <a:gd name="T77" fmla="*/ 0 h 96"/>
                <a:gd name="T78" fmla="*/ 0 w 47"/>
                <a:gd name="T79" fmla="*/ 0 h 96"/>
                <a:gd name="T80" fmla="*/ 0 w 47"/>
                <a:gd name="T81" fmla="*/ 0 h 96"/>
                <a:gd name="T82" fmla="*/ 0 w 47"/>
                <a:gd name="T83" fmla="*/ 0 h 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7"/>
                <a:gd name="T127" fmla="*/ 0 h 96"/>
                <a:gd name="T128" fmla="*/ 47 w 47"/>
                <a:gd name="T129" fmla="*/ 96 h 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7" h="96">
                  <a:moveTo>
                    <a:pt x="23" y="96"/>
                  </a:moveTo>
                  <a:lnTo>
                    <a:pt x="27" y="94"/>
                  </a:lnTo>
                  <a:lnTo>
                    <a:pt x="33" y="93"/>
                  </a:lnTo>
                  <a:lnTo>
                    <a:pt x="37" y="90"/>
                  </a:lnTo>
                  <a:lnTo>
                    <a:pt x="40" y="86"/>
                  </a:lnTo>
                  <a:lnTo>
                    <a:pt x="45" y="75"/>
                  </a:lnTo>
                  <a:lnTo>
                    <a:pt x="47" y="62"/>
                  </a:lnTo>
                  <a:lnTo>
                    <a:pt x="47" y="50"/>
                  </a:lnTo>
                  <a:lnTo>
                    <a:pt x="43" y="37"/>
                  </a:lnTo>
                  <a:lnTo>
                    <a:pt x="39" y="25"/>
                  </a:lnTo>
                  <a:lnTo>
                    <a:pt x="31" y="15"/>
                  </a:lnTo>
                  <a:lnTo>
                    <a:pt x="22" y="7"/>
                  </a:lnTo>
                  <a:lnTo>
                    <a:pt x="10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12" y="20"/>
                  </a:lnTo>
                  <a:lnTo>
                    <a:pt x="18" y="24"/>
                  </a:lnTo>
                  <a:lnTo>
                    <a:pt x="24" y="31"/>
                  </a:lnTo>
                  <a:lnTo>
                    <a:pt x="27" y="38"/>
                  </a:lnTo>
                  <a:lnTo>
                    <a:pt x="31" y="48"/>
                  </a:lnTo>
                  <a:lnTo>
                    <a:pt x="32" y="59"/>
                  </a:lnTo>
                  <a:lnTo>
                    <a:pt x="30" y="69"/>
                  </a:lnTo>
                  <a:lnTo>
                    <a:pt x="25" y="80"/>
                  </a:lnTo>
                  <a:lnTo>
                    <a:pt x="24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0" y="80"/>
                  </a:lnTo>
                  <a:lnTo>
                    <a:pt x="17" y="81"/>
                  </a:lnTo>
                  <a:lnTo>
                    <a:pt x="15" y="83"/>
                  </a:lnTo>
                  <a:lnTo>
                    <a:pt x="13" y="86"/>
                  </a:lnTo>
                  <a:lnTo>
                    <a:pt x="13" y="90"/>
                  </a:lnTo>
                  <a:lnTo>
                    <a:pt x="15" y="93"/>
                  </a:lnTo>
                  <a:lnTo>
                    <a:pt x="17" y="94"/>
                  </a:lnTo>
                  <a:lnTo>
                    <a:pt x="20" y="96"/>
                  </a:lnTo>
                  <a:lnTo>
                    <a:pt x="23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39"/>
            <p:cNvSpPr>
              <a:spLocks/>
            </p:cNvSpPr>
            <p:nvPr/>
          </p:nvSpPr>
          <p:spPr bwMode="auto">
            <a:xfrm>
              <a:off x="3686" y="2095"/>
              <a:ext cx="32" cy="32"/>
            </a:xfrm>
            <a:custGeom>
              <a:avLst/>
              <a:gdLst>
                <a:gd name="T0" fmla="*/ 1 w 63"/>
                <a:gd name="T1" fmla="*/ 0 h 66"/>
                <a:gd name="T2" fmla="*/ 1 w 63"/>
                <a:gd name="T3" fmla="*/ 0 h 66"/>
                <a:gd name="T4" fmla="*/ 1 w 63"/>
                <a:gd name="T5" fmla="*/ 0 h 66"/>
                <a:gd name="T6" fmla="*/ 1 w 63"/>
                <a:gd name="T7" fmla="*/ 0 h 66"/>
                <a:gd name="T8" fmla="*/ 1 w 63"/>
                <a:gd name="T9" fmla="*/ 0 h 66"/>
                <a:gd name="T10" fmla="*/ 1 w 63"/>
                <a:gd name="T11" fmla="*/ 0 h 66"/>
                <a:gd name="T12" fmla="*/ 1 w 63"/>
                <a:gd name="T13" fmla="*/ 0 h 66"/>
                <a:gd name="T14" fmla="*/ 1 w 63"/>
                <a:gd name="T15" fmla="*/ 0 h 66"/>
                <a:gd name="T16" fmla="*/ 1 w 63"/>
                <a:gd name="T17" fmla="*/ 0 h 66"/>
                <a:gd name="T18" fmla="*/ 1 w 63"/>
                <a:gd name="T19" fmla="*/ 0 h 66"/>
                <a:gd name="T20" fmla="*/ 1 w 63"/>
                <a:gd name="T21" fmla="*/ 0 h 66"/>
                <a:gd name="T22" fmla="*/ 1 w 63"/>
                <a:gd name="T23" fmla="*/ 0 h 66"/>
                <a:gd name="T24" fmla="*/ 1 w 63"/>
                <a:gd name="T25" fmla="*/ 0 h 66"/>
                <a:gd name="T26" fmla="*/ 1 w 63"/>
                <a:gd name="T27" fmla="*/ 0 h 66"/>
                <a:gd name="T28" fmla="*/ 1 w 63"/>
                <a:gd name="T29" fmla="*/ 0 h 66"/>
                <a:gd name="T30" fmla="*/ 1 w 63"/>
                <a:gd name="T31" fmla="*/ 0 h 66"/>
                <a:gd name="T32" fmla="*/ 1 w 63"/>
                <a:gd name="T33" fmla="*/ 0 h 66"/>
                <a:gd name="T34" fmla="*/ 1 w 63"/>
                <a:gd name="T35" fmla="*/ 0 h 66"/>
                <a:gd name="T36" fmla="*/ 1 w 63"/>
                <a:gd name="T37" fmla="*/ 0 h 66"/>
                <a:gd name="T38" fmla="*/ 1 w 63"/>
                <a:gd name="T39" fmla="*/ 0 h 66"/>
                <a:gd name="T40" fmla="*/ 1 w 63"/>
                <a:gd name="T41" fmla="*/ 0 h 66"/>
                <a:gd name="T42" fmla="*/ 1 w 63"/>
                <a:gd name="T43" fmla="*/ 0 h 66"/>
                <a:gd name="T44" fmla="*/ 1 w 63"/>
                <a:gd name="T45" fmla="*/ 0 h 66"/>
                <a:gd name="T46" fmla="*/ 1 w 63"/>
                <a:gd name="T47" fmla="*/ 0 h 66"/>
                <a:gd name="T48" fmla="*/ 1 w 63"/>
                <a:gd name="T49" fmla="*/ 0 h 66"/>
                <a:gd name="T50" fmla="*/ 1 w 63"/>
                <a:gd name="T51" fmla="*/ 0 h 66"/>
                <a:gd name="T52" fmla="*/ 1 w 63"/>
                <a:gd name="T53" fmla="*/ 0 h 66"/>
                <a:gd name="T54" fmla="*/ 0 w 63"/>
                <a:gd name="T55" fmla="*/ 0 h 66"/>
                <a:gd name="T56" fmla="*/ 0 w 63"/>
                <a:gd name="T57" fmla="*/ 0 h 66"/>
                <a:gd name="T58" fmla="*/ 1 w 63"/>
                <a:gd name="T59" fmla="*/ 0 h 66"/>
                <a:gd name="T60" fmla="*/ 1 w 63"/>
                <a:gd name="T61" fmla="*/ 0 h 66"/>
                <a:gd name="T62" fmla="*/ 1 w 63"/>
                <a:gd name="T63" fmla="*/ 0 h 66"/>
                <a:gd name="T64" fmla="*/ 1 w 63"/>
                <a:gd name="T65" fmla="*/ 0 h 66"/>
                <a:gd name="T66" fmla="*/ 1 w 63"/>
                <a:gd name="T67" fmla="*/ 0 h 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66"/>
                <a:gd name="T104" fmla="*/ 63 w 63"/>
                <a:gd name="T105" fmla="*/ 66 h 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66">
                  <a:moveTo>
                    <a:pt x="10" y="66"/>
                  </a:moveTo>
                  <a:lnTo>
                    <a:pt x="20" y="62"/>
                  </a:lnTo>
                  <a:lnTo>
                    <a:pt x="30" y="58"/>
                  </a:lnTo>
                  <a:lnTo>
                    <a:pt x="39" y="52"/>
                  </a:lnTo>
                  <a:lnTo>
                    <a:pt x="47" y="45"/>
                  </a:lnTo>
                  <a:lnTo>
                    <a:pt x="54" y="37"/>
                  </a:lnTo>
                  <a:lnTo>
                    <a:pt x="58" y="29"/>
                  </a:lnTo>
                  <a:lnTo>
                    <a:pt x="62" y="19"/>
                  </a:lnTo>
                  <a:lnTo>
                    <a:pt x="63" y="8"/>
                  </a:lnTo>
                  <a:lnTo>
                    <a:pt x="62" y="5"/>
                  </a:lnTo>
                  <a:lnTo>
                    <a:pt x="61" y="2"/>
                  </a:lnTo>
                  <a:lnTo>
                    <a:pt x="58" y="1"/>
                  </a:lnTo>
                  <a:lnTo>
                    <a:pt x="55" y="0"/>
                  </a:lnTo>
                  <a:lnTo>
                    <a:pt x="52" y="1"/>
                  </a:lnTo>
                  <a:lnTo>
                    <a:pt x="49" y="2"/>
                  </a:lnTo>
                  <a:lnTo>
                    <a:pt x="48" y="5"/>
                  </a:lnTo>
                  <a:lnTo>
                    <a:pt x="47" y="8"/>
                  </a:lnTo>
                  <a:lnTo>
                    <a:pt x="46" y="16"/>
                  </a:lnTo>
                  <a:lnTo>
                    <a:pt x="43" y="24"/>
                  </a:lnTo>
                  <a:lnTo>
                    <a:pt x="39" y="30"/>
                  </a:lnTo>
                  <a:lnTo>
                    <a:pt x="33" y="36"/>
                  </a:lnTo>
                  <a:lnTo>
                    <a:pt x="26" y="40"/>
                  </a:lnTo>
                  <a:lnTo>
                    <a:pt x="19" y="45"/>
                  </a:lnTo>
                  <a:lnTo>
                    <a:pt x="12" y="48"/>
                  </a:lnTo>
                  <a:lnTo>
                    <a:pt x="4" y="51"/>
                  </a:lnTo>
                  <a:lnTo>
                    <a:pt x="2" y="52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8" y="66"/>
                  </a:lnTo>
                  <a:lnTo>
                    <a:pt x="10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40"/>
            <p:cNvSpPr>
              <a:spLocks/>
            </p:cNvSpPr>
            <p:nvPr/>
          </p:nvSpPr>
          <p:spPr bwMode="auto">
            <a:xfrm>
              <a:off x="3574" y="2004"/>
              <a:ext cx="216" cy="165"/>
            </a:xfrm>
            <a:custGeom>
              <a:avLst/>
              <a:gdLst>
                <a:gd name="T0" fmla="*/ 1 w 431"/>
                <a:gd name="T1" fmla="*/ 0 h 331"/>
                <a:gd name="T2" fmla="*/ 1 w 431"/>
                <a:gd name="T3" fmla="*/ 0 h 331"/>
                <a:gd name="T4" fmla="*/ 1 w 431"/>
                <a:gd name="T5" fmla="*/ 0 h 331"/>
                <a:gd name="T6" fmla="*/ 1 w 431"/>
                <a:gd name="T7" fmla="*/ 0 h 331"/>
                <a:gd name="T8" fmla="*/ 1 w 431"/>
                <a:gd name="T9" fmla="*/ 0 h 331"/>
                <a:gd name="T10" fmla="*/ 1 w 431"/>
                <a:gd name="T11" fmla="*/ 0 h 331"/>
                <a:gd name="T12" fmla="*/ 1 w 431"/>
                <a:gd name="T13" fmla="*/ 0 h 331"/>
                <a:gd name="T14" fmla="*/ 1 w 431"/>
                <a:gd name="T15" fmla="*/ 0 h 331"/>
                <a:gd name="T16" fmla="*/ 1 w 431"/>
                <a:gd name="T17" fmla="*/ 0 h 331"/>
                <a:gd name="T18" fmla="*/ 1 w 431"/>
                <a:gd name="T19" fmla="*/ 0 h 331"/>
                <a:gd name="T20" fmla="*/ 1 w 431"/>
                <a:gd name="T21" fmla="*/ 0 h 331"/>
                <a:gd name="T22" fmla="*/ 1 w 431"/>
                <a:gd name="T23" fmla="*/ 0 h 331"/>
                <a:gd name="T24" fmla="*/ 1 w 431"/>
                <a:gd name="T25" fmla="*/ 0 h 331"/>
                <a:gd name="T26" fmla="*/ 1 w 431"/>
                <a:gd name="T27" fmla="*/ 0 h 331"/>
                <a:gd name="T28" fmla="*/ 1 w 431"/>
                <a:gd name="T29" fmla="*/ 0 h 331"/>
                <a:gd name="T30" fmla="*/ 1 w 431"/>
                <a:gd name="T31" fmla="*/ 0 h 331"/>
                <a:gd name="T32" fmla="*/ 1 w 431"/>
                <a:gd name="T33" fmla="*/ 0 h 331"/>
                <a:gd name="T34" fmla="*/ 1 w 431"/>
                <a:gd name="T35" fmla="*/ 0 h 331"/>
                <a:gd name="T36" fmla="*/ 1 w 431"/>
                <a:gd name="T37" fmla="*/ 0 h 331"/>
                <a:gd name="T38" fmla="*/ 1 w 431"/>
                <a:gd name="T39" fmla="*/ 0 h 331"/>
                <a:gd name="T40" fmla="*/ 1 w 431"/>
                <a:gd name="T41" fmla="*/ 0 h 331"/>
                <a:gd name="T42" fmla="*/ 1 w 431"/>
                <a:gd name="T43" fmla="*/ 0 h 331"/>
                <a:gd name="T44" fmla="*/ 1 w 431"/>
                <a:gd name="T45" fmla="*/ 0 h 331"/>
                <a:gd name="T46" fmla="*/ 1 w 431"/>
                <a:gd name="T47" fmla="*/ 0 h 331"/>
                <a:gd name="T48" fmla="*/ 1 w 431"/>
                <a:gd name="T49" fmla="*/ 0 h 331"/>
                <a:gd name="T50" fmla="*/ 1 w 431"/>
                <a:gd name="T51" fmla="*/ 0 h 331"/>
                <a:gd name="T52" fmla="*/ 1 w 431"/>
                <a:gd name="T53" fmla="*/ 0 h 331"/>
                <a:gd name="T54" fmla="*/ 1 w 431"/>
                <a:gd name="T55" fmla="*/ 0 h 331"/>
                <a:gd name="T56" fmla="*/ 1 w 431"/>
                <a:gd name="T57" fmla="*/ 0 h 331"/>
                <a:gd name="T58" fmla="*/ 1 w 431"/>
                <a:gd name="T59" fmla="*/ 0 h 331"/>
                <a:gd name="T60" fmla="*/ 1 w 431"/>
                <a:gd name="T61" fmla="*/ 0 h 331"/>
                <a:gd name="T62" fmla="*/ 0 w 431"/>
                <a:gd name="T63" fmla="*/ 0 h 331"/>
                <a:gd name="T64" fmla="*/ 1 w 431"/>
                <a:gd name="T65" fmla="*/ 0 h 331"/>
                <a:gd name="T66" fmla="*/ 1 w 431"/>
                <a:gd name="T67" fmla="*/ 0 h 331"/>
                <a:gd name="T68" fmla="*/ 1 w 431"/>
                <a:gd name="T69" fmla="*/ 0 h 331"/>
                <a:gd name="T70" fmla="*/ 1 w 431"/>
                <a:gd name="T71" fmla="*/ 0 h 331"/>
                <a:gd name="T72" fmla="*/ 1 w 431"/>
                <a:gd name="T73" fmla="*/ 0 h 331"/>
                <a:gd name="T74" fmla="*/ 1 w 431"/>
                <a:gd name="T75" fmla="*/ 0 h 331"/>
                <a:gd name="T76" fmla="*/ 1 w 431"/>
                <a:gd name="T77" fmla="*/ 0 h 331"/>
                <a:gd name="T78" fmla="*/ 1 w 431"/>
                <a:gd name="T79" fmla="*/ 0 h 331"/>
                <a:gd name="T80" fmla="*/ 1 w 431"/>
                <a:gd name="T81" fmla="*/ 0 h 331"/>
                <a:gd name="T82" fmla="*/ 1 w 431"/>
                <a:gd name="T83" fmla="*/ 0 h 331"/>
                <a:gd name="T84" fmla="*/ 1 w 431"/>
                <a:gd name="T85" fmla="*/ 0 h 331"/>
                <a:gd name="T86" fmla="*/ 1 w 431"/>
                <a:gd name="T87" fmla="*/ 0 h 331"/>
                <a:gd name="T88" fmla="*/ 1 w 431"/>
                <a:gd name="T89" fmla="*/ 0 h 331"/>
                <a:gd name="T90" fmla="*/ 1 w 431"/>
                <a:gd name="T91" fmla="*/ 0 h 331"/>
                <a:gd name="T92" fmla="*/ 1 w 431"/>
                <a:gd name="T93" fmla="*/ 0 h 331"/>
                <a:gd name="T94" fmla="*/ 1 w 431"/>
                <a:gd name="T95" fmla="*/ 0 h 331"/>
                <a:gd name="T96" fmla="*/ 1 w 431"/>
                <a:gd name="T97" fmla="*/ 0 h 331"/>
                <a:gd name="T98" fmla="*/ 1 w 431"/>
                <a:gd name="T99" fmla="*/ 0 h 331"/>
                <a:gd name="T100" fmla="*/ 1 w 431"/>
                <a:gd name="T101" fmla="*/ 0 h 331"/>
                <a:gd name="T102" fmla="*/ 1 w 431"/>
                <a:gd name="T103" fmla="*/ 0 h 331"/>
                <a:gd name="T104" fmla="*/ 1 w 431"/>
                <a:gd name="T105" fmla="*/ 0 h 331"/>
                <a:gd name="T106" fmla="*/ 1 w 431"/>
                <a:gd name="T107" fmla="*/ 0 h 331"/>
                <a:gd name="T108" fmla="*/ 1 w 431"/>
                <a:gd name="T109" fmla="*/ 0 h 331"/>
                <a:gd name="T110" fmla="*/ 1 w 431"/>
                <a:gd name="T111" fmla="*/ 0 h 331"/>
                <a:gd name="T112" fmla="*/ 1 w 431"/>
                <a:gd name="T113" fmla="*/ 0 h 331"/>
                <a:gd name="T114" fmla="*/ 1 w 431"/>
                <a:gd name="T115" fmla="*/ 0 h 331"/>
                <a:gd name="T116" fmla="*/ 1 w 431"/>
                <a:gd name="T117" fmla="*/ 0 h 3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1"/>
                <a:gd name="T178" fmla="*/ 0 h 331"/>
                <a:gd name="T179" fmla="*/ 431 w 431"/>
                <a:gd name="T180" fmla="*/ 331 h 33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1" h="331">
                  <a:moveTo>
                    <a:pt x="364" y="102"/>
                  </a:moveTo>
                  <a:lnTo>
                    <a:pt x="361" y="88"/>
                  </a:lnTo>
                  <a:lnTo>
                    <a:pt x="361" y="73"/>
                  </a:lnTo>
                  <a:lnTo>
                    <a:pt x="359" y="59"/>
                  </a:lnTo>
                  <a:lnTo>
                    <a:pt x="353" y="45"/>
                  </a:lnTo>
                  <a:lnTo>
                    <a:pt x="339" y="29"/>
                  </a:lnTo>
                  <a:lnTo>
                    <a:pt x="324" y="16"/>
                  </a:lnTo>
                  <a:lnTo>
                    <a:pt x="307" y="7"/>
                  </a:lnTo>
                  <a:lnTo>
                    <a:pt x="288" y="3"/>
                  </a:lnTo>
                  <a:lnTo>
                    <a:pt x="269" y="0"/>
                  </a:lnTo>
                  <a:lnTo>
                    <a:pt x="249" y="3"/>
                  </a:lnTo>
                  <a:lnTo>
                    <a:pt x="231" y="8"/>
                  </a:lnTo>
                  <a:lnTo>
                    <a:pt x="213" y="19"/>
                  </a:lnTo>
                  <a:lnTo>
                    <a:pt x="209" y="22"/>
                  </a:lnTo>
                  <a:lnTo>
                    <a:pt x="203" y="20"/>
                  </a:lnTo>
                  <a:lnTo>
                    <a:pt x="198" y="16"/>
                  </a:lnTo>
                  <a:lnTo>
                    <a:pt x="193" y="13"/>
                  </a:lnTo>
                  <a:lnTo>
                    <a:pt x="188" y="10"/>
                  </a:lnTo>
                  <a:lnTo>
                    <a:pt x="182" y="7"/>
                  </a:lnTo>
                  <a:lnTo>
                    <a:pt x="176" y="5"/>
                  </a:lnTo>
                  <a:lnTo>
                    <a:pt x="171" y="5"/>
                  </a:lnTo>
                  <a:lnTo>
                    <a:pt x="164" y="5"/>
                  </a:lnTo>
                  <a:lnTo>
                    <a:pt x="163" y="5"/>
                  </a:lnTo>
                  <a:lnTo>
                    <a:pt x="156" y="5"/>
                  </a:lnTo>
                  <a:lnTo>
                    <a:pt x="150" y="5"/>
                  </a:lnTo>
                  <a:lnTo>
                    <a:pt x="143" y="6"/>
                  </a:lnTo>
                  <a:lnTo>
                    <a:pt x="136" y="8"/>
                  </a:lnTo>
                  <a:lnTo>
                    <a:pt x="130" y="12"/>
                  </a:lnTo>
                  <a:lnTo>
                    <a:pt x="126" y="15"/>
                  </a:lnTo>
                  <a:lnTo>
                    <a:pt x="120" y="20"/>
                  </a:lnTo>
                  <a:lnTo>
                    <a:pt x="116" y="26"/>
                  </a:lnTo>
                  <a:lnTo>
                    <a:pt x="111" y="23"/>
                  </a:lnTo>
                  <a:lnTo>
                    <a:pt x="105" y="22"/>
                  </a:lnTo>
                  <a:lnTo>
                    <a:pt x="98" y="21"/>
                  </a:lnTo>
                  <a:lnTo>
                    <a:pt x="92" y="21"/>
                  </a:lnTo>
                  <a:lnTo>
                    <a:pt x="86" y="21"/>
                  </a:lnTo>
                  <a:lnTo>
                    <a:pt x="80" y="22"/>
                  </a:lnTo>
                  <a:lnTo>
                    <a:pt x="74" y="23"/>
                  </a:lnTo>
                  <a:lnTo>
                    <a:pt x="68" y="27"/>
                  </a:lnTo>
                  <a:lnTo>
                    <a:pt x="62" y="30"/>
                  </a:lnTo>
                  <a:lnTo>
                    <a:pt x="58" y="35"/>
                  </a:lnTo>
                  <a:lnTo>
                    <a:pt x="53" y="39"/>
                  </a:lnTo>
                  <a:lnTo>
                    <a:pt x="48" y="44"/>
                  </a:lnTo>
                  <a:lnTo>
                    <a:pt x="47" y="45"/>
                  </a:lnTo>
                  <a:lnTo>
                    <a:pt x="47" y="46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7" y="46"/>
                  </a:lnTo>
                  <a:lnTo>
                    <a:pt x="35" y="46"/>
                  </a:lnTo>
                  <a:lnTo>
                    <a:pt x="33" y="46"/>
                  </a:lnTo>
                  <a:lnTo>
                    <a:pt x="32" y="48"/>
                  </a:lnTo>
                  <a:lnTo>
                    <a:pt x="22" y="53"/>
                  </a:lnTo>
                  <a:lnTo>
                    <a:pt x="13" y="61"/>
                  </a:lnTo>
                  <a:lnTo>
                    <a:pt x="7" y="71"/>
                  </a:lnTo>
                  <a:lnTo>
                    <a:pt x="2" y="82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2" y="118"/>
                  </a:lnTo>
                  <a:lnTo>
                    <a:pt x="6" y="129"/>
                  </a:lnTo>
                  <a:lnTo>
                    <a:pt x="16" y="146"/>
                  </a:lnTo>
                  <a:lnTo>
                    <a:pt x="29" y="160"/>
                  </a:lnTo>
                  <a:lnTo>
                    <a:pt x="44" y="171"/>
                  </a:lnTo>
                  <a:lnTo>
                    <a:pt x="61" y="178"/>
                  </a:lnTo>
                  <a:lnTo>
                    <a:pt x="80" y="182"/>
                  </a:lnTo>
                  <a:lnTo>
                    <a:pt x="98" y="183"/>
                  </a:lnTo>
                  <a:lnTo>
                    <a:pt x="116" y="182"/>
                  </a:lnTo>
                  <a:lnTo>
                    <a:pt x="135" y="180"/>
                  </a:lnTo>
                  <a:lnTo>
                    <a:pt x="151" y="183"/>
                  </a:lnTo>
                  <a:lnTo>
                    <a:pt x="163" y="190"/>
                  </a:lnTo>
                  <a:lnTo>
                    <a:pt x="172" y="202"/>
                  </a:lnTo>
                  <a:lnTo>
                    <a:pt x="179" y="216"/>
                  </a:lnTo>
                  <a:lnTo>
                    <a:pt x="183" y="230"/>
                  </a:lnTo>
                  <a:lnTo>
                    <a:pt x="188" y="247"/>
                  </a:lnTo>
                  <a:lnTo>
                    <a:pt x="191" y="262"/>
                  </a:lnTo>
                  <a:lnTo>
                    <a:pt x="195" y="275"/>
                  </a:lnTo>
                  <a:lnTo>
                    <a:pt x="198" y="283"/>
                  </a:lnTo>
                  <a:lnTo>
                    <a:pt x="202" y="290"/>
                  </a:lnTo>
                  <a:lnTo>
                    <a:pt x="206" y="297"/>
                  </a:lnTo>
                  <a:lnTo>
                    <a:pt x="212" y="303"/>
                  </a:lnTo>
                  <a:lnTo>
                    <a:pt x="218" y="309"/>
                  </a:lnTo>
                  <a:lnTo>
                    <a:pt x="225" y="313"/>
                  </a:lnTo>
                  <a:lnTo>
                    <a:pt x="232" y="317"/>
                  </a:lnTo>
                  <a:lnTo>
                    <a:pt x="240" y="319"/>
                  </a:lnTo>
                  <a:lnTo>
                    <a:pt x="252" y="323"/>
                  </a:lnTo>
                  <a:lnTo>
                    <a:pt x="266" y="327"/>
                  </a:lnTo>
                  <a:lnTo>
                    <a:pt x="280" y="329"/>
                  </a:lnTo>
                  <a:lnTo>
                    <a:pt x="294" y="331"/>
                  </a:lnTo>
                  <a:lnTo>
                    <a:pt x="308" y="331"/>
                  </a:lnTo>
                  <a:lnTo>
                    <a:pt x="320" y="328"/>
                  </a:lnTo>
                  <a:lnTo>
                    <a:pt x="332" y="324"/>
                  </a:lnTo>
                  <a:lnTo>
                    <a:pt x="344" y="316"/>
                  </a:lnTo>
                  <a:lnTo>
                    <a:pt x="350" y="305"/>
                  </a:lnTo>
                  <a:lnTo>
                    <a:pt x="353" y="293"/>
                  </a:lnTo>
                  <a:lnTo>
                    <a:pt x="354" y="280"/>
                  </a:lnTo>
                  <a:lnTo>
                    <a:pt x="359" y="268"/>
                  </a:lnTo>
                  <a:lnTo>
                    <a:pt x="364" y="263"/>
                  </a:lnTo>
                  <a:lnTo>
                    <a:pt x="371" y="258"/>
                  </a:lnTo>
                  <a:lnTo>
                    <a:pt x="378" y="254"/>
                  </a:lnTo>
                  <a:lnTo>
                    <a:pt x="385" y="250"/>
                  </a:lnTo>
                  <a:lnTo>
                    <a:pt x="393" y="247"/>
                  </a:lnTo>
                  <a:lnTo>
                    <a:pt x="400" y="243"/>
                  </a:lnTo>
                  <a:lnTo>
                    <a:pt x="407" y="240"/>
                  </a:lnTo>
                  <a:lnTo>
                    <a:pt x="414" y="234"/>
                  </a:lnTo>
                  <a:lnTo>
                    <a:pt x="427" y="216"/>
                  </a:lnTo>
                  <a:lnTo>
                    <a:pt x="431" y="197"/>
                  </a:lnTo>
                  <a:lnTo>
                    <a:pt x="428" y="179"/>
                  </a:lnTo>
                  <a:lnTo>
                    <a:pt x="420" y="161"/>
                  </a:lnTo>
                  <a:lnTo>
                    <a:pt x="407" y="145"/>
                  </a:lnTo>
                  <a:lnTo>
                    <a:pt x="393" y="129"/>
                  </a:lnTo>
                  <a:lnTo>
                    <a:pt x="378" y="114"/>
                  </a:lnTo>
                  <a:lnTo>
                    <a:pt x="364" y="1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41"/>
            <p:cNvSpPr>
              <a:spLocks/>
            </p:cNvSpPr>
            <p:nvPr/>
          </p:nvSpPr>
          <p:spPr bwMode="auto">
            <a:xfrm>
              <a:off x="3679" y="2015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1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42"/>
            <p:cNvSpPr>
              <a:spLocks/>
            </p:cNvSpPr>
            <p:nvPr/>
          </p:nvSpPr>
          <p:spPr bwMode="auto">
            <a:xfrm>
              <a:off x="3582" y="2012"/>
              <a:ext cx="200" cy="148"/>
            </a:xfrm>
            <a:custGeom>
              <a:avLst/>
              <a:gdLst>
                <a:gd name="T0" fmla="*/ 1 w 399"/>
                <a:gd name="T1" fmla="*/ 0 h 297"/>
                <a:gd name="T2" fmla="*/ 1 w 399"/>
                <a:gd name="T3" fmla="*/ 0 h 297"/>
                <a:gd name="T4" fmla="*/ 1 w 399"/>
                <a:gd name="T5" fmla="*/ 0 h 297"/>
                <a:gd name="T6" fmla="*/ 1 w 399"/>
                <a:gd name="T7" fmla="*/ 0 h 297"/>
                <a:gd name="T8" fmla="*/ 1 w 399"/>
                <a:gd name="T9" fmla="*/ 0 h 297"/>
                <a:gd name="T10" fmla="*/ 1 w 399"/>
                <a:gd name="T11" fmla="*/ 0 h 297"/>
                <a:gd name="T12" fmla="*/ 1 w 399"/>
                <a:gd name="T13" fmla="*/ 0 h 297"/>
                <a:gd name="T14" fmla="*/ 1 w 399"/>
                <a:gd name="T15" fmla="*/ 0 h 297"/>
                <a:gd name="T16" fmla="*/ 1 w 399"/>
                <a:gd name="T17" fmla="*/ 0 h 297"/>
                <a:gd name="T18" fmla="*/ 1 w 399"/>
                <a:gd name="T19" fmla="*/ 0 h 297"/>
                <a:gd name="T20" fmla="*/ 1 w 399"/>
                <a:gd name="T21" fmla="*/ 0 h 297"/>
                <a:gd name="T22" fmla="*/ 1 w 399"/>
                <a:gd name="T23" fmla="*/ 0 h 297"/>
                <a:gd name="T24" fmla="*/ 1 w 399"/>
                <a:gd name="T25" fmla="*/ 0 h 297"/>
                <a:gd name="T26" fmla="*/ 1 w 399"/>
                <a:gd name="T27" fmla="*/ 0 h 297"/>
                <a:gd name="T28" fmla="*/ 1 w 399"/>
                <a:gd name="T29" fmla="*/ 0 h 297"/>
                <a:gd name="T30" fmla="*/ 1 w 399"/>
                <a:gd name="T31" fmla="*/ 0 h 297"/>
                <a:gd name="T32" fmla="*/ 1 w 399"/>
                <a:gd name="T33" fmla="*/ 0 h 297"/>
                <a:gd name="T34" fmla="*/ 1 w 399"/>
                <a:gd name="T35" fmla="*/ 0 h 297"/>
                <a:gd name="T36" fmla="*/ 1 w 399"/>
                <a:gd name="T37" fmla="*/ 0 h 297"/>
                <a:gd name="T38" fmla="*/ 1 w 399"/>
                <a:gd name="T39" fmla="*/ 0 h 297"/>
                <a:gd name="T40" fmla="*/ 1 w 399"/>
                <a:gd name="T41" fmla="*/ 0 h 297"/>
                <a:gd name="T42" fmla="*/ 1 w 399"/>
                <a:gd name="T43" fmla="*/ 0 h 297"/>
                <a:gd name="T44" fmla="*/ 1 w 399"/>
                <a:gd name="T45" fmla="*/ 0 h 297"/>
                <a:gd name="T46" fmla="*/ 1 w 399"/>
                <a:gd name="T47" fmla="*/ 0 h 297"/>
                <a:gd name="T48" fmla="*/ 1 w 399"/>
                <a:gd name="T49" fmla="*/ 0 h 297"/>
                <a:gd name="T50" fmla="*/ 1 w 399"/>
                <a:gd name="T51" fmla="*/ 0 h 297"/>
                <a:gd name="T52" fmla="*/ 1 w 399"/>
                <a:gd name="T53" fmla="*/ 0 h 297"/>
                <a:gd name="T54" fmla="*/ 1 w 399"/>
                <a:gd name="T55" fmla="*/ 0 h 297"/>
                <a:gd name="T56" fmla="*/ 1 w 399"/>
                <a:gd name="T57" fmla="*/ 0 h 297"/>
                <a:gd name="T58" fmla="*/ 1 w 399"/>
                <a:gd name="T59" fmla="*/ 0 h 297"/>
                <a:gd name="T60" fmla="*/ 1 w 399"/>
                <a:gd name="T61" fmla="*/ 0 h 297"/>
                <a:gd name="T62" fmla="*/ 1 w 399"/>
                <a:gd name="T63" fmla="*/ 0 h 297"/>
                <a:gd name="T64" fmla="*/ 1 w 399"/>
                <a:gd name="T65" fmla="*/ 0 h 297"/>
                <a:gd name="T66" fmla="*/ 1 w 399"/>
                <a:gd name="T67" fmla="*/ 0 h 297"/>
                <a:gd name="T68" fmla="*/ 1 w 399"/>
                <a:gd name="T69" fmla="*/ 0 h 297"/>
                <a:gd name="T70" fmla="*/ 1 w 399"/>
                <a:gd name="T71" fmla="*/ 0 h 297"/>
                <a:gd name="T72" fmla="*/ 1 w 399"/>
                <a:gd name="T73" fmla="*/ 0 h 297"/>
                <a:gd name="T74" fmla="*/ 1 w 399"/>
                <a:gd name="T75" fmla="*/ 0 h 297"/>
                <a:gd name="T76" fmla="*/ 1 w 399"/>
                <a:gd name="T77" fmla="*/ 0 h 297"/>
                <a:gd name="T78" fmla="*/ 1 w 399"/>
                <a:gd name="T79" fmla="*/ 0 h 297"/>
                <a:gd name="T80" fmla="*/ 1 w 399"/>
                <a:gd name="T81" fmla="*/ 0 h 297"/>
                <a:gd name="T82" fmla="*/ 1 w 399"/>
                <a:gd name="T83" fmla="*/ 0 h 297"/>
                <a:gd name="T84" fmla="*/ 1 w 399"/>
                <a:gd name="T85" fmla="*/ 0 h 297"/>
                <a:gd name="T86" fmla="*/ 1 w 399"/>
                <a:gd name="T87" fmla="*/ 0 h 297"/>
                <a:gd name="T88" fmla="*/ 1 w 399"/>
                <a:gd name="T89" fmla="*/ 0 h 297"/>
                <a:gd name="T90" fmla="*/ 1 w 399"/>
                <a:gd name="T91" fmla="*/ 0 h 297"/>
                <a:gd name="T92" fmla="*/ 1 w 399"/>
                <a:gd name="T93" fmla="*/ 0 h 297"/>
                <a:gd name="T94" fmla="*/ 1 w 399"/>
                <a:gd name="T95" fmla="*/ 0 h 297"/>
                <a:gd name="T96" fmla="*/ 1 w 399"/>
                <a:gd name="T97" fmla="*/ 0 h 297"/>
                <a:gd name="T98" fmla="*/ 1 w 399"/>
                <a:gd name="T99" fmla="*/ 0 h 297"/>
                <a:gd name="T100" fmla="*/ 1 w 399"/>
                <a:gd name="T101" fmla="*/ 0 h 297"/>
                <a:gd name="T102" fmla="*/ 1 w 399"/>
                <a:gd name="T103" fmla="*/ 0 h 297"/>
                <a:gd name="T104" fmla="*/ 1 w 399"/>
                <a:gd name="T105" fmla="*/ 0 h 297"/>
                <a:gd name="T106" fmla="*/ 1 w 399"/>
                <a:gd name="T107" fmla="*/ 0 h 297"/>
                <a:gd name="T108" fmla="*/ 1 w 399"/>
                <a:gd name="T109" fmla="*/ 0 h 297"/>
                <a:gd name="T110" fmla="*/ 1 w 399"/>
                <a:gd name="T111" fmla="*/ 0 h 2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99"/>
                <a:gd name="T169" fmla="*/ 0 h 297"/>
                <a:gd name="T170" fmla="*/ 399 w 399"/>
                <a:gd name="T171" fmla="*/ 297 h 2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99" h="297">
                  <a:moveTo>
                    <a:pt x="332" y="239"/>
                  </a:moveTo>
                  <a:lnTo>
                    <a:pt x="324" y="250"/>
                  </a:lnTo>
                  <a:lnTo>
                    <a:pt x="321" y="263"/>
                  </a:lnTo>
                  <a:lnTo>
                    <a:pt x="319" y="278"/>
                  </a:lnTo>
                  <a:lnTo>
                    <a:pt x="316" y="292"/>
                  </a:lnTo>
                  <a:lnTo>
                    <a:pt x="309" y="294"/>
                  </a:lnTo>
                  <a:lnTo>
                    <a:pt x="302" y="295"/>
                  </a:lnTo>
                  <a:lnTo>
                    <a:pt x="294" y="296"/>
                  </a:lnTo>
                  <a:lnTo>
                    <a:pt x="286" y="297"/>
                  </a:lnTo>
                  <a:lnTo>
                    <a:pt x="278" y="297"/>
                  </a:lnTo>
                  <a:lnTo>
                    <a:pt x="271" y="297"/>
                  </a:lnTo>
                  <a:lnTo>
                    <a:pt x="263" y="297"/>
                  </a:lnTo>
                  <a:lnTo>
                    <a:pt x="255" y="296"/>
                  </a:lnTo>
                  <a:lnTo>
                    <a:pt x="266" y="289"/>
                  </a:lnTo>
                  <a:lnTo>
                    <a:pt x="276" y="279"/>
                  </a:lnTo>
                  <a:lnTo>
                    <a:pt x="280" y="267"/>
                  </a:lnTo>
                  <a:lnTo>
                    <a:pt x="281" y="252"/>
                  </a:lnTo>
                  <a:lnTo>
                    <a:pt x="281" y="249"/>
                  </a:lnTo>
                  <a:lnTo>
                    <a:pt x="280" y="247"/>
                  </a:lnTo>
                  <a:lnTo>
                    <a:pt x="278" y="246"/>
                  </a:lnTo>
                  <a:lnTo>
                    <a:pt x="275" y="244"/>
                  </a:lnTo>
                  <a:lnTo>
                    <a:pt x="271" y="244"/>
                  </a:lnTo>
                  <a:lnTo>
                    <a:pt x="269" y="246"/>
                  </a:lnTo>
                  <a:lnTo>
                    <a:pt x="268" y="248"/>
                  </a:lnTo>
                  <a:lnTo>
                    <a:pt x="266" y="251"/>
                  </a:lnTo>
                  <a:lnTo>
                    <a:pt x="266" y="259"/>
                  </a:lnTo>
                  <a:lnTo>
                    <a:pt x="265" y="265"/>
                  </a:lnTo>
                  <a:lnTo>
                    <a:pt x="262" y="271"/>
                  </a:lnTo>
                  <a:lnTo>
                    <a:pt x="256" y="277"/>
                  </a:lnTo>
                  <a:lnTo>
                    <a:pt x="250" y="280"/>
                  </a:lnTo>
                  <a:lnTo>
                    <a:pt x="245" y="284"/>
                  </a:lnTo>
                  <a:lnTo>
                    <a:pt x="238" y="287"/>
                  </a:lnTo>
                  <a:lnTo>
                    <a:pt x="232" y="289"/>
                  </a:lnTo>
                  <a:lnTo>
                    <a:pt x="231" y="289"/>
                  </a:lnTo>
                  <a:lnTo>
                    <a:pt x="230" y="290"/>
                  </a:lnTo>
                  <a:lnTo>
                    <a:pt x="220" y="286"/>
                  </a:lnTo>
                  <a:lnTo>
                    <a:pt x="211" y="279"/>
                  </a:lnTo>
                  <a:lnTo>
                    <a:pt x="204" y="271"/>
                  </a:lnTo>
                  <a:lnTo>
                    <a:pt x="198" y="262"/>
                  </a:lnTo>
                  <a:lnTo>
                    <a:pt x="192" y="243"/>
                  </a:lnTo>
                  <a:lnTo>
                    <a:pt x="186" y="225"/>
                  </a:lnTo>
                  <a:lnTo>
                    <a:pt x="181" y="206"/>
                  </a:lnTo>
                  <a:lnTo>
                    <a:pt x="175" y="188"/>
                  </a:lnTo>
                  <a:lnTo>
                    <a:pt x="180" y="188"/>
                  </a:lnTo>
                  <a:lnTo>
                    <a:pt x="186" y="189"/>
                  </a:lnTo>
                  <a:lnTo>
                    <a:pt x="190" y="188"/>
                  </a:lnTo>
                  <a:lnTo>
                    <a:pt x="195" y="188"/>
                  </a:lnTo>
                  <a:lnTo>
                    <a:pt x="200" y="186"/>
                  </a:lnTo>
                  <a:lnTo>
                    <a:pt x="204" y="183"/>
                  </a:lnTo>
                  <a:lnTo>
                    <a:pt x="208" y="180"/>
                  </a:lnTo>
                  <a:lnTo>
                    <a:pt x="210" y="175"/>
                  </a:lnTo>
                  <a:lnTo>
                    <a:pt x="210" y="173"/>
                  </a:lnTo>
                  <a:lnTo>
                    <a:pt x="210" y="170"/>
                  </a:lnTo>
                  <a:lnTo>
                    <a:pt x="209" y="167"/>
                  </a:lnTo>
                  <a:lnTo>
                    <a:pt x="207" y="165"/>
                  </a:lnTo>
                  <a:lnTo>
                    <a:pt x="203" y="164"/>
                  </a:lnTo>
                  <a:lnTo>
                    <a:pt x="201" y="164"/>
                  </a:lnTo>
                  <a:lnTo>
                    <a:pt x="197" y="166"/>
                  </a:lnTo>
                  <a:lnTo>
                    <a:pt x="195" y="168"/>
                  </a:lnTo>
                  <a:lnTo>
                    <a:pt x="190" y="172"/>
                  </a:lnTo>
                  <a:lnTo>
                    <a:pt x="185" y="173"/>
                  </a:lnTo>
                  <a:lnTo>
                    <a:pt x="177" y="172"/>
                  </a:lnTo>
                  <a:lnTo>
                    <a:pt x="170" y="172"/>
                  </a:lnTo>
                  <a:lnTo>
                    <a:pt x="168" y="172"/>
                  </a:lnTo>
                  <a:lnTo>
                    <a:pt x="167" y="173"/>
                  </a:lnTo>
                  <a:lnTo>
                    <a:pt x="166" y="173"/>
                  </a:lnTo>
                  <a:lnTo>
                    <a:pt x="162" y="166"/>
                  </a:lnTo>
                  <a:lnTo>
                    <a:pt x="156" y="160"/>
                  </a:lnTo>
                  <a:lnTo>
                    <a:pt x="149" y="156"/>
                  </a:lnTo>
                  <a:lnTo>
                    <a:pt x="141" y="152"/>
                  </a:lnTo>
                  <a:lnTo>
                    <a:pt x="134" y="150"/>
                  </a:lnTo>
                  <a:lnTo>
                    <a:pt x="127" y="149"/>
                  </a:lnTo>
                  <a:lnTo>
                    <a:pt x="119" y="149"/>
                  </a:lnTo>
                  <a:lnTo>
                    <a:pt x="112" y="149"/>
                  </a:lnTo>
                  <a:lnTo>
                    <a:pt x="104" y="149"/>
                  </a:lnTo>
                  <a:lnTo>
                    <a:pt x="96" y="150"/>
                  </a:lnTo>
                  <a:lnTo>
                    <a:pt x="89" y="151"/>
                  </a:lnTo>
                  <a:lnTo>
                    <a:pt x="81" y="151"/>
                  </a:lnTo>
                  <a:lnTo>
                    <a:pt x="68" y="151"/>
                  </a:lnTo>
                  <a:lnTo>
                    <a:pt x="57" y="149"/>
                  </a:lnTo>
                  <a:lnTo>
                    <a:pt x="45" y="145"/>
                  </a:lnTo>
                  <a:lnTo>
                    <a:pt x="35" y="140"/>
                  </a:lnTo>
                  <a:lnTo>
                    <a:pt x="24" y="133"/>
                  </a:lnTo>
                  <a:lnTo>
                    <a:pt x="16" y="125"/>
                  </a:lnTo>
                  <a:lnTo>
                    <a:pt x="9" y="114"/>
                  </a:lnTo>
                  <a:lnTo>
                    <a:pt x="4" y="103"/>
                  </a:lnTo>
                  <a:lnTo>
                    <a:pt x="0" y="86"/>
                  </a:lnTo>
                  <a:lnTo>
                    <a:pt x="2" y="68"/>
                  </a:lnTo>
                  <a:lnTo>
                    <a:pt x="12" y="55"/>
                  </a:lnTo>
                  <a:lnTo>
                    <a:pt x="29" y="48"/>
                  </a:lnTo>
                  <a:lnTo>
                    <a:pt x="35" y="48"/>
                  </a:lnTo>
                  <a:lnTo>
                    <a:pt x="39" y="49"/>
                  </a:lnTo>
                  <a:lnTo>
                    <a:pt x="44" y="51"/>
                  </a:lnTo>
                  <a:lnTo>
                    <a:pt x="49" y="55"/>
                  </a:lnTo>
                  <a:lnTo>
                    <a:pt x="51" y="57"/>
                  </a:lnTo>
                  <a:lnTo>
                    <a:pt x="54" y="60"/>
                  </a:lnTo>
                  <a:lnTo>
                    <a:pt x="56" y="65"/>
                  </a:lnTo>
                  <a:lnTo>
                    <a:pt x="57" y="70"/>
                  </a:lnTo>
                  <a:lnTo>
                    <a:pt x="58" y="73"/>
                  </a:lnTo>
                  <a:lnTo>
                    <a:pt x="59" y="75"/>
                  </a:lnTo>
                  <a:lnTo>
                    <a:pt x="61" y="76"/>
                  </a:lnTo>
                  <a:lnTo>
                    <a:pt x="65" y="76"/>
                  </a:lnTo>
                  <a:lnTo>
                    <a:pt x="68" y="75"/>
                  </a:lnTo>
                  <a:lnTo>
                    <a:pt x="70" y="74"/>
                  </a:lnTo>
                  <a:lnTo>
                    <a:pt x="72" y="72"/>
                  </a:lnTo>
                  <a:lnTo>
                    <a:pt x="73" y="68"/>
                  </a:lnTo>
                  <a:lnTo>
                    <a:pt x="70" y="58"/>
                  </a:lnTo>
                  <a:lnTo>
                    <a:pt x="65" y="49"/>
                  </a:lnTo>
                  <a:lnTo>
                    <a:pt x="57" y="42"/>
                  </a:lnTo>
                  <a:lnTo>
                    <a:pt x="47" y="36"/>
                  </a:lnTo>
                  <a:lnTo>
                    <a:pt x="52" y="32"/>
                  </a:lnTo>
                  <a:lnTo>
                    <a:pt x="57" y="27"/>
                  </a:lnTo>
                  <a:lnTo>
                    <a:pt x="61" y="23"/>
                  </a:lnTo>
                  <a:lnTo>
                    <a:pt x="66" y="21"/>
                  </a:lnTo>
                  <a:lnTo>
                    <a:pt x="70" y="20"/>
                  </a:lnTo>
                  <a:lnTo>
                    <a:pt x="75" y="20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8" y="21"/>
                  </a:lnTo>
                  <a:lnTo>
                    <a:pt x="92" y="23"/>
                  </a:lnTo>
                  <a:lnTo>
                    <a:pt x="97" y="25"/>
                  </a:lnTo>
                  <a:lnTo>
                    <a:pt x="100" y="27"/>
                  </a:lnTo>
                  <a:lnTo>
                    <a:pt x="106" y="30"/>
                  </a:lnTo>
                  <a:lnTo>
                    <a:pt x="111" y="35"/>
                  </a:lnTo>
                  <a:lnTo>
                    <a:pt x="114" y="42"/>
                  </a:lnTo>
                  <a:lnTo>
                    <a:pt x="117" y="48"/>
                  </a:lnTo>
                  <a:lnTo>
                    <a:pt x="119" y="50"/>
                  </a:lnTo>
                  <a:lnTo>
                    <a:pt x="121" y="52"/>
                  </a:lnTo>
                  <a:lnTo>
                    <a:pt x="125" y="52"/>
                  </a:lnTo>
                  <a:lnTo>
                    <a:pt x="127" y="52"/>
                  </a:lnTo>
                  <a:lnTo>
                    <a:pt x="130" y="51"/>
                  </a:lnTo>
                  <a:lnTo>
                    <a:pt x="132" y="49"/>
                  </a:lnTo>
                  <a:lnTo>
                    <a:pt x="133" y="45"/>
                  </a:lnTo>
                  <a:lnTo>
                    <a:pt x="132" y="42"/>
                  </a:lnTo>
                  <a:lnTo>
                    <a:pt x="129" y="35"/>
                  </a:lnTo>
                  <a:lnTo>
                    <a:pt x="126" y="28"/>
                  </a:lnTo>
                  <a:lnTo>
                    <a:pt x="121" y="22"/>
                  </a:lnTo>
                  <a:lnTo>
                    <a:pt x="115" y="17"/>
                  </a:lnTo>
                  <a:lnTo>
                    <a:pt x="119" y="12"/>
                  </a:lnTo>
                  <a:lnTo>
                    <a:pt x="122" y="10"/>
                  </a:lnTo>
                  <a:lnTo>
                    <a:pt x="127" y="7"/>
                  </a:lnTo>
                  <a:lnTo>
                    <a:pt x="132" y="5"/>
                  </a:lnTo>
                  <a:lnTo>
                    <a:pt x="137" y="5"/>
                  </a:lnTo>
                  <a:lnTo>
                    <a:pt x="142" y="5"/>
                  </a:lnTo>
                  <a:lnTo>
                    <a:pt x="148" y="6"/>
                  </a:lnTo>
                  <a:lnTo>
                    <a:pt x="152" y="7"/>
                  </a:lnTo>
                  <a:lnTo>
                    <a:pt x="153" y="7"/>
                  </a:lnTo>
                  <a:lnTo>
                    <a:pt x="156" y="7"/>
                  </a:lnTo>
                  <a:lnTo>
                    <a:pt x="157" y="7"/>
                  </a:lnTo>
                  <a:lnTo>
                    <a:pt x="158" y="6"/>
                  </a:lnTo>
                  <a:lnTo>
                    <a:pt x="165" y="9"/>
                  </a:lnTo>
                  <a:lnTo>
                    <a:pt x="172" y="13"/>
                  </a:lnTo>
                  <a:lnTo>
                    <a:pt x="178" y="17"/>
                  </a:lnTo>
                  <a:lnTo>
                    <a:pt x="185" y="20"/>
                  </a:lnTo>
                  <a:lnTo>
                    <a:pt x="194" y="22"/>
                  </a:lnTo>
                  <a:lnTo>
                    <a:pt x="195" y="22"/>
                  </a:lnTo>
                  <a:lnTo>
                    <a:pt x="196" y="22"/>
                  </a:lnTo>
                  <a:lnTo>
                    <a:pt x="197" y="22"/>
                  </a:lnTo>
                  <a:lnTo>
                    <a:pt x="198" y="21"/>
                  </a:lnTo>
                  <a:lnTo>
                    <a:pt x="205" y="17"/>
                  </a:lnTo>
                  <a:lnTo>
                    <a:pt x="211" y="13"/>
                  </a:lnTo>
                  <a:lnTo>
                    <a:pt x="218" y="10"/>
                  </a:lnTo>
                  <a:lnTo>
                    <a:pt x="224" y="6"/>
                  </a:lnTo>
                  <a:lnTo>
                    <a:pt x="231" y="4"/>
                  </a:lnTo>
                  <a:lnTo>
                    <a:pt x="236" y="3"/>
                  </a:lnTo>
                  <a:lnTo>
                    <a:pt x="243" y="0"/>
                  </a:lnTo>
                  <a:lnTo>
                    <a:pt x="250" y="0"/>
                  </a:lnTo>
                  <a:lnTo>
                    <a:pt x="257" y="0"/>
                  </a:lnTo>
                  <a:lnTo>
                    <a:pt x="268" y="2"/>
                  </a:lnTo>
                  <a:lnTo>
                    <a:pt x="279" y="5"/>
                  </a:lnTo>
                  <a:lnTo>
                    <a:pt x="290" y="9"/>
                  </a:lnTo>
                  <a:lnTo>
                    <a:pt x="300" y="13"/>
                  </a:lnTo>
                  <a:lnTo>
                    <a:pt x="309" y="20"/>
                  </a:lnTo>
                  <a:lnTo>
                    <a:pt x="316" y="28"/>
                  </a:lnTo>
                  <a:lnTo>
                    <a:pt x="323" y="37"/>
                  </a:lnTo>
                  <a:lnTo>
                    <a:pt x="326" y="48"/>
                  </a:lnTo>
                  <a:lnTo>
                    <a:pt x="328" y="57"/>
                  </a:lnTo>
                  <a:lnTo>
                    <a:pt x="329" y="67"/>
                  </a:lnTo>
                  <a:lnTo>
                    <a:pt x="330" y="76"/>
                  </a:lnTo>
                  <a:lnTo>
                    <a:pt x="332" y="86"/>
                  </a:lnTo>
                  <a:lnTo>
                    <a:pt x="331" y="87"/>
                  </a:lnTo>
                  <a:lnTo>
                    <a:pt x="331" y="89"/>
                  </a:lnTo>
                  <a:lnTo>
                    <a:pt x="331" y="90"/>
                  </a:lnTo>
                  <a:lnTo>
                    <a:pt x="331" y="93"/>
                  </a:lnTo>
                  <a:lnTo>
                    <a:pt x="332" y="106"/>
                  </a:lnTo>
                  <a:lnTo>
                    <a:pt x="329" y="120"/>
                  </a:lnTo>
                  <a:lnTo>
                    <a:pt x="322" y="132"/>
                  </a:lnTo>
                  <a:lnTo>
                    <a:pt x="309" y="135"/>
                  </a:lnTo>
                  <a:lnTo>
                    <a:pt x="306" y="136"/>
                  </a:lnTo>
                  <a:lnTo>
                    <a:pt x="303" y="137"/>
                  </a:lnTo>
                  <a:lnTo>
                    <a:pt x="302" y="140"/>
                  </a:lnTo>
                  <a:lnTo>
                    <a:pt x="301" y="143"/>
                  </a:lnTo>
                  <a:lnTo>
                    <a:pt x="302" y="147"/>
                  </a:lnTo>
                  <a:lnTo>
                    <a:pt x="303" y="149"/>
                  </a:lnTo>
                  <a:lnTo>
                    <a:pt x="306" y="150"/>
                  </a:lnTo>
                  <a:lnTo>
                    <a:pt x="309" y="151"/>
                  </a:lnTo>
                  <a:lnTo>
                    <a:pt x="316" y="151"/>
                  </a:lnTo>
                  <a:lnTo>
                    <a:pt x="322" y="150"/>
                  </a:lnTo>
                  <a:lnTo>
                    <a:pt x="328" y="147"/>
                  </a:lnTo>
                  <a:lnTo>
                    <a:pt x="333" y="143"/>
                  </a:lnTo>
                  <a:lnTo>
                    <a:pt x="339" y="136"/>
                  </a:lnTo>
                  <a:lnTo>
                    <a:pt x="344" y="128"/>
                  </a:lnTo>
                  <a:lnTo>
                    <a:pt x="347" y="119"/>
                  </a:lnTo>
                  <a:lnTo>
                    <a:pt x="348" y="110"/>
                  </a:lnTo>
                  <a:lnTo>
                    <a:pt x="354" y="116"/>
                  </a:lnTo>
                  <a:lnTo>
                    <a:pt x="361" y="122"/>
                  </a:lnTo>
                  <a:lnTo>
                    <a:pt x="367" y="127"/>
                  </a:lnTo>
                  <a:lnTo>
                    <a:pt x="374" y="133"/>
                  </a:lnTo>
                  <a:lnTo>
                    <a:pt x="379" y="139"/>
                  </a:lnTo>
                  <a:lnTo>
                    <a:pt x="385" y="145"/>
                  </a:lnTo>
                  <a:lnTo>
                    <a:pt x="390" y="152"/>
                  </a:lnTo>
                  <a:lnTo>
                    <a:pt x="394" y="159"/>
                  </a:lnTo>
                  <a:lnTo>
                    <a:pt x="399" y="174"/>
                  </a:lnTo>
                  <a:lnTo>
                    <a:pt x="398" y="187"/>
                  </a:lnTo>
                  <a:lnTo>
                    <a:pt x="392" y="198"/>
                  </a:lnTo>
                  <a:lnTo>
                    <a:pt x="383" y="208"/>
                  </a:lnTo>
                  <a:lnTo>
                    <a:pt x="370" y="216"/>
                  </a:lnTo>
                  <a:lnTo>
                    <a:pt x="356" y="224"/>
                  </a:lnTo>
                  <a:lnTo>
                    <a:pt x="344" y="231"/>
                  </a:lnTo>
                  <a:lnTo>
                    <a:pt x="332" y="2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43"/>
            <p:cNvSpPr>
              <a:spLocks/>
            </p:cNvSpPr>
            <p:nvPr/>
          </p:nvSpPr>
          <p:spPr bwMode="auto">
            <a:xfrm>
              <a:off x="3597" y="2034"/>
              <a:ext cx="162" cy="98"/>
            </a:xfrm>
            <a:custGeom>
              <a:avLst/>
              <a:gdLst>
                <a:gd name="T0" fmla="*/ 1 w 324"/>
                <a:gd name="T1" fmla="*/ 1 h 196"/>
                <a:gd name="T2" fmla="*/ 1 w 324"/>
                <a:gd name="T3" fmla="*/ 1 h 196"/>
                <a:gd name="T4" fmla="*/ 1 w 324"/>
                <a:gd name="T5" fmla="*/ 1 h 196"/>
                <a:gd name="T6" fmla="*/ 1 w 324"/>
                <a:gd name="T7" fmla="*/ 1 h 196"/>
                <a:gd name="T8" fmla="*/ 1 w 324"/>
                <a:gd name="T9" fmla="*/ 1 h 196"/>
                <a:gd name="T10" fmla="*/ 1 w 324"/>
                <a:gd name="T11" fmla="*/ 1 h 196"/>
                <a:gd name="T12" fmla="*/ 1 w 324"/>
                <a:gd name="T13" fmla="*/ 1 h 196"/>
                <a:gd name="T14" fmla="*/ 1 w 324"/>
                <a:gd name="T15" fmla="*/ 1 h 196"/>
                <a:gd name="T16" fmla="*/ 1 w 324"/>
                <a:gd name="T17" fmla="*/ 1 h 196"/>
                <a:gd name="T18" fmla="*/ 1 w 324"/>
                <a:gd name="T19" fmla="*/ 1 h 196"/>
                <a:gd name="T20" fmla="*/ 1 w 324"/>
                <a:gd name="T21" fmla="*/ 1 h 196"/>
                <a:gd name="T22" fmla="*/ 1 w 324"/>
                <a:gd name="T23" fmla="*/ 1 h 196"/>
                <a:gd name="T24" fmla="*/ 1 w 324"/>
                <a:gd name="T25" fmla="*/ 1 h 196"/>
                <a:gd name="T26" fmla="*/ 1 w 324"/>
                <a:gd name="T27" fmla="*/ 1 h 196"/>
                <a:gd name="T28" fmla="*/ 1 w 324"/>
                <a:gd name="T29" fmla="*/ 0 h 196"/>
                <a:gd name="T30" fmla="*/ 1 w 324"/>
                <a:gd name="T31" fmla="*/ 1 h 196"/>
                <a:gd name="T32" fmla="*/ 1 w 324"/>
                <a:gd name="T33" fmla="*/ 1 h 196"/>
                <a:gd name="T34" fmla="*/ 1 w 324"/>
                <a:gd name="T35" fmla="*/ 1 h 196"/>
                <a:gd name="T36" fmla="*/ 1 w 324"/>
                <a:gd name="T37" fmla="*/ 1 h 196"/>
                <a:gd name="T38" fmla="*/ 1 w 324"/>
                <a:gd name="T39" fmla="*/ 1 h 196"/>
                <a:gd name="T40" fmla="*/ 1 w 324"/>
                <a:gd name="T41" fmla="*/ 1 h 196"/>
                <a:gd name="T42" fmla="*/ 1 w 324"/>
                <a:gd name="T43" fmla="*/ 1 h 196"/>
                <a:gd name="T44" fmla="*/ 1 w 324"/>
                <a:gd name="T45" fmla="*/ 1 h 196"/>
                <a:gd name="T46" fmla="*/ 1 w 324"/>
                <a:gd name="T47" fmla="*/ 1 h 196"/>
                <a:gd name="T48" fmla="*/ 1 w 324"/>
                <a:gd name="T49" fmla="*/ 1 h 196"/>
                <a:gd name="T50" fmla="*/ 1 w 324"/>
                <a:gd name="T51" fmla="*/ 1 h 196"/>
                <a:gd name="T52" fmla="*/ 1 w 324"/>
                <a:gd name="T53" fmla="*/ 1 h 196"/>
                <a:gd name="T54" fmla="*/ 1 w 324"/>
                <a:gd name="T55" fmla="*/ 1 h 196"/>
                <a:gd name="T56" fmla="*/ 1 w 324"/>
                <a:gd name="T57" fmla="*/ 1 h 196"/>
                <a:gd name="T58" fmla="*/ 1 w 324"/>
                <a:gd name="T59" fmla="*/ 1 h 196"/>
                <a:gd name="T60" fmla="*/ 1 w 324"/>
                <a:gd name="T61" fmla="*/ 1 h 196"/>
                <a:gd name="T62" fmla="*/ 1 w 324"/>
                <a:gd name="T63" fmla="*/ 1 h 196"/>
                <a:gd name="T64" fmla="*/ 1 w 324"/>
                <a:gd name="T65" fmla="*/ 1 h 196"/>
                <a:gd name="T66" fmla="*/ 1 w 324"/>
                <a:gd name="T67" fmla="*/ 1 h 196"/>
                <a:gd name="T68" fmla="*/ 1 w 324"/>
                <a:gd name="T69" fmla="*/ 1 h 196"/>
                <a:gd name="T70" fmla="*/ 1 w 324"/>
                <a:gd name="T71" fmla="*/ 1 h 196"/>
                <a:gd name="T72" fmla="*/ 1 w 324"/>
                <a:gd name="T73" fmla="*/ 1 h 196"/>
                <a:gd name="T74" fmla="*/ 1 w 324"/>
                <a:gd name="T75" fmla="*/ 1 h 196"/>
                <a:gd name="T76" fmla="*/ 1 w 324"/>
                <a:gd name="T77" fmla="*/ 1 h 196"/>
                <a:gd name="T78" fmla="*/ 1 w 324"/>
                <a:gd name="T79" fmla="*/ 1 h 196"/>
                <a:gd name="T80" fmla="*/ 1 w 324"/>
                <a:gd name="T81" fmla="*/ 1 h 196"/>
                <a:gd name="T82" fmla="*/ 1 w 324"/>
                <a:gd name="T83" fmla="*/ 1 h 196"/>
                <a:gd name="T84" fmla="*/ 1 w 324"/>
                <a:gd name="T85" fmla="*/ 1 h 196"/>
                <a:gd name="T86" fmla="*/ 1 w 324"/>
                <a:gd name="T87" fmla="*/ 1 h 196"/>
                <a:gd name="T88" fmla="*/ 1 w 324"/>
                <a:gd name="T89" fmla="*/ 1 h 196"/>
                <a:gd name="T90" fmla="*/ 1 w 324"/>
                <a:gd name="T91" fmla="*/ 1 h 196"/>
                <a:gd name="T92" fmla="*/ 1 w 324"/>
                <a:gd name="T93" fmla="*/ 1 h 196"/>
                <a:gd name="T94" fmla="*/ 1 w 324"/>
                <a:gd name="T95" fmla="*/ 1 h 196"/>
                <a:gd name="T96" fmla="*/ 1 w 324"/>
                <a:gd name="T97" fmla="*/ 1 h 196"/>
                <a:gd name="T98" fmla="*/ 1 w 324"/>
                <a:gd name="T99" fmla="*/ 1 h 196"/>
                <a:gd name="T100" fmla="*/ 1 w 324"/>
                <a:gd name="T101" fmla="*/ 1 h 196"/>
                <a:gd name="T102" fmla="*/ 1 w 324"/>
                <a:gd name="T103" fmla="*/ 1 h 1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4"/>
                <a:gd name="T157" fmla="*/ 0 h 196"/>
                <a:gd name="T158" fmla="*/ 324 w 324"/>
                <a:gd name="T159" fmla="*/ 196 h 19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4" h="196">
                  <a:moveTo>
                    <a:pt x="321" y="181"/>
                  </a:moveTo>
                  <a:lnTo>
                    <a:pt x="316" y="169"/>
                  </a:lnTo>
                  <a:lnTo>
                    <a:pt x="310" y="159"/>
                  </a:lnTo>
                  <a:lnTo>
                    <a:pt x="303" y="150"/>
                  </a:lnTo>
                  <a:lnTo>
                    <a:pt x="293" y="145"/>
                  </a:lnTo>
                  <a:lnTo>
                    <a:pt x="285" y="144"/>
                  </a:lnTo>
                  <a:lnTo>
                    <a:pt x="277" y="145"/>
                  </a:lnTo>
                  <a:lnTo>
                    <a:pt x="269" y="145"/>
                  </a:lnTo>
                  <a:lnTo>
                    <a:pt x="261" y="145"/>
                  </a:lnTo>
                  <a:lnTo>
                    <a:pt x="253" y="144"/>
                  </a:lnTo>
                  <a:lnTo>
                    <a:pt x="247" y="142"/>
                  </a:lnTo>
                  <a:lnTo>
                    <a:pt x="242" y="136"/>
                  </a:lnTo>
                  <a:lnTo>
                    <a:pt x="241" y="128"/>
                  </a:lnTo>
                  <a:lnTo>
                    <a:pt x="241" y="115"/>
                  </a:lnTo>
                  <a:lnTo>
                    <a:pt x="242" y="103"/>
                  </a:lnTo>
                  <a:lnTo>
                    <a:pt x="241" y="90"/>
                  </a:lnTo>
                  <a:lnTo>
                    <a:pt x="236" y="77"/>
                  </a:lnTo>
                  <a:lnTo>
                    <a:pt x="231" y="69"/>
                  </a:lnTo>
                  <a:lnTo>
                    <a:pt x="224" y="64"/>
                  </a:lnTo>
                  <a:lnTo>
                    <a:pt x="216" y="60"/>
                  </a:lnTo>
                  <a:lnTo>
                    <a:pt x="206" y="58"/>
                  </a:lnTo>
                  <a:lnTo>
                    <a:pt x="197" y="58"/>
                  </a:lnTo>
                  <a:lnTo>
                    <a:pt x="188" y="59"/>
                  </a:lnTo>
                  <a:lnTo>
                    <a:pt x="179" y="61"/>
                  </a:lnTo>
                  <a:lnTo>
                    <a:pt x="170" y="64"/>
                  </a:lnTo>
                  <a:lnTo>
                    <a:pt x="165" y="65"/>
                  </a:lnTo>
                  <a:lnTo>
                    <a:pt x="160" y="66"/>
                  </a:lnTo>
                  <a:lnTo>
                    <a:pt x="156" y="65"/>
                  </a:lnTo>
                  <a:lnTo>
                    <a:pt x="151" y="65"/>
                  </a:lnTo>
                  <a:lnTo>
                    <a:pt x="148" y="62"/>
                  </a:lnTo>
                  <a:lnTo>
                    <a:pt x="143" y="61"/>
                  </a:lnTo>
                  <a:lnTo>
                    <a:pt x="138" y="58"/>
                  </a:lnTo>
                  <a:lnTo>
                    <a:pt x="135" y="56"/>
                  </a:lnTo>
                  <a:lnTo>
                    <a:pt x="140" y="54"/>
                  </a:lnTo>
                  <a:lnTo>
                    <a:pt x="145" y="52"/>
                  </a:lnTo>
                  <a:lnTo>
                    <a:pt x="150" y="50"/>
                  </a:lnTo>
                  <a:lnTo>
                    <a:pt x="155" y="45"/>
                  </a:lnTo>
                  <a:lnTo>
                    <a:pt x="159" y="37"/>
                  </a:lnTo>
                  <a:lnTo>
                    <a:pt x="162" y="28"/>
                  </a:lnTo>
                  <a:lnTo>
                    <a:pt x="162" y="18"/>
                  </a:lnTo>
                  <a:lnTo>
                    <a:pt x="162" y="8"/>
                  </a:lnTo>
                  <a:lnTo>
                    <a:pt x="160" y="5"/>
                  </a:lnTo>
                  <a:lnTo>
                    <a:pt x="159" y="3"/>
                  </a:lnTo>
                  <a:lnTo>
                    <a:pt x="157" y="2"/>
                  </a:lnTo>
                  <a:lnTo>
                    <a:pt x="153" y="0"/>
                  </a:lnTo>
                  <a:lnTo>
                    <a:pt x="150" y="2"/>
                  </a:lnTo>
                  <a:lnTo>
                    <a:pt x="148" y="3"/>
                  </a:lnTo>
                  <a:lnTo>
                    <a:pt x="147" y="6"/>
                  </a:lnTo>
                  <a:lnTo>
                    <a:pt x="145" y="8"/>
                  </a:lnTo>
                  <a:lnTo>
                    <a:pt x="145" y="15"/>
                  </a:lnTo>
                  <a:lnTo>
                    <a:pt x="147" y="23"/>
                  </a:lnTo>
                  <a:lnTo>
                    <a:pt x="145" y="30"/>
                  </a:lnTo>
                  <a:lnTo>
                    <a:pt x="141" y="36"/>
                  </a:lnTo>
                  <a:lnTo>
                    <a:pt x="137" y="38"/>
                  </a:lnTo>
                  <a:lnTo>
                    <a:pt x="133" y="41"/>
                  </a:lnTo>
                  <a:lnTo>
                    <a:pt x="127" y="42"/>
                  </a:lnTo>
                  <a:lnTo>
                    <a:pt x="122" y="43"/>
                  </a:lnTo>
                  <a:lnTo>
                    <a:pt x="121" y="43"/>
                  </a:lnTo>
                  <a:lnTo>
                    <a:pt x="120" y="44"/>
                  </a:lnTo>
                  <a:lnTo>
                    <a:pt x="119" y="43"/>
                  </a:lnTo>
                  <a:lnTo>
                    <a:pt x="118" y="42"/>
                  </a:lnTo>
                  <a:lnTo>
                    <a:pt x="117" y="41"/>
                  </a:lnTo>
                  <a:lnTo>
                    <a:pt x="115" y="39"/>
                  </a:lnTo>
                  <a:lnTo>
                    <a:pt x="106" y="31"/>
                  </a:lnTo>
                  <a:lnTo>
                    <a:pt x="105" y="30"/>
                  </a:lnTo>
                  <a:lnTo>
                    <a:pt x="104" y="30"/>
                  </a:lnTo>
                  <a:lnTo>
                    <a:pt x="103" y="30"/>
                  </a:lnTo>
                  <a:lnTo>
                    <a:pt x="92" y="29"/>
                  </a:lnTo>
                  <a:lnTo>
                    <a:pt x="83" y="30"/>
                  </a:lnTo>
                  <a:lnTo>
                    <a:pt x="75" y="34"/>
                  </a:lnTo>
                  <a:lnTo>
                    <a:pt x="67" y="38"/>
                  </a:lnTo>
                  <a:lnTo>
                    <a:pt x="61" y="45"/>
                  </a:lnTo>
                  <a:lnTo>
                    <a:pt x="57" y="53"/>
                  </a:lnTo>
                  <a:lnTo>
                    <a:pt x="54" y="62"/>
                  </a:lnTo>
                  <a:lnTo>
                    <a:pt x="53" y="72"/>
                  </a:lnTo>
                  <a:lnTo>
                    <a:pt x="53" y="81"/>
                  </a:lnTo>
                  <a:lnTo>
                    <a:pt x="51" y="87"/>
                  </a:lnTo>
                  <a:lnTo>
                    <a:pt x="46" y="91"/>
                  </a:lnTo>
                  <a:lnTo>
                    <a:pt x="40" y="95"/>
                  </a:lnTo>
                  <a:lnTo>
                    <a:pt x="34" y="97"/>
                  </a:lnTo>
                  <a:lnTo>
                    <a:pt x="27" y="99"/>
                  </a:lnTo>
                  <a:lnTo>
                    <a:pt x="19" y="99"/>
                  </a:lnTo>
                  <a:lnTo>
                    <a:pt x="12" y="98"/>
                  </a:lnTo>
                  <a:lnTo>
                    <a:pt x="6" y="97"/>
                  </a:lnTo>
                  <a:lnTo>
                    <a:pt x="4" y="97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0" y="104"/>
                  </a:lnTo>
                  <a:lnTo>
                    <a:pt x="1" y="106"/>
                  </a:lnTo>
                  <a:lnTo>
                    <a:pt x="4" y="109"/>
                  </a:lnTo>
                  <a:lnTo>
                    <a:pt x="8" y="109"/>
                  </a:lnTo>
                  <a:lnTo>
                    <a:pt x="12" y="110"/>
                  </a:lnTo>
                  <a:lnTo>
                    <a:pt x="16" y="111"/>
                  </a:lnTo>
                  <a:lnTo>
                    <a:pt x="21" y="112"/>
                  </a:lnTo>
                  <a:lnTo>
                    <a:pt x="27" y="112"/>
                  </a:lnTo>
                  <a:lnTo>
                    <a:pt x="31" y="112"/>
                  </a:lnTo>
                  <a:lnTo>
                    <a:pt x="36" y="112"/>
                  </a:lnTo>
                  <a:lnTo>
                    <a:pt x="40" y="111"/>
                  </a:lnTo>
                  <a:lnTo>
                    <a:pt x="45" y="110"/>
                  </a:lnTo>
                  <a:lnTo>
                    <a:pt x="50" y="107"/>
                  </a:lnTo>
                  <a:lnTo>
                    <a:pt x="61" y="98"/>
                  </a:lnTo>
                  <a:lnTo>
                    <a:pt x="66" y="85"/>
                  </a:lnTo>
                  <a:lnTo>
                    <a:pt x="69" y="73"/>
                  </a:lnTo>
                  <a:lnTo>
                    <a:pt x="72" y="59"/>
                  </a:lnTo>
                  <a:lnTo>
                    <a:pt x="76" y="52"/>
                  </a:lnTo>
                  <a:lnTo>
                    <a:pt x="82" y="48"/>
                  </a:lnTo>
                  <a:lnTo>
                    <a:pt x="90" y="45"/>
                  </a:lnTo>
                  <a:lnTo>
                    <a:pt x="98" y="45"/>
                  </a:lnTo>
                  <a:lnTo>
                    <a:pt x="100" y="48"/>
                  </a:lnTo>
                  <a:lnTo>
                    <a:pt x="107" y="53"/>
                  </a:lnTo>
                  <a:lnTo>
                    <a:pt x="115" y="60"/>
                  </a:lnTo>
                  <a:lnTo>
                    <a:pt x="123" y="67"/>
                  </a:lnTo>
                  <a:lnTo>
                    <a:pt x="132" y="73"/>
                  </a:lnTo>
                  <a:lnTo>
                    <a:pt x="141" y="77"/>
                  </a:lnTo>
                  <a:lnTo>
                    <a:pt x="149" y="81"/>
                  </a:lnTo>
                  <a:lnTo>
                    <a:pt x="159" y="82"/>
                  </a:lnTo>
                  <a:lnTo>
                    <a:pt x="170" y="81"/>
                  </a:lnTo>
                  <a:lnTo>
                    <a:pt x="174" y="80"/>
                  </a:lnTo>
                  <a:lnTo>
                    <a:pt x="180" y="79"/>
                  </a:lnTo>
                  <a:lnTo>
                    <a:pt x="185" y="76"/>
                  </a:lnTo>
                  <a:lnTo>
                    <a:pt x="190" y="75"/>
                  </a:lnTo>
                  <a:lnTo>
                    <a:pt x="195" y="74"/>
                  </a:lnTo>
                  <a:lnTo>
                    <a:pt x="201" y="73"/>
                  </a:lnTo>
                  <a:lnTo>
                    <a:pt x="205" y="74"/>
                  </a:lnTo>
                  <a:lnTo>
                    <a:pt x="210" y="75"/>
                  </a:lnTo>
                  <a:lnTo>
                    <a:pt x="223" y="87"/>
                  </a:lnTo>
                  <a:lnTo>
                    <a:pt x="226" y="102"/>
                  </a:lnTo>
                  <a:lnTo>
                    <a:pt x="226" y="119"/>
                  </a:lnTo>
                  <a:lnTo>
                    <a:pt x="226" y="135"/>
                  </a:lnTo>
                  <a:lnTo>
                    <a:pt x="230" y="146"/>
                  </a:lnTo>
                  <a:lnTo>
                    <a:pt x="235" y="153"/>
                  </a:lnTo>
                  <a:lnTo>
                    <a:pt x="243" y="158"/>
                  </a:lnTo>
                  <a:lnTo>
                    <a:pt x="254" y="160"/>
                  </a:lnTo>
                  <a:lnTo>
                    <a:pt x="263" y="161"/>
                  </a:lnTo>
                  <a:lnTo>
                    <a:pt x="274" y="161"/>
                  </a:lnTo>
                  <a:lnTo>
                    <a:pt x="285" y="161"/>
                  </a:lnTo>
                  <a:lnTo>
                    <a:pt x="294" y="163"/>
                  </a:lnTo>
                  <a:lnTo>
                    <a:pt x="296" y="168"/>
                  </a:lnTo>
                  <a:lnTo>
                    <a:pt x="299" y="174"/>
                  </a:lnTo>
                  <a:lnTo>
                    <a:pt x="301" y="180"/>
                  </a:lnTo>
                  <a:lnTo>
                    <a:pt x="303" y="186"/>
                  </a:lnTo>
                  <a:lnTo>
                    <a:pt x="304" y="188"/>
                  </a:lnTo>
                  <a:lnTo>
                    <a:pt x="307" y="190"/>
                  </a:lnTo>
                  <a:lnTo>
                    <a:pt x="309" y="191"/>
                  </a:lnTo>
                  <a:lnTo>
                    <a:pt x="311" y="194"/>
                  </a:lnTo>
                  <a:lnTo>
                    <a:pt x="314" y="196"/>
                  </a:lnTo>
                  <a:lnTo>
                    <a:pt x="317" y="196"/>
                  </a:lnTo>
                  <a:lnTo>
                    <a:pt x="321" y="195"/>
                  </a:lnTo>
                  <a:lnTo>
                    <a:pt x="323" y="193"/>
                  </a:lnTo>
                  <a:lnTo>
                    <a:pt x="324" y="189"/>
                  </a:lnTo>
                  <a:lnTo>
                    <a:pt x="324" y="186"/>
                  </a:lnTo>
                  <a:lnTo>
                    <a:pt x="323" y="183"/>
                  </a:lnTo>
                  <a:lnTo>
                    <a:pt x="321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44"/>
            <p:cNvSpPr>
              <a:spLocks/>
            </p:cNvSpPr>
            <p:nvPr/>
          </p:nvSpPr>
          <p:spPr bwMode="auto">
            <a:xfrm>
              <a:off x="3699" y="2031"/>
              <a:ext cx="23" cy="41"/>
            </a:xfrm>
            <a:custGeom>
              <a:avLst/>
              <a:gdLst>
                <a:gd name="T0" fmla="*/ 1 w 45"/>
                <a:gd name="T1" fmla="*/ 1 h 82"/>
                <a:gd name="T2" fmla="*/ 1 w 45"/>
                <a:gd name="T3" fmla="*/ 1 h 82"/>
                <a:gd name="T4" fmla="*/ 1 w 45"/>
                <a:gd name="T5" fmla="*/ 1 h 82"/>
                <a:gd name="T6" fmla="*/ 1 w 45"/>
                <a:gd name="T7" fmla="*/ 1 h 82"/>
                <a:gd name="T8" fmla="*/ 1 w 45"/>
                <a:gd name="T9" fmla="*/ 1 h 82"/>
                <a:gd name="T10" fmla="*/ 1 w 45"/>
                <a:gd name="T11" fmla="*/ 1 h 82"/>
                <a:gd name="T12" fmla="*/ 1 w 45"/>
                <a:gd name="T13" fmla="*/ 1 h 82"/>
                <a:gd name="T14" fmla="*/ 1 w 45"/>
                <a:gd name="T15" fmla="*/ 1 h 82"/>
                <a:gd name="T16" fmla="*/ 1 w 45"/>
                <a:gd name="T17" fmla="*/ 1 h 82"/>
                <a:gd name="T18" fmla="*/ 1 w 45"/>
                <a:gd name="T19" fmla="*/ 1 h 82"/>
                <a:gd name="T20" fmla="*/ 1 w 45"/>
                <a:gd name="T21" fmla="*/ 0 h 82"/>
                <a:gd name="T22" fmla="*/ 1 w 45"/>
                <a:gd name="T23" fmla="*/ 0 h 82"/>
                <a:gd name="T24" fmla="*/ 1 w 45"/>
                <a:gd name="T25" fmla="*/ 0 h 82"/>
                <a:gd name="T26" fmla="*/ 1 w 45"/>
                <a:gd name="T27" fmla="*/ 1 h 82"/>
                <a:gd name="T28" fmla="*/ 1 w 45"/>
                <a:gd name="T29" fmla="*/ 1 h 82"/>
                <a:gd name="T30" fmla="*/ 1 w 45"/>
                <a:gd name="T31" fmla="*/ 1 h 82"/>
                <a:gd name="T32" fmla="*/ 1 w 45"/>
                <a:gd name="T33" fmla="*/ 1 h 82"/>
                <a:gd name="T34" fmla="*/ 1 w 45"/>
                <a:gd name="T35" fmla="*/ 1 h 82"/>
                <a:gd name="T36" fmla="*/ 1 w 45"/>
                <a:gd name="T37" fmla="*/ 1 h 82"/>
                <a:gd name="T38" fmla="*/ 1 w 45"/>
                <a:gd name="T39" fmla="*/ 1 h 82"/>
                <a:gd name="T40" fmla="*/ 1 w 45"/>
                <a:gd name="T41" fmla="*/ 1 h 82"/>
                <a:gd name="T42" fmla="*/ 1 w 45"/>
                <a:gd name="T43" fmla="*/ 1 h 82"/>
                <a:gd name="T44" fmla="*/ 1 w 45"/>
                <a:gd name="T45" fmla="*/ 1 h 82"/>
                <a:gd name="T46" fmla="*/ 1 w 45"/>
                <a:gd name="T47" fmla="*/ 1 h 82"/>
                <a:gd name="T48" fmla="*/ 1 w 45"/>
                <a:gd name="T49" fmla="*/ 1 h 82"/>
                <a:gd name="T50" fmla="*/ 1 w 45"/>
                <a:gd name="T51" fmla="*/ 1 h 82"/>
                <a:gd name="T52" fmla="*/ 0 w 45"/>
                <a:gd name="T53" fmla="*/ 1 h 82"/>
                <a:gd name="T54" fmla="*/ 0 w 45"/>
                <a:gd name="T55" fmla="*/ 1 h 82"/>
                <a:gd name="T56" fmla="*/ 0 w 45"/>
                <a:gd name="T57" fmla="*/ 1 h 82"/>
                <a:gd name="T58" fmla="*/ 1 w 45"/>
                <a:gd name="T59" fmla="*/ 1 h 82"/>
                <a:gd name="T60" fmla="*/ 1 w 45"/>
                <a:gd name="T61" fmla="*/ 1 h 82"/>
                <a:gd name="T62" fmla="*/ 1 w 45"/>
                <a:gd name="T63" fmla="*/ 1 h 82"/>
                <a:gd name="T64" fmla="*/ 1 w 45"/>
                <a:gd name="T65" fmla="*/ 1 h 82"/>
                <a:gd name="T66" fmla="*/ 1 w 45"/>
                <a:gd name="T67" fmla="*/ 1 h 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82"/>
                <a:gd name="T104" fmla="*/ 45 w 45"/>
                <a:gd name="T105" fmla="*/ 82 h 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82">
                  <a:moveTo>
                    <a:pt x="11" y="82"/>
                  </a:moveTo>
                  <a:lnTo>
                    <a:pt x="21" y="79"/>
                  </a:lnTo>
                  <a:lnTo>
                    <a:pt x="29" y="73"/>
                  </a:lnTo>
                  <a:lnTo>
                    <a:pt x="36" y="66"/>
                  </a:lnTo>
                  <a:lnTo>
                    <a:pt x="42" y="58"/>
                  </a:lnTo>
                  <a:lnTo>
                    <a:pt x="45" y="44"/>
                  </a:lnTo>
                  <a:lnTo>
                    <a:pt x="44" y="30"/>
                  </a:lnTo>
                  <a:lnTo>
                    <a:pt x="41" y="18"/>
                  </a:lnTo>
                  <a:lnTo>
                    <a:pt x="35" y="5"/>
                  </a:lnTo>
                  <a:lnTo>
                    <a:pt x="32" y="3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1" y="3"/>
                  </a:lnTo>
                  <a:lnTo>
                    <a:pt x="20" y="5"/>
                  </a:lnTo>
                  <a:lnTo>
                    <a:pt x="19" y="9"/>
                  </a:lnTo>
                  <a:lnTo>
                    <a:pt x="20" y="11"/>
                  </a:lnTo>
                  <a:lnTo>
                    <a:pt x="24" y="20"/>
                  </a:lnTo>
                  <a:lnTo>
                    <a:pt x="28" y="30"/>
                  </a:lnTo>
                  <a:lnTo>
                    <a:pt x="29" y="40"/>
                  </a:lnTo>
                  <a:lnTo>
                    <a:pt x="28" y="50"/>
                  </a:lnTo>
                  <a:lnTo>
                    <a:pt x="24" y="57"/>
                  </a:lnTo>
                  <a:lnTo>
                    <a:pt x="19" y="61"/>
                  </a:lnTo>
                  <a:lnTo>
                    <a:pt x="12" y="65"/>
                  </a:lnTo>
                  <a:lnTo>
                    <a:pt x="5" y="67"/>
                  </a:lnTo>
                  <a:lnTo>
                    <a:pt x="2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80"/>
                  </a:lnTo>
                  <a:lnTo>
                    <a:pt x="5" y="82"/>
                  </a:lnTo>
                  <a:lnTo>
                    <a:pt x="8" y="82"/>
                  </a:lnTo>
                  <a:lnTo>
                    <a:pt x="11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Freeform 45"/>
            <p:cNvSpPr>
              <a:spLocks/>
            </p:cNvSpPr>
            <p:nvPr/>
          </p:nvSpPr>
          <p:spPr bwMode="auto">
            <a:xfrm>
              <a:off x="3690" y="2096"/>
              <a:ext cx="27" cy="27"/>
            </a:xfrm>
            <a:custGeom>
              <a:avLst/>
              <a:gdLst>
                <a:gd name="T0" fmla="*/ 1 w 54"/>
                <a:gd name="T1" fmla="*/ 0 h 56"/>
                <a:gd name="T2" fmla="*/ 1 w 54"/>
                <a:gd name="T3" fmla="*/ 0 h 56"/>
                <a:gd name="T4" fmla="*/ 1 w 54"/>
                <a:gd name="T5" fmla="*/ 0 h 56"/>
                <a:gd name="T6" fmla="*/ 1 w 54"/>
                <a:gd name="T7" fmla="*/ 0 h 56"/>
                <a:gd name="T8" fmla="*/ 1 w 54"/>
                <a:gd name="T9" fmla="*/ 0 h 56"/>
                <a:gd name="T10" fmla="*/ 1 w 54"/>
                <a:gd name="T11" fmla="*/ 0 h 56"/>
                <a:gd name="T12" fmla="*/ 1 w 54"/>
                <a:gd name="T13" fmla="*/ 0 h 56"/>
                <a:gd name="T14" fmla="*/ 1 w 54"/>
                <a:gd name="T15" fmla="*/ 0 h 56"/>
                <a:gd name="T16" fmla="*/ 1 w 54"/>
                <a:gd name="T17" fmla="*/ 0 h 56"/>
                <a:gd name="T18" fmla="*/ 1 w 54"/>
                <a:gd name="T19" fmla="*/ 0 h 56"/>
                <a:gd name="T20" fmla="*/ 1 w 54"/>
                <a:gd name="T21" fmla="*/ 0 h 56"/>
                <a:gd name="T22" fmla="*/ 1 w 54"/>
                <a:gd name="T23" fmla="*/ 0 h 56"/>
                <a:gd name="T24" fmla="*/ 1 w 54"/>
                <a:gd name="T25" fmla="*/ 0 h 56"/>
                <a:gd name="T26" fmla="*/ 1 w 54"/>
                <a:gd name="T27" fmla="*/ 0 h 56"/>
                <a:gd name="T28" fmla="*/ 1 w 54"/>
                <a:gd name="T29" fmla="*/ 0 h 56"/>
                <a:gd name="T30" fmla="*/ 1 w 54"/>
                <a:gd name="T31" fmla="*/ 0 h 56"/>
                <a:gd name="T32" fmla="*/ 0 w 54"/>
                <a:gd name="T33" fmla="*/ 0 h 56"/>
                <a:gd name="T34" fmla="*/ 0 w 54"/>
                <a:gd name="T35" fmla="*/ 0 h 56"/>
                <a:gd name="T36" fmla="*/ 1 w 54"/>
                <a:gd name="T37" fmla="*/ 0 h 56"/>
                <a:gd name="T38" fmla="*/ 1 w 54"/>
                <a:gd name="T39" fmla="*/ 0 h 56"/>
                <a:gd name="T40" fmla="*/ 1 w 54"/>
                <a:gd name="T41" fmla="*/ 0 h 56"/>
                <a:gd name="T42" fmla="*/ 1 w 54"/>
                <a:gd name="T43" fmla="*/ 0 h 56"/>
                <a:gd name="T44" fmla="*/ 1 w 54"/>
                <a:gd name="T45" fmla="*/ 0 h 56"/>
                <a:gd name="T46" fmla="*/ 1 w 54"/>
                <a:gd name="T47" fmla="*/ 0 h 56"/>
                <a:gd name="T48" fmla="*/ 1 w 54"/>
                <a:gd name="T49" fmla="*/ 0 h 56"/>
                <a:gd name="T50" fmla="*/ 1 w 54"/>
                <a:gd name="T51" fmla="*/ 0 h 56"/>
                <a:gd name="T52" fmla="*/ 1 w 54"/>
                <a:gd name="T53" fmla="*/ 0 h 56"/>
                <a:gd name="T54" fmla="*/ 1 w 54"/>
                <a:gd name="T55" fmla="*/ 0 h 56"/>
                <a:gd name="T56" fmla="*/ 1 w 54"/>
                <a:gd name="T57" fmla="*/ 0 h 56"/>
                <a:gd name="T58" fmla="*/ 1 w 54"/>
                <a:gd name="T59" fmla="*/ 0 h 56"/>
                <a:gd name="T60" fmla="*/ 1 w 54"/>
                <a:gd name="T61" fmla="*/ 0 h 56"/>
                <a:gd name="T62" fmla="*/ 1 w 54"/>
                <a:gd name="T63" fmla="*/ 0 h 56"/>
                <a:gd name="T64" fmla="*/ 1 w 54"/>
                <a:gd name="T65" fmla="*/ 0 h 56"/>
                <a:gd name="T66" fmla="*/ 1 w 54"/>
                <a:gd name="T67" fmla="*/ 0 h 56"/>
                <a:gd name="T68" fmla="*/ 1 w 54"/>
                <a:gd name="T69" fmla="*/ 0 h 56"/>
                <a:gd name="T70" fmla="*/ 1 w 54"/>
                <a:gd name="T71" fmla="*/ 0 h 56"/>
                <a:gd name="T72" fmla="*/ 1 w 54"/>
                <a:gd name="T73" fmla="*/ 0 h 56"/>
                <a:gd name="T74" fmla="*/ 1 w 54"/>
                <a:gd name="T75" fmla="*/ 0 h 56"/>
                <a:gd name="T76" fmla="*/ 1 w 54"/>
                <a:gd name="T77" fmla="*/ 0 h 56"/>
                <a:gd name="T78" fmla="*/ 1 w 54"/>
                <a:gd name="T79" fmla="*/ 0 h 56"/>
                <a:gd name="T80" fmla="*/ 1 w 54"/>
                <a:gd name="T81" fmla="*/ 0 h 56"/>
                <a:gd name="T82" fmla="*/ 1 w 54"/>
                <a:gd name="T83" fmla="*/ 0 h 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"/>
                <a:gd name="T127" fmla="*/ 0 h 56"/>
                <a:gd name="T128" fmla="*/ 54 w 54"/>
                <a:gd name="T129" fmla="*/ 56 h 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" h="56">
                  <a:moveTo>
                    <a:pt x="39" y="9"/>
                  </a:moveTo>
                  <a:lnTo>
                    <a:pt x="39" y="15"/>
                  </a:lnTo>
                  <a:lnTo>
                    <a:pt x="38" y="22"/>
                  </a:lnTo>
                  <a:lnTo>
                    <a:pt x="37" y="29"/>
                  </a:lnTo>
                  <a:lnTo>
                    <a:pt x="33" y="35"/>
                  </a:lnTo>
                  <a:lnTo>
                    <a:pt x="29" y="38"/>
                  </a:lnTo>
                  <a:lnTo>
                    <a:pt x="22" y="40"/>
                  </a:lnTo>
                  <a:lnTo>
                    <a:pt x="16" y="40"/>
                  </a:lnTo>
                  <a:lnTo>
                    <a:pt x="10" y="38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50"/>
                  </a:lnTo>
                  <a:lnTo>
                    <a:pt x="2" y="52"/>
                  </a:lnTo>
                  <a:lnTo>
                    <a:pt x="5" y="53"/>
                  </a:lnTo>
                  <a:lnTo>
                    <a:pt x="10" y="55"/>
                  </a:lnTo>
                  <a:lnTo>
                    <a:pt x="15" y="56"/>
                  </a:lnTo>
                  <a:lnTo>
                    <a:pt x="19" y="56"/>
                  </a:lnTo>
                  <a:lnTo>
                    <a:pt x="23" y="56"/>
                  </a:lnTo>
                  <a:lnTo>
                    <a:pt x="27" y="55"/>
                  </a:lnTo>
                  <a:lnTo>
                    <a:pt x="32" y="53"/>
                  </a:lnTo>
                  <a:lnTo>
                    <a:pt x="37" y="51"/>
                  </a:lnTo>
                  <a:lnTo>
                    <a:pt x="40" y="49"/>
                  </a:lnTo>
                  <a:lnTo>
                    <a:pt x="48" y="41"/>
                  </a:lnTo>
                  <a:lnTo>
                    <a:pt x="53" y="30"/>
                  </a:lnTo>
                  <a:lnTo>
                    <a:pt x="54" y="20"/>
                  </a:lnTo>
                  <a:lnTo>
                    <a:pt x="54" y="9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9" y="2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1" y="3"/>
                  </a:lnTo>
                  <a:lnTo>
                    <a:pt x="40" y="5"/>
                  </a:lnTo>
                  <a:lnTo>
                    <a:pt x="3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46"/>
            <p:cNvSpPr>
              <a:spLocks/>
            </p:cNvSpPr>
            <p:nvPr/>
          </p:nvSpPr>
          <p:spPr bwMode="auto">
            <a:xfrm>
              <a:off x="3693" y="2164"/>
              <a:ext cx="118" cy="293"/>
            </a:xfrm>
            <a:custGeom>
              <a:avLst/>
              <a:gdLst>
                <a:gd name="T0" fmla="*/ 0 w 237"/>
                <a:gd name="T1" fmla="*/ 0 h 587"/>
                <a:gd name="T2" fmla="*/ 0 w 237"/>
                <a:gd name="T3" fmla="*/ 0 h 587"/>
                <a:gd name="T4" fmla="*/ 0 w 237"/>
                <a:gd name="T5" fmla="*/ 0 h 587"/>
                <a:gd name="T6" fmla="*/ 0 w 237"/>
                <a:gd name="T7" fmla="*/ 0 h 587"/>
                <a:gd name="T8" fmla="*/ 0 w 237"/>
                <a:gd name="T9" fmla="*/ 0 h 587"/>
                <a:gd name="T10" fmla="*/ 0 w 237"/>
                <a:gd name="T11" fmla="*/ 0 h 587"/>
                <a:gd name="T12" fmla="*/ 0 w 237"/>
                <a:gd name="T13" fmla="*/ 0 h 587"/>
                <a:gd name="T14" fmla="*/ 0 w 237"/>
                <a:gd name="T15" fmla="*/ 0 h 587"/>
                <a:gd name="T16" fmla="*/ 0 w 237"/>
                <a:gd name="T17" fmla="*/ 0 h 587"/>
                <a:gd name="T18" fmla="*/ 0 w 237"/>
                <a:gd name="T19" fmla="*/ 0 h 587"/>
                <a:gd name="T20" fmla="*/ 0 w 237"/>
                <a:gd name="T21" fmla="*/ 0 h 587"/>
                <a:gd name="T22" fmla="*/ 0 w 237"/>
                <a:gd name="T23" fmla="*/ 0 h 587"/>
                <a:gd name="T24" fmla="*/ 0 w 237"/>
                <a:gd name="T25" fmla="*/ 0 h 587"/>
                <a:gd name="T26" fmla="*/ 0 w 237"/>
                <a:gd name="T27" fmla="*/ 0 h 587"/>
                <a:gd name="T28" fmla="*/ 0 w 237"/>
                <a:gd name="T29" fmla="*/ 0 h 587"/>
                <a:gd name="T30" fmla="*/ 0 w 237"/>
                <a:gd name="T31" fmla="*/ 0 h 587"/>
                <a:gd name="T32" fmla="*/ 0 w 237"/>
                <a:gd name="T33" fmla="*/ 0 h 587"/>
                <a:gd name="T34" fmla="*/ 0 w 237"/>
                <a:gd name="T35" fmla="*/ 0 h 587"/>
                <a:gd name="T36" fmla="*/ 0 w 237"/>
                <a:gd name="T37" fmla="*/ 0 h 587"/>
                <a:gd name="T38" fmla="*/ 0 w 237"/>
                <a:gd name="T39" fmla="*/ 0 h 587"/>
                <a:gd name="T40" fmla="*/ 0 w 237"/>
                <a:gd name="T41" fmla="*/ 0 h 587"/>
                <a:gd name="T42" fmla="*/ 0 w 237"/>
                <a:gd name="T43" fmla="*/ 0 h 587"/>
                <a:gd name="T44" fmla="*/ 0 w 237"/>
                <a:gd name="T45" fmla="*/ 0 h 587"/>
                <a:gd name="T46" fmla="*/ 0 w 237"/>
                <a:gd name="T47" fmla="*/ 0 h 587"/>
                <a:gd name="T48" fmla="*/ 0 w 237"/>
                <a:gd name="T49" fmla="*/ 0 h 587"/>
                <a:gd name="T50" fmla="*/ 0 w 237"/>
                <a:gd name="T51" fmla="*/ 0 h 587"/>
                <a:gd name="T52" fmla="*/ 0 w 237"/>
                <a:gd name="T53" fmla="*/ 0 h 587"/>
                <a:gd name="T54" fmla="*/ 0 w 237"/>
                <a:gd name="T55" fmla="*/ 0 h 587"/>
                <a:gd name="T56" fmla="*/ 0 w 237"/>
                <a:gd name="T57" fmla="*/ 0 h 587"/>
                <a:gd name="T58" fmla="*/ 0 w 237"/>
                <a:gd name="T59" fmla="*/ 0 h 587"/>
                <a:gd name="T60" fmla="*/ 0 w 237"/>
                <a:gd name="T61" fmla="*/ 0 h 587"/>
                <a:gd name="T62" fmla="*/ 0 w 237"/>
                <a:gd name="T63" fmla="*/ 0 h 587"/>
                <a:gd name="T64" fmla="*/ 0 w 237"/>
                <a:gd name="T65" fmla="*/ 0 h 587"/>
                <a:gd name="T66" fmla="*/ 0 w 237"/>
                <a:gd name="T67" fmla="*/ 0 h 587"/>
                <a:gd name="T68" fmla="*/ 0 w 237"/>
                <a:gd name="T69" fmla="*/ 0 h 587"/>
                <a:gd name="T70" fmla="*/ 0 w 237"/>
                <a:gd name="T71" fmla="*/ 0 h 587"/>
                <a:gd name="T72" fmla="*/ 0 w 237"/>
                <a:gd name="T73" fmla="*/ 0 h 587"/>
                <a:gd name="T74" fmla="*/ 0 w 237"/>
                <a:gd name="T75" fmla="*/ 0 h 587"/>
                <a:gd name="T76" fmla="*/ 0 w 237"/>
                <a:gd name="T77" fmla="*/ 0 h 587"/>
                <a:gd name="T78" fmla="*/ 0 w 237"/>
                <a:gd name="T79" fmla="*/ 0 h 587"/>
                <a:gd name="T80" fmla="*/ 0 w 237"/>
                <a:gd name="T81" fmla="*/ 0 h 587"/>
                <a:gd name="T82" fmla="*/ 0 w 237"/>
                <a:gd name="T83" fmla="*/ 0 h 587"/>
                <a:gd name="T84" fmla="*/ 0 w 237"/>
                <a:gd name="T85" fmla="*/ 0 h 587"/>
                <a:gd name="T86" fmla="*/ 0 w 237"/>
                <a:gd name="T87" fmla="*/ 0 h 587"/>
                <a:gd name="T88" fmla="*/ 0 w 237"/>
                <a:gd name="T89" fmla="*/ 0 h 587"/>
                <a:gd name="T90" fmla="*/ 0 w 237"/>
                <a:gd name="T91" fmla="*/ 0 h 587"/>
                <a:gd name="T92" fmla="*/ 0 w 237"/>
                <a:gd name="T93" fmla="*/ 0 h 587"/>
                <a:gd name="T94" fmla="*/ 0 w 237"/>
                <a:gd name="T95" fmla="*/ 0 h 587"/>
                <a:gd name="T96" fmla="*/ 0 w 237"/>
                <a:gd name="T97" fmla="*/ 0 h 587"/>
                <a:gd name="T98" fmla="*/ 0 w 237"/>
                <a:gd name="T99" fmla="*/ 0 h 58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7"/>
                <a:gd name="T151" fmla="*/ 0 h 587"/>
                <a:gd name="T152" fmla="*/ 237 w 237"/>
                <a:gd name="T153" fmla="*/ 587 h 58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7" h="587">
                  <a:moveTo>
                    <a:pt x="33" y="202"/>
                  </a:moveTo>
                  <a:lnTo>
                    <a:pt x="40" y="156"/>
                  </a:lnTo>
                  <a:lnTo>
                    <a:pt x="48" y="108"/>
                  </a:lnTo>
                  <a:lnTo>
                    <a:pt x="54" y="62"/>
                  </a:lnTo>
                  <a:lnTo>
                    <a:pt x="55" y="16"/>
                  </a:lnTo>
                  <a:lnTo>
                    <a:pt x="54" y="9"/>
                  </a:lnTo>
                  <a:lnTo>
                    <a:pt x="50" y="5"/>
                  </a:lnTo>
                  <a:lnTo>
                    <a:pt x="45" y="1"/>
                  </a:lnTo>
                  <a:lnTo>
                    <a:pt x="39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4" y="9"/>
                  </a:lnTo>
                  <a:lnTo>
                    <a:pt x="22" y="16"/>
                  </a:lnTo>
                  <a:lnTo>
                    <a:pt x="21" y="62"/>
                  </a:lnTo>
                  <a:lnTo>
                    <a:pt x="15" y="107"/>
                  </a:lnTo>
                  <a:lnTo>
                    <a:pt x="7" y="152"/>
                  </a:lnTo>
                  <a:lnTo>
                    <a:pt x="2" y="198"/>
                  </a:lnTo>
                  <a:lnTo>
                    <a:pt x="0" y="223"/>
                  </a:lnTo>
                  <a:lnTo>
                    <a:pt x="2" y="248"/>
                  </a:lnTo>
                  <a:lnTo>
                    <a:pt x="4" y="272"/>
                  </a:lnTo>
                  <a:lnTo>
                    <a:pt x="9" y="296"/>
                  </a:lnTo>
                  <a:lnTo>
                    <a:pt x="14" y="320"/>
                  </a:lnTo>
                  <a:lnTo>
                    <a:pt x="22" y="343"/>
                  </a:lnTo>
                  <a:lnTo>
                    <a:pt x="32" y="366"/>
                  </a:lnTo>
                  <a:lnTo>
                    <a:pt x="43" y="389"/>
                  </a:lnTo>
                  <a:lnTo>
                    <a:pt x="59" y="417"/>
                  </a:lnTo>
                  <a:lnTo>
                    <a:pt x="77" y="443"/>
                  </a:lnTo>
                  <a:lnTo>
                    <a:pt x="96" y="467"/>
                  </a:lnTo>
                  <a:lnTo>
                    <a:pt x="117" y="492"/>
                  </a:lnTo>
                  <a:lnTo>
                    <a:pt x="138" y="515"/>
                  </a:lnTo>
                  <a:lnTo>
                    <a:pt x="158" y="539"/>
                  </a:lnTo>
                  <a:lnTo>
                    <a:pt x="179" y="562"/>
                  </a:lnTo>
                  <a:lnTo>
                    <a:pt x="198" y="587"/>
                  </a:lnTo>
                  <a:lnTo>
                    <a:pt x="237" y="587"/>
                  </a:lnTo>
                  <a:lnTo>
                    <a:pt x="218" y="559"/>
                  </a:lnTo>
                  <a:lnTo>
                    <a:pt x="198" y="534"/>
                  </a:lnTo>
                  <a:lnTo>
                    <a:pt x="175" y="509"/>
                  </a:lnTo>
                  <a:lnTo>
                    <a:pt x="153" y="484"/>
                  </a:lnTo>
                  <a:lnTo>
                    <a:pt x="130" y="458"/>
                  </a:lnTo>
                  <a:lnTo>
                    <a:pt x="109" y="433"/>
                  </a:lnTo>
                  <a:lnTo>
                    <a:pt x="88" y="405"/>
                  </a:lnTo>
                  <a:lnTo>
                    <a:pt x="71" y="375"/>
                  </a:lnTo>
                  <a:lnTo>
                    <a:pt x="62" y="355"/>
                  </a:lnTo>
                  <a:lnTo>
                    <a:pt x="52" y="333"/>
                  </a:lnTo>
                  <a:lnTo>
                    <a:pt x="45" y="312"/>
                  </a:lnTo>
                  <a:lnTo>
                    <a:pt x="40" y="290"/>
                  </a:lnTo>
                  <a:lnTo>
                    <a:pt x="35" y="268"/>
                  </a:lnTo>
                  <a:lnTo>
                    <a:pt x="33" y="246"/>
                  </a:lnTo>
                  <a:lnTo>
                    <a:pt x="32" y="223"/>
                  </a:lnTo>
                  <a:lnTo>
                    <a:pt x="33" y="2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47"/>
            <p:cNvSpPr>
              <a:spLocks/>
            </p:cNvSpPr>
            <p:nvPr/>
          </p:nvSpPr>
          <p:spPr bwMode="auto">
            <a:xfrm>
              <a:off x="3752" y="2091"/>
              <a:ext cx="38" cy="13"/>
            </a:xfrm>
            <a:custGeom>
              <a:avLst/>
              <a:gdLst>
                <a:gd name="T0" fmla="*/ 1 w 76"/>
                <a:gd name="T1" fmla="*/ 0 h 28"/>
                <a:gd name="T2" fmla="*/ 1 w 76"/>
                <a:gd name="T3" fmla="*/ 0 h 28"/>
                <a:gd name="T4" fmla="*/ 1 w 76"/>
                <a:gd name="T5" fmla="*/ 0 h 28"/>
                <a:gd name="T6" fmla="*/ 1 w 76"/>
                <a:gd name="T7" fmla="*/ 0 h 28"/>
                <a:gd name="T8" fmla="*/ 1 w 76"/>
                <a:gd name="T9" fmla="*/ 0 h 28"/>
                <a:gd name="T10" fmla="*/ 1 w 76"/>
                <a:gd name="T11" fmla="*/ 0 h 28"/>
                <a:gd name="T12" fmla="*/ 1 w 76"/>
                <a:gd name="T13" fmla="*/ 0 h 28"/>
                <a:gd name="T14" fmla="*/ 1 w 76"/>
                <a:gd name="T15" fmla="*/ 0 h 28"/>
                <a:gd name="T16" fmla="*/ 1 w 76"/>
                <a:gd name="T17" fmla="*/ 0 h 28"/>
                <a:gd name="T18" fmla="*/ 1 w 76"/>
                <a:gd name="T19" fmla="*/ 0 h 28"/>
                <a:gd name="T20" fmla="*/ 1 w 76"/>
                <a:gd name="T21" fmla="*/ 0 h 28"/>
                <a:gd name="T22" fmla="*/ 1 w 76"/>
                <a:gd name="T23" fmla="*/ 0 h 28"/>
                <a:gd name="T24" fmla="*/ 1 w 76"/>
                <a:gd name="T25" fmla="*/ 0 h 28"/>
                <a:gd name="T26" fmla="*/ 1 w 76"/>
                <a:gd name="T27" fmla="*/ 0 h 28"/>
                <a:gd name="T28" fmla="*/ 1 w 76"/>
                <a:gd name="T29" fmla="*/ 0 h 28"/>
                <a:gd name="T30" fmla="*/ 1 w 76"/>
                <a:gd name="T31" fmla="*/ 0 h 28"/>
                <a:gd name="T32" fmla="*/ 1 w 76"/>
                <a:gd name="T33" fmla="*/ 0 h 28"/>
                <a:gd name="T34" fmla="*/ 1 w 76"/>
                <a:gd name="T35" fmla="*/ 0 h 28"/>
                <a:gd name="T36" fmla="*/ 1 w 76"/>
                <a:gd name="T37" fmla="*/ 0 h 28"/>
                <a:gd name="T38" fmla="*/ 1 w 76"/>
                <a:gd name="T39" fmla="*/ 0 h 28"/>
                <a:gd name="T40" fmla="*/ 1 w 76"/>
                <a:gd name="T41" fmla="*/ 0 h 28"/>
                <a:gd name="T42" fmla="*/ 1 w 76"/>
                <a:gd name="T43" fmla="*/ 0 h 28"/>
                <a:gd name="T44" fmla="*/ 1 w 76"/>
                <a:gd name="T45" fmla="*/ 0 h 28"/>
                <a:gd name="T46" fmla="*/ 1 w 76"/>
                <a:gd name="T47" fmla="*/ 0 h 28"/>
                <a:gd name="T48" fmla="*/ 1 w 76"/>
                <a:gd name="T49" fmla="*/ 0 h 28"/>
                <a:gd name="T50" fmla="*/ 1 w 76"/>
                <a:gd name="T51" fmla="*/ 0 h 28"/>
                <a:gd name="T52" fmla="*/ 0 w 76"/>
                <a:gd name="T53" fmla="*/ 0 h 28"/>
                <a:gd name="T54" fmla="*/ 0 w 76"/>
                <a:gd name="T55" fmla="*/ 0 h 28"/>
                <a:gd name="T56" fmla="*/ 0 w 76"/>
                <a:gd name="T57" fmla="*/ 0 h 28"/>
                <a:gd name="T58" fmla="*/ 1 w 76"/>
                <a:gd name="T59" fmla="*/ 0 h 28"/>
                <a:gd name="T60" fmla="*/ 1 w 76"/>
                <a:gd name="T61" fmla="*/ 0 h 28"/>
                <a:gd name="T62" fmla="*/ 1 w 76"/>
                <a:gd name="T63" fmla="*/ 0 h 28"/>
                <a:gd name="T64" fmla="*/ 1 w 76"/>
                <a:gd name="T65" fmla="*/ 0 h 28"/>
                <a:gd name="T66" fmla="*/ 1 w 76"/>
                <a:gd name="T67" fmla="*/ 0 h 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"/>
                <a:gd name="T103" fmla="*/ 0 h 28"/>
                <a:gd name="T104" fmla="*/ 76 w 76"/>
                <a:gd name="T105" fmla="*/ 28 h 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" h="28">
                  <a:moveTo>
                    <a:pt x="12" y="25"/>
                  </a:moveTo>
                  <a:lnTo>
                    <a:pt x="18" y="22"/>
                  </a:lnTo>
                  <a:lnTo>
                    <a:pt x="24" y="20"/>
                  </a:lnTo>
                  <a:lnTo>
                    <a:pt x="31" y="17"/>
                  </a:lnTo>
                  <a:lnTo>
                    <a:pt x="38" y="16"/>
                  </a:lnTo>
                  <a:lnTo>
                    <a:pt x="45" y="16"/>
                  </a:lnTo>
                  <a:lnTo>
                    <a:pt x="52" y="19"/>
                  </a:lnTo>
                  <a:lnTo>
                    <a:pt x="58" y="22"/>
                  </a:lnTo>
                  <a:lnTo>
                    <a:pt x="62" y="27"/>
                  </a:lnTo>
                  <a:lnTo>
                    <a:pt x="66" y="28"/>
                  </a:lnTo>
                  <a:lnTo>
                    <a:pt x="68" y="28"/>
                  </a:lnTo>
                  <a:lnTo>
                    <a:pt x="72" y="28"/>
                  </a:lnTo>
                  <a:lnTo>
                    <a:pt x="74" y="27"/>
                  </a:lnTo>
                  <a:lnTo>
                    <a:pt x="76" y="24"/>
                  </a:lnTo>
                  <a:lnTo>
                    <a:pt x="76" y="21"/>
                  </a:lnTo>
                  <a:lnTo>
                    <a:pt x="76" y="17"/>
                  </a:lnTo>
                  <a:lnTo>
                    <a:pt x="74" y="15"/>
                  </a:lnTo>
                  <a:lnTo>
                    <a:pt x="67" y="8"/>
                  </a:lnTo>
                  <a:lnTo>
                    <a:pt x="59" y="4"/>
                  </a:lnTo>
                  <a:lnTo>
                    <a:pt x="51" y="1"/>
                  </a:lnTo>
                  <a:lnTo>
                    <a:pt x="41" y="0"/>
                  </a:lnTo>
                  <a:lnTo>
                    <a:pt x="31" y="1"/>
                  </a:lnTo>
                  <a:lnTo>
                    <a:pt x="22" y="4"/>
                  </a:lnTo>
                  <a:lnTo>
                    <a:pt x="13" y="7"/>
                  </a:lnTo>
                  <a:lnTo>
                    <a:pt x="4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5" y="25"/>
                  </a:lnTo>
                  <a:lnTo>
                    <a:pt x="8" y="25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Heuristics…Huh?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CED6-1899-4459-8B5A-FF30071A51EF}" type="slidenum">
              <a:rPr lang="en-CA" smtClean="0"/>
              <a:pPr/>
              <a:t>12</a:t>
            </a:fld>
            <a:endParaRPr lang="en-CA" smtClean="0"/>
          </a:p>
        </p:txBody>
      </p:sp>
      <p:pic>
        <p:nvPicPr>
          <p:cNvPr id="26628" name="Picture 7" descr="Untitled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88" y="3327400"/>
            <a:ext cx="1684337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http://upload.wikimedia.org/wikipedia/meta/2/2a/Nohat-logo-nowords-bgwhite-200p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513" y="1601788"/>
            <a:ext cx="13493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Untitled-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1700" y="1579563"/>
            <a:ext cx="51816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11"/>
          <p:cNvSpPr txBox="1">
            <a:spLocks noChangeArrowheads="1"/>
          </p:cNvSpPr>
          <p:nvPr/>
        </p:nvSpPr>
        <p:spPr bwMode="auto">
          <a:xfrm>
            <a:off x="385763" y="5199063"/>
            <a:ext cx="8366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2400"/>
              <a:t>Make a complex problem simpler with a set of “simple” rules</a:t>
            </a:r>
            <a:br>
              <a:rPr lang="en-CA" sz="2400"/>
            </a:br>
            <a:r>
              <a:rPr lang="en-CA" sz="2400"/>
              <a:t>at the expense of speed and / or accuracy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Heuristics for CPA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 to Noise Ratio</a:t>
            </a:r>
          </a:p>
          <a:p>
            <a:r>
              <a:rPr lang="en-US" dirty="0" smtClean="0"/>
              <a:t>Ring Thresholds</a:t>
            </a:r>
          </a:p>
          <a:p>
            <a:r>
              <a:rPr lang="en-US" dirty="0" smtClean="0"/>
              <a:t>Energy Levels</a:t>
            </a:r>
          </a:p>
          <a:p>
            <a:r>
              <a:rPr lang="en-US" dirty="0" smtClean="0"/>
              <a:t>Energy Duration</a:t>
            </a:r>
          </a:p>
          <a:p>
            <a:r>
              <a:rPr lang="en-US" dirty="0" smtClean="0"/>
              <a:t>Frequency ranges</a:t>
            </a:r>
          </a:p>
          <a:p>
            <a:r>
              <a:rPr lang="en-US" dirty="0" smtClean="0"/>
              <a:t>Timeouts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92255-1617-4CBD-A6AB-EFCF9C24654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549153" y="1649505"/>
            <a:ext cx="2743199" cy="4150659"/>
          </a:xfrm>
          <a:prstGeom prst="roundRect">
            <a:avLst>
              <a:gd name="adj" fmla="val 854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dirty="0" smtClean="0"/>
              <a:t>Several parameters requiring tuning and optimization</a:t>
            </a:r>
          </a:p>
          <a:p>
            <a:pPr algn="ctr">
              <a:lnSpc>
                <a:spcPct val="200000"/>
              </a:lnSpc>
            </a:pPr>
            <a:endParaRPr lang="en-US" dirty="0" smtClean="0"/>
          </a:p>
          <a:p>
            <a:pPr algn="ctr">
              <a:lnSpc>
                <a:spcPct val="200000"/>
              </a:lnSpc>
            </a:pPr>
            <a:r>
              <a:rPr lang="en-US" dirty="0" smtClean="0"/>
              <a:t>Optimization different for different types of outbound campaigns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5889810" y="3756213"/>
            <a:ext cx="210670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Neural Networks:</a:t>
            </a:r>
            <a:br>
              <a:rPr lang="en-CA" dirty="0" smtClean="0"/>
            </a:br>
            <a:r>
              <a:rPr lang="en-CA" dirty="0" smtClean="0"/>
              <a:t>Another </a:t>
            </a:r>
            <a:r>
              <a:rPr lang="en-CA" dirty="0" smtClean="0"/>
              <a:t>Approach for CPA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Instead of Heuristics, mimic the human brain</a:t>
            </a:r>
          </a:p>
          <a:p>
            <a:r>
              <a:rPr lang="en-CA" dirty="0" smtClean="0"/>
              <a:t>In S/W this is called Neural Networks</a:t>
            </a:r>
          </a:p>
          <a:p>
            <a:pPr lvl="1"/>
            <a:r>
              <a:rPr lang="en-CA" dirty="0" smtClean="0"/>
              <a:t>Statistical modelling based on Neural </a:t>
            </a:r>
            <a:br>
              <a:rPr lang="en-CA" dirty="0" smtClean="0"/>
            </a:br>
            <a:r>
              <a:rPr lang="en-CA" dirty="0" smtClean="0"/>
              <a:t>Networks </a:t>
            </a:r>
          </a:p>
          <a:p>
            <a:pPr lvl="1"/>
            <a:r>
              <a:rPr lang="en-CA" dirty="0" smtClean="0"/>
              <a:t>learning machine trained over large amounts of data</a:t>
            </a:r>
          </a:p>
          <a:p>
            <a:pPr lvl="1"/>
            <a:r>
              <a:rPr lang="en-CA" dirty="0" smtClean="0"/>
              <a:t>High out-of-the box accuracy and confidence measures</a:t>
            </a:r>
          </a:p>
          <a:p>
            <a:pPr lvl="1"/>
            <a:r>
              <a:rPr lang="en-CA" dirty="0" smtClean="0"/>
              <a:t>Robust to volume variations and network conditions</a:t>
            </a:r>
          </a:p>
          <a:p>
            <a:pPr lvl="1"/>
            <a:r>
              <a:rPr lang="en-CA" dirty="0" smtClean="0"/>
              <a:t>Quick connection (using pre-connect info)</a:t>
            </a:r>
          </a:p>
          <a:p>
            <a:pPr lvl="1"/>
            <a:r>
              <a:rPr lang="en-CA" dirty="0" smtClean="0"/>
              <a:t>Streamlined tuning</a:t>
            </a:r>
          </a:p>
        </p:txBody>
      </p:sp>
      <p:pic>
        <p:nvPicPr>
          <p:cNvPr id="12292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469" y="450028"/>
            <a:ext cx="986438" cy="115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92255-1617-4CBD-A6AB-EFCF9C24654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561518"/>
            <a:ext cx="8229600" cy="1143000"/>
          </a:xfrm>
        </p:spPr>
        <p:txBody>
          <a:bodyPr/>
          <a:lstStyle/>
          <a:p>
            <a:r>
              <a:rPr lang="en-CA" dirty="0" smtClean="0"/>
              <a:t>Heuristics vs. Neural Networks Analogy</a:t>
            </a:r>
          </a:p>
        </p:txBody>
      </p:sp>
      <p:sp>
        <p:nvSpPr>
          <p:cNvPr id="16389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81FA-5F58-4CE1-BE9A-83822C1ED812}" type="slidenum">
              <a:rPr lang="en-CA" smtClean="0"/>
              <a:pPr/>
              <a:t>15</a:t>
            </a:fld>
            <a:endParaRPr lang="en-CA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725" y="2388735"/>
            <a:ext cx="719455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Increased Regulatory Pressures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U.K. </a:t>
            </a:r>
            <a:r>
              <a:rPr lang="en-CA" dirty="0" err="1" smtClean="0"/>
              <a:t>Ofcom</a:t>
            </a:r>
            <a:r>
              <a:rPr lang="en-CA" dirty="0" smtClean="0"/>
              <a:t> (Sept. 2008)</a:t>
            </a:r>
          </a:p>
          <a:p>
            <a:pPr lvl="1"/>
            <a:r>
              <a:rPr lang="en-CA" dirty="0" smtClean="0"/>
              <a:t>Live agent within 2 seconds</a:t>
            </a:r>
          </a:p>
          <a:p>
            <a:pPr lvl="1"/>
            <a:r>
              <a:rPr lang="en-CA" dirty="0" smtClean="0"/>
              <a:t>&lt; 3% call abandonment rates</a:t>
            </a:r>
          </a:p>
          <a:p>
            <a:pPr lvl="2"/>
            <a:r>
              <a:rPr lang="en-CA" dirty="0" smtClean="0"/>
              <a:t>(including false AMD detection)</a:t>
            </a:r>
          </a:p>
          <a:p>
            <a:pPr lvl="1"/>
            <a:r>
              <a:rPr lang="en-CA" dirty="0" smtClean="0"/>
              <a:t>Recommendations to turn off AMD</a:t>
            </a:r>
          </a:p>
          <a:p>
            <a:r>
              <a:rPr lang="en-CA" dirty="0" smtClean="0"/>
              <a:t>Canadian CRTC (July 2008)</a:t>
            </a:r>
          </a:p>
          <a:p>
            <a:pPr lvl="1"/>
            <a:r>
              <a:rPr lang="en-CA" dirty="0" smtClean="0"/>
              <a:t>Live agent within 2 seconds</a:t>
            </a:r>
          </a:p>
          <a:p>
            <a:pPr lvl="1"/>
            <a:r>
              <a:rPr lang="en-CA" dirty="0" smtClean="0"/>
              <a:t>Do not call registry</a:t>
            </a:r>
          </a:p>
          <a:p>
            <a:pPr lvl="1"/>
            <a:r>
              <a:rPr lang="en-CA" dirty="0" smtClean="0"/>
              <a:t>&lt; 5% call abandonment rates</a:t>
            </a:r>
          </a:p>
          <a:p>
            <a:r>
              <a:rPr lang="en-CA" dirty="0" smtClean="0"/>
              <a:t>U.S.A. FTC</a:t>
            </a:r>
          </a:p>
          <a:p>
            <a:pPr lvl="1"/>
            <a:r>
              <a:rPr lang="en-CA" dirty="0" smtClean="0"/>
              <a:t>Live agent within 2 seconds</a:t>
            </a:r>
          </a:p>
          <a:p>
            <a:pPr lvl="1"/>
            <a:r>
              <a:rPr lang="en-CA" dirty="0" smtClean="0"/>
              <a:t>&lt; 3% call abandonment rates</a:t>
            </a:r>
          </a:p>
          <a:p>
            <a:pPr lvl="1"/>
            <a:endParaRPr lang="en-CA" dirty="0"/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42AC1-DBD1-4A8E-B05A-799A0E6B28F0}" type="slidenum">
              <a:rPr lang="en-CA" smtClean="0"/>
              <a:pPr/>
              <a:t>16</a:t>
            </a:fld>
            <a:endParaRPr lang="en-CA" smtClean="0"/>
          </a:p>
        </p:txBody>
      </p:sp>
      <p:pic>
        <p:nvPicPr>
          <p:cNvPr id="76808" name="Picture 8" descr="C:\Users\fdickey\AppData\Local\Microsoft\Windows\Temporary Internet Files\Content.IE5\3FMC5QXN\MPj038534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240" y="1948541"/>
            <a:ext cx="2425959" cy="3396343"/>
          </a:xfrm>
          <a:prstGeom prst="roundRect">
            <a:avLst>
              <a:gd name="adj" fmla="val 7619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CPA Required Attributes</a:t>
            </a:r>
            <a:endParaRPr lang="en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DD62A-2902-4F4B-938B-CD8BFBABDA07}" type="slidenum">
              <a:rPr lang="en-CA" smtClean="0"/>
              <a:pPr/>
              <a:t>17</a:t>
            </a:fld>
            <a:endParaRPr lang="en-CA" dirty="0"/>
          </a:p>
        </p:txBody>
      </p:sp>
      <p:grpSp>
        <p:nvGrpSpPr>
          <p:cNvPr id="2" name="Group 15"/>
          <p:cNvGrpSpPr/>
          <p:nvPr/>
        </p:nvGrpSpPr>
        <p:grpSpPr>
          <a:xfrm>
            <a:off x="345084" y="1589838"/>
            <a:ext cx="2676018" cy="3663480"/>
            <a:chOff x="766435" y="2133599"/>
            <a:chExt cx="3200400" cy="31376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tangle 10"/>
            <p:cNvSpPr/>
            <p:nvPr/>
          </p:nvSpPr>
          <p:spPr>
            <a:xfrm>
              <a:off x="766435" y="2599764"/>
              <a:ext cx="3200400" cy="267148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91440" bIns="91440"/>
            <a:lstStyle/>
            <a:p>
              <a:pPr marL="169863" indent="-169863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Optimize Productivity</a:t>
              </a:r>
            </a:p>
            <a:p>
              <a:pPr marL="169863" indent="-169863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Meet Regulations</a:t>
              </a:r>
            </a:p>
            <a:p>
              <a:pPr marL="169863" indent="-169863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Reduce Nuisance Calls</a:t>
              </a:r>
            </a:p>
            <a:p>
              <a:pPr marL="169863" indent="-169863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Reduce Dropped Calls</a:t>
              </a:r>
            </a:p>
            <a:p>
              <a:pPr marL="169863" indent="-169863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Improve Customer Service</a:t>
              </a:r>
            </a:p>
          </p:txBody>
        </p:sp>
        <p:sp>
          <p:nvSpPr>
            <p:cNvPr id="15" name="Round Same Side Corner Rectangle 14"/>
            <p:cNvSpPr/>
            <p:nvPr/>
          </p:nvSpPr>
          <p:spPr>
            <a:xfrm>
              <a:off x="766435" y="2133599"/>
              <a:ext cx="3200400" cy="457200"/>
            </a:xfrm>
            <a:prstGeom prst="round2SameRect">
              <a:avLst>
                <a:gd name="adj1" fmla="val 16667"/>
                <a:gd name="adj2" fmla="val 0"/>
              </a:avLst>
            </a:prstGeom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CA" sz="2800" dirty="0" smtClean="0">
                  <a:latin typeface="Arial" pitchFamily="34" charset="0"/>
                  <a:cs typeface="Arial" pitchFamily="34" charset="0"/>
                </a:rPr>
                <a:t>Accurate</a:t>
              </a:r>
              <a:endParaRPr lang="en-CA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5"/>
          <p:cNvGrpSpPr/>
          <p:nvPr/>
        </p:nvGrpSpPr>
        <p:grpSpPr>
          <a:xfrm>
            <a:off x="3227235" y="1589838"/>
            <a:ext cx="2676018" cy="3663480"/>
            <a:chOff x="766435" y="2133599"/>
            <a:chExt cx="3200400" cy="31376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Rectangle 13"/>
            <p:cNvSpPr/>
            <p:nvPr/>
          </p:nvSpPr>
          <p:spPr>
            <a:xfrm>
              <a:off x="766435" y="2599764"/>
              <a:ext cx="3200400" cy="267148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91440" bIns="91440"/>
            <a:lstStyle/>
            <a:p>
              <a:pPr marL="169863" indent="-169863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Meet Regulations</a:t>
              </a:r>
            </a:p>
            <a:p>
              <a:pPr marL="169863" indent="-169863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Reduce Nuisance Calls</a:t>
              </a:r>
            </a:p>
            <a:p>
              <a:pPr marL="169863" indent="-169863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Reduce Dropped Calls</a:t>
              </a:r>
            </a:p>
            <a:p>
              <a:pPr marL="169863" indent="-169863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Reduce “dead air” calls</a:t>
              </a:r>
            </a:p>
            <a:p>
              <a:pPr marL="169863" indent="-169863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endParaRPr lang="en-C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69863" indent="-169863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endParaRPr lang="en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 Same Side Corner Rectangle 15"/>
            <p:cNvSpPr/>
            <p:nvPr/>
          </p:nvSpPr>
          <p:spPr>
            <a:xfrm>
              <a:off x="766435" y="2133599"/>
              <a:ext cx="3200400" cy="457200"/>
            </a:xfrm>
            <a:prstGeom prst="round2SameRect">
              <a:avLst>
                <a:gd name="adj1" fmla="val 16667"/>
                <a:gd name="adj2" fmla="val 0"/>
              </a:avLst>
            </a:prstGeom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CA" sz="2800" dirty="0" smtClean="0">
                  <a:latin typeface="Arial" pitchFamily="34" charset="0"/>
                  <a:cs typeface="Arial" pitchFamily="34" charset="0"/>
                </a:rPr>
                <a:t>Fast</a:t>
              </a:r>
              <a:endParaRPr lang="en-CA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5"/>
          <p:cNvGrpSpPr/>
          <p:nvPr/>
        </p:nvGrpSpPr>
        <p:grpSpPr>
          <a:xfrm>
            <a:off x="6109386" y="1589838"/>
            <a:ext cx="2676018" cy="3663480"/>
            <a:chOff x="766435" y="2133599"/>
            <a:chExt cx="3200400" cy="31376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ectangle 17"/>
            <p:cNvSpPr/>
            <p:nvPr/>
          </p:nvSpPr>
          <p:spPr>
            <a:xfrm>
              <a:off x="766435" y="2599764"/>
              <a:ext cx="3200400" cy="267148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91440" bIns="91440"/>
            <a:lstStyle/>
            <a:p>
              <a:pPr marL="169863" indent="-169863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Address Multiple Campaigns</a:t>
              </a:r>
            </a:p>
            <a:p>
              <a:pPr marL="627063" lvl="1" indent="-169863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Residential</a:t>
              </a:r>
            </a:p>
            <a:p>
              <a:pPr marL="627063" lvl="1" indent="-169863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Wireless</a:t>
              </a:r>
            </a:p>
            <a:p>
              <a:pPr marL="627063" lvl="1" indent="-169863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Businesses</a:t>
              </a:r>
            </a:p>
            <a:p>
              <a:pPr marL="169863" indent="-169863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Reduce operational costs</a:t>
              </a:r>
            </a:p>
            <a:p>
              <a:pPr marL="169863" indent="-169863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Hosting Services</a:t>
              </a:r>
            </a:p>
            <a:p>
              <a:pPr marL="169863" indent="-169863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endParaRPr lang="en-CA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>
              <a:off x="766435" y="2133599"/>
              <a:ext cx="3200400" cy="457200"/>
            </a:xfrm>
            <a:prstGeom prst="round2SameRect">
              <a:avLst>
                <a:gd name="adj1" fmla="val 16667"/>
                <a:gd name="adj2" fmla="val 0"/>
              </a:avLst>
            </a:prstGeom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CA" sz="2800" dirty="0" smtClean="0">
                  <a:latin typeface="Arial" pitchFamily="34" charset="0"/>
                  <a:cs typeface="Arial" pitchFamily="34" charset="0"/>
                </a:rPr>
                <a:t>Easily ‘Tuned’</a:t>
              </a:r>
              <a:endParaRPr lang="en-CA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416425" y="5531228"/>
            <a:ext cx="6293222" cy="457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300" dirty="0" smtClean="0">
                <a:latin typeface="Arial" pitchFamily="34" charset="0"/>
                <a:cs typeface="Arial" pitchFamily="34" charset="0"/>
              </a:rPr>
              <a:t>Often Orthogonal Attributes</a:t>
            </a:r>
            <a:endParaRPr lang="en-US" sz="2400" b="1" spc="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3" y="947738"/>
            <a:ext cx="8218487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2DC1E-93AC-404C-A144-8547AD4A27D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49117" y="1228928"/>
            <a:ext cx="48723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Segoe Script" pitchFamily="34" charset="0"/>
              </a:rPr>
              <a:t>Efficiency Lesson #3</a:t>
            </a:r>
            <a:endParaRPr lang="en-US" sz="32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7668" y="1819261"/>
            <a:ext cx="5222883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Segoe Script" pitchFamily="34" charset="0"/>
              </a:rPr>
              <a:t>CPA must be: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Segoe Script" pitchFamily="34" charset="0"/>
              </a:rPr>
              <a:t>Accurate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Segoe Script" pitchFamily="34" charset="0"/>
              </a:rPr>
              <a:t>Fast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Segoe Script" pitchFamily="34" charset="0"/>
              </a:rPr>
              <a:t>Easily Tunable</a:t>
            </a:r>
            <a:endParaRPr lang="en-US" sz="4000" dirty="0">
              <a:solidFill>
                <a:schemeClr val="bg1"/>
              </a:solidFill>
              <a:latin typeface="Segoe Script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5019318" y="2693419"/>
            <a:ext cx="747981" cy="331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95304" y="3063866"/>
            <a:ext cx="640362" cy="446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be 21"/>
          <p:cNvSpPr/>
          <p:nvPr/>
        </p:nvSpPr>
        <p:spPr>
          <a:xfrm>
            <a:off x="5302937" y="2795659"/>
            <a:ext cx="361507" cy="361507"/>
          </a:xfrm>
          <a:prstGeom prst="cub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5065960" y="3067105"/>
            <a:ext cx="334298" cy="32692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AutoShape 8"/>
          <p:cNvSpPr>
            <a:spLocks noChangeAspect="1" noChangeArrowheads="1" noTextEdit="1"/>
          </p:cNvSpPr>
          <p:nvPr/>
        </p:nvSpPr>
        <p:spPr bwMode="auto">
          <a:xfrm>
            <a:off x="158750" y="1790700"/>
            <a:ext cx="1390650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component to “fast”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Once the CPA has performed it’s tasks…</a:t>
            </a:r>
          </a:p>
          <a:p>
            <a:r>
              <a:rPr lang="en-US" dirty="0" smtClean="0"/>
              <a:t>Call Center needs to connect the call to an available agent</a:t>
            </a:r>
          </a:p>
          <a:p>
            <a:pPr lvl="1"/>
            <a:r>
              <a:rPr lang="en-US" dirty="0" smtClean="0"/>
              <a:t>Access internal routing policies</a:t>
            </a:r>
          </a:p>
          <a:p>
            <a:pPr lvl="1"/>
            <a:r>
              <a:rPr lang="en-US" dirty="0" smtClean="0"/>
              <a:t>Invoke CTI Transfers at the PBX</a:t>
            </a:r>
          </a:p>
          <a:p>
            <a:r>
              <a:rPr lang="en-US" dirty="0" smtClean="0"/>
              <a:t>May take some time</a:t>
            </a:r>
          </a:p>
          <a:p>
            <a:pPr lvl="1"/>
            <a:r>
              <a:rPr lang="en-US" dirty="0" smtClean="0"/>
              <a:t>Often “blowing” the call transfer budget</a:t>
            </a:r>
          </a:p>
          <a:p>
            <a:pPr lvl="1"/>
            <a:r>
              <a:rPr lang="en-US" dirty="0" smtClean="0"/>
              <a:t>Impossible to meet Regulations of Live Agent Connect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92255-1617-4CBD-A6AB-EFCF9C24654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Agenda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are Outbound Contact Centers?</a:t>
            </a:r>
          </a:p>
          <a:p>
            <a:r>
              <a:rPr lang="en-CA" dirty="0" smtClean="0"/>
              <a:t>What is Call Progress Analysis?</a:t>
            </a:r>
          </a:p>
          <a:p>
            <a:r>
              <a:rPr lang="en-CA" dirty="0" smtClean="0"/>
              <a:t>Attributes of Call Progress Analysis?</a:t>
            </a:r>
          </a:p>
          <a:p>
            <a:r>
              <a:rPr lang="en-CA" dirty="0" smtClean="0"/>
              <a:t>Benefits of IP Contact Centers</a:t>
            </a:r>
          </a:p>
          <a:p>
            <a:r>
              <a:rPr lang="en-CA" dirty="0" smtClean="0"/>
              <a:t>Sangoma Overview</a:t>
            </a:r>
          </a:p>
          <a:p>
            <a:r>
              <a:rPr lang="en-CA" dirty="0" smtClean="0"/>
              <a:t>Closing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C3BE85-329C-4C84-B9CA-3299CD9C2BD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Telecom is moving to VoIP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Centers are PBX’s enhanced with Business Process integration</a:t>
            </a:r>
          </a:p>
          <a:p>
            <a:pPr lvl="1"/>
            <a:r>
              <a:rPr lang="en-US" dirty="0" smtClean="0"/>
              <a:t>CTI, CRM Integration, Inbound Queuing, IVRs, reporting, Outbound dialing, etc.</a:t>
            </a:r>
          </a:p>
          <a:p>
            <a:r>
              <a:rPr lang="en-US" dirty="0" smtClean="0"/>
              <a:t>PBXs are moving to VoIP/SIP</a:t>
            </a:r>
          </a:p>
          <a:p>
            <a:pPr lvl="1"/>
            <a:r>
              <a:rPr lang="en-US" dirty="0" smtClean="0"/>
              <a:t>Very difficult now to buy legacy these days</a:t>
            </a:r>
          </a:p>
          <a:p>
            <a:r>
              <a:rPr lang="en-US" dirty="0" smtClean="0"/>
              <a:t>Call Centers are also moving to VoIP/SIP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92255-1617-4CBD-A6AB-EFCF9C24654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VoIP/SIP Call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Remove dependency on proprietary CTI link integration – use SIP</a:t>
            </a:r>
          </a:p>
          <a:p>
            <a:r>
              <a:rPr lang="en-US" dirty="0" smtClean="0"/>
              <a:t>Virtualization</a:t>
            </a:r>
          </a:p>
          <a:p>
            <a:pPr lvl="1"/>
            <a:r>
              <a:rPr lang="en-US" dirty="0" smtClean="0"/>
              <a:t>Agent, Routing Databases, Servers can be anywhere</a:t>
            </a:r>
          </a:p>
          <a:p>
            <a:r>
              <a:rPr lang="en-US" dirty="0" smtClean="0"/>
              <a:t>IT infrastructure friendly</a:t>
            </a:r>
          </a:p>
          <a:p>
            <a:pPr lvl="1"/>
            <a:r>
              <a:rPr lang="en-US" dirty="0" smtClean="0"/>
              <a:t>Software running on standard servers and OS</a:t>
            </a:r>
          </a:p>
          <a:p>
            <a:pPr lvl="1"/>
            <a:r>
              <a:rPr lang="en-US" dirty="0" smtClean="0"/>
              <a:t>Ease of Business Processes Integration</a:t>
            </a:r>
          </a:p>
          <a:p>
            <a:pPr lvl="1"/>
            <a:r>
              <a:rPr lang="en-US" dirty="0" smtClean="0"/>
              <a:t>Voice is “just” another application in the datacenter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92255-1617-4CBD-A6AB-EFCF9C24654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Transfers in SIP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perform Call Transfers in SIP?</a:t>
            </a:r>
          </a:p>
          <a:p>
            <a:r>
              <a:rPr lang="en-US" dirty="0" smtClean="0"/>
              <a:t>Use SIP REFER or SIP re-INVITE messages</a:t>
            </a:r>
          </a:p>
          <a:p>
            <a:r>
              <a:rPr lang="en-US" dirty="0" smtClean="0"/>
              <a:t>These happen very quickly in SIP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It’s the nature of SIP!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92255-1617-4CBD-A6AB-EFCF9C24654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59226" y="5342963"/>
            <a:ext cx="7225550" cy="457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300" dirty="0" smtClean="0">
                <a:latin typeface="Arial" pitchFamily="34" charset="0"/>
                <a:cs typeface="Arial" pitchFamily="34" charset="0"/>
              </a:rPr>
              <a:t>SIP provides for Fast Call Transfers</a:t>
            </a:r>
            <a:endParaRPr lang="en-US" sz="2400" b="1" spc="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3" y="911878"/>
            <a:ext cx="8218487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2DC1E-93AC-404C-A144-8547AD4A27D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49932" y="1255823"/>
            <a:ext cx="57218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Segoe Script" pitchFamily="34" charset="0"/>
              </a:rPr>
              <a:t>Efficiency Lesson #4</a:t>
            </a:r>
            <a:endParaRPr lang="en-US" sz="32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9830" y="1921761"/>
            <a:ext cx="4792523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Segoe Script" pitchFamily="34" charset="0"/>
              </a:rPr>
              <a:t>Migrate to VoIP </a:t>
            </a:r>
            <a:br>
              <a:rPr lang="en-US" sz="3600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Segoe Script" pitchFamily="34" charset="0"/>
              </a:rPr>
              <a:t>Call Centers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Segoe Script" pitchFamily="34" charset="0"/>
              </a:rPr>
              <a:t>CPA integration</a:t>
            </a:r>
            <a:br>
              <a:rPr lang="en-US" sz="3600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Segoe Script" pitchFamily="34" charset="0"/>
              </a:rPr>
              <a:t>with VoIP</a:t>
            </a:r>
            <a:endParaRPr lang="en-US" sz="3600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Outbound Dialing is not Evil!</a:t>
            </a:r>
          </a:p>
          <a:p>
            <a:r>
              <a:rPr lang="en-US" dirty="0" smtClean="0"/>
              <a:t>Automated Outbound Dialing requires</a:t>
            </a:r>
          </a:p>
          <a:p>
            <a:pPr lvl="1"/>
            <a:r>
              <a:rPr lang="en-US" dirty="0" smtClean="0"/>
              <a:t>Call Progress Analysis Technologies (CPA)</a:t>
            </a:r>
          </a:p>
          <a:p>
            <a:r>
              <a:rPr lang="en-US" dirty="0" smtClean="0"/>
              <a:t>CPA Technologies need to be:</a:t>
            </a:r>
          </a:p>
          <a:p>
            <a:pPr lvl="1"/>
            <a:r>
              <a:rPr lang="en-US" dirty="0" smtClean="0"/>
              <a:t>Accurate</a:t>
            </a:r>
          </a:p>
          <a:p>
            <a:pPr lvl="1"/>
            <a:r>
              <a:rPr lang="en-US" dirty="0" smtClean="0"/>
              <a:t>Fast</a:t>
            </a:r>
          </a:p>
          <a:p>
            <a:pPr lvl="1"/>
            <a:r>
              <a:rPr lang="en-US" dirty="0" smtClean="0"/>
              <a:t>Easily Optimized</a:t>
            </a:r>
          </a:p>
          <a:p>
            <a:pPr lvl="1"/>
            <a:r>
              <a:rPr lang="en-US" dirty="0" smtClean="0"/>
              <a:t>Integrate well into VoIP architectures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92255-1617-4CBD-A6AB-EFCF9C24654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57943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200">
                <a:solidFill>
                  <a:schemeClr val="bg1"/>
                </a:solidFill>
                <a:latin typeface="SquareExtended" pitchFamily="34" charset="0"/>
              </a:rPr>
              <a:t>What do we do all day at Sangoma?</a:t>
            </a:r>
          </a:p>
        </p:txBody>
      </p:sp>
      <p:pic>
        <p:nvPicPr>
          <p:cNvPr id="97285" name="Picture 5" descr="aft architecture"/>
          <p:cNvPicPr>
            <a:picLocks noChangeAspect="1" noChangeArrowheads="1"/>
          </p:cNvPicPr>
          <p:nvPr/>
        </p:nvPicPr>
        <p:blipFill>
          <a:blip r:embed="rId3" cstate="print"/>
          <a:srcRect l="8970" t="14501" r="17261" b="18596"/>
          <a:stretch>
            <a:fillRect/>
          </a:stretch>
        </p:blipFill>
        <p:spPr bwMode="auto">
          <a:xfrm>
            <a:off x="726133" y="2644585"/>
            <a:ext cx="5638800" cy="334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AutoShape 6"/>
          <p:cNvSpPr>
            <a:spLocks noChangeArrowheads="1"/>
          </p:cNvSpPr>
          <p:nvPr/>
        </p:nvSpPr>
        <p:spPr bwMode="auto">
          <a:xfrm>
            <a:off x="442704" y="1716750"/>
            <a:ext cx="1188720" cy="457200"/>
          </a:xfrm>
          <a:prstGeom prst="wedgeRoundRectCallout">
            <a:avLst>
              <a:gd name="adj1" fmla="val 4125"/>
              <a:gd name="adj2" fmla="val 215441"/>
              <a:gd name="adj3" fmla="val 16667"/>
            </a:avLst>
          </a:prstGeom>
          <a:ln w="19050"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000" b="1" dirty="0">
                <a:latin typeface="+mn-lt"/>
              </a:rPr>
              <a:t>Base PCI or PCI Express card</a:t>
            </a:r>
            <a:endParaRPr lang="en-US" b="1" dirty="0">
              <a:latin typeface="+mn-lt"/>
            </a:endParaRP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1769610" y="1707785"/>
            <a:ext cx="1188720" cy="640080"/>
          </a:xfrm>
          <a:prstGeom prst="wedgeRoundRectCallout">
            <a:avLst>
              <a:gd name="adj1" fmla="val -53094"/>
              <a:gd name="adj2" fmla="val 187991"/>
              <a:gd name="adj3" fmla="val 16667"/>
            </a:avLst>
          </a:prstGeom>
          <a:ln w="19050"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000" b="1" dirty="0">
                <a:latin typeface="+mn-lt"/>
              </a:rPr>
              <a:t>Optional DSP module</a:t>
            </a:r>
            <a:r>
              <a:rPr lang="en-US" sz="1000" dirty="0">
                <a:latin typeface="+mn-lt"/>
              </a:rPr>
              <a:t> for echo cancellation </a:t>
            </a:r>
            <a:endParaRPr lang="en-US" dirty="0">
              <a:latin typeface="+mn-lt"/>
            </a:endParaRPr>
          </a:p>
        </p:txBody>
      </p:sp>
      <p:sp>
        <p:nvSpPr>
          <p:cNvPr id="97288" name="AutoShape 8"/>
          <p:cNvSpPr>
            <a:spLocks noChangeArrowheads="1"/>
          </p:cNvSpPr>
          <p:nvPr/>
        </p:nvSpPr>
        <p:spPr bwMode="auto">
          <a:xfrm>
            <a:off x="3069624" y="1600209"/>
            <a:ext cx="1188720" cy="640080"/>
          </a:xfrm>
          <a:prstGeom prst="wedgeRoundRectCallout">
            <a:avLst>
              <a:gd name="adj1" fmla="val -21999"/>
              <a:gd name="adj2" fmla="val 219644"/>
              <a:gd name="adj3" fmla="val 16667"/>
            </a:avLst>
          </a:prstGeom>
          <a:ln w="19050"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000" b="1" dirty="0">
                <a:latin typeface="+mn-lt"/>
              </a:rPr>
              <a:t>Personality Card</a:t>
            </a:r>
            <a:r>
              <a:rPr lang="en-US" sz="1000" dirty="0">
                <a:latin typeface="+mn-lt"/>
              </a:rPr>
              <a:t>: Quad port analog module 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97289" name="AutoShape 9"/>
          <p:cNvSpPr>
            <a:spLocks noChangeArrowheads="1"/>
          </p:cNvSpPr>
          <p:nvPr/>
        </p:nvSpPr>
        <p:spPr bwMode="auto">
          <a:xfrm>
            <a:off x="3742104" y="2353243"/>
            <a:ext cx="1188720" cy="640080"/>
          </a:xfrm>
          <a:prstGeom prst="wedgeRoundRectCallout">
            <a:avLst>
              <a:gd name="adj1" fmla="val -18832"/>
              <a:gd name="adj2" fmla="val 130118"/>
              <a:gd name="adj3" fmla="val 16667"/>
            </a:avLst>
          </a:prstGeom>
          <a:ln w="19050"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000" b="1">
                <a:latin typeface="+mn-lt"/>
              </a:rPr>
              <a:t>Personality Card</a:t>
            </a:r>
            <a:r>
              <a:rPr lang="en-US" sz="1000">
                <a:latin typeface="+mn-lt"/>
              </a:rPr>
              <a:t>: Octal port T1/E1 module </a:t>
            </a:r>
          </a:p>
          <a:p>
            <a:endParaRPr lang="en-US">
              <a:latin typeface="+mn-lt"/>
            </a:endParaRPr>
          </a:p>
        </p:txBody>
      </p:sp>
      <p:sp>
        <p:nvSpPr>
          <p:cNvPr id="97290" name="AutoShape 10"/>
          <p:cNvSpPr>
            <a:spLocks noChangeArrowheads="1"/>
          </p:cNvSpPr>
          <p:nvPr/>
        </p:nvSpPr>
        <p:spPr bwMode="auto">
          <a:xfrm>
            <a:off x="5086942" y="2308426"/>
            <a:ext cx="1188720" cy="640080"/>
          </a:xfrm>
          <a:prstGeom prst="wedgeRoundRectCallout">
            <a:avLst>
              <a:gd name="adj1" fmla="val -48044"/>
              <a:gd name="adj2" fmla="val 179363"/>
              <a:gd name="adj3" fmla="val 16667"/>
            </a:avLst>
          </a:prstGeom>
          <a:ln w="19050"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000" b="1">
                <a:latin typeface="+mn-lt"/>
              </a:rPr>
              <a:t>Personality Card:</a:t>
            </a:r>
            <a:r>
              <a:rPr lang="en-US" sz="1000">
                <a:latin typeface="+mn-lt"/>
              </a:rPr>
              <a:t> Quad port T1/E1 module </a:t>
            </a:r>
          </a:p>
          <a:p>
            <a:endParaRPr lang="en-US">
              <a:latin typeface="+mn-lt"/>
            </a:endParaRPr>
          </a:p>
        </p:txBody>
      </p:sp>
      <p:sp>
        <p:nvSpPr>
          <p:cNvPr id="97291" name="AutoShape 11"/>
          <p:cNvSpPr>
            <a:spLocks noChangeArrowheads="1"/>
          </p:cNvSpPr>
          <p:nvPr/>
        </p:nvSpPr>
        <p:spPr bwMode="auto">
          <a:xfrm>
            <a:off x="5633921" y="3070422"/>
            <a:ext cx="1188720" cy="640080"/>
          </a:xfrm>
          <a:prstGeom prst="wedgeRoundRectCallout">
            <a:avLst>
              <a:gd name="adj1" fmla="val -7720"/>
              <a:gd name="adj2" fmla="val 109372"/>
              <a:gd name="adj3" fmla="val 16667"/>
            </a:avLst>
          </a:prstGeom>
          <a:ln w="19050"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000" b="1">
                <a:latin typeface="+mn-lt"/>
              </a:rPr>
              <a:t>Personality Card:</a:t>
            </a:r>
            <a:r>
              <a:rPr lang="en-US" sz="1000">
                <a:latin typeface="+mn-lt"/>
              </a:rPr>
              <a:t> Dual port T1/E1 module </a:t>
            </a:r>
          </a:p>
          <a:p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Sangoma overview:</a:t>
            </a:r>
            <a:br>
              <a:rPr lang="en-US" smtClean="0"/>
            </a:br>
            <a:r>
              <a:rPr lang="en-US" smtClean="0"/>
              <a:t>Telephony H/W building blocks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C45E4-89CD-417C-AF9D-3A727492850D}" type="slidenum">
              <a:rPr lang="en-CA" smtClean="0"/>
              <a:pPr/>
              <a:t>25</a:t>
            </a:fld>
            <a:endParaRPr lang="en-CA" dirty="0"/>
          </a:p>
        </p:txBody>
      </p:sp>
      <p:grpSp>
        <p:nvGrpSpPr>
          <p:cNvPr id="2" name="Group 18"/>
          <p:cNvGrpSpPr/>
          <p:nvPr/>
        </p:nvGrpSpPr>
        <p:grpSpPr>
          <a:xfrm>
            <a:off x="7153831" y="1390217"/>
            <a:ext cx="1740777" cy="4571306"/>
            <a:chOff x="7153831" y="1390217"/>
            <a:chExt cx="1740777" cy="45713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/>
            <p:cNvSpPr/>
            <p:nvPr/>
          </p:nvSpPr>
          <p:spPr>
            <a:xfrm>
              <a:off x="7153831" y="1855687"/>
              <a:ext cx="1739157" cy="410583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u="sng" dirty="0" smtClean="0"/>
                <a:t>Open Source Platforms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/>
                <a:t>Asterisk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err="1" smtClean="0"/>
                <a:t>Freeswitch</a:t>
              </a:r>
              <a:endParaRPr lang="en-US" dirty="0" smtClean="0"/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err="1" smtClean="0"/>
                <a:t>Yate</a:t>
              </a:r>
              <a:endParaRPr lang="en-US" dirty="0" smtClean="0"/>
            </a:p>
            <a:p>
              <a:r>
                <a:rPr lang="en-US" u="sng" dirty="0" smtClean="0"/>
                <a:t>Application </a:t>
              </a:r>
              <a:r>
                <a:rPr lang="en-US" u="sng" dirty="0" err="1" smtClean="0"/>
                <a:t>Developpers</a:t>
              </a:r>
              <a:r>
                <a:rPr lang="en-US" u="sng" dirty="0" smtClean="0"/>
                <a:t>: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/>
                <a:t>TDM APIs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/>
                <a:t>MTP2 APIs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/>
                <a:t>WAN APIs</a:t>
              </a:r>
            </a:p>
            <a:p>
              <a:pPr marL="115888" indent="-115888"/>
              <a:r>
                <a:rPr lang="en-US" u="sng" dirty="0" smtClean="0"/>
                <a:t>OS: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/>
                <a:t>Windows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/>
                <a:t>Linux</a:t>
              </a:r>
            </a:p>
          </p:txBody>
        </p:sp>
        <p:sp>
          <p:nvSpPr>
            <p:cNvPr id="18" name="Round Same Side Corner Rectangle 17"/>
            <p:cNvSpPr/>
            <p:nvPr/>
          </p:nvSpPr>
          <p:spPr>
            <a:xfrm>
              <a:off x="7157248" y="1390217"/>
              <a:ext cx="1737360" cy="469314"/>
            </a:xfrm>
            <a:prstGeom prst="round2SameRect">
              <a:avLst>
                <a:gd name="adj1" fmla="val 16667"/>
                <a:gd name="adj2" fmla="val 0"/>
              </a:avLst>
            </a:prstGeom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400" dirty="0" smtClean="0">
                  <a:cs typeface="Arial" pitchFamily="34" charset="0"/>
                </a:rPr>
                <a:t>Drivers and APIs</a:t>
              </a:r>
              <a:endParaRPr lang="en-CA" sz="1400" dirty="0"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Sangoma Overview:</a:t>
            </a:r>
            <a:br>
              <a:rPr lang="en-US" smtClean="0"/>
            </a:br>
            <a:r>
              <a:rPr lang="en-US" smtClean="0"/>
              <a:t>Software Building Blocks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NetBorder</a:t>
            </a:r>
          </a:p>
          <a:p>
            <a:pPr lvl="1"/>
            <a:r>
              <a:rPr lang="en-US" dirty="0" smtClean="0"/>
              <a:t>Express: TDM to SIP software VoIP GW</a:t>
            </a:r>
          </a:p>
          <a:p>
            <a:pPr lvl="1"/>
            <a:r>
              <a:rPr lang="en-US" dirty="0" smtClean="0"/>
              <a:t>Call Analyzer: SIP based B2BUA for call classification for Outbound Contact Centers</a:t>
            </a:r>
          </a:p>
          <a:p>
            <a:pPr lvl="1"/>
            <a:r>
              <a:rPr lang="en-US" dirty="0" smtClean="0"/>
              <a:t>Agent Bridge: SIP Enable legacy phone lines for the IP Call Center</a:t>
            </a:r>
          </a:p>
          <a:p>
            <a:r>
              <a:rPr lang="en-US" dirty="0" smtClean="0"/>
              <a:t>Sangoma SS7 Gateway</a:t>
            </a:r>
          </a:p>
          <a:p>
            <a:pPr lvl="1"/>
            <a:r>
              <a:rPr lang="en-US" dirty="0" smtClean="0"/>
              <a:t>SS7 ISUP “plug in” for Asterisk and </a:t>
            </a:r>
            <a:r>
              <a:rPr lang="en-US" dirty="0" err="1" smtClean="0"/>
              <a:t>Freeswitch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92255-1617-4CBD-A6AB-EFCF9C24654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50182"/>
          <a:stretch>
            <a:fillRect/>
          </a:stretch>
        </p:blipFill>
        <p:spPr bwMode="auto">
          <a:xfrm>
            <a:off x="1518978" y="1642432"/>
            <a:ext cx="6072187" cy="369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Thank you!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an Outbound Contact Center?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 that need to reach out proactively to large lists of customers/prospects/contacts</a:t>
            </a:r>
          </a:p>
          <a:p>
            <a:pPr lvl="1"/>
            <a:r>
              <a:rPr lang="en-US" dirty="0" smtClean="0"/>
              <a:t>Emergency</a:t>
            </a:r>
          </a:p>
          <a:p>
            <a:pPr lvl="1"/>
            <a:r>
              <a:rPr lang="en-US" dirty="0" smtClean="0"/>
              <a:t>Collection Agencies</a:t>
            </a:r>
          </a:p>
          <a:p>
            <a:pPr lvl="1"/>
            <a:r>
              <a:rPr lang="en-US" dirty="0" smtClean="0"/>
              <a:t>Appointment / Reminders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D236F0-152A-46BE-9545-050A0384D93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1219200" y="5181600"/>
            <a:ext cx="6781800" cy="457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600" dirty="0" smtClean="0">
                <a:latin typeface="Arial" pitchFamily="34" charset="0"/>
                <a:cs typeface="Arial" pitchFamily="34" charset="0"/>
              </a:rPr>
              <a:t>Not just Telemarketers!</a:t>
            </a:r>
            <a:endParaRPr lang="en-US" sz="2400" b="1" spc="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reach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 List of customers/prospects</a:t>
            </a:r>
          </a:p>
          <a:p>
            <a:r>
              <a:rPr lang="en-US" dirty="0" smtClean="0"/>
              <a:t>Staff a Call Center with Agents</a:t>
            </a:r>
          </a:p>
          <a:p>
            <a:r>
              <a:rPr lang="en-US" dirty="0" smtClean="0"/>
              <a:t>Dial manually…</a:t>
            </a:r>
          </a:p>
          <a:p>
            <a:pPr algn="ctr">
              <a:buNone/>
            </a:pPr>
            <a:r>
              <a:rPr lang="en-US" dirty="0" smtClean="0"/>
              <a:t>OR</a:t>
            </a:r>
          </a:p>
          <a:p>
            <a:r>
              <a:rPr lang="en-US" dirty="0" smtClean="0"/>
              <a:t>Automate the dialing process…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92255-1617-4CBD-A6AB-EFCF9C24654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an Automated Dialer?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69776"/>
          </a:xfrm>
        </p:spPr>
        <p:txBody>
          <a:bodyPr/>
          <a:lstStyle/>
          <a:p>
            <a:r>
              <a:rPr lang="en-US" dirty="0" smtClean="0"/>
              <a:t>Set-up and Manage Campaigns</a:t>
            </a:r>
          </a:p>
          <a:p>
            <a:pPr lvl="1"/>
            <a:r>
              <a:rPr lang="en-US" dirty="0" smtClean="0"/>
              <a:t>CRM integration, list management</a:t>
            </a:r>
          </a:p>
          <a:p>
            <a:r>
              <a:rPr lang="en-US" dirty="0" smtClean="0"/>
              <a:t>“Hammer” out high volumes of calls</a:t>
            </a:r>
          </a:p>
          <a:p>
            <a:pPr lvl="1"/>
            <a:r>
              <a:rPr lang="en-US" dirty="0" smtClean="0"/>
              <a:t>Predictive, progressive, preview dialing</a:t>
            </a:r>
          </a:p>
          <a:p>
            <a:r>
              <a:rPr lang="en-US" dirty="0" smtClean="0"/>
              <a:t>When a call connects, connect to an agent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92255-1617-4CBD-A6AB-EFCF9C24654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6663" y="4421655"/>
            <a:ext cx="6669087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875" y="954088"/>
            <a:ext cx="6316663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2DC1E-93AC-404C-A144-8547AD4A27D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44238" y="1394010"/>
            <a:ext cx="48723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Segoe Script" pitchFamily="34" charset="0"/>
              </a:rPr>
              <a:t>Efficiency Lesson #1</a:t>
            </a:r>
            <a:endParaRPr lang="en-US" sz="3200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9965" y="2200830"/>
            <a:ext cx="324970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Segoe Script" pitchFamily="34" charset="0"/>
              </a:rPr>
              <a:t>Use Automated Dialers!</a:t>
            </a:r>
            <a:endParaRPr lang="en-US" sz="4000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I now have an Automated Dialer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But on my campaigns*:</a:t>
            </a:r>
          </a:p>
          <a:p>
            <a:r>
              <a:rPr lang="en-US" dirty="0" smtClean="0"/>
              <a:t>20% of the calls are Live Answers only</a:t>
            </a:r>
          </a:p>
          <a:p>
            <a:r>
              <a:rPr lang="en-US" dirty="0" smtClean="0"/>
              <a:t>70% of the calls are answered by Voice Mails / Answering Machines</a:t>
            </a:r>
          </a:p>
          <a:p>
            <a:r>
              <a:rPr lang="en-US" dirty="0" smtClean="0"/>
              <a:t>10% are de-listed, busy or other</a:t>
            </a:r>
          </a:p>
          <a:p>
            <a:pPr>
              <a:buNone/>
            </a:pPr>
            <a:r>
              <a:rPr lang="en-US" dirty="0" smtClean="0"/>
              <a:t>Could I only connect Agents to Live Calls?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92255-1617-4CBD-A6AB-EFCF9C24654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59472" y="6041677"/>
            <a:ext cx="16337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* Typical call distribution</a:t>
            </a:r>
            <a:endParaRPr lang="en-US" sz="1050" dirty="0"/>
          </a:p>
        </p:txBody>
      </p:sp>
      <p:sp>
        <p:nvSpPr>
          <p:cNvPr id="6" name="Rounded Rectangle 5"/>
          <p:cNvSpPr/>
          <p:nvPr/>
        </p:nvSpPr>
        <p:spPr>
          <a:xfrm>
            <a:off x="672354" y="5342970"/>
            <a:ext cx="7799292" cy="457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Doing this is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Called Call Progress Analysis or CPA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Call Progress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Algorithm implemented in S/W </a:t>
            </a:r>
            <a:r>
              <a:rPr lang="en-US" dirty="0" smtClean="0"/>
              <a:t>or </a:t>
            </a:r>
            <a:r>
              <a:rPr lang="en-US" dirty="0" smtClean="0"/>
              <a:t>F/W that :</a:t>
            </a:r>
          </a:p>
          <a:p>
            <a:r>
              <a:rPr lang="en-US" dirty="0" smtClean="0"/>
              <a:t>Attempts to Classify the outbound call</a:t>
            </a:r>
          </a:p>
          <a:p>
            <a:pPr lvl="1"/>
            <a:r>
              <a:rPr lang="en-US" dirty="0" smtClean="0"/>
              <a:t>Busy, Reorder, Vacant, etc.</a:t>
            </a:r>
          </a:p>
          <a:p>
            <a:pPr lvl="1"/>
            <a:r>
              <a:rPr lang="en-US" dirty="0" smtClean="0"/>
              <a:t>Human, Answering Machine, Fax, etc.</a:t>
            </a:r>
          </a:p>
          <a:p>
            <a:r>
              <a:rPr lang="en-US" dirty="0" smtClean="0"/>
              <a:t>Provides Classification result to Dialer for processing</a:t>
            </a:r>
          </a:p>
          <a:p>
            <a:pPr lvl="1"/>
            <a:r>
              <a:rPr lang="en-US" dirty="0" smtClean="0"/>
              <a:t>Connect to an Agent on Human results only</a:t>
            </a:r>
          </a:p>
          <a:p>
            <a:pPr lvl="1"/>
            <a:r>
              <a:rPr lang="en-US" dirty="0" smtClean="0"/>
              <a:t>Mark to retry later (on a Busy for instance)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92255-1617-4CBD-A6AB-EFCF9C24654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What’s the point?*</a:t>
            </a:r>
          </a:p>
        </p:txBody>
      </p:sp>
      <p:sp>
        <p:nvSpPr>
          <p:cNvPr id="1024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52A71-1933-49BB-923F-7899CAE30D3D}" type="slidenum">
              <a:rPr lang="en-CA" smtClean="0"/>
              <a:pPr/>
              <a:t>9</a:t>
            </a:fld>
            <a:endParaRPr lang="en-CA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02671" y="1531474"/>
          <a:ext cx="6902824" cy="395981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5706"/>
                <a:gridCol w="1725706"/>
                <a:gridCol w="1725706"/>
                <a:gridCol w="1725706"/>
              </a:tblGrid>
              <a:tr h="7919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Accuracy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 CPA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80 %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95 %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919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Calls per day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 K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 K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 K</a:t>
                      </a:r>
                      <a:endParaRPr lang="en-US" sz="2400" dirty="0"/>
                    </a:p>
                  </a:txBody>
                  <a:tcPr anchor="ctr"/>
                </a:tc>
              </a:tr>
              <a:tr h="7919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per agent per hour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$ 10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$ 10</a:t>
                      </a:r>
                      <a:endParaRPr lang="en-US" sz="2400" dirty="0"/>
                    </a:p>
                  </a:txBody>
                  <a:tcPr anchor="ctr"/>
                </a:tc>
              </a:tr>
              <a:tr h="7919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Annual Agent Lost Time Cost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$ 650 K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$ 130 K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$ 33 K</a:t>
                      </a:r>
                      <a:endParaRPr lang="en-US" sz="2400" dirty="0"/>
                    </a:p>
                  </a:txBody>
                  <a:tcPr anchor="ctr"/>
                </a:tc>
              </a:tr>
              <a:tr h="7919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Agents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80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60381" y="5880848"/>
            <a:ext cx="22284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Based on in-house modeling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Helvetica Black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1021</Words>
  <Application>Microsoft Office PowerPoint</Application>
  <PresentationFormat>On-screen Show (4:3)</PresentationFormat>
  <Paragraphs>260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Contact Center Track: CC02 Session Sept 1, 2009  Outbound Call Centers: Driving Efficiency and Regulation Compliance</vt:lpstr>
      <vt:lpstr>Agenda</vt:lpstr>
      <vt:lpstr>What’s an Outbound Contact Center?</vt:lpstr>
      <vt:lpstr>How do you reach out?</vt:lpstr>
      <vt:lpstr>What’s an Automated Dialer?</vt:lpstr>
      <vt:lpstr>Slide 6</vt:lpstr>
      <vt:lpstr>OK, I now have an Automated Dialer</vt:lpstr>
      <vt:lpstr>What is Call Progress Analysis?</vt:lpstr>
      <vt:lpstr>What’s the point?*</vt:lpstr>
      <vt:lpstr>Slide 10</vt:lpstr>
      <vt:lpstr>How do you make a  machine analyze and classify calls?</vt:lpstr>
      <vt:lpstr>Heuristics…Huh?</vt:lpstr>
      <vt:lpstr>Heuristics for CPA</vt:lpstr>
      <vt:lpstr>Neural Networks: Another Approach for CPA</vt:lpstr>
      <vt:lpstr>Heuristics vs. Neural Networks Analogy</vt:lpstr>
      <vt:lpstr>Increased Regulatory Pressures</vt:lpstr>
      <vt:lpstr>CPA Required Attributes</vt:lpstr>
      <vt:lpstr>Slide 18</vt:lpstr>
      <vt:lpstr>One more component to “fast”</vt:lpstr>
      <vt:lpstr>Telecom is moving to VoIP</vt:lpstr>
      <vt:lpstr>Benefits of VoIP/SIP Call Center</vt:lpstr>
      <vt:lpstr>Call Transfers in SIP</vt:lpstr>
      <vt:lpstr>Slide 23</vt:lpstr>
      <vt:lpstr>Closing Remarks</vt:lpstr>
      <vt:lpstr>Sangoma overview: Telephony H/W building blocks</vt:lpstr>
      <vt:lpstr>Sangoma Overview: Software Building Blocks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aurkawich</dc:creator>
  <cp:lastModifiedBy>fdickey</cp:lastModifiedBy>
  <cp:revision>48</cp:revision>
  <dcterms:created xsi:type="dcterms:W3CDTF">2009-07-13T21:41:16Z</dcterms:created>
  <dcterms:modified xsi:type="dcterms:W3CDTF">2009-08-04T19:26:41Z</dcterms:modified>
</cp:coreProperties>
</file>