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0"/>
  </p:notesMasterIdLst>
  <p:sldIdLst>
    <p:sldId id="256" r:id="rId2"/>
    <p:sldId id="309" r:id="rId3"/>
    <p:sldId id="310" r:id="rId4"/>
    <p:sldId id="311" r:id="rId5"/>
    <p:sldId id="279" r:id="rId6"/>
    <p:sldId id="281" r:id="rId7"/>
    <p:sldId id="307" r:id="rId8"/>
    <p:sldId id="291" r:id="rId9"/>
    <p:sldId id="288" r:id="rId10"/>
    <p:sldId id="294" r:id="rId11"/>
    <p:sldId id="282" r:id="rId12"/>
    <p:sldId id="293" r:id="rId13"/>
    <p:sldId id="284" r:id="rId14"/>
    <p:sldId id="304" r:id="rId15"/>
    <p:sldId id="286" r:id="rId16"/>
    <p:sldId id="295" r:id="rId17"/>
    <p:sldId id="296" r:id="rId18"/>
    <p:sldId id="298" r:id="rId19"/>
    <p:sldId id="305" r:id="rId20"/>
    <p:sldId id="283" r:id="rId21"/>
    <p:sldId id="297" r:id="rId22"/>
    <p:sldId id="287" r:id="rId23"/>
    <p:sldId id="285" r:id="rId24"/>
    <p:sldId id="299" r:id="rId25"/>
    <p:sldId id="300" r:id="rId26"/>
    <p:sldId id="273" r:id="rId27"/>
    <p:sldId id="302" r:id="rId28"/>
    <p:sldId id="308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5" autoAdjust="0"/>
    <p:restoredTop sz="75881" autoAdjust="0"/>
  </p:normalViewPr>
  <p:slideViewPr>
    <p:cSldViewPr snapToGrid="0">
      <p:cViewPr varScale="1">
        <p:scale>
          <a:sx n="87" d="100"/>
          <a:sy n="87" d="100"/>
        </p:scale>
        <p:origin x="660" y="84"/>
      </p:cViewPr>
      <p:guideLst/>
    </p:cSldViewPr>
  </p:slideViewPr>
  <p:outlineViewPr>
    <p:cViewPr>
      <p:scale>
        <a:sx n="33" d="100"/>
        <a:sy n="33" d="100"/>
      </p:scale>
      <p:origin x="0" y="-222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0088E3-E324-4EA7-926A-D84931F4E072}" type="datetimeFigureOut">
              <a:rPr lang="en-US" smtClean="0"/>
              <a:t>1/27/2017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D878C9-4D85-48F6-A83F-39B7070C4B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9362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Lead to </a:t>
            </a:r>
            <a:r>
              <a:rPr lang="en-US"/>
              <a:t>Revenue Packages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E5AD48-FD4B-4F1D-AA52-4DD9DE581EF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2960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Awareness – Consideration</a:t>
            </a:r>
            <a:r>
              <a:rPr lang="en-US" baseline="0" dirty="0"/>
              <a:t> – Decision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Attract-Convert-Close-Delight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Possible Solution-Interest-Research-Evaluation-Narrowing the Field- Social Vetting-Negotiation-Decision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Awareness – Evaluation – Consideration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Person or Committee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Sales Model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What marketing has [CLICK]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D878C9-4D85-48F6-A83F-39B7070C4B1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7958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Lead to </a:t>
            </a:r>
            <a:r>
              <a:rPr lang="en-US"/>
              <a:t>Revenue Packages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E5AD48-FD4B-4F1D-AA52-4DD9DE581EF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7246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From</a:t>
            </a:r>
            <a:r>
              <a:rPr lang="en-US" baseline="0" dirty="0"/>
              <a:t> AIS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D878C9-4D85-48F6-A83F-39B7070C4B1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4643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Vitamins</a:t>
            </a:r>
            <a:r>
              <a:rPr lang="en-US" baseline="0" dirty="0"/>
              <a:t> vs Painkillers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D878C9-4D85-48F6-A83F-39B7070C4B1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2142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Mention having</a:t>
            </a:r>
            <a:r>
              <a:rPr lang="en-US" baseline="0" dirty="0"/>
              <a:t> a gallery of the next kind of content when presenting the proceeding kind   </a:t>
            </a:r>
          </a:p>
          <a:p>
            <a:r>
              <a:rPr lang="en-US" baseline="0" dirty="0"/>
              <a:t>The buying cycle is long.  It could be months between Attention and Interest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D878C9-4D85-48F6-A83F-39B7070C4B1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5096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D878C9-4D85-48F6-A83F-39B7070C4B1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0587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D878C9-4D85-48F6-A83F-39B7070C4B16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0890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CEEC5C-3160-4F5B-AA7F-707ED05BD5A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1/27/2017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C4187F-B44C-4002-81FD-27E41F05A9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55" t="-32076" r="655" b="66692"/>
          <a:stretch/>
        </p:blipFill>
        <p:spPr>
          <a:xfrm>
            <a:off x="2295936" y="-304563"/>
            <a:ext cx="3809524" cy="2490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8092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CEEC5C-3160-4F5B-AA7F-707ED05BD5A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1/27/2017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C4187F-B44C-4002-81FD-27E41F05A9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63234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CEEC5C-3160-4F5B-AA7F-707ED05BD5A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1/27/2017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C4187F-B44C-4002-81FD-27E41F05A9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62975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84965"/>
            <a:ext cx="10515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CEEC5C-3160-4F5B-AA7F-707ED05BD5A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1/27/2017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C4187F-B44C-4002-81FD-27E41F05A9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68474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CEEC5C-3160-4F5B-AA7F-707ED05BD5A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1/27/2017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C4187F-B44C-4002-81FD-27E41F05A9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88719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458069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458069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CEEC5C-3160-4F5B-AA7F-707ED05BD5A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1/27/2017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C4187F-B44C-4002-81FD-27E41F05A9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16535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394290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218202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394290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218202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CEEC5C-3160-4F5B-AA7F-707ED05BD5A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1/27/2017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C4187F-B44C-4002-81FD-27E41F05A9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10796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CEEC5C-3160-4F5B-AA7F-707ED05BD5A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1/27/2017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C4187F-B44C-4002-81FD-27E41F05A9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15832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CEEC5C-3160-4F5B-AA7F-707ED05BD5A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1/27/2017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C4187F-B44C-4002-81FD-27E41F05A9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48833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CEEC5C-3160-4F5B-AA7F-707ED05BD5A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1/27/2017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C4187F-B44C-4002-81FD-27E41F05A9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49187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CEEC5C-3160-4F5B-AA7F-707ED05BD5A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1/27/2017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C4187F-B44C-4002-81FD-27E41F05A9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34919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76208" y="63646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CEEC5C-3160-4F5B-AA7F-707ED05BD5A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1/27/2017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C4187F-B44C-4002-81FD-27E41F05A9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80" b="34835"/>
          <a:stretch/>
        </p:blipFill>
        <p:spPr>
          <a:xfrm>
            <a:off x="598516" y="5865993"/>
            <a:ext cx="3470325" cy="992007"/>
          </a:xfrm>
          <a:prstGeom prst="rect">
            <a:avLst/>
          </a:prstGeom>
        </p:spPr>
      </p:pic>
      <p:sp>
        <p:nvSpPr>
          <p:cNvPr id="11" name="Diagonal Stripe 10"/>
          <p:cNvSpPr/>
          <p:nvPr userDrawn="1"/>
        </p:nvSpPr>
        <p:spPr>
          <a:xfrm rot="5400000">
            <a:off x="11422387" y="-3171"/>
            <a:ext cx="766442" cy="772784"/>
          </a:xfrm>
          <a:prstGeom prst="diagStri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Diagonal Stripe 11"/>
          <p:cNvSpPr/>
          <p:nvPr userDrawn="1"/>
        </p:nvSpPr>
        <p:spPr>
          <a:xfrm rot="5400000">
            <a:off x="9759998" y="302"/>
            <a:ext cx="2432304" cy="2431700"/>
          </a:xfrm>
          <a:prstGeom prst="diagStripe">
            <a:avLst/>
          </a:prstGeom>
          <a:solidFill>
            <a:srgbClr val="F7AF5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1627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twitter.com/mktgpartner" TargetMode="External"/><Relationship Id="rId2" Type="http://schemas.openxmlformats.org/officeDocument/2006/relationships/hyperlink" Target="mailto:jeff.dworkin@marketingautomaton.partners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mailto:jeff.Dworkin@marketingautomaton.partners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twitter.com/mktgpartner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The Role of Content in a Marketing Automation Program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Jeff Dworkin</a:t>
            </a:r>
          </a:p>
          <a:p>
            <a:r>
              <a:rPr lang="en-US" dirty="0" err="1">
                <a:hlinkClick r:id="rId2"/>
              </a:rPr>
              <a:t>jeff.dworkin@marketingautomaton.partners</a:t>
            </a:r>
            <a:endParaRPr lang="en-US" dirty="0"/>
          </a:p>
          <a:p>
            <a:r>
              <a:rPr lang="en-US" dirty="0">
                <a:hlinkClick r:id="rId3"/>
              </a:rPr>
              <a:t>@</a:t>
            </a:r>
            <a:r>
              <a:rPr lang="en-US" dirty="0" err="1">
                <a:hlinkClick r:id="rId3"/>
              </a:rPr>
              <a:t>mktgpartner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77903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15000" dirty="0"/>
              <a:t>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algn="ctr"/>
            <a:r>
              <a:rPr lang="en-US" sz="4800" dirty="0"/>
              <a:t>Attention</a:t>
            </a:r>
          </a:p>
          <a:p>
            <a:pPr algn="ctr"/>
            <a:r>
              <a:rPr lang="en-US" sz="4800" dirty="0"/>
              <a:t>“Do I have your Attention?”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88553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 to Get Attention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Product Marketing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/>
              <a:t>Hammers to Carpenters</a:t>
            </a:r>
          </a:p>
          <a:p>
            <a:r>
              <a:rPr lang="en-US" dirty="0"/>
              <a:t>They are looking for you.  Exactly what you have.  Sell it to them.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Solutions Marketing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Decks to Homeowners</a:t>
            </a:r>
          </a:p>
          <a:p>
            <a:r>
              <a:rPr lang="en-US" dirty="0"/>
              <a:t>They may not even know the solution to their problem</a:t>
            </a:r>
          </a:p>
          <a:p>
            <a:r>
              <a:rPr lang="en-US" dirty="0"/>
              <a:t>They may not have even thoroughly defined the problem</a:t>
            </a:r>
          </a:p>
          <a:p>
            <a:r>
              <a:rPr lang="en-US" dirty="0"/>
              <a:t>Educate them</a:t>
            </a:r>
          </a:p>
          <a:p>
            <a:pPr lvl="1"/>
            <a:r>
              <a:rPr lang="en-US" dirty="0"/>
              <a:t>Teach them the things they don’t know they don’t know</a:t>
            </a:r>
          </a:p>
          <a:p>
            <a:r>
              <a:rPr lang="en-US" dirty="0"/>
              <a:t>Build Trust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89184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Getting Attention - Short Form Content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Viewers are early in the buying cycle</a:t>
            </a:r>
          </a:p>
          <a:p>
            <a:r>
              <a:rPr lang="en-US" dirty="0"/>
              <a:t>It’s a “bread crumb” to lead them to more relevant content</a:t>
            </a:r>
          </a:p>
          <a:p>
            <a:r>
              <a:rPr lang="en-US" dirty="0"/>
              <a:t>It may be a summary or excerpt from other content that is used later in the process.</a:t>
            </a:r>
          </a:p>
          <a:p>
            <a:pPr lvl="1"/>
            <a:r>
              <a:rPr lang="en-US" dirty="0"/>
              <a:t>Blog post that is summary of a long form whitepaper</a:t>
            </a:r>
          </a:p>
          <a:p>
            <a:pPr lvl="1"/>
            <a:r>
              <a:rPr lang="en-US" dirty="0"/>
              <a:t>One twelve page whitepaper vs four three page articles</a:t>
            </a:r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83918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Getting Attention with Content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content should have a purpose</a:t>
            </a:r>
          </a:p>
          <a:p>
            <a:r>
              <a:rPr lang="en-US" dirty="0"/>
              <a:t>Visitors who view/download this content are interested in X</a:t>
            </a:r>
          </a:p>
          <a:p>
            <a:r>
              <a:rPr lang="en-US" dirty="0"/>
              <a:t>Visitors who view/download this content are at point Y in their journey</a:t>
            </a:r>
          </a:p>
          <a:p>
            <a:r>
              <a:rPr lang="en-US" dirty="0"/>
              <a:t>That puts them onto a list where interest X is nurtured</a:t>
            </a:r>
          </a:p>
        </p:txBody>
      </p:sp>
    </p:spTree>
    <p:extLst>
      <p:ext uri="{BB962C8B-B14F-4D97-AF65-F5344CB8AC3E}">
        <p14:creationId xmlns:p14="http://schemas.microsoft.com/office/powerpoint/2010/main" val="38019883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Getting Attention with Content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Key Words</a:t>
            </a:r>
          </a:p>
          <a:p>
            <a:pPr lvl="1"/>
            <a:r>
              <a:rPr lang="en-US" dirty="0"/>
              <a:t>SEO/SEM/Landing Pages</a:t>
            </a:r>
          </a:p>
          <a:p>
            <a:r>
              <a:rPr lang="en-US" dirty="0"/>
              <a:t>Pay-Per-Click</a:t>
            </a:r>
          </a:p>
          <a:p>
            <a:r>
              <a:rPr lang="en-US" dirty="0"/>
              <a:t>Specific to Retargeting</a:t>
            </a:r>
          </a:p>
        </p:txBody>
      </p:sp>
    </p:spTree>
    <p:extLst>
      <p:ext uri="{BB962C8B-B14F-4D97-AF65-F5344CB8AC3E}">
        <p14:creationId xmlns:p14="http://schemas.microsoft.com/office/powerpoint/2010/main" val="25814852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Getting Attention – Short Form Versions of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Video</a:t>
            </a:r>
          </a:p>
          <a:p>
            <a:r>
              <a:rPr lang="en-US" dirty="0"/>
              <a:t>Articles</a:t>
            </a:r>
          </a:p>
          <a:p>
            <a:r>
              <a:rPr lang="en-US" dirty="0"/>
              <a:t>Infographics</a:t>
            </a:r>
          </a:p>
          <a:p>
            <a:r>
              <a:rPr lang="en-US" dirty="0"/>
              <a:t>Curated Lists</a:t>
            </a:r>
          </a:p>
          <a:p>
            <a:r>
              <a:rPr lang="en-US" dirty="0"/>
              <a:t>Quizzes and Widgets</a:t>
            </a:r>
          </a:p>
          <a:p>
            <a:r>
              <a:rPr lang="en-US" dirty="0"/>
              <a:t>Whitepapers</a:t>
            </a:r>
          </a:p>
          <a:p>
            <a:r>
              <a:rPr lang="en-US" dirty="0"/>
              <a:t>Webinars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33108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15000" dirty="0"/>
              <a:t>I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algn="ctr"/>
            <a:r>
              <a:rPr lang="en-US" sz="4800" dirty="0"/>
              <a:t>Interest</a:t>
            </a:r>
          </a:p>
          <a:p>
            <a:pPr algn="ctr"/>
            <a:r>
              <a:rPr lang="en-US" sz="4800" dirty="0"/>
              <a:t>“Are You Interested?”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34850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 to Build Interest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are the Experts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/>
              <a:t>Building Trust</a:t>
            </a:r>
          </a:p>
          <a:p>
            <a:r>
              <a:rPr lang="en-US" dirty="0"/>
              <a:t>Thought Leadership</a:t>
            </a:r>
          </a:p>
          <a:p>
            <a:r>
              <a:rPr lang="en-US" dirty="0"/>
              <a:t>Education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We can solve YOUR Problem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We understand your problem</a:t>
            </a:r>
          </a:p>
          <a:p>
            <a:r>
              <a:rPr lang="en-US" dirty="0"/>
              <a:t>Other companies who have your problem are our customers</a:t>
            </a:r>
          </a:p>
          <a:p>
            <a:r>
              <a:rPr lang="en-US" dirty="0"/>
              <a:t>We have a solution for you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2855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Building Interest- Long Form Content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Viewers are deeper into the buying cycle</a:t>
            </a:r>
          </a:p>
          <a:p>
            <a:r>
              <a:rPr lang="en-US" dirty="0"/>
              <a:t>Content that they may share with others on a buying committee</a:t>
            </a:r>
          </a:p>
          <a:p>
            <a:r>
              <a:rPr lang="en-US" dirty="0"/>
              <a:t>Demonstrating Expertise</a:t>
            </a:r>
          </a:p>
          <a:p>
            <a:r>
              <a:rPr lang="en-US" dirty="0"/>
              <a:t>More Detailed – More Specific</a:t>
            </a:r>
          </a:p>
          <a:p>
            <a:r>
              <a:rPr lang="en-US" dirty="0"/>
              <a:t>Building on the short form content</a:t>
            </a:r>
          </a:p>
          <a:p>
            <a:pPr lvl="1"/>
            <a:r>
              <a:rPr lang="en-US" dirty="0"/>
              <a:t>A speaking event becomes a webinar that leads to a detailed whitepaper</a:t>
            </a:r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93029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 To Build Interest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Nurturing</a:t>
            </a:r>
          </a:p>
          <a:p>
            <a:r>
              <a:rPr lang="en-US" dirty="0"/>
              <a:t>Landing Pages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5364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780" y="360788"/>
            <a:ext cx="10089064" cy="567341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484582" y="4313373"/>
            <a:ext cx="2994212" cy="986118"/>
          </a:xfrm>
          <a:prstGeom prst="rect">
            <a:avLst/>
          </a:prstGeom>
          <a:noFill/>
          <a:ln w="1270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036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 to Build Interest – Getting Specific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endParaRPr lang="en-US" dirty="0"/>
          </a:p>
          <a:p>
            <a:r>
              <a:rPr lang="en-US" dirty="0"/>
              <a:t>Solutions Papers</a:t>
            </a:r>
          </a:p>
          <a:p>
            <a:r>
              <a:rPr lang="en-US" dirty="0" err="1"/>
              <a:t>Ebooks</a:t>
            </a:r>
            <a:r>
              <a:rPr lang="en-US" dirty="0"/>
              <a:t> and Guides</a:t>
            </a:r>
          </a:p>
          <a:p>
            <a:r>
              <a:rPr lang="en-US" dirty="0"/>
              <a:t>Newsletters</a:t>
            </a:r>
          </a:p>
          <a:p>
            <a:r>
              <a:rPr lang="en-US" dirty="0"/>
              <a:t>Interactive video</a:t>
            </a:r>
          </a:p>
          <a:p>
            <a:r>
              <a:rPr lang="en-US" dirty="0"/>
              <a:t>Feature guides</a:t>
            </a:r>
          </a:p>
          <a:p>
            <a:r>
              <a:rPr lang="en-US" dirty="0"/>
              <a:t>Demo videos</a:t>
            </a:r>
          </a:p>
          <a:p>
            <a:r>
              <a:rPr lang="en-US" dirty="0"/>
              <a:t>Testimonials</a:t>
            </a:r>
          </a:p>
          <a:p>
            <a:r>
              <a:rPr lang="en-US" dirty="0"/>
              <a:t>Analyst Reports</a:t>
            </a:r>
          </a:p>
          <a:p>
            <a:r>
              <a:rPr lang="en-US" dirty="0"/>
              <a:t>Calculators and tools</a:t>
            </a:r>
          </a:p>
        </p:txBody>
      </p:sp>
    </p:spTree>
    <p:extLst>
      <p:ext uri="{BB962C8B-B14F-4D97-AF65-F5344CB8AC3E}">
        <p14:creationId xmlns:p14="http://schemas.microsoft.com/office/powerpoint/2010/main" val="3517961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15000" dirty="0"/>
              <a:t>D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algn="ctr"/>
            <a:r>
              <a:rPr lang="en-US" sz="4800" dirty="0"/>
              <a:t>Decision</a:t>
            </a:r>
          </a:p>
          <a:p>
            <a:pPr algn="ctr"/>
            <a:r>
              <a:rPr lang="en-US" sz="4800" dirty="0"/>
              <a:t>“Are You Ready?”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83014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Decision Content – You are THE solution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Live Events</a:t>
            </a:r>
          </a:p>
          <a:p>
            <a:r>
              <a:rPr lang="en-US" dirty="0"/>
              <a:t>Case Studies</a:t>
            </a:r>
          </a:p>
          <a:p>
            <a:r>
              <a:rPr lang="en-US" dirty="0"/>
              <a:t>Trend Reports</a:t>
            </a:r>
          </a:p>
          <a:p>
            <a:r>
              <a:rPr lang="en-US" dirty="0"/>
              <a:t>Competitive Information</a:t>
            </a:r>
          </a:p>
          <a:p>
            <a:r>
              <a:rPr lang="en-US" dirty="0"/>
              <a:t>Ratings and Reviews</a:t>
            </a:r>
          </a:p>
        </p:txBody>
      </p:sp>
    </p:spTree>
    <p:extLst>
      <p:ext uri="{BB962C8B-B14F-4D97-AF65-F5344CB8AC3E}">
        <p14:creationId xmlns:p14="http://schemas.microsoft.com/office/powerpoint/2010/main" val="7158036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Predicting a Decision with Content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Downloading, Lingering or Multiple Views of Certain content may be an indicator that a Decision is Eminent</a:t>
            </a:r>
          </a:p>
          <a:p>
            <a:r>
              <a:rPr lang="en-US" dirty="0"/>
              <a:t>That is a Trigger Event to which sales should be immediately alerted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92036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15000" dirty="0"/>
              <a:t>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10000"/>
          </a:bodyPr>
          <a:lstStyle/>
          <a:p>
            <a:pPr algn="ctr"/>
            <a:r>
              <a:rPr lang="en-US" sz="4800" dirty="0"/>
              <a:t>Action</a:t>
            </a:r>
          </a:p>
          <a:p>
            <a:pPr algn="ctr"/>
            <a:r>
              <a:rPr lang="en-US" sz="4800" dirty="0"/>
              <a:t>“They’re out there, waiting to give you money.”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80448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Talk to Sales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Give them what they need</a:t>
            </a:r>
          </a:p>
          <a:p>
            <a:r>
              <a:rPr lang="en-US" dirty="0"/>
              <a:t>The job of the salesperson is to close</a:t>
            </a:r>
          </a:p>
          <a:p>
            <a:r>
              <a:rPr lang="en-US" dirty="0"/>
              <a:t>Closing is an art</a:t>
            </a:r>
          </a:p>
          <a:p>
            <a:r>
              <a:rPr lang="en-US" dirty="0"/>
              <a:t>Give them what they ask for</a:t>
            </a:r>
          </a:p>
        </p:txBody>
      </p:sp>
    </p:spTree>
    <p:extLst>
      <p:ext uri="{BB962C8B-B14F-4D97-AF65-F5344CB8AC3E}">
        <p14:creationId xmlns:p14="http://schemas.microsoft.com/office/powerpoint/2010/main" val="40455924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Post-Sale Content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Newsletters</a:t>
            </a:r>
          </a:p>
          <a:p>
            <a:r>
              <a:rPr lang="en-US" dirty="0"/>
              <a:t>Event Notification</a:t>
            </a:r>
          </a:p>
          <a:p>
            <a:r>
              <a:rPr lang="en-US" dirty="0"/>
              <a:t>Customer Appreciation</a:t>
            </a:r>
          </a:p>
          <a:p>
            <a:r>
              <a:rPr lang="en-US" dirty="0"/>
              <a:t>Invite them to participate</a:t>
            </a:r>
          </a:p>
        </p:txBody>
      </p:sp>
    </p:spTree>
    <p:extLst>
      <p:ext uri="{BB962C8B-B14F-4D97-AF65-F5344CB8AC3E}">
        <p14:creationId xmlns:p14="http://schemas.microsoft.com/office/powerpoint/2010/main" val="11968513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122" y="1699717"/>
            <a:ext cx="7253554" cy="443272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 is the fuel that feeds the machine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384754" y="1628185"/>
            <a:ext cx="2632113" cy="4351338"/>
          </a:xfrm>
        </p:spPr>
        <p:txBody>
          <a:bodyPr/>
          <a:lstStyle/>
          <a:p>
            <a:r>
              <a:rPr lang="en-US" dirty="0"/>
              <a:t>Inbound</a:t>
            </a:r>
          </a:p>
          <a:p>
            <a:r>
              <a:rPr lang="en-US" dirty="0"/>
              <a:t>Outbound</a:t>
            </a:r>
          </a:p>
          <a:p>
            <a:r>
              <a:rPr lang="en-US" dirty="0"/>
              <a:t>Closing</a:t>
            </a:r>
          </a:p>
          <a:p>
            <a:r>
              <a:rPr lang="en-US" dirty="0"/>
              <a:t>Post Sale</a:t>
            </a:r>
          </a:p>
        </p:txBody>
      </p:sp>
    </p:spTree>
    <p:extLst>
      <p:ext uri="{BB962C8B-B14F-4D97-AF65-F5344CB8AC3E}">
        <p14:creationId xmlns:p14="http://schemas.microsoft.com/office/powerpoint/2010/main" val="1728218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81481E-6 L -0.16784 -0.0013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98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The Role of Content in a Marketing Automation Program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Jeff Dworkin</a:t>
            </a:r>
          </a:p>
          <a:p>
            <a:r>
              <a:rPr lang="en-US" dirty="0" err="1">
                <a:hlinkClick r:id="rId3"/>
              </a:rPr>
              <a:t>jeff.dworkin@marketingautomaton.partners</a:t>
            </a:r>
            <a:endParaRPr lang="en-US" dirty="0"/>
          </a:p>
          <a:p>
            <a:r>
              <a:rPr lang="en-US" dirty="0">
                <a:hlinkClick r:id="rId4"/>
              </a:rPr>
              <a:t>@</a:t>
            </a:r>
            <a:r>
              <a:rPr lang="en-US" dirty="0" err="1">
                <a:hlinkClick r:id="rId4"/>
              </a:rPr>
              <a:t>mktgpartner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68463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99" t="16707" r="2909" b="5491"/>
          <a:stretch/>
        </p:blipFill>
        <p:spPr>
          <a:xfrm>
            <a:off x="1733107" y="1552353"/>
            <a:ext cx="8739963" cy="4401879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Horizontally Integrated Marketing</a:t>
            </a:r>
          </a:p>
        </p:txBody>
      </p:sp>
    </p:spTree>
    <p:extLst>
      <p:ext uri="{BB962C8B-B14F-4D97-AF65-F5344CB8AC3E}">
        <p14:creationId xmlns:p14="http://schemas.microsoft.com/office/powerpoint/2010/main" val="33051181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6" t="19019" r="3832"/>
          <a:stretch/>
        </p:blipFill>
        <p:spPr>
          <a:xfrm>
            <a:off x="1329069" y="1095152"/>
            <a:ext cx="8888819" cy="4581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9443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DIA as 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12954" b="12727"/>
          <a:stretch/>
        </p:blipFill>
        <p:spPr>
          <a:xfrm>
            <a:off x="1567471" y="1153391"/>
            <a:ext cx="8934275" cy="4426527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2991213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73162" y="237866"/>
            <a:ext cx="8624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073162" y="3216592"/>
            <a:ext cx="8624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249809" y="1550583"/>
            <a:ext cx="8624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73162" y="4757910"/>
            <a:ext cx="8624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888108" y="234403"/>
            <a:ext cx="513724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Attention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888107" y="3213129"/>
            <a:ext cx="43880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Decision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064755" y="1547120"/>
            <a:ext cx="49936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Interest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88108" y="4754447"/>
            <a:ext cx="43219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Action</a:t>
            </a:r>
          </a:p>
        </p:txBody>
      </p:sp>
    </p:spTree>
    <p:extLst>
      <p:ext uri="{BB962C8B-B14F-4D97-AF65-F5344CB8AC3E}">
        <p14:creationId xmlns:p14="http://schemas.microsoft.com/office/powerpoint/2010/main" val="32393002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780" y="360788"/>
            <a:ext cx="10089064" cy="5673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4365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Feed the Machine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741227" y="1901536"/>
            <a:ext cx="389659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/>
              <a:t>With Relevant Content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122" y="1699717"/>
            <a:ext cx="7253554" cy="443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589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81481E-6 L -0.16784 -0.0013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98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7200" dirty="0">
                <a:latin typeface="+mn-lt"/>
              </a:rPr>
              <a:t>Relevant Content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4302" y="2145977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8000" dirty="0"/>
              <a:t>Creating and delivering the right content based on the current goal</a:t>
            </a:r>
          </a:p>
        </p:txBody>
      </p:sp>
    </p:spTree>
    <p:extLst>
      <p:ext uri="{BB962C8B-B14F-4D97-AF65-F5344CB8AC3E}">
        <p14:creationId xmlns:p14="http://schemas.microsoft.com/office/powerpoint/2010/main" val="4242062753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8891</TotalTime>
  <Words>609</Words>
  <Application>Microsoft Office PowerPoint</Application>
  <PresentationFormat>Widescreen</PresentationFormat>
  <Paragraphs>145</Paragraphs>
  <Slides>28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2" baseType="lpstr">
      <vt:lpstr>Arial</vt:lpstr>
      <vt:lpstr>Calibri</vt:lpstr>
      <vt:lpstr>Calibri Light</vt:lpstr>
      <vt:lpstr>1_Office Theme</vt:lpstr>
      <vt:lpstr>The Role of Content in a Marketing Automation Program</vt:lpstr>
      <vt:lpstr>PowerPoint Presentation</vt:lpstr>
      <vt:lpstr>Horizontally Integrated Marketing</vt:lpstr>
      <vt:lpstr>PowerPoint Presentation</vt:lpstr>
      <vt:lpstr>PowerPoint Presentation</vt:lpstr>
      <vt:lpstr>PowerPoint Presentation</vt:lpstr>
      <vt:lpstr>PowerPoint Presentation</vt:lpstr>
      <vt:lpstr>Feed the Machine</vt:lpstr>
      <vt:lpstr>Relevant Content</vt:lpstr>
      <vt:lpstr>A</vt:lpstr>
      <vt:lpstr>Content to Get Attention</vt:lpstr>
      <vt:lpstr>Getting Attention - Short Form Content</vt:lpstr>
      <vt:lpstr>Getting Attention with Content</vt:lpstr>
      <vt:lpstr>Getting Attention with Content</vt:lpstr>
      <vt:lpstr>Getting Attention – Short Form Versions of</vt:lpstr>
      <vt:lpstr>I</vt:lpstr>
      <vt:lpstr>Content to Build Interest</vt:lpstr>
      <vt:lpstr>Building Interest- Long Form Content</vt:lpstr>
      <vt:lpstr>Content To Build Interest</vt:lpstr>
      <vt:lpstr>Content to Build Interest – Getting Specific</vt:lpstr>
      <vt:lpstr>D</vt:lpstr>
      <vt:lpstr>Decision Content – You are THE solution</vt:lpstr>
      <vt:lpstr>Predicting a Decision with Content</vt:lpstr>
      <vt:lpstr>A</vt:lpstr>
      <vt:lpstr>Talk to Sales</vt:lpstr>
      <vt:lpstr>Post-Sale Content</vt:lpstr>
      <vt:lpstr>Content is the fuel that feeds the machine</vt:lpstr>
      <vt:lpstr>The Role of Content in a Marketing Automation Program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Jeff Dworkin</dc:creator>
  <cp:lastModifiedBy>Jeff Dworkin</cp:lastModifiedBy>
  <cp:revision>53</cp:revision>
  <dcterms:created xsi:type="dcterms:W3CDTF">2014-12-19T17:55:13Z</dcterms:created>
  <dcterms:modified xsi:type="dcterms:W3CDTF">2017-01-27T20:27:41Z</dcterms:modified>
</cp:coreProperties>
</file>