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98" r:id="rId3"/>
    <p:sldId id="285" r:id="rId4"/>
    <p:sldId id="303" r:id="rId5"/>
    <p:sldId id="297" r:id="rId6"/>
    <p:sldId id="324" r:id="rId7"/>
    <p:sldId id="322" r:id="rId8"/>
    <p:sldId id="306" r:id="rId9"/>
    <p:sldId id="318" r:id="rId10"/>
    <p:sldId id="319" r:id="rId11"/>
    <p:sldId id="305" r:id="rId12"/>
    <p:sldId id="307" r:id="rId13"/>
    <p:sldId id="316" r:id="rId14"/>
    <p:sldId id="308" r:id="rId15"/>
    <p:sldId id="325" r:id="rId16"/>
    <p:sldId id="268" r:id="rId17"/>
    <p:sldId id="321" r:id="rId18"/>
    <p:sldId id="326" r:id="rId19"/>
    <p:sldId id="310" r:id="rId20"/>
    <p:sldId id="311" r:id="rId21"/>
    <p:sldId id="312" r:id="rId22"/>
    <p:sldId id="309" r:id="rId23"/>
    <p:sldId id="302" r:id="rId24"/>
    <p:sldId id="313" r:id="rId25"/>
    <p:sldId id="294" r:id="rId26"/>
    <p:sldId id="32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E6EEF6"/>
    <a:srgbClr val="CFDDED"/>
    <a:srgbClr val="D8F8F8"/>
    <a:srgbClr val="CCECFF"/>
    <a:srgbClr val="FFCC00"/>
    <a:srgbClr val="99CCFF"/>
    <a:srgbClr val="FFFFFF"/>
    <a:srgbClr val="ABFFD1"/>
    <a:srgbClr val="DEF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5" autoAdjust="0"/>
    <p:restoredTop sz="86410" autoAdjust="0"/>
  </p:normalViewPr>
  <p:slideViewPr>
    <p:cSldViewPr>
      <p:cViewPr varScale="1">
        <p:scale>
          <a:sx n="60" d="100"/>
          <a:sy n="60" d="100"/>
        </p:scale>
        <p:origin x="730" y="24"/>
      </p:cViewPr>
      <p:guideLst>
        <p:guide orient="horz" pos="2160"/>
        <p:guide pos="2880"/>
      </p:guideLst>
    </p:cSldViewPr>
  </p:slideViewPr>
  <p:outlineViewPr>
    <p:cViewPr>
      <p:scale>
        <a:sx n="33" d="100"/>
        <a:sy n="33" d="100"/>
      </p:scale>
      <p:origin x="0" y="-3785"/>
    </p:cViewPr>
  </p:outlineViewPr>
  <p:notesTextViewPr>
    <p:cViewPr>
      <p:scale>
        <a:sx n="100" d="100"/>
        <a:sy n="100" d="100"/>
      </p:scale>
      <p:origin x="0" y="0"/>
    </p:cViewPr>
  </p:notesTextViewPr>
  <p:sorterViewPr>
    <p:cViewPr>
      <p:scale>
        <a:sx n="100" d="100"/>
        <a:sy n="100" d="100"/>
      </p:scale>
      <p:origin x="0" y="-40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57BAD4-73CA-4330-A0DE-626E1EBAD8BB}" type="doc">
      <dgm:prSet loTypeId="urn:microsoft.com/office/officeart/2005/8/layout/venn1" loCatId="relationship" qsTypeId="urn:microsoft.com/office/officeart/2005/8/quickstyle/3d1" qsCatId="3D" csTypeId="urn:microsoft.com/office/officeart/2005/8/colors/colorful4" csCatId="colorful" phldr="1"/>
      <dgm:spPr/>
      <dgm:t>
        <a:bodyPr/>
        <a:lstStyle/>
        <a:p>
          <a:endParaRPr lang="en-US"/>
        </a:p>
      </dgm:t>
    </dgm:pt>
    <dgm:pt modelId="{F0773271-8B57-4E5D-83BA-2C88A24AF419}">
      <dgm:prSet/>
      <dgm:spPr/>
      <dgm:t>
        <a:bodyPr/>
        <a:lstStyle/>
        <a:p>
          <a:pPr rtl="0"/>
          <a:r>
            <a:rPr lang="en-US" dirty="0"/>
            <a:t>Marketing Automation</a:t>
          </a:r>
        </a:p>
      </dgm:t>
    </dgm:pt>
    <dgm:pt modelId="{18EE90DF-89EF-4758-B8F3-1618631FE35D}" type="parTrans" cxnId="{D670F76F-8CF6-4ACA-B75C-C4B481746F7B}">
      <dgm:prSet/>
      <dgm:spPr/>
      <dgm:t>
        <a:bodyPr/>
        <a:lstStyle/>
        <a:p>
          <a:endParaRPr lang="en-US"/>
        </a:p>
      </dgm:t>
    </dgm:pt>
    <dgm:pt modelId="{D0529772-1641-4901-AD1D-C5EE689EA1C8}" type="sibTrans" cxnId="{D670F76F-8CF6-4ACA-B75C-C4B481746F7B}">
      <dgm:prSet/>
      <dgm:spPr/>
      <dgm:t>
        <a:bodyPr/>
        <a:lstStyle/>
        <a:p>
          <a:endParaRPr lang="en-US"/>
        </a:p>
      </dgm:t>
    </dgm:pt>
    <dgm:pt modelId="{10191370-8BE3-4E45-BCFE-9A14BCE6F46B}">
      <dgm:prSet/>
      <dgm:spPr/>
      <dgm:t>
        <a:bodyPr/>
        <a:lstStyle/>
        <a:p>
          <a:pPr rtl="0"/>
          <a:r>
            <a:rPr lang="en-US" dirty="0"/>
            <a:t>Content &amp; Content Marketing</a:t>
          </a:r>
        </a:p>
      </dgm:t>
    </dgm:pt>
    <dgm:pt modelId="{E02BADDB-DAEB-48FF-A3E2-EF173D1DCABF}" type="parTrans" cxnId="{CE488D7E-AA46-4FA0-9A2A-C0E05514C276}">
      <dgm:prSet/>
      <dgm:spPr/>
      <dgm:t>
        <a:bodyPr/>
        <a:lstStyle/>
        <a:p>
          <a:endParaRPr lang="en-US"/>
        </a:p>
      </dgm:t>
    </dgm:pt>
    <dgm:pt modelId="{40055519-FEDB-44FC-AC64-40D6B1857792}" type="sibTrans" cxnId="{CE488D7E-AA46-4FA0-9A2A-C0E05514C276}">
      <dgm:prSet/>
      <dgm:spPr/>
      <dgm:t>
        <a:bodyPr/>
        <a:lstStyle/>
        <a:p>
          <a:endParaRPr lang="en-US"/>
        </a:p>
      </dgm:t>
    </dgm:pt>
    <dgm:pt modelId="{E2A5B1FB-231D-403C-BC82-D4BA58C1B0F0}" type="pres">
      <dgm:prSet presAssocID="{D857BAD4-73CA-4330-A0DE-626E1EBAD8BB}" presName="compositeShape" presStyleCnt="0">
        <dgm:presLayoutVars>
          <dgm:chMax val="7"/>
          <dgm:dir/>
          <dgm:resizeHandles val="exact"/>
        </dgm:presLayoutVars>
      </dgm:prSet>
      <dgm:spPr/>
    </dgm:pt>
    <dgm:pt modelId="{9F158076-5111-45A4-9B1C-CEFEDA2A4936}" type="pres">
      <dgm:prSet presAssocID="{F0773271-8B57-4E5D-83BA-2C88A24AF419}" presName="circ1" presStyleLbl="vennNode1" presStyleIdx="0" presStyleCnt="2"/>
      <dgm:spPr/>
    </dgm:pt>
    <dgm:pt modelId="{22D27D9C-9C5C-41A0-9EDC-22736032F6DC}" type="pres">
      <dgm:prSet presAssocID="{F0773271-8B57-4E5D-83BA-2C88A24AF419}" presName="circ1Tx" presStyleLbl="revTx" presStyleIdx="0" presStyleCnt="0">
        <dgm:presLayoutVars>
          <dgm:chMax val="0"/>
          <dgm:chPref val="0"/>
          <dgm:bulletEnabled val="1"/>
        </dgm:presLayoutVars>
      </dgm:prSet>
      <dgm:spPr/>
    </dgm:pt>
    <dgm:pt modelId="{576B3D4C-49EE-4CED-9F00-1141BFFC03E4}" type="pres">
      <dgm:prSet presAssocID="{10191370-8BE3-4E45-BCFE-9A14BCE6F46B}" presName="circ2" presStyleLbl="vennNode1" presStyleIdx="1" presStyleCnt="2"/>
      <dgm:spPr/>
    </dgm:pt>
    <dgm:pt modelId="{E9B118F8-9207-4B7F-AA64-88185FB053F8}" type="pres">
      <dgm:prSet presAssocID="{10191370-8BE3-4E45-BCFE-9A14BCE6F46B}" presName="circ2Tx" presStyleLbl="revTx" presStyleIdx="0" presStyleCnt="0">
        <dgm:presLayoutVars>
          <dgm:chMax val="0"/>
          <dgm:chPref val="0"/>
          <dgm:bulletEnabled val="1"/>
        </dgm:presLayoutVars>
      </dgm:prSet>
      <dgm:spPr/>
    </dgm:pt>
  </dgm:ptLst>
  <dgm:cxnLst>
    <dgm:cxn modelId="{CE488D7E-AA46-4FA0-9A2A-C0E05514C276}" srcId="{D857BAD4-73CA-4330-A0DE-626E1EBAD8BB}" destId="{10191370-8BE3-4E45-BCFE-9A14BCE6F46B}" srcOrd="1" destOrd="0" parTransId="{E02BADDB-DAEB-48FF-A3E2-EF173D1DCABF}" sibTransId="{40055519-FEDB-44FC-AC64-40D6B1857792}"/>
    <dgm:cxn modelId="{2C460A26-9731-49A2-95E7-4166F7497613}" type="presOf" srcId="{10191370-8BE3-4E45-BCFE-9A14BCE6F46B}" destId="{576B3D4C-49EE-4CED-9F00-1141BFFC03E4}" srcOrd="0" destOrd="0" presId="urn:microsoft.com/office/officeart/2005/8/layout/venn1"/>
    <dgm:cxn modelId="{D670F76F-8CF6-4ACA-B75C-C4B481746F7B}" srcId="{D857BAD4-73CA-4330-A0DE-626E1EBAD8BB}" destId="{F0773271-8B57-4E5D-83BA-2C88A24AF419}" srcOrd="0" destOrd="0" parTransId="{18EE90DF-89EF-4758-B8F3-1618631FE35D}" sibTransId="{D0529772-1641-4901-AD1D-C5EE689EA1C8}"/>
    <dgm:cxn modelId="{1FF3560B-DF92-4B71-B56A-48E55CF5222B}" type="presOf" srcId="{D857BAD4-73CA-4330-A0DE-626E1EBAD8BB}" destId="{E2A5B1FB-231D-403C-BC82-D4BA58C1B0F0}" srcOrd="0" destOrd="0" presId="urn:microsoft.com/office/officeart/2005/8/layout/venn1"/>
    <dgm:cxn modelId="{F2EF0EE9-50BC-4A4C-B709-B5A2FD893961}" type="presOf" srcId="{10191370-8BE3-4E45-BCFE-9A14BCE6F46B}" destId="{E9B118F8-9207-4B7F-AA64-88185FB053F8}" srcOrd="1" destOrd="0" presId="urn:microsoft.com/office/officeart/2005/8/layout/venn1"/>
    <dgm:cxn modelId="{05E24B28-7A63-4BA1-8A7F-534498A29A87}" type="presOf" srcId="{F0773271-8B57-4E5D-83BA-2C88A24AF419}" destId="{22D27D9C-9C5C-41A0-9EDC-22736032F6DC}" srcOrd="1" destOrd="0" presId="urn:microsoft.com/office/officeart/2005/8/layout/venn1"/>
    <dgm:cxn modelId="{53A2B67E-9191-49D3-9525-3284C33796DB}" type="presOf" srcId="{F0773271-8B57-4E5D-83BA-2C88A24AF419}" destId="{9F158076-5111-45A4-9B1C-CEFEDA2A4936}" srcOrd="0" destOrd="0" presId="urn:microsoft.com/office/officeart/2005/8/layout/venn1"/>
    <dgm:cxn modelId="{C883405E-56B9-4797-B7B3-990FF73F1A11}" type="presParOf" srcId="{E2A5B1FB-231D-403C-BC82-D4BA58C1B0F0}" destId="{9F158076-5111-45A4-9B1C-CEFEDA2A4936}" srcOrd="0" destOrd="0" presId="urn:microsoft.com/office/officeart/2005/8/layout/venn1"/>
    <dgm:cxn modelId="{A7A1145A-2B23-4FF7-ABE7-4A244B835437}" type="presParOf" srcId="{E2A5B1FB-231D-403C-BC82-D4BA58C1B0F0}" destId="{22D27D9C-9C5C-41A0-9EDC-22736032F6DC}" srcOrd="1" destOrd="0" presId="urn:microsoft.com/office/officeart/2005/8/layout/venn1"/>
    <dgm:cxn modelId="{40C6C27D-D29F-4B1B-9AD7-906D6B7DA746}" type="presParOf" srcId="{E2A5B1FB-231D-403C-BC82-D4BA58C1B0F0}" destId="{576B3D4C-49EE-4CED-9F00-1141BFFC03E4}" srcOrd="2" destOrd="0" presId="urn:microsoft.com/office/officeart/2005/8/layout/venn1"/>
    <dgm:cxn modelId="{45E77136-63EF-408A-ADE8-2A925C3133F9}" type="presParOf" srcId="{E2A5B1FB-231D-403C-BC82-D4BA58C1B0F0}" destId="{E9B118F8-9207-4B7F-AA64-88185FB053F8}"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58076-5111-45A4-9B1C-CEFEDA2A4936}">
      <dsp:nvSpPr>
        <dsp:cNvPr id="0" name=""/>
        <dsp:cNvSpPr/>
      </dsp:nvSpPr>
      <dsp:spPr>
        <a:xfrm>
          <a:off x="121729" y="60769"/>
          <a:ext cx="3002661" cy="3002660"/>
        </a:xfrm>
        <a:prstGeom prst="ellipse">
          <a:avLst/>
        </a:prstGeom>
        <a:solidFill>
          <a:schemeClr val="accent4">
            <a:alpha val="50000"/>
            <a:hueOff val="0"/>
            <a:satOff val="0"/>
            <a:lumOff val="0"/>
            <a:alphaOff val="0"/>
          </a:schemeClr>
        </a:solidFill>
        <a:ln>
          <a:noFill/>
        </a:ln>
        <a:effectLst>
          <a:outerShdw blurRad="95000" rotWithShape="0">
            <a:srgbClr val="000000">
              <a:alpha val="50000"/>
            </a:srgbClr>
          </a:outerShdw>
          <a:softEdge rad="12700"/>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r>
            <a:rPr lang="en-US" sz="2800" kern="1200" dirty="0"/>
            <a:t>Marketing Automation</a:t>
          </a:r>
        </a:p>
      </dsp:txBody>
      <dsp:txXfrm>
        <a:off x="541020" y="414847"/>
        <a:ext cx="1731264" cy="2294504"/>
      </dsp:txXfrm>
    </dsp:sp>
    <dsp:sp modelId="{576B3D4C-49EE-4CED-9F00-1141BFFC03E4}">
      <dsp:nvSpPr>
        <dsp:cNvPr id="0" name=""/>
        <dsp:cNvSpPr/>
      </dsp:nvSpPr>
      <dsp:spPr>
        <a:xfrm>
          <a:off x="2285809" y="60769"/>
          <a:ext cx="3002661" cy="3002660"/>
        </a:xfrm>
        <a:prstGeom prst="ellipse">
          <a:avLst/>
        </a:prstGeom>
        <a:solidFill>
          <a:schemeClr val="accent4">
            <a:alpha val="50000"/>
            <a:hueOff val="-4464770"/>
            <a:satOff val="26899"/>
            <a:lumOff val="2156"/>
            <a:alphaOff val="0"/>
          </a:schemeClr>
        </a:solidFill>
        <a:ln>
          <a:noFill/>
        </a:ln>
        <a:effectLst>
          <a:outerShdw blurRad="95000" rotWithShape="0">
            <a:srgbClr val="000000">
              <a:alpha val="50000"/>
            </a:srgbClr>
          </a:outerShdw>
          <a:softEdge rad="12700"/>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r>
            <a:rPr lang="en-US" sz="2800" kern="1200" dirty="0"/>
            <a:t>Content &amp; Content Marketing</a:t>
          </a:r>
        </a:p>
      </dsp:txBody>
      <dsp:txXfrm>
        <a:off x="3137916" y="414847"/>
        <a:ext cx="1731264" cy="229450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B6D69E-19E8-4DAA-866D-256A21A46A39}" type="datetimeFigureOut">
              <a:rPr lang="en-US" smtClean="0"/>
              <a:pPr/>
              <a:t>2/8/2017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D32BD4-DEEA-4DAC-96FC-87D1FB8A8A9D}" type="slidenum">
              <a:rPr lang="en-US" smtClean="0"/>
              <a:pPr/>
              <a:t>‹#›</a:t>
            </a:fld>
            <a:endParaRPr lang="en-US" dirty="0"/>
          </a:p>
        </p:txBody>
      </p:sp>
    </p:spTree>
    <p:extLst>
      <p:ext uri="{BB962C8B-B14F-4D97-AF65-F5344CB8AC3E}">
        <p14:creationId xmlns:p14="http://schemas.microsoft.com/office/powerpoint/2010/main" val="3349260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BBAC0C-46B0-493D-9F28-ADDD20DC6559}" type="datetimeFigureOut">
              <a:rPr lang="en-US" smtClean="0"/>
              <a:pPr/>
              <a:t>2/8/2017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AE6C2D-8379-4674-97A6-DFDE2C7EC6AA}" type="slidenum">
              <a:rPr lang="en-US" smtClean="0"/>
              <a:pPr/>
              <a:t>‹#›</a:t>
            </a:fld>
            <a:endParaRPr lang="en-US" dirty="0"/>
          </a:p>
        </p:txBody>
      </p:sp>
    </p:spTree>
    <p:extLst>
      <p:ext uri="{BB962C8B-B14F-4D97-AF65-F5344CB8AC3E}">
        <p14:creationId xmlns:p14="http://schemas.microsoft.com/office/powerpoint/2010/main" val="323123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getsmartcontent.com/2014/01/the-impact-of-effective-content-marketing/"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business2community.com/content-marketing/59-killer-content-marketing-stats-2014-edition-0776199" TargetMode="External"/><Relationship Id="rId4" Type="http://schemas.openxmlformats.org/officeDocument/2006/relationships/hyperlink" Target="file:///C:\Users\rconyngham\Documents\2013_StateofInboundMarketing_FullReport.pdf"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file:///C:\Users\rconyngham\Documents\2013_StateofInboundMarketing_FullReport.pdf"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www.jeffbullas.com/2014/01/17/20-social-media-facts-and-statistics-you-should-know-in-2014/" TargetMode="External"/><Relationship Id="rId4" Type="http://schemas.openxmlformats.org/officeDocument/2006/relationships/hyperlink" Target="http://www.business2community.com/social-media/22-social-media-facts-statistics-know-2014-074701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30000" dirty="0">
                <a:solidFill>
                  <a:schemeClr val="tx1"/>
                </a:solidFill>
                <a:latin typeface="+mn-lt"/>
                <a:ea typeface="+mn-ea"/>
                <a:cs typeface="+mn-cs"/>
              </a:rPr>
              <a:t>1</a:t>
            </a:r>
            <a:r>
              <a:rPr lang="en-US" sz="1200" kern="1200" dirty="0">
                <a:solidFill>
                  <a:schemeClr val="tx1"/>
                </a:solidFill>
                <a:latin typeface="+mn-lt"/>
                <a:ea typeface="+mn-ea"/>
                <a:cs typeface="+mn-cs"/>
              </a:rPr>
              <a:t> </a:t>
            </a:r>
            <a:r>
              <a:rPr lang="en-US" sz="1200" u="sng" kern="1200" dirty="0">
                <a:solidFill>
                  <a:schemeClr val="tx1"/>
                </a:solidFill>
                <a:latin typeface="+mn-lt"/>
                <a:ea typeface="+mn-ea"/>
                <a:cs typeface="+mn-cs"/>
                <a:hlinkClick r:id="rId3"/>
              </a:rPr>
              <a:t>http://www.getsmartcontent.com/2014/01/the-impact-of-effective-content-marketing/</a:t>
            </a:r>
            <a:r>
              <a:rPr lang="en-US" sz="1200" kern="1200" dirty="0">
                <a:solidFill>
                  <a:schemeClr val="tx1"/>
                </a:solidFill>
                <a:latin typeface="+mn-lt"/>
                <a:ea typeface="+mn-ea"/>
                <a:cs typeface="+mn-cs"/>
              </a:rPr>
              <a:t> </a:t>
            </a:r>
          </a:p>
          <a:p>
            <a:r>
              <a:rPr lang="en-US" sz="1200" kern="1200" baseline="30000" dirty="0">
                <a:solidFill>
                  <a:schemeClr val="tx1"/>
                </a:solidFill>
                <a:latin typeface="+mn-lt"/>
                <a:ea typeface="+mn-ea"/>
                <a:cs typeface="+mn-cs"/>
              </a:rPr>
              <a:t>2 </a:t>
            </a:r>
            <a:r>
              <a:rPr lang="en-US" sz="1200" u="sng" kern="1200" dirty="0">
                <a:solidFill>
                  <a:schemeClr val="tx1"/>
                </a:solidFill>
                <a:latin typeface="+mn-lt"/>
                <a:ea typeface="+mn-ea"/>
                <a:cs typeface="+mn-cs"/>
                <a:hlinkClick r:id="rId4" action="ppaction://hlinkfile"/>
              </a:rPr>
              <a:t>HubSpot</a:t>
            </a:r>
            <a:endParaRPr lang="en-US" sz="1200" kern="1200" dirty="0">
              <a:solidFill>
                <a:schemeClr val="tx1"/>
              </a:solidFill>
              <a:latin typeface="+mn-lt"/>
              <a:ea typeface="+mn-ea"/>
              <a:cs typeface="+mn-cs"/>
            </a:endParaRPr>
          </a:p>
          <a:p>
            <a:r>
              <a:rPr lang="en-US" sz="1200" kern="1200" baseline="30000" dirty="0">
                <a:solidFill>
                  <a:schemeClr val="tx1"/>
                </a:solidFill>
                <a:latin typeface="+mn-lt"/>
                <a:ea typeface="+mn-ea"/>
                <a:cs typeface="+mn-cs"/>
              </a:rPr>
              <a:t>3 </a:t>
            </a:r>
            <a:r>
              <a:rPr lang="en-US" sz="1200" u="sng" kern="1200" dirty="0">
                <a:solidFill>
                  <a:schemeClr val="tx1"/>
                </a:solidFill>
                <a:latin typeface="+mn-lt"/>
                <a:ea typeface="+mn-ea"/>
                <a:cs typeface="+mn-cs"/>
                <a:hlinkClick r:id="rId5"/>
              </a:rPr>
              <a:t>http://www.business2community.com/content-marketing/59-killer-content-marketing-stats-2014-edition-0776199</a:t>
            </a:r>
            <a:r>
              <a:rPr lang="en-US" sz="1200" u="sng" kern="1200" dirty="0">
                <a:solidFill>
                  <a:schemeClr val="tx1"/>
                </a:solidFill>
                <a:latin typeface="+mn-lt"/>
                <a:ea typeface="+mn-ea"/>
                <a:cs typeface="+mn-cs"/>
              </a:rPr>
              <a:t>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3AE6C2D-8379-4674-97A6-DFDE2C7EC6AA}" type="slidenum">
              <a:rPr lang="en-US" smtClean="0"/>
              <a:pPr/>
              <a:t>5</a:t>
            </a:fld>
            <a:endParaRPr lang="en-US" dirty="0"/>
          </a:p>
        </p:txBody>
      </p:sp>
    </p:spTree>
    <p:extLst>
      <p:ext uri="{BB962C8B-B14F-4D97-AF65-F5344CB8AC3E}">
        <p14:creationId xmlns:p14="http://schemas.microsoft.com/office/powerpoint/2010/main" val="204926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30000" dirty="0">
                <a:solidFill>
                  <a:schemeClr val="tx1"/>
                </a:solidFill>
                <a:latin typeface="+mn-lt"/>
                <a:ea typeface="+mn-ea"/>
                <a:cs typeface="+mn-cs"/>
              </a:rPr>
              <a:t>2 </a:t>
            </a:r>
            <a:r>
              <a:rPr lang="en-US" sz="1200" u="sng" kern="1200" dirty="0">
                <a:solidFill>
                  <a:schemeClr val="tx1"/>
                </a:solidFill>
                <a:latin typeface="+mn-lt"/>
                <a:ea typeface="+mn-ea"/>
                <a:cs typeface="+mn-cs"/>
                <a:hlinkClick r:id="rId3" action="ppaction://hlinkfile"/>
              </a:rPr>
              <a:t>HubSpot</a:t>
            </a:r>
            <a:endParaRPr lang="en-US" sz="1200" u="sng" kern="1200" dirty="0">
              <a:solidFill>
                <a:schemeClr val="tx1"/>
              </a:solidFill>
              <a:latin typeface="+mn-lt"/>
              <a:ea typeface="+mn-ea"/>
              <a:cs typeface="+mn-cs"/>
            </a:endParaRPr>
          </a:p>
          <a:p>
            <a:r>
              <a:rPr lang="en-US" sz="1200" kern="1200" baseline="30000" dirty="0">
                <a:solidFill>
                  <a:schemeClr val="tx1"/>
                </a:solidFill>
                <a:latin typeface="+mn-lt"/>
                <a:ea typeface="+mn-ea"/>
                <a:cs typeface="+mn-cs"/>
              </a:rPr>
              <a:t>4</a:t>
            </a:r>
            <a:r>
              <a:rPr lang="en-US" dirty="0">
                <a:hlinkClick r:id="rId4"/>
              </a:rPr>
              <a:t>: </a:t>
            </a:r>
            <a:r>
              <a:rPr lang="en-US" sz="1200" dirty="0"/>
              <a:t> </a:t>
            </a:r>
            <a:r>
              <a:rPr lang="en-US" sz="1200" dirty="0">
                <a:hlinkClick r:id="rId5"/>
              </a:rPr>
              <a:t>http://www.jeffbullas.com/2014/01/17/20-social-media-facts-and-statistics-you-should-know-in-2014/#KQfsd1myU9FXqC5B.99</a:t>
            </a:r>
            <a:endParaRPr lang="en-US" dirty="0"/>
          </a:p>
          <a:p>
            <a:endParaRPr lang="en-US" sz="1200" u="sng"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3AE6C2D-8379-4674-97A6-DFDE2C7EC6AA}" type="slidenum">
              <a:rPr lang="en-US" smtClean="0"/>
              <a:pPr/>
              <a:t>25</a:t>
            </a:fld>
            <a:endParaRPr lang="en-US" dirty="0"/>
          </a:p>
        </p:txBody>
      </p:sp>
    </p:spTree>
    <p:extLst>
      <p:ext uri="{BB962C8B-B14F-4D97-AF65-F5344CB8AC3E}">
        <p14:creationId xmlns:p14="http://schemas.microsoft.com/office/powerpoint/2010/main" val="3809913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7C7D51-B588-4014-82F5-D18E43D7227F}" type="datetimeFigureOut">
              <a:rPr lang="en-US" smtClean="0"/>
              <a:pPr/>
              <a:t>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66552E-744D-4126-8EA2-875C2CAE12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7C7D51-B588-4014-82F5-D18E43D7227F}" type="datetimeFigureOut">
              <a:rPr lang="en-US" smtClean="0"/>
              <a:pPr/>
              <a:t>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66552E-744D-4126-8EA2-875C2CAE124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7C7D51-B588-4014-82F5-D18E43D7227F}" type="datetimeFigureOut">
              <a:rPr lang="en-US" smtClean="0"/>
              <a:pPr/>
              <a:t>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66552E-744D-4126-8EA2-875C2CAE124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1143000"/>
          </a:xfrm>
        </p:spPr>
        <p:txBody>
          <a:bodyPr/>
          <a:lstStyle/>
          <a:p>
            <a:r>
              <a:rPr lang="en-US" dirty="0"/>
              <a:t>Click to edit Master title style</a:t>
            </a:r>
          </a:p>
        </p:txBody>
      </p:sp>
      <p:sp>
        <p:nvSpPr>
          <p:cNvPr id="3" name="Content Placeholder 2"/>
          <p:cNvSpPr>
            <a:spLocks noGrp="1"/>
          </p:cNvSpPr>
          <p:nvPr>
            <p:ph idx="1"/>
          </p:nvPr>
        </p:nvSpPr>
        <p:spPr>
          <a:xfrm>
            <a:off x="457200" y="2667000"/>
            <a:ext cx="8229600" cy="3459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7C7D51-B588-4014-82F5-D18E43D7227F}" type="datetimeFigureOut">
              <a:rPr lang="en-US" smtClean="0"/>
              <a:pPr/>
              <a:t>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66552E-744D-4126-8EA2-875C2CAE124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7C7D51-B588-4014-82F5-D18E43D7227F}" type="datetimeFigureOut">
              <a:rPr lang="en-US" smtClean="0"/>
              <a:pPr/>
              <a:t>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66552E-744D-4126-8EA2-875C2CAE124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7C7D51-B588-4014-82F5-D18E43D7227F}" type="datetimeFigureOut">
              <a:rPr lang="en-US" smtClean="0"/>
              <a:pPr/>
              <a:t>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766552E-744D-4126-8EA2-875C2CAE124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7C7D51-B588-4014-82F5-D18E43D7227F}" type="datetimeFigureOut">
              <a:rPr lang="en-US" smtClean="0"/>
              <a:pPr/>
              <a:t>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766552E-744D-4126-8EA2-875C2CAE124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7C7D51-B588-4014-82F5-D18E43D7227F}" type="datetimeFigureOut">
              <a:rPr lang="en-US" smtClean="0"/>
              <a:pPr/>
              <a:t>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766552E-744D-4126-8EA2-875C2CAE124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7C7D51-B588-4014-82F5-D18E43D7227F}" type="datetimeFigureOut">
              <a:rPr lang="en-US" smtClean="0"/>
              <a:pPr/>
              <a:t>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66552E-744D-4126-8EA2-875C2CAE124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7C7D51-B588-4014-82F5-D18E43D7227F}" type="datetimeFigureOut">
              <a:rPr lang="en-US" smtClean="0"/>
              <a:pPr/>
              <a:t>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66552E-744D-4126-8EA2-875C2CAE124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C7D51-B588-4014-82F5-D18E43D7227F}" type="datetimeFigureOut">
              <a:rPr lang="en-US" smtClean="0"/>
              <a:pPr/>
              <a:t>2/8/2017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6552E-744D-4126-8EA2-875C2CAE124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motive.co.nz/glossary/hyperlink.ph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backlinko.com/search-engine-ranking" TargetMode="Externa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www.capterra.com/marketing-automation-softwar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marketingautomation.partners/services/maaa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comscore.com/Insights/Rankings/comScore-Releases-February-2016-US-Desktop-Search-Engine-Ranking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7611" y="4796271"/>
            <a:ext cx="8915399" cy="14972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70110" y="457200"/>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2" name="TextBox 1"/>
          <p:cNvSpPr txBox="1"/>
          <p:nvPr/>
        </p:nvSpPr>
        <p:spPr>
          <a:xfrm>
            <a:off x="2366916" y="1026586"/>
            <a:ext cx="4416787" cy="646331"/>
          </a:xfrm>
          <a:prstGeom prst="rect">
            <a:avLst/>
          </a:prstGeom>
          <a:noFill/>
        </p:spPr>
        <p:txBody>
          <a:bodyPr wrap="none" rtlCol="0">
            <a:spAutoFit/>
          </a:bodyPr>
          <a:lstStyle/>
          <a:p>
            <a:r>
              <a:rPr lang="en-US" sz="3600" b="1" dirty="0">
                <a:solidFill>
                  <a:srgbClr val="0070C0"/>
                </a:solidFill>
              </a:rPr>
              <a:t>How Links Impact SEO</a:t>
            </a:r>
          </a:p>
        </p:txBody>
      </p:sp>
      <p:sp>
        <p:nvSpPr>
          <p:cNvPr id="3" name="TextBox 2"/>
          <p:cNvSpPr txBox="1"/>
          <p:nvPr/>
        </p:nvSpPr>
        <p:spPr>
          <a:xfrm>
            <a:off x="471882" y="1828800"/>
            <a:ext cx="8305800" cy="1384995"/>
          </a:xfrm>
          <a:prstGeom prst="rect">
            <a:avLst/>
          </a:prstGeom>
          <a:noFill/>
        </p:spPr>
        <p:txBody>
          <a:bodyPr wrap="square" rtlCol="0">
            <a:spAutoFit/>
          </a:bodyPr>
          <a:lstStyle/>
          <a:p>
            <a:r>
              <a:rPr lang="en-US" sz="2800" b="1" dirty="0"/>
              <a:t>The </a:t>
            </a:r>
            <a:r>
              <a:rPr lang="en-US" sz="2800" b="1" dirty="0">
                <a:hlinkClick r:id="rId2"/>
              </a:rPr>
              <a:t>hyperlink</a:t>
            </a:r>
            <a:r>
              <a:rPr lang="en-US" sz="2800" b="1" dirty="0"/>
              <a:t>, or “link” for short, connects one webpage to another (or to a file), or to a different part of the same document.</a:t>
            </a:r>
          </a:p>
        </p:txBody>
      </p:sp>
      <p:sp>
        <p:nvSpPr>
          <p:cNvPr id="9" name="TextBox 8"/>
          <p:cNvSpPr txBox="1"/>
          <p:nvPr/>
        </p:nvSpPr>
        <p:spPr>
          <a:xfrm>
            <a:off x="734665" y="3243666"/>
            <a:ext cx="7827067" cy="1384995"/>
          </a:xfrm>
          <a:prstGeom prst="rect">
            <a:avLst/>
          </a:prstGeom>
          <a:noFill/>
        </p:spPr>
        <p:txBody>
          <a:bodyPr wrap="square" rtlCol="0">
            <a:spAutoFit/>
          </a:bodyPr>
          <a:lstStyle/>
          <a:p>
            <a:r>
              <a:rPr lang="en-US" sz="2800" b="1" i="1" dirty="0">
                <a:solidFill>
                  <a:srgbClr val="FF6565"/>
                </a:solidFill>
              </a:rPr>
              <a:t>Google’s patented PageRank system scores every search result partially by determining the number of other webpages that backlink to the target page.</a:t>
            </a:r>
          </a:p>
        </p:txBody>
      </p:sp>
      <p:sp>
        <p:nvSpPr>
          <p:cNvPr id="10" name="TextBox 9"/>
          <p:cNvSpPr txBox="1"/>
          <p:nvPr/>
        </p:nvSpPr>
        <p:spPr>
          <a:xfrm>
            <a:off x="685800" y="4876799"/>
            <a:ext cx="7658102" cy="1661993"/>
          </a:xfrm>
          <a:prstGeom prst="rect">
            <a:avLst/>
          </a:prstGeom>
          <a:noFill/>
        </p:spPr>
        <p:txBody>
          <a:bodyPr wrap="square" rtlCol="0">
            <a:spAutoFit/>
          </a:bodyPr>
          <a:lstStyle/>
          <a:p>
            <a:pPr algn="ctr"/>
            <a:r>
              <a:rPr lang="en-US" sz="2800" b="1" dirty="0">
                <a:solidFill>
                  <a:srgbClr val="00B050"/>
                </a:solidFill>
              </a:rPr>
              <a:t>The logic behind this is that pages with high-quality content will be linked to more often than those that contain mediocre content.</a:t>
            </a:r>
          </a:p>
          <a:p>
            <a:endParaRPr lang="en-US" dirty="0"/>
          </a:p>
        </p:txBody>
      </p:sp>
      <p:sp>
        <p:nvSpPr>
          <p:cNvPr id="11" name="5-Point Star 10"/>
          <p:cNvSpPr/>
          <p:nvPr/>
        </p:nvSpPr>
        <p:spPr>
          <a:xfrm>
            <a:off x="163993" y="4975034"/>
            <a:ext cx="6858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8115299" y="5544877"/>
            <a:ext cx="685800" cy="609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43000" y="457200"/>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2" name="TextBox 1"/>
          <p:cNvSpPr txBox="1"/>
          <p:nvPr/>
        </p:nvSpPr>
        <p:spPr>
          <a:xfrm>
            <a:off x="94735" y="1560045"/>
            <a:ext cx="6934200" cy="3123932"/>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400" b="1" dirty="0"/>
              <a:t>When a user enters a search query, Google references the index it has created to list the pages that contain the same keywords that were in the user’s search terms.</a:t>
            </a:r>
          </a:p>
          <a:p>
            <a:pPr marL="457200" indent="-457200">
              <a:buFont typeface="Arial" panose="020B0604020202020204" pitchFamily="34" charset="0"/>
              <a:buChar char="•"/>
            </a:pPr>
            <a:r>
              <a:rPr lang="en-US" sz="2400" b="1" dirty="0"/>
              <a:t>Keyword placement plays a part in how Google finds sites, with some sections more important than others: Web page’s title, headings (especially large-sized heading). </a:t>
            </a:r>
          </a:p>
        </p:txBody>
      </p:sp>
      <p:sp>
        <p:nvSpPr>
          <p:cNvPr id="3" name="TextBox 2"/>
          <p:cNvSpPr txBox="1"/>
          <p:nvPr/>
        </p:nvSpPr>
        <p:spPr>
          <a:xfrm>
            <a:off x="1396957" y="913714"/>
            <a:ext cx="6502486" cy="646331"/>
          </a:xfrm>
          <a:prstGeom prst="rect">
            <a:avLst/>
          </a:prstGeom>
          <a:noFill/>
        </p:spPr>
        <p:txBody>
          <a:bodyPr wrap="none" rtlCol="0">
            <a:spAutoFit/>
          </a:bodyPr>
          <a:lstStyle/>
          <a:p>
            <a:r>
              <a:rPr lang="en-US" sz="3600" b="1" dirty="0">
                <a:solidFill>
                  <a:srgbClr val="0070C0"/>
                </a:solidFill>
              </a:rPr>
              <a:t>Content That Matters: Keywords </a:t>
            </a:r>
          </a:p>
        </p:txBody>
      </p:sp>
      <p:sp>
        <p:nvSpPr>
          <p:cNvPr id="7" name="TextBox 6"/>
          <p:cNvSpPr txBox="1"/>
          <p:nvPr/>
        </p:nvSpPr>
        <p:spPr>
          <a:xfrm>
            <a:off x="269533" y="4800600"/>
            <a:ext cx="8757334" cy="1569660"/>
          </a:xfrm>
          <a:prstGeom prst="rect">
            <a:avLst/>
          </a:prstGeom>
          <a:noFill/>
        </p:spPr>
        <p:txBody>
          <a:bodyPr wrap="none" rtlCol="0">
            <a:spAutoFit/>
          </a:bodyPr>
          <a:lstStyle/>
          <a:p>
            <a:r>
              <a:rPr lang="en-US" sz="2400" b="1" u="sng" dirty="0">
                <a:solidFill>
                  <a:srgbClr val="7030A0"/>
                </a:solidFill>
              </a:rPr>
              <a:t>Keyword usage tips</a:t>
            </a:r>
          </a:p>
          <a:p>
            <a:pPr marL="342900" indent="-342900">
              <a:buFont typeface="Wingdings" panose="05000000000000000000" pitchFamily="2" charset="2"/>
              <a:buChar char="Ø"/>
            </a:pPr>
            <a:r>
              <a:rPr lang="en-US" sz="2400" b="1" dirty="0">
                <a:solidFill>
                  <a:srgbClr val="7030A0"/>
                </a:solidFill>
              </a:rPr>
              <a:t>Avoid overusing, or “stuffing,” keywords</a:t>
            </a:r>
          </a:p>
          <a:p>
            <a:pPr marL="342900" indent="-342900">
              <a:buFont typeface="Wingdings" panose="05000000000000000000" pitchFamily="2" charset="2"/>
              <a:buChar char="Ø"/>
            </a:pPr>
            <a:r>
              <a:rPr lang="en-US" sz="2400" b="1" dirty="0">
                <a:solidFill>
                  <a:srgbClr val="7030A0"/>
                </a:solidFill>
              </a:rPr>
              <a:t>Use keywords regularly on a page—without sounding unnatural!</a:t>
            </a:r>
          </a:p>
          <a:p>
            <a:pPr marL="342900" indent="-342900">
              <a:buFont typeface="Wingdings" panose="05000000000000000000" pitchFamily="2" charset="2"/>
              <a:buChar char="Ø"/>
            </a:pPr>
            <a:r>
              <a:rPr lang="en-US" sz="2400" b="1" dirty="0">
                <a:solidFill>
                  <a:srgbClr val="7030A0"/>
                </a:solidFill>
              </a:rPr>
              <a:t>Drop keyword in first 100-150 words of article.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2098" y="1577908"/>
            <a:ext cx="2136927" cy="141636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5854" y="3275494"/>
            <a:ext cx="1989911" cy="228934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7098" y="369301"/>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2" name="TextBox 1"/>
          <p:cNvSpPr txBox="1"/>
          <p:nvPr/>
        </p:nvSpPr>
        <p:spPr>
          <a:xfrm>
            <a:off x="1624200" y="815577"/>
            <a:ext cx="6101542" cy="646331"/>
          </a:xfrm>
          <a:prstGeom prst="rect">
            <a:avLst/>
          </a:prstGeom>
          <a:noFill/>
        </p:spPr>
        <p:txBody>
          <a:bodyPr wrap="none" rtlCol="0">
            <a:spAutoFit/>
          </a:bodyPr>
          <a:lstStyle/>
          <a:p>
            <a:r>
              <a:rPr lang="en-US" sz="3600" b="1" dirty="0"/>
              <a:t>Anatomy of an Optimized Page</a:t>
            </a:r>
          </a:p>
        </p:txBody>
      </p:sp>
      <p:sp>
        <p:nvSpPr>
          <p:cNvPr id="3" name="TextBox 2"/>
          <p:cNvSpPr txBox="1"/>
          <p:nvPr/>
        </p:nvSpPr>
        <p:spPr>
          <a:xfrm>
            <a:off x="86614" y="1422046"/>
            <a:ext cx="5272863" cy="1938992"/>
          </a:xfrm>
          <a:prstGeom prst="rect">
            <a:avLst/>
          </a:prstGeom>
          <a:noFill/>
        </p:spPr>
        <p:txBody>
          <a:bodyPr wrap="square" rtlCol="0">
            <a:spAutoFit/>
          </a:bodyPr>
          <a:lstStyle/>
          <a:p>
            <a:r>
              <a:rPr lang="en-US" sz="2400" b="1" dirty="0">
                <a:solidFill>
                  <a:srgbClr val="00B050"/>
                </a:solidFill>
              </a:rPr>
              <a:t>On-page SEO comes from a well-strategized website. Include these </a:t>
            </a:r>
            <a:r>
              <a:rPr lang="en-US" sz="2400" b="1" i="1" dirty="0">
                <a:solidFill>
                  <a:srgbClr val="00B050"/>
                </a:solidFill>
              </a:rPr>
              <a:t>additional</a:t>
            </a:r>
            <a:r>
              <a:rPr lang="en-US" sz="2400" b="1" dirty="0">
                <a:solidFill>
                  <a:srgbClr val="00B050"/>
                </a:solidFill>
              </a:rPr>
              <a:t> items (this is a short list) to bring in more search engine traffic from every piece of content you publish:</a:t>
            </a:r>
          </a:p>
        </p:txBody>
      </p:sp>
      <p:sp>
        <p:nvSpPr>
          <p:cNvPr id="4" name="TextBox 3"/>
          <p:cNvSpPr txBox="1"/>
          <p:nvPr/>
        </p:nvSpPr>
        <p:spPr>
          <a:xfrm>
            <a:off x="154459" y="3361038"/>
            <a:ext cx="5201870" cy="3046988"/>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0070C0"/>
                </a:solidFill>
              </a:rPr>
              <a:t>Unique content about a given subject</a:t>
            </a:r>
            <a:endParaRPr lang="en-US" sz="2400" dirty="0">
              <a:solidFill>
                <a:srgbClr val="0070C0"/>
              </a:solidFill>
            </a:endParaRPr>
          </a:p>
          <a:p>
            <a:pPr marL="285750" indent="-285750">
              <a:buFont typeface="Arial" panose="020B0604020202020204" pitchFamily="34" charset="0"/>
              <a:buChar char="•"/>
            </a:pPr>
            <a:r>
              <a:rPr lang="en-US" sz="2400" b="1" dirty="0">
                <a:solidFill>
                  <a:srgbClr val="0070C0"/>
                </a:solidFill>
              </a:rPr>
              <a:t>Responsive design</a:t>
            </a:r>
          </a:p>
          <a:p>
            <a:pPr marL="285750" indent="-285750">
              <a:buFont typeface="Arial" panose="020B0604020202020204" pitchFamily="34" charset="0"/>
              <a:buChar char="•"/>
            </a:pPr>
            <a:r>
              <a:rPr lang="en-US" sz="2400" b="1" dirty="0">
                <a:solidFill>
                  <a:srgbClr val="0070C0"/>
                </a:solidFill>
              </a:rPr>
              <a:t>Optimized title tag and URL</a:t>
            </a:r>
          </a:p>
          <a:p>
            <a:pPr marL="285750" indent="-285750">
              <a:buFont typeface="Arial" panose="020B0604020202020204" pitchFamily="34" charset="0"/>
              <a:buChar char="•"/>
            </a:pPr>
            <a:r>
              <a:rPr lang="en-US" sz="2400" b="1" dirty="0">
                <a:solidFill>
                  <a:srgbClr val="0070C0"/>
                </a:solidFill>
              </a:rPr>
              <a:t>Multimedia</a:t>
            </a:r>
            <a:endParaRPr lang="en-US" sz="2400" dirty="0">
              <a:solidFill>
                <a:srgbClr val="0070C0"/>
              </a:solidFill>
            </a:endParaRPr>
          </a:p>
          <a:p>
            <a:pPr marL="285750" indent="-285750">
              <a:buFont typeface="Arial" panose="020B0604020202020204" pitchFamily="34" charset="0"/>
              <a:buChar char="•"/>
            </a:pPr>
            <a:r>
              <a:rPr lang="en-US" sz="2400" b="1" dirty="0">
                <a:solidFill>
                  <a:srgbClr val="0070C0"/>
                </a:solidFill>
              </a:rPr>
              <a:t>Internal links</a:t>
            </a:r>
          </a:p>
          <a:p>
            <a:pPr marL="285750" indent="-285750">
              <a:buFont typeface="Arial" panose="020B0604020202020204" pitchFamily="34" charset="0"/>
              <a:buChar char="•"/>
            </a:pPr>
            <a:r>
              <a:rPr lang="en-US" sz="2400" b="1" dirty="0">
                <a:solidFill>
                  <a:srgbClr val="0070C0"/>
                </a:solidFill>
              </a:rPr>
              <a:t>LSI Keywords</a:t>
            </a:r>
          </a:p>
          <a:p>
            <a:pPr marL="285750" indent="-285750">
              <a:buFont typeface="Arial" panose="020B0604020202020204" pitchFamily="34" charset="0"/>
              <a:buChar char="•"/>
            </a:pPr>
            <a:r>
              <a:rPr lang="en-US" sz="2400" b="1" dirty="0">
                <a:solidFill>
                  <a:srgbClr val="0070C0"/>
                </a:solidFill>
              </a:rPr>
              <a:t>Image optimization</a:t>
            </a:r>
          </a:p>
          <a:p>
            <a:pPr marL="285750" indent="-285750">
              <a:buFont typeface="Arial" panose="020B0604020202020204" pitchFamily="34" charset="0"/>
              <a:buChar char="•"/>
            </a:pPr>
            <a:r>
              <a:rPr lang="en-US" sz="2400" b="1" dirty="0">
                <a:solidFill>
                  <a:srgbClr val="0070C0"/>
                </a:solidFill>
              </a:rPr>
              <a:t>Social sharing buttons</a:t>
            </a:r>
            <a:endParaRPr lang="en-US" sz="2400" dirty="0">
              <a:solidFill>
                <a:srgbClr val="0070C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6329" y="1459115"/>
            <a:ext cx="3608498" cy="4862361"/>
          </a:xfrm>
          <a:prstGeom prst="rect">
            <a:avLst/>
          </a:prstGeom>
        </p:spPr>
      </p:pic>
      <p:sp>
        <p:nvSpPr>
          <p:cNvPr id="15" name="Curved Left Arrow 14"/>
          <p:cNvSpPr/>
          <p:nvPr/>
        </p:nvSpPr>
        <p:spPr>
          <a:xfrm>
            <a:off x="4674971" y="2999603"/>
            <a:ext cx="359489" cy="38923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500" y="1676400"/>
            <a:ext cx="8991600" cy="1200329"/>
          </a:xfrm>
          <a:prstGeom prst="rect">
            <a:avLst/>
          </a:prstGeom>
          <a:noFill/>
        </p:spPr>
        <p:txBody>
          <a:bodyPr wrap="square" rtlCol="0">
            <a:spAutoFit/>
          </a:bodyPr>
          <a:lstStyle/>
          <a:p>
            <a:pPr algn="ctr"/>
            <a:r>
              <a:rPr lang="en-US" sz="2400" b="1" dirty="0">
                <a:solidFill>
                  <a:srgbClr val="0070C0"/>
                </a:solidFill>
              </a:rPr>
              <a:t>Google relies on more than 200 ranking factors. Beyond links, page builds and keywords for ranking sites—Google looks positively on:</a:t>
            </a:r>
          </a:p>
          <a:p>
            <a:pPr algn="ctr"/>
            <a:endParaRPr lang="en-US" sz="2400" dirty="0"/>
          </a:p>
        </p:txBody>
      </p:sp>
      <p:sp>
        <p:nvSpPr>
          <p:cNvPr id="5" name="Rectangle 4"/>
          <p:cNvSpPr/>
          <p:nvPr/>
        </p:nvSpPr>
        <p:spPr>
          <a:xfrm>
            <a:off x="1143000" y="457200"/>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6" name="TextBox 5"/>
          <p:cNvSpPr txBox="1"/>
          <p:nvPr/>
        </p:nvSpPr>
        <p:spPr>
          <a:xfrm>
            <a:off x="298622" y="2572093"/>
            <a:ext cx="8001000" cy="3816429"/>
          </a:xfrm>
          <a:prstGeom prst="rect">
            <a:avLst/>
          </a:prstGeom>
          <a:noFill/>
        </p:spPr>
        <p:txBody>
          <a:bodyPr wrap="square" rtlCol="0">
            <a:spAutoFit/>
          </a:bodyPr>
          <a:lstStyle/>
          <a:p>
            <a:pPr marL="285750" indent="-285750">
              <a:buFont typeface="Arial" panose="020B0604020202020204" pitchFamily="34" charset="0"/>
              <a:buChar char="•"/>
            </a:pPr>
            <a:r>
              <a:rPr lang="en-US" sz="2200" b="1" dirty="0"/>
              <a:t>Older domains,</a:t>
            </a:r>
          </a:p>
          <a:p>
            <a:pPr marL="285750" indent="-285750">
              <a:buFont typeface="Arial" panose="020B0604020202020204" pitchFamily="34" charset="0"/>
              <a:buChar char="•"/>
            </a:pPr>
            <a:r>
              <a:rPr lang="en-US" sz="2200" b="1" dirty="0"/>
              <a:t>Domains that expire further out in the future,</a:t>
            </a:r>
          </a:p>
          <a:p>
            <a:pPr marL="285750" indent="-285750">
              <a:buFont typeface="Arial" panose="020B0604020202020204" pitchFamily="34" charset="0"/>
              <a:buChar char="•"/>
            </a:pPr>
            <a:r>
              <a:rPr lang="en-US" sz="2200" b="1" dirty="0"/>
              <a:t>Strong domain names,</a:t>
            </a:r>
          </a:p>
          <a:p>
            <a:pPr marL="285750" indent="-285750">
              <a:buFont typeface="Arial" panose="020B0604020202020204" pitchFamily="34" charset="0"/>
              <a:buChar char="•"/>
            </a:pPr>
            <a:r>
              <a:rPr lang="en-US" sz="2200" b="1" dirty="0"/>
              <a:t>Longer content length,</a:t>
            </a:r>
          </a:p>
          <a:p>
            <a:pPr marL="285750" indent="-285750">
              <a:buFont typeface="Arial" panose="020B0604020202020204" pitchFamily="34" charset="0"/>
              <a:buChar char="•"/>
            </a:pPr>
            <a:r>
              <a:rPr lang="en-US" sz="2200" b="1" dirty="0"/>
              <a:t>Fast page-loading speed,</a:t>
            </a:r>
          </a:p>
          <a:p>
            <a:pPr marL="285750" indent="-285750">
              <a:buFont typeface="Arial" panose="020B0604020202020204" pitchFamily="34" charset="0"/>
              <a:buChar char="•"/>
            </a:pPr>
            <a:r>
              <a:rPr lang="en-US" sz="2200" b="1" dirty="0"/>
              <a:t>Original content,</a:t>
            </a:r>
          </a:p>
          <a:p>
            <a:pPr marL="285750" indent="-285750">
              <a:buFont typeface="Arial" panose="020B0604020202020204" pitchFamily="34" charset="0"/>
              <a:buChar char="•"/>
            </a:pPr>
            <a:r>
              <a:rPr lang="en-US" sz="2200" b="1" dirty="0"/>
              <a:t>Image optimization,</a:t>
            </a:r>
          </a:p>
          <a:p>
            <a:pPr marL="285750" indent="-285750">
              <a:buFont typeface="Arial" panose="020B0604020202020204" pitchFamily="34" charset="0"/>
              <a:buChar char="•"/>
            </a:pPr>
            <a:r>
              <a:rPr lang="en-US" sz="2200" b="1" dirty="0"/>
              <a:t>Outbound link quality and number (too many</a:t>
            </a:r>
          </a:p>
          <a:p>
            <a:r>
              <a:rPr lang="en-US" sz="2200" b="1" dirty="0"/>
              <a:t>          obscure the page),</a:t>
            </a:r>
          </a:p>
          <a:p>
            <a:pPr marL="285750" indent="-285750">
              <a:buFont typeface="Arial" panose="020B0604020202020204" pitchFamily="34" charset="0"/>
              <a:buChar char="•"/>
            </a:pPr>
            <a:r>
              <a:rPr lang="en-US" sz="2200" b="1" dirty="0"/>
              <a:t>Grammar and spelling, and</a:t>
            </a:r>
          </a:p>
          <a:p>
            <a:pPr marL="285750" indent="-285750">
              <a:buFont typeface="Arial" panose="020B0604020202020204" pitchFamily="34" charset="0"/>
              <a:buChar char="•"/>
            </a:pPr>
            <a:r>
              <a:rPr lang="en-US" sz="2200" b="1" dirty="0"/>
              <a:t>Site uptime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2572093"/>
            <a:ext cx="3492500" cy="3492500"/>
          </a:xfrm>
          <a:prstGeom prst="rect">
            <a:avLst/>
          </a:prstGeom>
        </p:spPr>
      </p:pic>
      <p:sp>
        <p:nvSpPr>
          <p:cNvPr id="2" name="TextBox 1"/>
          <p:cNvSpPr txBox="1"/>
          <p:nvPr/>
        </p:nvSpPr>
        <p:spPr>
          <a:xfrm>
            <a:off x="595327" y="1030069"/>
            <a:ext cx="8105745" cy="646331"/>
          </a:xfrm>
          <a:prstGeom prst="rect">
            <a:avLst/>
          </a:prstGeom>
          <a:noFill/>
        </p:spPr>
        <p:txBody>
          <a:bodyPr wrap="none" rtlCol="0">
            <a:spAutoFit/>
          </a:bodyPr>
          <a:lstStyle/>
          <a:p>
            <a:r>
              <a:rPr lang="en-US" sz="3600" b="1" dirty="0">
                <a:solidFill>
                  <a:srgbClr val="00B050"/>
                </a:solidFill>
              </a:rPr>
              <a:t>More Key Google Ranking Factors for SEO</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574878" y="2966482"/>
            <a:ext cx="2286000" cy="32458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980495">
            <a:off x="8063779" y="504339"/>
            <a:ext cx="716941" cy="134774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9707">
            <a:off x="277873" y="823227"/>
            <a:ext cx="668600" cy="1216929"/>
          </a:xfrm>
          <a:prstGeom prst="rect">
            <a:avLst/>
          </a:prstGeom>
        </p:spPr>
      </p:pic>
      <p:sp>
        <p:nvSpPr>
          <p:cNvPr id="9" name="Rectangle 8"/>
          <p:cNvSpPr/>
          <p:nvPr/>
        </p:nvSpPr>
        <p:spPr>
          <a:xfrm>
            <a:off x="1143000" y="457200"/>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2" name="TextBox 1"/>
          <p:cNvSpPr txBox="1"/>
          <p:nvPr/>
        </p:nvSpPr>
        <p:spPr>
          <a:xfrm>
            <a:off x="1231527" y="1027561"/>
            <a:ext cx="6833346" cy="646331"/>
          </a:xfrm>
          <a:prstGeom prst="rect">
            <a:avLst/>
          </a:prstGeom>
          <a:noFill/>
        </p:spPr>
        <p:txBody>
          <a:bodyPr wrap="none" rtlCol="0">
            <a:spAutoFit/>
          </a:bodyPr>
          <a:lstStyle/>
          <a:p>
            <a:r>
              <a:rPr lang="en-US" sz="3600" b="1" dirty="0">
                <a:solidFill>
                  <a:srgbClr val="0070C0"/>
                </a:solidFill>
              </a:rPr>
              <a:t>Why Is Content the Magic for SEO?</a:t>
            </a:r>
          </a:p>
        </p:txBody>
      </p:sp>
      <p:sp>
        <p:nvSpPr>
          <p:cNvPr id="3" name="TextBox 2"/>
          <p:cNvSpPr txBox="1"/>
          <p:nvPr/>
        </p:nvSpPr>
        <p:spPr>
          <a:xfrm>
            <a:off x="272878" y="1772155"/>
            <a:ext cx="8763000" cy="1200329"/>
          </a:xfrm>
          <a:prstGeom prst="rect">
            <a:avLst/>
          </a:prstGeom>
          <a:noFill/>
        </p:spPr>
        <p:txBody>
          <a:bodyPr wrap="square" rtlCol="0">
            <a:spAutoFit/>
          </a:bodyPr>
          <a:lstStyle/>
          <a:p>
            <a:r>
              <a:rPr lang="en-US" sz="2400" dirty="0"/>
              <a:t>What else is there but content? The “magic” comes from top-quality content—content that by its very value inspires people to reference it (link to it) and share it. It’s the No. 1 driver of SEO.</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5400" y="3144719"/>
            <a:ext cx="2024956" cy="2925444"/>
          </a:xfrm>
          <a:prstGeom prst="rect">
            <a:avLst/>
          </a:prstGeom>
        </p:spPr>
      </p:pic>
      <p:sp>
        <p:nvSpPr>
          <p:cNvPr id="13" name="TextBox 12"/>
          <p:cNvSpPr txBox="1"/>
          <p:nvPr/>
        </p:nvSpPr>
        <p:spPr>
          <a:xfrm>
            <a:off x="76200" y="3047583"/>
            <a:ext cx="3505199" cy="3170099"/>
          </a:xfrm>
          <a:prstGeom prst="rect">
            <a:avLst/>
          </a:prstGeom>
          <a:noFill/>
        </p:spPr>
        <p:txBody>
          <a:bodyPr wrap="square" rtlCol="0">
            <a:spAutoFit/>
          </a:bodyPr>
          <a:lstStyle/>
          <a:p>
            <a:r>
              <a:rPr lang="en-US" sz="2000" b="1" dirty="0">
                <a:hlinkClick r:id="rId5"/>
              </a:rPr>
              <a:t>Backlink’s analysis </a:t>
            </a:r>
            <a:r>
              <a:rPr lang="en-US" sz="2000" b="1" dirty="0"/>
              <a:t>of 1 million Google search results:</a:t>
            </a:r>
          </a:p>
          <a:p>
            <a:pPr marL="285750" indent="-285750">
              <a:buFont typeface="Arial" panose="020B0604020202020204" pitchFamily="34" charset="0"/>
              <a:buChar char="•"/>
            </a:pPr>
            <a:r>
              <a:rPr lang="en-US" sz="2000" dirty="0"/>
              <a:t>Topically relevant content significantly outperformed content that didn’t cover a single topic in-depth. </a:t>
            </a:r>
          </a:p>
          <a:p>
            <a:pPr marL="285750" indent="-285750">
              <a:buFont typeface="Arial" panose="020B0604020202020204" pitchFamily="34" charset="0"/>
              <a:buChar char="•"/>
            </a:pPr>
            <a:r>
              <a:rPr lang="en-US" sz="2000" dirty="0"/>
              <a:t>Longer content tends to rank higher, perhaps because it boosts the page’s topical relevancy.</a:t>
            </a:r>
          </a:p>
        </p:txBody>
      </p:sp>
      <p:sp>
        <p:nvSpPr>
          <p:cNvPr id="14" name="TextBox 13"/>
          <p:cNvSpPr txBox="1"/>
          <p:nvPr/>
        </p:nvSpPr>
        <p:spPr>
          <a:xfrm>
            <a:off x="5860878" y="3172265"/>
            <a:ext cx="3175000"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Comprehensive, in-depth content outperformed shallow content by a wide margin. (the avg. word count of a first page result is 1,890.</a:t>
            </a:r>
          </a:p>
          <a:p>
            <a:pPr marL="285750" indent="-285750">
              <a:buFont typeface="Arial" panose="020B0604020202020204" pitchFamily="34" charset="0"/>
              <a:buChar char="•"/>
            </a:pPr>
            <a:r>
              <a:rPr lang="en-US" sz="2000" dirty="0"/>
              <a:t>Content with at least one image ranks higher than content without an image.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19286" y="3581400"/>
            <a:ext cx="8610600" cy="1826741"/>
          </a:xfrm>
          <a:prstGeom prst="rect">
            <a:avLst/>
          </a:prstGeom>
          <a:solidFill>
            <a:srgbClr val="ABF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3" name="Rectangle 12"/>
          <p:cNvSpPr/>
          <p:nvPr/>
        </p:nvSpPr>
        <p:spPr>
          <a:xfrm>
            <a:off x="231619" y="1979141"/>
            <a:ext cx="8610600" cy="1602259"/>
          </a:xfrm>
          <a:prstGeom prst="rect">
            <a:avLst/>
          </a:prstGeom>
          <a:solidFill>
            <a:srgbClr val="CFDD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9786" y="685800"/>
            <a:ext cx="8229600" cy="1143000"/>
          </a:xfrm>
        </p:spPr>
        <p:txBody>
          <a:bodyPr/>
          <a:lstStyle/>
          <a:p>
            <a:r>
              <a:rPr lang="en-US" b="1" dirty="0">
                <a:solidFill>
                  <a:srgbClr val="00B0F0"/>
                </a:solidFill>
              </a:rPr>
              <a:t>On-Page SEO Factor No. 1: Content</a:t>
            </a:r>
          </a:p>
        </p:txBody>
      </p:sp>
      <p:sp>
        <p:nvSpPr>
          <p:cNvPr id="3" name="Content Placeholder 2"/>
          <p:cNvSpPr>
            <a:spLocks noGrp="1"/>
          </p:cNvSpPr>
          <p:nvPr>
            <p:ph idx="1"/>
          </p:nvPr>
        </p:nvSpPr>
        <p:spPr>
          <a:xfrm>
            <a:off x="181186" y="1524000"/>
            <a:ext cx="8686800" cy="4114800"/>
          </a:xfrm>
        </p:spPr>
        <p:txBody>
          <a:bodyPr>
            <a:noAutofit/>
          </a:bodyPr>
          <a:lstStyle/>
          <a:p>
            <a:pPr marL="0" indent="0">
              <a:spcAft>
                <a:spcPts val="1200"/>
              </a:spcAft>
              <a:buNone/>
            </a:pPr>
            <a:r>
              <a:rPr lang="en-US" sz="2400" dirty="0"/>
              <a:t>From an SEO perspective, all good content has </a:t>
            </a:r>
            <a:r>
              <a:rPr lang="en-US" sz="2400" b="1" dirty="0"/>
              <a:t>two attributes</a:t>
            </a:r>
            <a:r>
              <a:rPr lang="en-US" sz="2400" dirty="0"/>
              <a:t>:</a:t>
            </a:r>
          </a:p>
          <a:p>
            <a:pPr lvl="1">
              <a:buFont typeface="Wingdings" panose="05000000000000000000" pitchFamily="2" charset="2"/>
              <a:buChar char="§"/>
            </a:pPr>
            <a:r>
              <a:rPr lang="en-US" sz="2200" b="1" dirty="0"/>
              <a:t>It supplies a demand: </a:t>
            </a:r>
            <a:r>
              <a:rPr lang="en-US" sz="2200" dirty="0"/>
              <a:t>As with the world markets, information is affected by supply and demand. The best content is that which does the best job of supplying the largest demand. </a:t>
            </a:r>
          </a:p>
          <a:p>
            <a:pPr marL="457200" lvl="1" indent="0">
              <a:spcAft>
                <a:spcPts val="600"/>
              </a:spcAft>
              <a:buNone/>
            </a:pPr>
            <a:r>
              <a:rPr lang="en-US" sz="2200" b="1" dirty="0">
                <a:solidFill>
                  <a:srgbClr val="00B050"/>
                </a:solidFill>
              </a:rPr>
              <a:t>	     Video 	  </a:t>
            </a:r>
            <a:r>
              <a:rPr lang="en-US" sz="2200" b="1" dirty="0">
                <a:solidFill>
                  <a:srgbClr val="7030A0"/>
                </a:solidFill>
              </a:rPr>
              <a:t>Image </a:t>
            </a:r>
            <a:r>
              <a:rPr lang="en-US" sz="2200" b="1" dirty="0"/>
              <a:t>		</a:t>
            </a:r>
            <a:r>
              <a:rPr lang="en-US" sz="2200" b="1" dirty="0">
                <a:solidFill>
                  <a:srgbClr val="FF0000"/>
                </a:solidFill>
              </a:rPr>
              <a:t> Sound             </a:t>
            </a:r>
            <a:r>
              <a:rPr lang="en-US" sz="2200" b="1" dirty="0"/>
              <a:t>	</a:t>
            </a:r>
            <a:r>
              <a:rPr lang="en-US" sz="2200" b="1" dirty="0">
                <a:solidFill>
                  <a:srgbClr val="0070C0"/>
                </a:solidFill>
              </a:rPr>
              <a:t>Text </a:t>
            </a:r>
          </a:p>
          <a:p>
            <a:pPr lvl="1">
              <a:spcAft>
                <a:spcPts val="600"/>
              </a:spcAft>
              <a:buFont typeface="Wingdings" panose="05000000000000000000" pitchFamily="2" charset="2"/>
              <a:buChar char="§"/>
            </a:pPr>
            <a:r>
              <a:rPr lang="en-US" sz="2200" b="1" dirty="0"/>
              <a:t>It’s linkable: </a:t>
            </a:r>
            <a:r>
              <a:rPr lang="en-US" sz="2200" dirty="0"/>
              <a:t>From an SEO perspective, there is no difference between the best and worst content on the Internet if it is not linkable. If people can’t link to it, search engines will be very unlikely to rank it, and as a result the content won’t drive traffic to the given website.</a:t>
            </a:r>
          </a:p>
          <a:p>
            <a:pPr marL="457200" lvl="1" indent="0">
              <a:buNone/>
            </a:pPr>
            <a:r>
              <a:rPr lang="en-US" sz="2200" i="1" dirty="0">
                <a:solidFill>
                  <a:srgbClr val="FF0000"/>
                </a:solidFill>
              </a:rPr>
              <a:t>Content that doesn't supply a demand or is not linkable is bad in the eyes of the search engines—and most likely some people, too.</a:t>
            </a:r>
          </a:p>
          <a:p>
            <a:endParaRPr lang="en-US" sz="2400" dirty="0"/>
          </a:p>
        </p:txBody>
      </p:sp>
      <p:sp>
        <p:nvSpPr>
          <p:cNvPr id="4" name="Rectangle 3"/>
          <p:cNvSpPr/>
          <p:nvPr/>
        </p:nvSpPr>
        <p:spPr>
          <a:xfrm>
            <a:off x="1143000" y="457200"/>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11" name="TextBox 10"/>
          <p:cNvSpPr txBox="1"/>
          <p:nvPr/>
        </p:nvSpPr>
        <p:spPr>
          <a:xfrm rot="20954059">
            <a:off x="321426" y="2196239"/>
            <a:ext cx="574196" cy="1015663"/>
          </a:xfrm>
          <a:prstGeom prst="rect">
            <a:avLst/>
          </a:prstGeom>
          <a:noFill/>
          <a:ln w="28575">
            <a:noFill/>
          </a:ln>
        </p:spPr>
        <p:txBody>
          <a:bodyPr wrap="none" rtlCol="0">
            <a:spAutoFit/>
          </a:bodyPr>
          <a:lstStyle/>
          <a:p>
            <a:r>
              <a:rPr lang="en-US" sz="6000" dirty="0">
                <a:solidFill>
                  <a:srgbClr val="FFCC00"/>
                </a:solidFill>
                <a:effectLst>
                  <a:outerShdw blurRad="38100" dist="38100" dir="2700000" algn="tl">
                    <a:srgbClr val="000000">
                      <a:alpha val="43137"/>
                    </a:srgbClr>
                  </a:outerShdw>
                </a:effectLst>
              </a:rPr>
              <a:t>1</a:t>
            </a:r>
          </a:p>
        </p:txBody>
      </p:sp>
      <p:sp>
        <p:nvSpPr>
          <p:cNvPr id="12" name="TextBox 11"/>
          <p:cNvSpPr txBox="1"/>
          <p:nvPr/>
        </p:nvSpPr>
        <p:spPr>
          <a:xfrm rot="711318">
            <a:off x="346347" y="3943691"/>
            <a:ext cx="574196" cy="1015663"/>
          </a:xfrm>
          <a:prstGeom prst="rect">
            <a:avLst/>
          </a:prstGeom>
          <a:noFill/>
        </p:spPr>
        <p:txBody>
          <a:bodyPr wrap="none" rtlCol="0">
            <a:spAutoFit/>
          </a:bodyPr>
          <a:lstStyle/>
          <a:p>
            <a:r>
              <a:rPr lang="en-US" sz="6000" dirty="0">
                <a:solidFill>
                  <a:srgbClr val="FFCC00"/>
                </a:solidFill>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3258664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1752600" y="1066800"/>
            <a:ext cx="5436973" cy="1600200"/>
          </a:xfrm>
          <a:prstGeom prst="cloud">
            <a:avLst/>
          </a:prstGeom>
          <a:pattFill prst="divot">
            <a:fgClr>
              <a:srgbClr val="CCEC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92427" y="391392"/>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2" name="TextBox 1"/>
          <p:cNvSpPr txBox="1"/>
          <p:nvPr/>
        </p:nvSpPr>
        <p:spPr>
          <a:xfrm>
            <a:off x="2296869" y="1371600"/>
            <a:ext cx="4348434" cy="707886"/>
          </a:xfrm>
          <a:prstGeom prst="rect">
            <a:avLst/>
          </a:prstGeom>
          <a:noFill/>
        </p:spPr>
        <p:txBody>
          <a:bodyPr wrap="none" rtlCol="0">
            <a:spAutoFit/>
          </a:bodyPr>
          <a:lstStyle/>
          <a:p>
            <a:r>
              <a:rPr lang="en-US" sz="4000" b="1" dirty="0">
                <a:solidFill>
                  <a:srgbClr val="0070C0"/>
                </a:solidFill>
              </a:rPr>
              <a:t>SEO Content Tactics</a:t>
            </a:r>
          </a:p>
        </p:txBody>
      </p:sp>
      <p:sp>
        <p:nvSpPr>
          <p:cNvPr id="3" name="TextBox 2"/>
          <p:cNvSpPr txBox="1"/>
          <p:nvPr/>
        </p:nvSpPr>
        <p:spPr>
          <a:xfrm>
            <a:off x="38100" y="2667000"/>
            <a:ext cx="9067800" cy="3785652"/>
          </a:xfrm>
          <a:prstGeom prst="rect">
            <a:avLst/>
          </a:prstGeom>
          <a:noFill/>
        </p:spPr>
        <p:txBody>
          <a:bodyPr wrap="square" rtlCol="0">
            <a:spAutoFit/>
          </a:bodyPr>
          <a:lstStyle/>
          <a:p>
            <a:pPr marL="342900" indent="-342900">
              <a:lnSpc>
                <a:spcPct val="150000"/>
              </a:lnSpc>
              <a:buAutoNum type="arabicPeriod"/>
            </a:pPr>
            <a:r>
              <a:rPr lang="en-US" sz="2400" b="1" dirty="0">
                <a:solidFill>
                  <a:srgbClr val="FF6600"/>
                </a:solidFill>
              </a:rPr>
              <a:t>Expert writers – Don’t let your niece write your content!</a:t>
            </a:r>
          </a:p>
          <a:p>
            <a:pPr marL="342900" indent="-342900">
              <a:lnSpc>
                <a:spcPct val="150000"/>
              </a:lnSpc>
              <a:buAutoNum type="arabicPeriod"/>
            </a:pPr>
            <a:r>
              <a:rPr lang="en-US" sz="2400" b="1" dirty="0">
                <a:solidFill>
                  <a:srgbClr val="00B050"/>
                </a:solidFill>
              </a:rPr>
              <a:t>Key topics – Keep an ear out for what’s trending.</a:t>
            </a:r>
          </a:p>
          <a:p>
            <a:pPr marL="342900" indent="-342900">
              <a:lnSpc>
                <a:spcPct val="150000"/>
              </a:lnSpc>
              <a:buAutoNum type="arabicPeriod"/>
            </a:pPr>
            <a:r>
              <a:rPr lang="en-US" sz="2400" b="1" dirty="0">
                <a:solidFill>
                  <a:srgbClr val="7030A0"/>
                </a:solidFill>
              </a:rPr>
              <a:t>Outbound and internal links – Make sure links are relevant.</a:t>
            </a:r>
            <a:endParaRPr lang="en-US" sz="2400" dirty="0">
              <a:solidFill>
                <a:srgbClr val="7030A0"/>
              </a:solidFill>
            </a:endParaRPr>
          </a:p>
          <a:p>
            <a:pPr marL="342900" indent="-342900">
              <a:lnSpc>
                <a:spcPct val="150000"/>
              </a:lnSpc>
              <a:buAutoNum type="arabicPeriod"/>
            </a:pPr>
            <a:r>
              <a:rPr lang="en-US" sz="2400" b="1" dirty="0">
                <a:solidFill>
                  <a:srgbClr val="002060"/>
                </a:solidFill>
              </a:rPr>
              <a:t>Optimize content presentation – Ensure copy is visually pleasing.</a:t>
            </a:r>
          </a:p>
          <a:p>
            <a:pPr marL="342900" indent="-342900">
              <a:lnSpc>
                <a:spcPct val="150000"/>
              </a:lnSpc>
              <a:buAutoNum type="arabicPeriod"/>
            </a:pPr>
            <a:r>
              <a:rPr lang="en-US" sz="2400" b="1" dirty="0">
                <a:solidFill>
                  <a:srgbClr val="FF0000"/>
                </a:solidFill>
              </a:rPr>
              <a:t>Stay current and relevant – What’s on everyone’s minds? </a:t>
            </a:r>
          </a:p>
          <a:p>
            <a:pPr marL="342900" indent="-342900">
              <a:lnSpc>
                <a:spcPct val="150000"/>
              </a:lnSpc>
              <a:buAutoNum type="arabicPeriod"/>
            </a:pPr>
            <a:r>
              <a:rPr lang="en-US" sz="2400" b="1" dirty="0">
                <a:solidFill>
                  <a:srgbClr val="00B0F0"/>
                </a:solidFill>
              </a:rPr>
              <a:t>Promote your content – Earn organic links w/ high-quality content.</a:t>
            </a:r>
            <a:endParaRPr lang="en-US" sz="2400" dirty="0"/>
          </a:p>
          <a:p>
            <a:pPr marL="342900" indent="-342900">
              <a:buAutoNum type="arabicPeriod"/>
            </a:pP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71600" y="2490499"/>
            <a:ext cx="6362700" cy="816581"/>
          </a:xfrm>
          <a:prstGeom prst="rect">
            <a:avLst/>
          </a:prstGeom>
          <a:solidFill>
            <a:srgbClr val="D8F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92427" y="424438"/>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3" name="TextBox 2"/>
          <p:cNvSpPr txBox="1"/>
          <p:nvPr/>
        </p:nvSpPr>
        <p:spPr>
          <a:xfrm>
            <a:off x="76200" y="993824"/>
            <a:ext cx="9067800" cy="646331"/>
          </a:xfrm>
          <a:prstGeom prst="rect">
            <a:avLst/>
          </a:prstGeom>
          <a:noFill/>
        </p:spPr>
        <p:txBody>
          <a:bodyPr wrap="square" rtlCol="0">
            <a:spAutoFit/>
          </a:bodyPr>
          <a:lstStyle/>
          <a:p>
            <a:pPr algn="ctr"/>
            <a:r>
              <a:rPr lang="en-US" sz="3600" b="1" dirty="0">
                <a:solidFill>
                  <a:srgbClr val="0070C0"/>
                </a:solidFill>
              </a:rPr>
              <a:t>Attracting Readers to Your SEO-Driven Content</a:t>
            </a:r>
          </a:p>
        </p:txBody>
      </p:sp>
      <p:sp>
        <p:nvSpPr>
          <p:cNvPr id="6" name="TextBox 5"/>
          <p:cNvSpPr txBox="1"/>
          <p:nvPr/>
        </p:nvSpPr>
        <p:spPr>
          <a:xfrm>
            <a:off x="170935" y="1668065"/>
            <a:ext cx="8915400" cy="784830"/>
          </a:xfrm>
          <a:prstGeom prst="rect">
            <a:avLst/>
          </a:prstGeom>
          <a:noFill/>
        </p:spPr>
        <p:txBody>
          <a:bodyPr wrap="square" rtlCol="0">
            <a:spAutoFit/>
          </a:bodyPr>
          <a:lstStyle/>
          <a:p>
            <a:pPr>
              <a:spcAft>
                <a:spcPts val="600"/>
              </a:spcAft>
            </a:pPr>
            <a:r>
              <a:rPr lang="en-US" sz="2000" b="1" dirty="0">
                <a:solidFill>
                  <a:srgbClr val="FF0000"/>
                </a:solidFill>
              </a:rPr>
              <a:t>The good news: </a:t>
            </a:r>
            <a:r>
              <a:rPr lang="en-US" sz="2000" b="1" dirty="0"/>
              <a:t>Google values quality writing!</a:t>
            </a:r>
          </a:p>
          <a:p>
            <a:pPr>
              <a:spcAft>
                <a:spcPts val="1200"/>
              </a:spcAft>
            </a:pPr>
            <a:r>
              <a:rPr lang="en-US" sz="2000" b="1" i="1" dirty="0">
                <a:solidFill>
                  <a:schemeClr val="bg1">
                    <a:lumMod val="50000"/>
                  </a:schemeClr>
                </a:solidFill>
              </a:rPr>
              <a:t>Not</a:t>
            </a:r>
            <a:r>
              <a:rPr lang="en-US" sz="2000" b="1" dirty="0">
                <a:solidFill>
                  <a:schemeClr val="bg1">
                    <a:lumMod val="50000"/>
                  </a:schemeClr>
                </a:solidFill>
              </a:rPr>
              <a:t> bad news</a:t>
            </a:r>
            <a:r>
              <a:rPr lang="en-US" sz="2000" b="1" dirty="0"/>
              <a:t>: Make sure your copy benefits the reader.</a:t>
            </a:r>
          </a:p>
        </p:txBody>
      </p:sp>
      <p:sp>
        <p:nvSpPr>
          <p:cNvPr id="2" name="TextBox 1"/>
          <p:cNvSpPr txBox="1"/>
          <p:nvPr/>
        </p:nvSpPr>
        <p:spPr>
          <a:xfrm>
            <a:off x="171450" y="3388843"/>
            <a:ext cx="8877300" cy="2246769"/>
          </a:xfrm>
          <a:prstGeom prst="rect">
            <a:avLst/>
          </a:prstGeom>
          <a:noFill/>
        </p:spPr>
        <p:txBody>
          <a:bodyPr wrap="square" rtlCol="0">
            <a:spAutoFit/>
          </a:bodyPr>
          <a:lstStyle/>
          <a:p>
            <a:pPr>
              <a:spcAft>
                <a:spcPts val="1200"/>
              </a:spcAft>
            </a:pPr>
            <a:r>
              <a:rPr lang="en-US" sz="2400" b="1" u="sng" dirty="0">
                <a:solidFill>
                  <a:srgbClr val="0070C0"/>
                </a:solidFill>
              </a:rPr>
              <a:t>Components of high-quality content include</a:t>
            </a:r>
            <a:r>
              <a:rPr lang="en-US" sz="2400" b="1" dirty="0">
                <a:solidFill>
                  <a:srgbClr val="0070C0"/>
                </a:solidFill>
              </a:rPr>
              <a:t>:</a:t>
            </a:r>
          </a:p>
          <a:p>
            <a:pPr marL="285750" indent="-285750">
              <a:spcAft>
                <a:spcPts val="600"/>
              </a:spcAft>
              <a:buFont typeface="Arial" panose="020B0604020202020204" pitchFamily="34" charset="0"/>
              <a:buChar char="•"/>
            </a:pPr>
            <a:r>
              <a:rPr lang="en-US" sz="2400" b="1" dirty="0"/>
              <a:t>Deep understanding of your audience from intensive buyer research</a:t>
            </a:r>
          </a:p>
          <a:p>
            <a:pPr marL="285750" indent="-285750">
              <a:spcAft>
                <a:spcPts val="600"/>
              </a:spcAft>
              <a:buFont typeface="Arial" panose="020B0604020202020204" pitchFamily="34" charset="0"/>
              <a:buChar char="•"/>
            </a:pPr>
            <a:r>
              <a:rPr lang="en-US" sz="2400" b="1" dirty="0"/>
              <a:t>Present value with strong point of view</a:t>
            </a:r>
          </a:p>
          <a:p>
            <a:pPr marL="285750" indent="-285750">
              <a:buFont typeface="Arial" panose="020B0604020202020204" pitchFamily="34" charset="0"/>
              <a:buChar char="•"/>
            </a:pPr>
            <a:r>
              <a:rPr lang="en-US" sz="2400" b="1" dirty="0"/>
              <a:t>Amplification strategy</a:t>
            </a:r>
            <a:endParaRPr lang="en-US" dirty="0"/>
          </a:p>
        </p:txBody>
      </p:sp>
      <p:sp>
        <p:nvSpPr>
          <p:cNvPr id="4" name="TextBox 3"/>
          <p:cNvSpPr txBox="1"/>
          <p:nvPr/>
        </p:nvSpPr>
        <p:spPr>
          <a:xfrm>
            <a:off x="1485900" y="2476083"/>
            <a:ext cx="6248400" cy="830997"/>
          </a:xfrm>
          <a:prstGeom prst="rect">
            <a:avLst/>
          </a:prstGeom>
          <a:noFill/>
        </p:spPr>
        <p:txBody>
          <a:bodyPr wrap="square" rtlCol="0">
            <a:spAutoFit/>
          </a:bodyPr>
          <a:lstStyle/>
          <a:p>
            <a:r>
              <a:rPr lang="en-US" sz="2400" b="1" dirty="0">
                <a:solidFill>
                  <a:srgbClr val="00B050"/>
                </a:solidFill>
              </a:rPr>
              <a:t>But what if your topic is already covered by lots of content? How can you avoid being ignored?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lvo Trucks - The Epic Split feat. Van Damme (Live T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0200" y="1676400"/>
            <a:ext cx="6324600" cy="3557588"/>
          </a:xfrm>
          <a:prstGeom prst="rect">
            <a:avLst/>
          </a:prstGeom>
        </p:spPr>
      </p:pic>
    </p:spTree>
    <p:extLst>
      <p:ext uri="{BB962C8B-B14F-4D97-AF65-F5344CB8AC3E}">
        <p14:creationId xmlns:p14="http://schemas.microsoft.com/office/powerpoint/2010/main" val="1234145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8281" y="1143000"/>
            <a:ext cx="8839200" cy="5309146"/>
          </a:xfrm>
          <a:prstGeom prst="rect">
            <a:avLst/>
          </a:prstGeom>
          <a:noFill/>
        </p:spPr>
        <p:txBody>
          <a:bodyPr wrap="square" rtlCol="0">
            <a:spAutoFit/>
          </a:bodyPr>
          <a:lstStyle/>
          <a:p>
            <a:pPr algn="ctr">
              <a:spcAft>
                <a:spcPts val="600"/>
              </a:spcAft>
            </a:pPr>
            <a:r>
              <a:rPr lang="en-US" sz="3600" b="1" dirty="0">
                <a:solidFill>
                  <a:srgbClr val="0070C0"/>
                </a:solidFill>
              </a:rPr>
              <a:t>Turning SEO-Driven Content Into Leads/Sales</a:t>
            </a:r>
          </a:p>
          <a:p>
            <a:endParaRPr lang="en-US" dirty="0"/>
          </a:p>
          <a:p>
            <a:pPr marL="342900" indent="-342900">
              <a:buFont typeface="Arial" panose="020B0604020202020204" pitchFamily="34" charset="0"/>
              <a:buChar char="•"/>
            </a:pPr>
            <a:r>
              <a:rPr lang="en-US" sz="2000" dirty="0"/>
              <a:t>Segment website visitors based on digitally collected data.</a:t>
            </a:r>
          </a:p>
          <a:p>
            <a:pPr>
              <a:buFont typeface="Arial" pitchFamily="34" charset="0"/>
              <a:buChar char="•"/>
            </a:pPr>
            <a:endParaRPr lang="en-US" sz="2000" dirty="0"/>
          </a:p>
          <a:p>
            <a:pPr marL="342900" indent="-342900">
              <a:buFont typeface="Arial" panose="020B0604020202020204" pitchFamily="34" charset="0"/>
              <a:buChar char="•"/>
            </a:pPr>
            <a:r>
              <a:rPr lang="en-US" sz="2000" dirty="0"/>
              <a:t>Based on segmentation, build future content tailored to specific needs.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Send personalized messages that resonate with identified buyer personas.</a:t>
            </a:r>
          </a:p>
          <a:p>
            <a:pPr>
              <a:buFont typeface="Arial" pitchFamily="34" charset="0"/>
              <a:buChar char="•"/>
            </a:pPr>
            <a:endParaRPr lang="en-US" sz="2000" dirty="0"/>
          </a:p>
          <a:p>
            <a:pPr marL="342900" indent="-342900">
              <a:buFont typeface="Arial" panose="020B0604020202020204" pitchFamily="34" charset="0"/>
              <a:buChar char="•"/>
            </a:pPr>
            <a:r>
              <a:rPr lang="en-US" sz="2000" dirty="0"/>
              <a:t>Continue the cycle by analyzing data that comes back from targeted buyers to further develop buyer personas, and create even more personalized communications …</a:t>
            </a:r>
          </a:p>
          <a:p>
            <a:endParaRPr lang="en-US" sz="2000" dirty="0"/>
          </a:p>
          <a:p>
            <a:r>
              <a:rPr lang="en-US" sz="2000" b="1" dirty="0">
                <a:solidFill>
                  <a:srgbClr val="00B050"/>
                </a:solidFill>
              </a:rPr>
              <a:t>Consumers are craving more customized marketing: Research from Salesforce shows that </a:t>
            </a:r>
            <a:r>
              <a:rPr lang="en-US" sz="2000" b="1" dirty="0">
                <a:solidFill>
                  <a:srgbClr val="FF0000"/>
                </a:solidFill>
              </a:rPr>
              <a:t>63 percent </a:t>
            </a:r>
            <a:r>
              <a:rPr lang="en-US" sz="2000" b="1" dirty="0">
                <a:solidFill>
                  <a:srgbClr val="00B050"/>
                </a:solidFill>
              </a:rPr>
              <a:t>of millennial and </a:t>
            </a:r>
            <a:r>
              <a:rPr lang="en-US" sz="2000" b="1" dirty="0">
                <a:solidFill>
                  <a:srgbClr val="FF0000"/>
                </a:solidFill>
              </a:rPr>
              <a:t>58 percent </a:t>
            </a:r>
            <a:r>
              <a:rPr lang="en-US" sz="2000" b="1" dirty="0">
                <a:solidFill>
                  <a:srgbClr val="00B050"/>
                </a:solidFill>
              </a:rPr>
              <a:t>of </a:t>
            </a:r>
            <a:r>
              <a:rPr lang="en-US" sz="2000" b="1" dirty="0" err="1">
                <a:solidFill>
                  <a:srgbClr val="00B050"/>
                </a:solidFill>
              </a:rPr>
              <a:t>GenX</a:t>
            </a:r>
            <a:r>
              <a:rPr lang="en-US" sz="2000" b="1" dirty="0">
                <a:solidFill>
                  <a:srgbClr val="00B050"/>
                </a:solidFill>
              </a:rPr>
              <a:t> consumers are willing to share personal data with companies in exchange for personalized offers and discounts. </a:t>
            </a:r>
          </a:p>
        </p:txBody>
      </p:sp>
      <p:sp>
        <p:nvSpPr>
          <p:cNvPr id="5" name="Rectangle 4"/>
          <p:cNvSpPr/>
          <p:nvPr/>
        </p:nvSpPr>
        <p:spPr>
          <a:xfrm>
            <a:off x="1192427" y="424438"/>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5300" y="1066800"/>
            <a:ext cx="8153400" cy="1569660"/>
          </a:xfrm>
          <a:prstGeom prst="rect">
            <a:avLst/>
          </a:prstGeom>
        </p:spPr>
        <p:txBody>
          <a:bodyPr wrap="square">
            <a:spAutoFit/>
          </a:bodyPr>
          <a:lstStyle/>
          <a:p>
            <a:pPr algn="ctr">
              <a:buNone/>
            </a:pPr>
            <a:r>
              <a:rPr lang="en-US" sz="4800" b="1" dirty="0">
                <a:solidFill>
                  <a:srgbClr val="7030A0"/>
                </a:solidFill>
              </a:rPr>
              <a:t>Content Strategies for</a:t>
            </a:r>
          </a:p>
          <a:p>
            <a:pPr algn="ctr">
              <a:buNone/>
            </a:pPr>
            <a:r>
              <a:rPr lang="en-US" sz="4800" b="1" dirty="0">
                <a:solidFill>
                  <a:srgbClr val="7030A0"/>
                </a:solidFill>
              </a:rPr>
              <a:t>Building SEO</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32" y="2514601"/>
            <a:ext cx="9160431" cy="4088838"/>
          </a:xfrm>
          <a:prstGeom prst="rect">
            <a:avLst/>
          </a:prstGeom>
        </p:spPr>
      </p:pic>
    </p:spTree>
    <p:extLst>
      <p:ext uri="{BB962C8B-B14F-4D97-AF65-F5344CB8AC3E}">
        <p14:creationId xmlns:p14="http://schemas.microsoft.com/office/powerpoint/2010/main" val="1297048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5-Point Star 10"/>
          <p:cNvSpPr/>
          <p:nvPr/>
        </p:nvSpPr>
        <p:spPr>
          <a:xfrm>
            <a:off x="4382530" y="1727474"/>
            <a:ext cx="4648201" cy="4038600"/>
          </a:xfrm>
          <a:prstGeom prst="star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94758" y="2332609"/>
            <a:ext cx="4641999" cy="3124200"/>
          </a:xfrm>
          <a:prstGeom prst="rightArrow">
            <a:avLst/>
          </a:prstGeom>
          <a:solidFill>
            <a:srgbClr val="E6EE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92427" y="424438"/>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2" name="TextBox 1"/>
          <p:cNvSpPr txBox="1"/>
          <p:nvPr/>
        </p:nvSpPr>
        <p:spPr>
          <a:xfrm>
            <a:off x="304800" y="993824"/>
            <a:ext cx="8542660" cy="646331"/>
          </a:xfrm>
          <a:prstGeom prst="rect">
            <a:avLst/>
          </a:prstGeom>
          <a:noFill/>
        </p:spPr>
        <p:txBody>
          <a:bodyPr wrap="none" rtlCol="0">
            <a:spAutoFit/>
          </a:bodyPr>
          <a:lstStyle/>
          <a:p>
            <a:r>
              <a:rPr lang="en-US" sz="3600" dirty="0">
                <a:solidFill>
                  <a:srgbClr val="002060"/>
                </a:solidFill>
              </a:rPr>
              <a:t>Meeting Consumer Needs Using Automation</a:t>
            </a:r>
          </a:p>
        </p:txBody>
      </p:sp>
      <p:sp>
        <p:nvSpPr>
          <p:cNvPr id="4" name="TextBox 3"/>
          <p:cNvSpPr txBox="1"/>
          <p:nvPr/>
        </p:nvSpPr>
        <p:spPr>
          <a:xfrm>
            <a:off x="166839" y="3160952"/>
            <a:ext cx="4063291" cy="1569660"/>
          </a:xfrm>
          <a:prstGeom prst="rect">
            <a:avLst/>
          </a:prstGeom>
          <a:noFill/>
        </p:spPr>
        <p:txBody>
          <a:bodyPr wrap="square" rtlCol="0">
            <a:spAutoFit/>
          </a:bodyPr>
          <a:lstStyle/>
          <a:p>
            <a:r>
              <a:rPr lang="en-US" sz="2400" b="1" dirty="0">
                <a:solidFill>
                  <a:schemeClr val="bg1">
                    <a:lumMod val="50000"/>
                  </a:schemeClr>
                </a:solidFill>
              </a:rPr>
              <a:t>Problem: </a:t>
            </a:r>
            <a:r>
              <a:rPr lang="en-US" sz="2400" dirty="0"/>
              <a:t>Manual processes can’t keep up with traffic and data volume to optimize marketing efforts</a:t>
            </a:r>
          </a:p>
        </p:txBody>
      </p:sp>
      <p:sp>
        <p:nvSpPr>
          <p:cNvPr id="5" name="TextBox 4"/>
          <p:cNvSpPr txBox="1"/>
          <p:nvPr/>
        </p:nvSpPr>
        <p:spPr>
          <a:xfrm>
            <a:off x="5106430" y="3323208"/>
            <a:ext cx="3200400" cy="1477328"/>
          </a:xfrm>
          <a:prstGeom prst="rect">
            <a:avLst/>
          </a:prstGeom>
          <a:noFill/>
        </p:spPr>
        <p:txBody>
          <a:bodyPr wrap="square" rtlCol="0">
            <a:spAutoFit/>
          </a:bodyPr>
          <a:lstStyle/>
          <a:p>
            <a:pPr algn="ctr"/>
            <a:r>
              <a:rPr lang="en-US" sz="2400" b="1" dirty="0">
                <a:solidFill>
                  <a:srgbClr val="FF0000"/>
                </a:solidFill>
              </a:rPr>
              <a:t>Solution: </a:t>
            </a:r>
            <a:r>
              <a:rPr lang="en-US" sz="2400" dirty="0"/>
              <a:t>Marketing automation (MA) technology</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utterstock_272455511.jpg"/>
          <p:cNvPicPr>
            <a:picLocks noChangeAspect="1"/>
          </p:cNvPicPr>
          <p:nvPr/>
        </p:nvPicPr>
        <p:blipFill>
          <a:blip r:embed="rId2" cstate="print"/>
          <a:stretch>
            <a:fillRect/>
          </a:stretch>
        </p:blipFill>
        <p:spPr>
          <a:xfrm>
            <a:off x="4697626" y="2812436"/>
            <a:ext cx="4286250" cy="2743200"/>
          </a:xfrm>
          <a:prstGeom prst="rect">
            <a:avLst/>
          </a:prstGeom>
        </p:spPr>
      </p:pic>
      <p:sp>
        <p:nvSpPr>
          <p:cNvPr id="8" name="TextBox 7"/>
          <p:cNvSpPr txBox="1"/>
          <p:nvPr/>
        </p:nvSpPr>
        <p:spPr>
          <a:xfrm>
            <a:off x="76199" y="1752601"/>
            <a:ext cx="4621427" cy="4862870"/>
          </a:xfrm>
          <a:prstGeom prst="rect">
            <a:avLst/>
          </a:prstGeom>
          <a:noFill/>
        </p:spPr>
        <p:txBody>
          <a:bodyPr wrap="square" rtlCol="0">
            <a:spAutoFit/>
          </a:bodyPr>
          <a:lstStyle/>
          <a:p>
            <a:pPr algn="ctr"/>
            <a:endParaRPr lang="en-US" sz="2800" b="1" dirty="0">
              <a:solidFill>
                <a:schemeClr val="accent4">
                  <a:lumMod val="75000"/>
                </a:schemeClr>
              </a:solidFill>
            </a:endParaRPr>
          </a:p>
          <a:p>
            <a:pPr marL="342900" indent="-342900">
              <a:buFont typeface="Arial" panose="020B0604020202020204" pitchFamily="34" charset="0"/>
              <a:buChar char="•"/>
            </a:pPr>
            <a:r>
              <a:rPr lang="en-US" sz="2400" dirty="0"/>
              <a:t>Website data organization and analysis</a:t>
            </a:r>
          </a:p>
          <a:p>
            <a:pPr marL="342900" indent="-342900">
              <a:buFont typeface="Arial" panose="020B0604020202020204" pitchFamily="34" charset="0"/>
              <a:buChar char="•"/>
            </a:pPr>
            <a:r>
              <a:rPr lang="en-US" sz="2400" dirty="0"/>
              <a:t>Dynamic e-mail campaigns</a:t>
            </a:r>
          </a:p>
          <a:p>
            <a:pPr marL="342900" indent="-342900">
              <a:buFont typeface="Arial" panose="020B0604020202020204" pitchFamily="34" charset="0"/>
              <a:buChar char="•"/>
            </a:pPr>
            <a:r>
              <a:rPr lang="en-US" sz="2400" dirty="0"/>
              <a:t>Mobile app tracking</a:t>
            </a:r>
          </a:p>
          <a:p>
            <a:pPr marL="342900" indent="-342900">
              <a:buFont typeface="Arial" panose="020B0604020202020204" pitchFamily="34" charset="0"/>
              <a:buChar char="•"/>
            </a:pPr>
            <a:r>
              <a:rPr lang="en-US" sz="2400" dirty="0"/>
              <a:t>Better buyer profiles</a:t>
            </a:r>
          </a:p>
          <a:p>
            <a:pPr marL="342900" indent="-342900">
              <a:buFont typeface="Arial" panose="020B0604020202020204" pitchFamily="34" charset="0"/>
              <a:buChar char="•"/>
            </a:pPr>
            <a:r>
              <a:rPr lang="en-US" sz="2400" dirty="0"/>
              <a:t>Personalized messages with appropriate offers</a:t>
            </a:r>
          </a:p>
          <a:p>
            <a:pPr marL="342900" indent="-342900">
              <a:buFont typeface="Arial" panose="020B0604020202020204" pitchFamily="34" charset="0"/>
              <a:buChar char="•"/>
            </a:pPr>
            <a:r>
              <a:rPr lang="en-US" sz="2400" dirty="0"/>
              <a:t>Social media tracking</a:t>
            </a:r>
          </a:p>
          <a:p>
            <a:pPr marL="342900" indent="-342900">
              <a:buFont typeface="Arial" panose="020B0604020202020204" pitchFamily="34" charset="0"/>
              <a:buChar char="•"/>
            </a:pPr>
            <a:r>
              <a:rPr lang="en-US" sz="2400" dirty="0"/>
              <a:t>Customized Facebook audiences to target with ads</a:t>
            </a:r>
          </a:p>
          <a:p>
            <a:pPr algn="r"/>
            <a:endParaRPr lang="en-US" sz="1200" dirty="0"/>
          </a:p>
          <a:p>
            <a:pPr algn="r"/>
            <a:endParaRPr lang="en-US" sz="1200" dirty="0"/>
          </a:p>
          <a:p>
            <a:endParaRPr lang="en-US" dirty="0"/>
          </a:p>
        </p:txBody>
      </p:sp>
      <p:sp>
        <p:nvSpPr>
          <p:cNvPr id="9" name="Rectangle 8"/>
          <p:cNvSpPr/>
          <p:nvPr/>
        </p:nvSpPr>
        <p:spPr>
          <a:xfrm>
            <a:off x="1192427" y="424438"/>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2" name="TextBox 1"/>
          <p:cNvSpPr txBox="1"/>
          <p:nvPr/>
        </p:nvSpPr>
        <p:spPr>
          <a:xfrm>
            <a:off x="1828800" y="933271"/>
            <a:ext cx="5534849" cy="1200329"/>
          </a:xfrm>
          <a:prstGeom prst="rect">
            <a:avLst/>
          </a:prstGeom>
          <a:noFill/>
        </p:spPr>
        <p:txBody>
          <a:bodyPr wrap="none" rtlCol="0">
            <a:spAutoFit/>
          </a:bodyPr>
          <a:lstStyle/>
          <a:p>
            <a:pPr algn="ctr"/>
            <a:r>
              <a:rPr lang="en-US" sz="3600" b="1" dirty="0">
                <a:solidFill>
                  <a:srgbClr val="00B0F0"/>
                </a:solidFill>
              </a:rPr>
              <a:t>Marketing Automation</a:t>
            </a:r>
          </a:p>
          <a:p>
            <a:pPr algn="ctr"/>
            <a:r>
              <a:rPr lang="en-US" sz="3600" b="1" dirty="0">
                <a:solidFill>
                  <a:srgbClr val="00B0F0"/>
                </a:solidFill>
              </a:rPr>
              <a:t>Optimizes Marketing Efforts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7527" y="1636058"/>
            <a:ext cx="5181600" cy="5221942"/>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n-US" sz="2200" b="1" dirty="0">
                <a:solidFill>
                  <a:srgbClr val="FF0000"/>
                </a:solidFill>
              </a:rPr>
              <a:t>Multichannel MA</a:t>
            </a:r>
          </a:p>
          <a:p>
            <a:pPr marL="342900" indent="-342900">
              <a:spcAft>
                <a:spcPts val="800"/>
              </a:spcAft>
              <a:buFont typeface="Arial" panose="020B0604020202020204" pitchFamily="34" charset="0"/>
              <a:buChar char="•"/>
            </a:pPr>
            <a:r>
              <a:rPr lang="en-US" sz="2200" b="1" dirty="0">
                <a:solidFill>
                  <a:srgbClr val="00B050"/>
                </a:solidFill>
              </a:rPr>
              <a:t>Email distribution</a:t>
            </a:r>
          </a:p>
          <a:p>
            <a:pPr marL="342900" indent="-342900">
              <a:spcAft>
                <a:spcPts val="800"/>
              </a:spcAft>
              <a:buFont typeface="Arial" panose="020B0604020202020204" pitchFamily="34" charset="0"/>
              <a:buChar char="•"/>
            </a:pPr>
            <a:r>
              <a:rPr lang="en-US" sz="2200" b="1" dirty="0">
                <a:solidFill>
                  <a:srgbClr val="FF0000"/>
                </a:solidFill>
              </a:rPr>
              <a:t>Integration with offline channels</a:t>
            </a:r>
            <a:r>
              <a:rPr lang="en-US" sz="2200" b="1" dirty="0"/>
              <a:t>	</a:t>
            </a:r>
            <a:endParaRPr lang="en-US" sz="2200" dirty="0"/>
          </a:p>
          <a:p>
            <a:pPr marL="342900" indent="-342900">
              <a:spcAft>
                <a:spcPts val="800"/>
              </a:spcAft>
              <a:buFont typeface="Arial" panose="020B0604020202020204" pitchFamily="34" charset="0"/>
              <a:buChar char="•"/>
            </a:pPr>
            <a:r>
              <a:rPr lang="en-US" sz="2200" b="1" dirty="0">
                <a:solidFill>
                  <a:srgbClr val="00B050"/>
                </a:solidFill>
              </a:rPr>
              <a:t>CRM software integration		</a:t>
            </a:r>
          </a:p>
          <a:p>
            <a:pPr marL="342900" indent="-342900">
              <a:spcAft>
                <a:spcPts val="800"/>
              </a:spcAft>
              <a:buFont typeface="Arial" panose="020B0604020202020204" pitchFamily="34" charset="0"/>
              <a:buChar char="•"/>
            </a:pPr>
            <a:r>
              <a:rPr lang="en-US" sz="2200" b="1" dirty="0">
                <a:solidFill>
                  <a:srgbClr val="FF0000"/>
                </a:solidFill>
              </a:rPr>
              <a:t>Real-time alerts	</a:t>
            </a:r>
            <a:r>
              <a:rPr lang="en-US" sz="2200" b="1" dirty="0"/>
              <a:t>		</a:t>
            </a:r>
          </a:p>
          <a:p>
            <a:pPr marL="342900" indent="-342900">
              <a:spcAft>
                <a:spcPts val="800"/>
              </a:spcAft>
              <a:buFont typeface="Arial" panose="020B0604020202020204" pitchFamily="34" charset="0"/>
              <a:buChar char="•"/>
            </a:pPr>
            <a:r>
              <a:rPr lang="en-US" sz="2200" b="1" dirty="0">
                <a:solidFill>
                  <a:srgbClr val="00B050"/>
                </a:solidFill>
              </a:rPr>
              <a:t>Lead management and scoring</a:t>
            </a:r>
          </a:p>
          <a:p>
            <a:pPr marL="342900" indent="-342900">
              <a:spcAft>
                <a:spcPts val="800"/>
              </a:spcAft>
              <a:buFont typeface="Arial" panose="020B0604020202020204" pitchFamily="34" charset="0"/>
              <a:buChar char="•"/>
            </a:pPr>
            <a:r>
              <a:rPr lang="en-US" sz="2200" b="1" dirty="0">
                <a:solidFill>
                  <a:srgbClr val="FF0000"/>
                </a:solidFill>
              </a:rPr>
              <a:t>Lead segmentation</a:t>
            </a:r>
          </a:p>
          <a:p>
            <a:pPr marL="342900" indent="-342900">
              <a:spcAft>
                <a:spcPts val="800"/>
              </a:spcAft>
              <a:buFont typeface="Arial" panose="020B0604020202020204" pitchFamily="34" charset="0"/>
              <a:buChar char="•"/>
            </a:pPr>
            <a:r>
              <a:rPr lang="en-US" sz="2200" b="1" dirty="0">
                <a:solidFill>
                  <a:srgbClr val="00B050"/>
                </a:solidFill>
              </a:rPr>
              <a:t>Campaign nurturing</a:t>
            </a:r>
          </a:p>
          <a:p>
            <a:pPr marL="342900" indent="-342900">
              <a:spcAft>
                <a:spcPts val="800"/>
              </a:spcAft>
              <a:buFont typeface="Arial" panose="020B0604020202020204" pitchFamily="34" charset="0"/>
              <a:buChar char="•"/>
            </a:pPr>
            <a:r>
              <a:rPr lang="en-US" sz="2200" b="1" dirty="0">
                <a:solidFill>
                  <a:srgbClr val="FF0000"/>
                </a:solidFill>
              </a:rPr>
              <a:t>Data management</a:t>
            </a:r>
          </a:p>
          <a:p>
            <a:pPr marL="342900" indent="-342900">
              <a:spcAft>
                <a:spcPts val="800"/>
              </a:spcAft>
              <a:buFont typeface="Arial" panose="020B0604020202020204" pitchFamily="34" charset="0"/>
              <a:buChar char="•"/>
            </a:pPr>
            <a:r>
              <a:rPr lang="en-US" sz="2200" b="1" dirty="0">
                <a:solidFill>
                  <a:srgbClr val="00B050"/>
                </a:solidFill>
              </a:rPr>
              <a:t>Marketing analytics</a:t>
            </a:r>
          </a:p>
          <a:p>
            <a:pPr>
              <a:spcAft>
                <a:spcPts val="800"/>
              </a:spcAft>
            </a:pPr>
            <a:endParaRPr lang="en-US" sz="2000" dirty="0"/>
          </a:p>
          <a:p>
            <a:pPr algn="ctr">
              <a:spcAft>
                <a:spcPts val="800"/>
              </a:spcAft>
            </a:pPr>
            <a:endParaRPr lang="en-US" sz="2000" dirty="0"/>
          </a:p>
        </p:txBody>
      </p:sp>
      <p:sp>
        <p:nvSpPr>
          <p:cNvPr id="6" name="Rectangle 5"/>
          <p:cNvSpPr/>
          <p:nvPr/>
        </p:nvSpPr>
        <p:spPr>
          <a:xfrm>
            <a:off x="1192427" y="424438"/>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2" name="TextBox 1"/>
          <p:cNvSpPr txBox="1"/>
          <p:nvPr/>
        </p:nvSpPr>
        <p:spPr>
          <a:xfrm>
            <a:off x="1192427" y="985996"/>
            <a:ext cx="6837064" cy="646331"/>
          </a:xfrm>
          <a:prstGeom prst="rect">
            <a:avLst/>
          </a:prstGeom>
          <a:noFill/>
        </p:spPr>
        <p:txBody>
          <a:bodyPr wrap="none" rtlCol="0">
            <a:spAutoFit/>
          </a:bodyPr>
          <a:lstStyle/>
          <a:p>
            <a:r>
              <a:rPr lang="en-US" sz="3600" b="1" dirty="0">
                <a:solidFill>
                  <a:srgbClr val="002060"/>
                </a:solidFill>
              </a:rPr>
              <a:t>Valuable Features of MA Platforms</a:t>
            </a:r>
          </a:p>
        </p:txBody>
      </p:sp>
      <p:sp>
        <p:nvSpPr>
          <p:cNvPr id="3" name="TextBox 2"/>
          <p:cNvSpPr txBox="1"/>
          <p:nvPr/>
        </p:nvSpPr>
        <p:spPr>
          <a:xfrm>
            <a:off x="4452972" y="1636058"/>
            <a:ext cx="4691028" cy="4780796"/>
          </a:xfrm>
          <a:prstGeom prst="rect">
            <a:avLst/>
          </a:prstGeom>
          <a:noFill/>
        </p:spPr>
        <p:txBody>
          <a:bodyPr wrap="none" rtlCol="0">
            <a:spAutoFit/>
          </a:bodyPr>
          <a:lstStyle/>
          <a:p>
            <a:pPr marL="342900" indent="-342900">
              <a:spcAft>
                <a:spcPts val="800"/>
              </a:spcAft>
              <a:buFont typeface="Arial" panose="020B0604020202020204" pitchFamily="34" charset="0"/>
              <a:buChar char="•"/>
            </a:pPr>
            <a:r>
              <a:rPr lang="en-US" sz="2200" b="1" dirty="0">
                <a:solidFill>
                  <a:srgbClr val="00B050"/>
                </a:solidFill>
              </a:rPr>
              <a:t>Membership management</a:t>
            </a:r>
          </a:p>
          <a:p>
            <a:pPr marL="342900" indent="-342900">
              <a:spcAft>
                <a:spcPts val="800"/>
              </a:spcAft>
              <a:buFont typeface="Arial" panose="020B0604020202020204" pitchFamily="34" charset="0"/>
              <a:buChar char="•"/>
            </a:pPr>
            <a:r>
              <a:rPr lang="en-US" sz="2200" b="1" dirty="0">
                <a:solidFill>
                  <a:srgbClr val="FF0000"/>
                </a:solidFill>
              </a:rPr>
              <a:t>Content marketing and mgmt. tools</a:t>
            </a:r>
          </a:p>
          <a:p>
            <a:pPr marL="342900" indent="-342900">
              <a:spcAft>
                <a:spcPts val="800"/>
              </a:spcAft>
              <a:buFont typeface="Arial" panose="020B0604020202020204" pitchFamily="34" charset="0"/>
              <a:buChar char="•"/>
            </a:pPr>
            <a:r>
              <a:rPr lang="en-US" sz="2200" b="1" dirty="0">
                <a:solidFill>
                  <a:srgbClr val="00B050"/>
                </a:solidFill>
              </a:rPr>
              <a:t>Content creation tools</a:t>
            </a:r>
          </a:p>
          <a:p>
            <a:pPr marL="342900" indent="-342900">
              <a:spcAft>
                <a:spcPts val="800"/>
              </a:spcAft>
              <a:buFont typeface="Arial" panose="020B0604020202020204" pitchFamily="34" charset="0"/>
              <a:buChar char="•"/>
            </a:pPr>
            <a:r>
              <a:rPr lang="en-US" sz="2200" b="1" dirty="0">
                <a:solidFill>
                  <a:srgbClr val="FF0000"/>
                </a:solidFill>
              </a:rPr>
              <a:t>Inbound marketing tools</a:t>
            </a:r>
          </a:p>
          <a:p>
            <a:pPr marL="342900" indent="-342900">
              <a:spcAft>
                <a:spcPts val="800"/>
              </a:spcAft>
              <a:buFont typeface="Arial" panose="020B0604020202020204" pitchFamily="34" charset="0"/>
              <a:buChar char="•"/>
            </a:pPr>
            <a:r>
              <a:rPr lang="en-US" sz="2200" b="1" dirty="0">
                <a:solidFill>
                  <a:srgbClr val="00B050"/>
                </a:solidFill>
              </a:rPr>
              <a:t>Website activity tracking</a:t>
            </a:r>
          </a:p>
          <a:p>
            <a:pPr marL="342900" indent="-342900">
              <a:spcAft>
                <a:spcPts val="800"/>
              </a:spcAft>
              <a:buFont typeface="Arial" panose="020B0604020202020204" pitchFamily="34" charset="0"/>
              <a:buChar char="•"/>
            </a:pPr>
            <a:r>
              <a:rPr lang="en-US" sz="2200" b="1" dirty="0">
                <a:solidFill>
                  <a:srgbClr val="FF0000"/>
                </a:solidFill>
              </a:rPr>
              <a:t>Landing page management</a:t>
            </a:r>
          </a:p>
          <a:p>
            <a:pPr marL="342900" indent="-342900">
              <a:spcAft>
                <a:spcPts val="800"/>
              </a:spcAft>
              <a:buFont typeface="Arial" panose="020B0604020202020204" pitchFamily="34" charset="0"/>
              <a:buChar char="•"/>
            </a:pPr>
            <a:r>
              <a:rPr lang="en-US" sz="2200" b="1" dirty="0">
                <a:solidFill>
                  <a:srgbClr val="00B050"/>
                </a:solidFill>
              </a:rPr>
              <a:t>Analytics for campaigns</a:t>
            </a:r>
          </a:p>
          <a:p>
            <a:pPr marL="342900" indent="-342900">
              <a:spcAft>
                <a:spcPts val="800"/>
              </a:spcAft>
              <a:buFont typeface="Arial" panose="020B0604020202020204" pitchFamily="34" charset="0"/>
              <a:buChar char="•"/>
            </a:pPr>
            <a:r>
              <a:rPr lang="en-US" sz="2200" b="1" dirty="0">
                <a:solidFill>
                  <a:srgbClr val="FF0000"/>
                </a:solidFill>
              </a:rPr>
              <a:t>Social media management tools</a:t>
            </a:r>
          </a:p>
          <a:p>
            <a:pPr marL="342900" indent="-342900">
              <a:spcAft>
                <a:spcPts val="800"/>
              </a:spcAft>
              <a:buFont typeface="Arial" panose="020B0604020202020204" pitchFamily="34" charset="0"/>
              <a:buChar char="•"/>
            </a:pPr>
            <a:r>
              <a:rPr lang="en-US" sz="2200" b="1" dirty="0">
                <a:solidFill>
                  <a:srgbClr val="00B050"/>
                </a:solidFill>
              </a:rPr>
              <a:t>Social media analytics</a:t>
            </a:r>
          </a:p>
          <a:p>
            <a:pPr marL="342900" indent="-342900">
              <a:spcAft>
                <a:spcPts val="800"/>
              </a:spcAft>
              <a:buFont typeface="Arial" panose="020B0604020202020204" pitchFamily="34" charset="0"/>
              <a:buChar char="•"/>
            </a:pPr>
            <a:r>
              <a:rPr lang="en-US" sz="2200" b="1" dirty="0">
                <a:solidFill>
                  <a:srgbClr val="FF0000"/>
                </a:solidFill>
              </a:rPr>
              <a:t>Forms and survey tools</a:t>
            </a:r>
            <a:endParaRPr lang="en-US" b="1" dirty="0">
              <a:solidFill>
                <a:srgbClr val="FF0000"/>
              </a:solidFill>
            </a:endParaRPr>
          </a:p>
          <a:p>
            <a:pPr marL="342900" indent="-342900">
              <a:spcAft>
                <a:spcPts val="800"/>
              </a:spcAft>
              <a:buFont typeface="Arial" panose="020B0604020202020204" pitchFamily="34" charset="0"/>
              <a:buChar char="•"/>
            </a:pPr>
            <a:endParaRPr lang="en-US"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2971800"/>
            <a:ext cx="5562600" cy="861774"/>
          </a:xfrm>
          <a:prstGeom prst="rect">
            <a:avLst/>
          </a:prstGeom>
        </p:spPr>
        <p:txBody>
          <a:bodyPr wrap="square">
            <a:spAutoFit/>
          </a:bodyPr>
          <a:lstStyle/>
          <a:p>
            <a:endParaRPr lang="en-US" sz="800" dirty="0"/>
          </a:p>
          <a:p>
            <a:pPr>
              <a:buFont typeface="Arial" pitchFamily="34" charset="0"/>
              <a:buChar char="•"/>
            </a:pPr>
            <a:endParaRPr lang="en-US" sz="2400" dirty="0"/>
          </a:p>
          <a:p>
            <a:endParaRPr lang="en-US" dirty="0"/>
          </a:p>
        </p:txBody>
      </p:sp>
      <p:sp>
        <p:nvSpPr>
          <p:cNvPr id="8" name="TextBox 7"/>
          <p:cNvSpPr txBox="1"/>
          <p:nvPr/>
        </p:nvSpPr>
        <p:spPr>
          <a:xfrm>
            <a:off x="114192" y="1981200"/>
            <a:ext cx="8763000" cy="1569660"/>
          </a:xfrm>
          <a:prstGeom prst="rect">
            <a:avLst/>
          </a:prstGeom>
          <a:noFill/>
        </p:spPr>
        <p:txBody>
          <a:bodyPr wrap="square" rtlCol="0">
            <a:spAutoFit/>
          </a:bodyPr>
          <a:lstStyle/>
          <a:p>
            <a:pPr algn="ctr">
              <a:spcAft>
                <a:spcPts val="800"/>
              </a:spcAft>
            </a:pPr>
            <a:r>
              <a:rPr lang="en-US" sz="2400" b="1" dirty="0">
                <a:solidFill>
                  <a:srgbClr val="00B050"/>
                </a:solidFill>
              </a:rPr>
              <a:t>Of all the MA platforms on the market, not a one comes without implementation challenges. Yet, more than </a:t>
            </a:r>
            <a:r>
              <a:rPr lang="en-US" sz="2400" b="1" dirty="0">
                <a:solidFill>
                  <a:srgbClr val="00B050"/>
                </a:solidFill>
                <a:hlinkClick r:id="rId2"/>
              </a:rPr>
              <a:t>100,000</a:t>
            </a:r>
            <a:r>
              <a:rPr lang="en-US" sz="2400" b="1" dirty="0">
                <a:solidFill>
                  <a:srgbClr val="00B050"/>
                </a:solidFill>
              </a:rPr>
              <a:t> companies have deployed platforms from the top 20 vendors, including </a:t>
            </a:r>
            <a:r>
              <a:rPr lang="en-US" sz="2400" b="1" dirty="0" err="1">
                <a:solidFill>
                  <a:srgbClr val="00B050"/>
                </a:solidFill>
              </a:rPr>
              <a:t>Hubspot</a:t>
            </a:r>
            <a:r>
              <a:rPr lang="en-US" sz="2400" b="1" dirty="0">
                <a:solidFill>
                  <a:srgbClr val="00B050"/>
                </a:solidFill>
              </a:rPr>
              <a:t>, </a:t>
            </a:r>
            <a:r>
              <a:rPr lang="en-US" sz="2400" b="1" dirty="0" err="1">
                <a:solidFill>
                  <a:srgbClr val="00B050"/>
                </a:solidFill>
              </a:rPr>
              <a:t>Marketo</a:t>
            </a:r>
            <a:r>
              <a:rPr lang="en-US" sz="2400" b="1" dirty="0">
                <a:solidFill>
                  <a:srgbClr val="00B050"/>
                </a:solidFill>
              </a:rPr>
              <a:t> and </a:t>
            </a:r>
            <a:r>
              <a:rPr lang="en-US" sz="2400" b="1" dirty="0" err="1">
                <a:solidFill>
                  <a:srgbClr val="00B050"/>
                </a:solidFill>
              </a:rPr>
              <a:t>SharpSpring</a:t>
            </a:r>
            <a:r>
              <a:rPr lang="en-US" sz="2400" b="1" dirty="0">
                <a:solidFill>
                  <a:srgbClr val="00B050"/>
                </a:solidFill>
              </a:rPr>
              <a:t>.</a:t>
            </a:r>
          </a:p>
        </p:txBody>
      </p:sp>
      <p:sp>
        <p:nvSpPr>
          <p:cNvPr id="5" name="Rectangle 4"/>
          <p:cNvSpPr/>
          <p:nvPr/>
        </p:nvSpPr>
        <p:spPr>
          <a:xfrm>
            <a:off x="1192427" y="424438"/>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2" name="TextBox 1"/>
          <p:cNvSpPr txBox="1"/>
          <p:nvPr/>
        </p:nvSpPr>
        <p:spPr>
          <a:xfrm>
            <a:off x="617564" y="1180080"/>
            <a:ext cx="7985071" cy="646331"/>
          </a:xfrm>
          <a:prstGeom prst="rect">
            <a:avLst/>
          </a:prstGeom>
          <a:noFill/>
        </p:spPr>
        <p:txBody>
          <a:bodyPr wrap="none" rtlCol="0">
            <a:spAutoFit/>
          </a:bodyPr>
          <a:lstStyle/>
          <a:p>
            <a:r>
              <a:rPr lang="en-US" sz="3600" b="1" dirty="0">
                <a:solidFill>
                  <a:srgbClr val="0070C0"/>
                </a:solidFill>
              </a:rPr>
              <a:t>Implementing an MA Platform </a:t>
            </a:r>
            <a:r>
              <a:rPr lang="en-US" sz="3600" b="1" dirty="0" err="1">
                <a:solidFill>
                  <a:srgbClr val="0070C0"/>
                </a:solidFill>
              </a:rPr>
              <a:t>Ain’t</a:t>
            </a:r>
            <a:r>
              <a:rPr lang="en-US" sz="3600" b="1" dirty="0">
                <a:solidFill>
                  <a:srgbClr val="0070C0"/>
                </a:solidFill>
              </a:rPr>
              <a:t> Easy</a:t>
            </a:r>
          </a:p>
        </p:txBody>
      </p:sp>
      <p:sp>
        <p:nvSpPr>
          <p:cNvPr id="3" name="TextBox 2"/>
          <p:cNvSpPr txBox="1"/>
          <p:nvPr/>
        </p:nvSpPr>
        <p:spPr>
          <a:xfrm>
            <a:off x="2626559" y="3833574"/>
            <a:ext cx="3738267" cy="2585323"/>
          </a:xfrm>
          <a:prstGeom prst="rect">
            <a:avLst/>
          </a:prstGeom>
          <a:noFill/>
        </p:spPr>
        <p:txBody>
          <a:bodyPr wrap="none" rtlCol="0">
            <a:spAutoFit/>
          </a:bodyPr>
          <a:lstStyle/>
          <a:p>
            <a:pPr algn="ctr"/>
            <a:r>
              <a:rPr lang="en-US" sz="2400" b="1" dirty="0"/>
              <a:t>Challenges</a:t>
            </a:r>
          </a:p>
          <a:p>
            <a:pPr marL="342900" indent="-342900">
              <a:buFont typeface="Wingdings" panose="05000000000000000000" pitchFamily="2" charset="2"/>
              <a:buChar char="v"/>
            </a:pPr>
            <a:r>
              <a:rPr lang="en-US" sz="2400" dirty="0"/>
              <a:t>Lack of skilled staff to</a:t>
            </a:r>
          </a:p>
          <a:p>
            <a:r>
              <a:rPr lang="en-US" sz="2400" dirty="0"/>
              <a:t>     optimize the platform</a:t>
            </a:r>
          </a:p>
          <a:p>
            <a:pPr marL="342900" indent="-342900">
              <a:buFont typeface="Wingdings" panose="05000000000000000000" pitchFamily="2" charset="2"/>
              <a:buChar char="v"/>
            </a:pPr>
            <a:r>
              <a:rPr lang="en-US" sz="2400" dirty="0"/>
              <a:t>Poor marketing processes</a:t>
            </a:r>
          </a:p>
          <a:p>
            <a:pPr marL="342900" indent="-342900">
              <a:buFont typeface="Wingdings" panose="05000000000000000000" pitchFamily="2" charset="2"/>
              <a:buChar char="v"/>
            </a:pPr>
            <a:r>
              <a:rPr lang="en-US" sz="2400" dirty="0"/>
              <a:t>Selecting metrics</a:t>
            </a:r>
          </a:p>
          <a:p>
            <a:pPr marL="342900" indent="-342900">
              <a:buFont typeface="Wingdings" panose="05000000000000000000" pitchFamily="2" charset="2"/>
              <a:buChar char="v"/>
            </a:pPr>
            <a:r>
              <a:rPr lang="en-US" sz="2400" dirty="0"/>
              <a:t>High content requirement</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75503" y="1905000"/>
            <a:ext cx="7848600" cy="4247317"/>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b="1" dirty="0">
                <a:solidFill>
                  <a:srgbClr val="0070C0"/>
                </a:solidFill>
              </a:rPr>
              <a:t>Hire a professional MA provider: </a:t>
            </a:r>
            <a:r>
              <a:rPr lang="en-US" sz="2000" dirty="0"/>
              <a:t>Support your internal team with the tactical and operational support you need.  </a:t>
            </a:r>
            <a:r>
              <a:rPr lang="en-US" sz="2000" dirty="0">
                <a:hlinkClick r:id="rId2"/>
              </a:rPr>
              <a:t>Platform-independent service providers</a:t>
            </a:r>
            <a:r>
              <a:rPr lang="en-US" sz="2000" dirty="0"/>
              <a:t>, are available to deliver marketing automation as a service (</a:t>
            </a:r>
            <a:r>
              <a:rPr lang="en-US" sz="2000" dirty="0" err="1"/>
              <a:t>MAaaS</a:t>
            </a:r>
            <a:r>
              <a:rPr lang="en-US" sz="2000" dirty="0"/>
              <a:t>).</a:t>
            </a:r>
            <a:endParaRPr lang="en-US" sz="2000" dirty="0">
              <a:solidFill>
                <a:srgbClr val="0070C0"/>
              </a:solidFill>
            </a:endParaRPr>
          </a:p>
          <a:p>
            <a:pPr marL="342900" indent="-342900">
              <a:spcAft>
                <a:spcPts val="1200"/>
              </a:spcAft>
              <a:buFont typeface="Arial" panose="020B0604020202020204" pitchFamily="34" charset="0"/>
              <a:buChar char="•"/>
            </a:pPr>
            <a:r>
              <a:rPr lang="en-US" sz="2000" b="1" dirty="0">
                <a:solidFill>
                  <a:srgbClr val="0070C0"/>
                </a:solidFill>
              </a:rPr>
              <a:t>Assemble a team: </a:t>
            </a:r>
            <a:r>
              <a:rPr lang="en-US" sz="2000" dirty="0"/>
              <a:t>Create a blended team using the right combination of experience, cross-functional business knowledge, objective perspective, know-how, technical aptitude, and leadership. </a:t>
            </a:r>
            <a:endParaRPr lang="en-US" sz="2000" dirty="0">
              <a:solidFill>
                <a:srgbClr val="0070C0"/>
              </a:solidFill>
            </a:endParaRPr>
          </a:p>
          <a:p>
            <a:pPr marL="342900" indent="-342900">
              <a:spcAft>
                <a:spcPts val="1200"/>
              </a:spcAft>
              <a:buFont typeface="Arial" panose="020B0604020202020204" pitchFamily="34" charset="0"/>
              <a:buChar char="•"/>
            </a:pPr>
            <a:r>
              <a:rPr lang="en-US" sz="2000" b="1" dirty="0">
                <a:solidFill>
                  <a:srgbClr val="0070C0"/>
                </a:solidFill>
              </a:rPr>
              <a:t>Map Your Buyer’s Journey: </a:t>
            </a:r>
            <a:r>
              <a:rPr lang="en-US" sz="2000" dirty="0"/>
              <a:t>As prospects move down the buyer funnel, MA presents them with additional content types with more-focused messaging.</a:t>
            </a:r>
          </a:p>
          <a:p>
            <a:pPr marL="342900" indent="-342900">
              <a:buFont typeface="Arial" panose="020B0604020202020204" pitchFamily="34" charset="0"/>
              <a:buChar char="•"/>
            </a:pPr>
            <a:r>
              <a:rPr lang="en-US" sz="2000" b="1" dirty="0">
                <a:solidFill>
                  <a:srgbClr val="0070C0"/>
                </a:solidFill>
              </a:rPr>
              <a:t>Plan for developing content: </a:t>
            </a:r>
            <a:r>
              <a:rPr lang="en-US" sz="2000" dirty="0"/>
              <a:t>MA enables you to provide the right content at the right time across the right channels to the right targets.</a:t>
            </a:r>
          </a:p>
        </p:txBody>
      </p:sp>
      <p:sp>
        <p:nvSpPr>
          <p:cNvPr id="6" name="Rectangle 5"/>
          <p:cNvSpPr/>
          <p:nvPr/>
        </p:nvSpPr>
        <p:spPr>
          <a:xfrm>
            <a:off x="1192427" y="424438"/>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2" name="TextBox 1"/>
          <p:cNvSpPr txBox="1"/>
          <p:nvPr/>
        </p:nvSpPr>
        <p:spPr>
          <a:xfrm>
            <a:off x="1549970" y="999107"/>
            <a:ext cx="6295313" cy="646331"/>
          </a:xfrm>
          <a:prstGeom prst="rect">
            <a:avLst/>
          </a:prstGeom>
          <a:noFill/>
        </p:spPr>
        <p:txBody>
          <a:bodyPr wrap="none" rtlCol="0">
            <a:spAutoFit/>
          </a:bodyPr>
          <a:lstStyle/>
          <a:p>
            <a:r>
              <a:rPr lang="en-US" sz="3600" b="1" dirty="0">
                <a:solidFill>
                  <a:srgbClr val="00B050"/>
                </a:solidFill>
              </a:rPr>
              <a:t>Optimizing Your MA Investment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550" y="1783595"/>
            <a:ext cx="8686800" cy="2831544"/>
          </a:xfrm>
          <a:prstGeom prst="rect">
            <a:avLst/>
          </a:prstGeom>
          <a:noFill/>
        </p:spPr>
        <p:txBody>
          <a:bodyPr wrap="square" rtlCol="0">
            <a:spAutoFit/>
          </a:bodyPr>
          <a:lstStyle/>
          <a:p>
            <a:pPr>
              <a:spcAft>
                <a:spcPts val="1200"/>
              </a:spcAft>
            </a:pPr>
            <a:r>
              <a:rPr lang="en-US" sz="2400" b="1" dirty="0"/>
              <a:t>Your MA content needs will change at every stage of the buyer’s journey; each type is pivotal in moving customers down the funnel:</a:t>
            </a:r>
          </a:p>
          <a:p>
            <a:endParaRPr lang="en-US" sz="2400" dirty="0"/>
          </a:p>
          <a:p>
            <a:endParaRPr lang="en-US" sz="2400" dirty="0"/>
          </a:p>
          <a:p>
            <a:endParaRPr lang="en-US" sz="2400" dirty="0"/>
          </a:p>
          <a:p>
            <a:endParaRPr lang="en-US" sz="2400" dirty="0"/>
          </a:p>
          <a:p>
            <a:endParaRPr lang="en-US" sz="2400" dirty="0"/>
          </a:p>
        </p:txBody>
      </p:sp>
      <p:sp>
        <p:nvSpPr>
          <p:cNvPr id="4" name="Rectangle 3"/>
          <p:cNvSpPr/>
          <p:nvPr/>
        </p:nvSpPr>
        <p:spPr>
          <a:xfrm>
            <a:off x="1192427" y="424438"/>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2" name="TextBox 1"/>
          <p:cNvSpPr txBox="1"/>
          <p:nvPr/>
        </p:nvSpPr>
        <p:spPr>
          <a:xfrm>
            <a:off x="1738515" y="1013655"/>
            <a:ext cx="5918223" cy="646331"/>
          </a:xfrm>
          <a:prstGeom prst="rect">
            <a:avLst/>
          </a:prstGeom>
          <a:noFill/>
        </p:spPr>
        <p:txBody>
          <a:bodyPr wrap="none" rtlCol="0">
            <a:spAutoFit/>
          </a:bodyPr>
          <a:lstStyle/>
          <a:p>
            <a:r>
              <a:rPr lang="en-US" sz="3600" b="1" dirty="0"/>
              <a:t>Content Types for MA Success</a:t>
            </a:r>
          </a:p>
        </p:txBody>
      </p:sp>
      <p:sp>
        <p:nvSpPr>
          <p:cNvPr id="3" name="Oval 2"/>
          <p:cNvSpPr/>
          <p:nvPr/>
        </p:nvSpPr>
        <p:spPr>
          <a:xfrm>
            <a:off x="4758360" y="2801043"/>
            <a:ext cx="3276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047568" y="3593595"/>
            <a:ext cx="2683559" cy="5857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208247" y="4343401"/>
            <a:ext cx="2362199" cy="51248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596560" y="5119816"/>
            <a:ext cx="1600200" cy="50353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859120" y="5792228"/>
            <a:ext cx="1075080" cy="381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01079" y="2712486"/>
            <a:ext cx="4130246" cy="698157"/>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Blogs</a:t>
            </a:r>
          </a:p>
        </p:txBody>
      </p:sp>
      <p:sp>
        <p:nvSpPr>
          <p:cNvPr id="14" name="Right Arrow 13"/>
          <p:cNvSpPr/>
          <p:nvPr/>
        </p:nvSpPr>
        <p:spPr>
          <a:xfrm>
            <a:off x="413950" y="3441357"/>
            <a:ext cx="4130246" cy="698157"/>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Gated Content</a:t>
            </a:r>
          </a:p>
        </p:txBody>
      </p:sp>
      <p:sp>
        <p:nvSpPr>
          <p:cNvPr id="16" name="Right Arrow 15"/>
          <p:cNvSpPr/>
          <p:nvPr/>
        </p:nvSpPr>
        <p:spPr>
          <a:xfrm>
            <a:off x="353196" y="4157727"/>
            <a:ext cx="4191000" cy="698157"/>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Emails w/ supporting content</a:t>
            </a:r>
          </a:p>
        </p:txBody>
      </p:sp>
      <p:sp>
        <p:nvSpPr>
          <p:cNvPr id="17" name="Right Arrow 16"/>
          <p:cNvSpPr/>
          <p:nvPr/>
        </p:nvSpPr>
        <p:spPr>
          <a:xfrm>
            <a:off x="370702" y="4910780"/>
            <a:ext cx="4191000" cy="698157"/>
          </a:xfrm>
          <a:prstGeom prst="righ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Brand Filter Offer</a:t>
            </a:r>
          </a:p>
        </p:txBody>
      </p:sp>
      <p:sp>
        <p:nvSpPr>
          <p:cNvPr id="18" name="Right Arrow 17"/>
          <p:cNvSpPr/>
          <p:nvPr/>
        </p:nvSpPr>
        <p:spPr>
          <a:xfrm>
            <a:off x="413950" y="5633650"/>
            <a:ext cx="4191000" cy="698157"/>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Emails w/ Selling Content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9027" y="1066800"/>
            <a:ext cx="8077200" cy="1569660"/>
          </a:xfrm>
          <a:prstGeom prst="rect">
            <a:avLst/>
          </a:prstGeom>
          <a:noFill/>
        </p:spPr>
        <p:txBody>
          <a:bodyPr wrap="square" rtlCol="0">
            <a:spAutoFit/>
          </a:bodyPr>
          <a:lstStyle/>
          <a:p>
            <a:r>
              <a:rPr lang="en-US" sz="2400" b="1" dirty="0">
                <a:solidFill>
                  <a:schemeClr val="accent4">
                    <a:lumMod val="75000"/>
                  </a:schemeClr>
                </a:solidFill>
              </a:rPr>
              <a:t>In summation, your content strategy for building SEO requires organizational commitment and investment. Marketing automation coupled with content marketing has the potential to significantly grow your sales and scale your business. </a:t>
            </a:r>
          </a:p>
        </p:txBody>
      </p:sp>
      <p:graphicFrame>
        <p:nvGraphicFramePr>
          <p:cNvPr id="8" name="Diagram 7"/>
          <p:cNvGraphicFramePr/>
          <p:nvPr>
            <p:extLst>
              <p:ext uri="{D42A27DB-BD31-4B8C-83A1-F6EECF244321}">
                <p14:modId xmlns:p14="http://schemas.microsoft.com/office/powerpoint/2010/main" val="3057294538"/>
              </p:ext>
            </p:extLst>
          </p:nvPr>
        </p:nvGraphicFramePr>
        <p:xfrm>
          <a:off x="2057400" y="2895600"/>
          <a:ext cx="541020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1192427" y="424438"/>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609600"/>
            <a:ext cx="8229600" cy="685800"/>
          </a:xfrm>
          <a:prstGeom prst="rect">
            <a:avLst/>
          </a:prstGeom>
        </p:spPr>
        <p:txBody>
          <a:bodyPr>
            <a:normAutofit/>
          </a:bodyPr>
          <a:lstStyle/>
          <a:p>
            <a:pPr algn="ctr">
              <a:buNone/>
            </a:pPr>
            <a:r>
              <a:rPr lang="en-US" sz="2800" b="1" dirty="0">
                <a:solidFill>
                  <a:srgbClr val="7030A0"/>
                </a:solidFill>
              </a:rPr>
              <a:t>Content Strategies for Building SEO</a:t>
            </a:r>
          </a:p>
        </p:txBody>
      </p:sp>
      <p:sp>
        <p:nvSpPr>
          <p:cNvPr id="8" name="Content Placeholder 2"/>
          <p:cNvSpPr txBox="1">
            <a:spLocks/>
          </p:cNvSpPr>
          <p:nvPr/>
        </p:nvSpPr>
        <p:spPr>
          <a:xfrm>
            <a:off x="3657600" y="1447800"/>
            <a:ext cx="5181600" cy="4678363"/>
          </a:xfrm>
          <a:prstGeom prst="rect">
            <a:avLst/>
          </a:prstGeom>
        </p:spPr>
        <p:txBody>
          <a:bodyPr>
            <a:noAutofit/>
          </a:bodyPr>
          <a:lstStyle/>
          <a:p>
            <a:pPr marL="342900" indent="-342900">
              <a:spcBef>
                <a:spcPct val="20000"/>
              </a:spcBef>
              <a:defRPr/>
            </a:pPr>
            <a:r>
              <a:rPr kumimoji="0" lang="en-US" b="0" i="0" u="none" strike="noStrike" kern="1200" cap="none" spc="0" normalizeH="0" baseline="0" noProof="0" dirty="0">
                <a:ln>
                  <a:noFill/>
                </a:ln>
                <a:solidFill>
                  <a:schemeClr val="tx1"/>
                </a:solidFill>
                <a:effectLst/>
                <a:uLnTx/>
                <a:uFillTx/>
              </a:rPr>
              <a:t>	</a:t>
            </a:r>
            <a:r>
              <a:rPr lang="en-US" sz="1700" dirty="0"/>
              <a:t>As with her writing/editing, Peg brings her finely honed attention to detail and her adherence to high-quality standards to bear in her role as managing editor of Content Boost. As team leader, she encourages her staff to strive for excellence in the copy they craft and in the relationships they forge with clients. She caught the marketing bug after seven years as an editor and supervisor at Gartner Inc., the world’s leading IT research and advisory company, and was drawn to the spirit and talent exhibited at Content Boost. Tracing back to her early days working local beats as a journalist, Peg consistently digs deep for insights that bring value to her writing. Outside the office, Peg loves to read when she’s not trying to keep up with her cycling buddies or the weeds in her garden. She can be found enjoying the local scene in her hometown of Fairfield, Connecticut</a:t>
            </a:r>
            <a:r>
              <a:rPr lang="en-US" dirty="0"/>
              <a:t>.</a:t>
            </a:r>
            <a:endParaRPr kumimoji="0" lang="en-US" b="0" u="none" strike="noStrike" kern="1200" cap="none" spc="0" normalizeH="0" baseline="0" noProof="0" dirty="0">
              <a:ln>
                <a:noFill/>
              </a:ln>
              <a:solidFill>
                <a:schemeClr val="tx1"/>
              </a:solidFill>
              <a:effectLst/>
              <a:uLnTx/>
              <a:uFillTx/>
            </a:endParaRPr>
          </a:p>
        </p:txBody>
      </p:sp>
      <p:sp>
        <p:nvSpPr>
          <p:cNvPr id="12" name="Rectangle 11"/>
          <p:cNvSpPr/>
          <p:nvPr/>
        </p:nvSpPr>
        <p:spPr>
          <a:xfrm>
            <a:off x="-304800" y="4953000"/>
            <a:ext cx="4572000" cy="923330"/>
          </a:xfrm>
          <a:prstGeom prst="rect">
            <a:avLst/>
          </a:prstGeom>
        </p:spPr>
        <p:txBody>
          <a:bodyPr wrap="square">
            <a:spAutoFit/>
          </a:bodyPr>
          <a:lstStyle/>
          <a:p>
            <a:pPr algn="ctr"/>
            <a:r>
              <a:rPr lang="en-US" b="1" dirty="0"/>
              <a:t>Peg Ventricelli</a:t>
            </a:r>
            <a:br>
              <a:rPr lang="en-US" dirty="0"/>
            </a:br>
            <a:r>
              <a:rPr lang="en-US" dirty="0"/>
              <a:t>Managing Editor</a:t>
            </a:r>
          </a:p>
          <a:p>
            <a:pPr algn="ctr"/>
            <a:r>
              <a:rPr lang="en-US" dirty="0"/>
              <a:t>Content Boost</a:t>
            </a:r>
          </a:p>
        </p:txBody>
      </p:sp>
      <p:pic>
        <p:nvPicPr>
          <p:cNvPr id="1026" name="Picture 2" descr="C:\Users\pventricelli\Desktop\Peg.jpg"/>
          <p:cNvPicPr>
            <a:picLocks noChangeAspect="1" noChangeArrowheads="1"/>
          </p:cNvPicPr>
          <p:nvPr/>
        </p:nvPicPr>
        <p:blipFill>
          <a:blip r:embed="rId2" cstate="print"/>
          <a:srcRect/>
          <a:stretch>
            <a:fillRect/>
          </a:stretch>
        </p:blipFill>
        <p:spPr bwMode="auto">
          <a:xfrm>
            <a:off x="609600" y="1752600"/>
            <a:ext cx="3048000" cy="304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342081"/>
            <a:ext cx="7391400" cy="39521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19200" y="473904"/>
            <a:ext cx="6781800" cy="800219"/>
          </a:xfrm>
          <a:prstGeom prst="rect">
            <a:avLst/>
          </a:prstGeom>
          <a:noFill/>
        </p:spPr>
        <p:txBody>
          <a:bodyPr wrap="square" rtlCol="0">
            <a:spAutoFit/>
          </a:bodyPr>
          <a:lstStyle/>
          <a:p>
            <a:pPr algn="ctr">
              <a:buNone/>
            </a:pPr>
            <a:r>
              <a:rPr lang="en-US" sz="2800" b="1" dirty="0">
                <a:solidFill>
                  <a:srgbClr val="7030A0"/>
                </a:solidFill>
              </a:rPr>
              <a:t>Content Strategies for Building SEO</a:t>
            </a:r>
          </a:p>
          <a:p>
            <a:endParaRPr lang="en-US" dirty="0"/>
          </a:p>
        </p:txBody>
      </p:sp>
      <p:sp>
        <p:nvSpPr>
          <p:cNvPr id="4" name="TextBox 3"/>
          <p:cNvSpPr txBox="1"/>
          <p:nvPr/>
        </p:nvSpPr>
        <p:spPr>
          <a:xfrm>
            <a:off x="762000" y="1066800"/>
            <a:ext cx="7543800" cy="2539157"/>
          </a:xfrm>
          <a:prstGeom prst="rect">
            <a:avLst/>
          </a:prstGeom>
          <a:noFill/>
        </p:spPr>
        <p:txBody>
          <a:bodyPr wrap="square" rtlCol="0">
            <a:spAutoFit/>
          </a:bodyPr>
          <a:lstStyle/>
          <a:p>
            <a:pPr algn="ctr"/>
            <a:r>
              <a:rPr lang="en-US" sz="3600" b="1" dirty="0">
                <a:solidFill>
                  <a:srgbClr val="0070C0"/>
                </a:solidFill>
              </a:rPr>
              <a:t>The main purpose of SEO</a:t>
            </a:r>
          </a:p>
          <a:p>
            <a:pPr algn="ctr">
              <a:spcAft>
                <a:spcPts val="1000"/>
              </a:spcAft>
            </a:pPr>
            <a:r>
              <a:rPr lang="en-US" sz="3600" b="1" dirty="0">
                <a:solidFill>
                  <a:srgbClr val="0070C0"/>
                </a:solidFill>
              </a:rPr>
              <a:t>(search engine optimization)</a:t>
            </a:r>
          </a:p>
          <a:p>
            <a:pPr algn="ctr">
              <a:spcBef>
                <a:spcPts val="600"/>
              </a:spcBef>
            </a:pPr>
            <a:r>
              <a:rPr lang="en-US" sz="3600" b="1" i="1" dirty="0"/>
              <a:t>To turn an unknown individual searching the Web into a customer</a:t>
            </a:r>
            <a:endParaRPr lang="en-US" sz="3600" b="1" i="1" u="sng"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8843" y="3601838"/>
            <a:ext cx="5105400" cy="2606835"/>
          </a:xfrm>
          <a:prstGeom prst="rect">
            <a:avLst/>
          </a:prstGeom>
        </p:spPr>
      </p:pic>
    </p:spTree>
    <p:extLst>
      <p:ext uri="{BB962C8B-B14F-4D97-AF65-F5344CB8AC3E}">
        <p14:creationId xmlns:p14="http://schemas.microsoft.com/office/powerpoint/2010/main" val="3913351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473904"/>
            <a:ext cx="6781800" cy="800219"/>
          </a:xfrm>
          <a:prstGeom prst="rect">
            <a:avLst/>
          </a:prstGeom>
          <a:noFill/>
        </p:spPr>
        <p:txBody>
          <a:bodyPr wrap="square" rtlCol="0">
            <a:spAutoFit/>
          </a:bodyPr>
          <a:lstStyle/>
          <a:p>
            <a:pPr algn="ctr">
              <a:buNone/>
            </a:pPr>
            <a:r>
              <a:rPr lang="en-US" sz="2800" b="1" dirty="0">
                <a:solidFill>
                  <a:srgbClr val="7030A0"/>
                </a:solidFill>
              </a:rPr>
              <a:t>Content Strategies for Building SEO</a:t>
            </a:r>
          </a:p>
          <a:p>
            <a:endParaRPr lang="en-US" dirty="0"/>
          </a:p>
        </p:txBody>
      </p:sp>
      <p:sp>
        <p:nvSpPr>
          <p:cNvPr id="2" name="TextBox 1"/>
          <p:cNvSpPr txBox="1"/>
          <p:nvPr/>
        </p:nvSpPr>
        <p:spPr>
          <a:xfrm>
            <a:off x="1560791" y="981222"/>
            <a:ext cx="6173100" cy="646331"/>
          </a:xfrm>
          <a:prstGeom prst="rect">
            <a:avLst/>
          </a:prstGeom>
          <a:noFill/>
        </p:spPr>
        <p:txBody>
          <a:bodyPr wrap="none" rtlCol="0">
            <a:spAutoFit/>
          </a:bodyPr>
          <a:lstStyle/>
          <a:p>
            <a:r>
              <a:rPr lang="en-US" sz="3600" b="1" dirty="0">
                <a:solidFill>
                  <a:srgbClr val="0070C0"/>
                </a:solidFill>
              </a:rPr>
              <a:t>Search Engines Serve Mankind!</a:t>
            </a:r>
          </a:p>
        </p:txBody>
      </p:sp>
      <p:sp>
        <p:nvSpPr>
          <p:cNvPr id="3" name="TextBox 2"/>
          <p:cNvSpPr txBox="1"/>
          <p:nvPr/>
        </p:nvSpPr>
        <p:spPr>
          <a:xfrm>
            <a:off x="233102" y="1609604"/>
            <a:ext cx="8753995" cy="5016758"/>
          </a:xfrm>
          <a:prstGeom prst="rect">
            <a:avLst/>
          </a:prstGeom>
          <a:noFill/>
        </p:spPr>
        <p:txBody>
          <a:bodyPr wrap="square" rtlCol="0">
            <a:spAutoFit/>
          </a:bodyPr>
          <a:lstStyle/>
          <a:p>
            <a:r>
              <a:rPr lang="en-US" sz="2000" dirty="0">
                <a:solidFill>
                  <a:srgbClr val="C00000"/>
                </a:solidFill>
              </a:rPr>
              <a:t>“A record, if it is to be useful to science, must be continuously extended, it must be stored, and above all it must be consulted.</a:t>
            </a:r>
            <a:r>
              <a:rPr lang="en-US" sz="2000" dirty="0"/>
              <a:t> </a:t>
            </a:r>
            <a:r>
              <a:rPr lang="en-US" sz="2000" dirty="0">
                <a:solidFill>
                  <a:srgbClr val="C00000"/>
                </a:solidFill>
              </a:rPr>
              <a:t>” </a:t>
            </a:r>
            <a:r>
              <a:rPr lang="en-US" sz="2000" i="1" dirty="0"/>
              <a:t>— </a:t>
            </a:r>
            <a:r>
              <a:rPr lang="en-US" sz="2000" i="1" dirty="0" err="1"/>
              <a:t>Vannevar</a:t>
            </a:r>
            <a:r>
              <a:rPr lang="en-US" sz="2000" i="1" dirty="0"/>
              <a:t> Bush, The Atlantic Monthly, 1945</a:t>
            </a:r>
          </a:p>
          <a:p>
            <a:endParaRPr lang="en-US" sz="2000" i="1" dirty="0"/>
          </a:p>
          <a:p>
            <a:endParaRPr lang="en-US" sz="2000" i="1" dirty="0"/>
          </a:p>
          <a:p>
            <a:endParaRPr lang="en-US" sz="2000" i="1" dirty="0"/>
          </a:p>
          <a:p>
            <a:endParaRPr lang="en-US" sz="2000" i="1" dirty="0"/>
          </a:p>
          <a:p>
            <a:endParaRPr lang="en-US" sz="2000" i="1" dirty="0"/>
          </a:p>
          <a:p>
            <a:endParaRPr lang="en-US" sz="2000" dirty="0"/>
          </a:p>
          <a:p>
            <a:pPr algn="ctr"/>
            <a:r>
              <a:rPr lang="en-US" sz="2000" dirty="0"/>
              <a:t>Along came the Internet [based on the TCP/IP communications protocols piloted by </a:t>
            </a:r>
            <a:r>
              <a:rPr lang="en-US" sz="2000" dirty="0" err="1"/>
              <a:t>ARPANet</a:t>
            </a:r>
            <a:r>
              <a:rPr lang="en-US" sz="2000" dirty="0"/>
              <a:t>, an early (1972) packet switching network]—the first few hundred websites were launched by 1993—and its vast volumes of content. All that information needed to be searchable by users, so along came Archie (short for “archives”), </a:t>
            </a:r>
            <a:r>
              <a:rPr lang="en-US" sz="2000" b="1" dirty="0"/>
              <a:t>the world’s first search engine</a:t>
            </a:r>
            <a:r>
              <a:rPr lang="en-US" sz="2000" dirty="0"/>
              <a:t>, in 1990—the creation of a McGill University (Montreal) student named Alan </a:t>
            </a:r>
            <a:r>
              <a:rPr lang="en-US" sz="2000" dirty="0" err="1"/>
              <a:t>Emtage</a:t>
            </a:r>
            <a:r>
              <a:rPr lang="en-US" sz="2000" dirty="0"/>
              <a:t>. </a:t>
            </a:r>
          </a:p>
          <a:p>
            <a:endParaRPr 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514600"/>
            <a:ext cx="5029200" cy="178379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53574" y="4749114"/>
            <a:ext cx="5739534" cy="1508105"/>
          </a:xfrm>
          <a:prstGeom prst="rect">
            <a:avLst/>
          </a:prstGeom>
          <a:solidFill>
            <a:srgbClr val="F5F8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919676">
            <a:off x="542895" y="1484707"/>
            <a:ext cx="1729978" cy="11042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72413" y="2676371"/>
            <a:ext cx="8610600" cy="2286000"/>
          </a:xfrm>
        </p:spPr>
        <p:txBody>
          <a:bodyPr>
            <a:noAutofit/>
          </a:bodyPr>
          <a:lstStyle/>
          <a:p>
            <a:r>
              <a:rPr lang="en-US" sz="2000" dirty="0">
                <a:solidFill>
                  <a:srgbClr val="0070C0"/>
                </a:solidFill>
              </a:rPr>
              <a:t>1996</a:t>
            </a:r>
            <a:r>
              <a:rPr lang="en-US" sz="2000" dirty="0"/>
              <a:t> – </a:t>
            </a:r>
            <a:r>
              <a:rPr lang="en-US" sz="2000" b="1" dirty="0"/>
              <a:t>Google</a:t>
            </a:r>
            <a:r>
              <a:rPr lang="en-US" sz="2000" dirty="0"/>
              <a:t> Search (aka Google) originates as an academic search engine.</a:t>
            </a:r>
          </a:p>
          <a:p>
            <a:r>
              <a:rPr lang="en-US" sz="2000" dirty="0">
                <a:solidFill>
                  <a:srgbClr val="0070C0"/>
                </a:solidFill>
              </a:rPr>
              <a:t>2016</a:t>
            </a:r>
            <a:r>
              <a:rPr lang="en-US" sz="2000" dirty="0"/>
              <a:t> – </a:t>
            </a:r>
            <a:r>
              <a:rPr lang="en-US" sz="2000" baseline="30000" dirty="0"/>
              <a:t> </a:t>
            </a:r>
            <a:r>
              <a:rPr lang="en-US" sz="2000" b="1" dirty="0"/>
              <a:t>Google</a:t>
            </a:r>
            <a:r>
              <a:rPr lang="en-US" sz="2000" dirty="0"/>
              <a:t> is the most used search engine in the U.S., with </a:t>
            </a:r>
            <a:r>
              <a:rPr lang="en-US" sz="2000" dirty="0">
                <a:hlinkClick r:id="rId2"/>
              </a:rPr>
              <a:t>64 percent </a:t>
            </a:r>
            <a:r>
              <a:rPr lang="en-US" sz="2000" dirty="0"/>
              <a:t>market share, according to the latest </a:t>
            </a:r>
            <a:r>
              <a:rPr lang="en-US" sz="2000" dirty="0" err="1"/>
              <a:t>Comscore</a:t>
            </a:r>
            <a:r>
              <a:rPr lang="en-US" sz="2000" dirty="0"/>
              <a:t> Report. The closest runner up is Bing (which also powers Yahoo) at a mere </a:t>
            </a:r>
            <a:r>
              <a:rPr lang="en-US" sz="2000" dirty="0">
                <a:solidFill>
                  <a:srgbClr val="0000FF"/>
                </a:solidFill>
              </a:rPr>
              <a:t>21.4 percent </a:t>
            </a:r>
            <a:r>
              <a:rPr lang="en-US" sz="2000" dirty="0"/>
              <a:t>share.</a:t>
            </a:r>
          </a:p>
          <a:p>
            <a:r>
              <a:rPr lang="en-US" sz="2000" b="1" dirty="0"/>
              <a:t>Google</a:t>
            </a:r>
            <a:r>
              <a:rPr lang="en-US" sz="2000" dirty="0"/>
              <a:t> is also dominating the mobile/tablet search engine market share with </a:t>
            </a:r>
            <a:r>
              <a:rPr lang="en-US" sz="2000" dirty="0">
                <a:solidFill>
                  <a:srgbClr val="0000FF"/>
                </a:solidFill>
              </a:rPr>
              <a:t>89 percent</a:t>
            </a:r>
            <a:r>
              <a:rPr lang="en-US" sz="2000" dirty="0"/>
              <a:t>!</a:t>
            </a:r>
          </a:p>
          <a:p>
            <a:endParaRPr lang="en-US" sz="2000" dirty="0"/>
          </a:p>
        </p:txBody>
      </p:sp>
      <p:sp>
        <p:nvSpPr>
          <p:cNvPr id="4" name="Rectangle 3"/>
          <p:cNvSpPr/>
          <p:nvPr/>
        </p:nvSpPr>
        <p:spPr>
          <a:xfrm>
            <a:off x="1117588" y="413295"/>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5" name="TextBox 4"/>
          <p:cNvSpPr txBox="1"/>
          <p:nvPr/>
        </p:nvSpPr>
        <p:spPr>
          <a:xfrm>
            <a:off x="1877524" y="951904"/>
            <a:ext cx="5494646" cy="707886"/>
          </a:xfrm>
          <a:prstGeom prst="rect">
            <a:avLst/>
          </a:prstGeom>
          <a:noFill/>
        </p:spPr>
        <p:txBody>
          <a:bodyPr wrap="none" rtlCol="0">
            <a:spAutoFit/>
          </a:bodyPr>
          <a:lstStyle/>
          <a:p>
            <a:r>
              <a:rPr lang="en-US" sz="4000" b="1" dirty="0">
                <a:solidFill>
                  <a:srgbClr val="0070C0"/>
                </a:solidFill>
              </a:rPr>
              <a:t>What Is a Search Engine?</a:t>
            </a:r>
          </a:p>
        </p:txBody>
      </p:sp>
      <p:sp>
        <p:nvSpPr>
          <p:cNvPr id="6" name="TextBox 5"/>
          <p:cNvSpPr txBox="1"/>
          <p:nvPr/>
        </p:nvSpPr>
        <p:spPr>
          <a:xfrm rot="921966">
            <a:off x="575766" y="1670932"/>
            <a:ext cx="1664238" cy="707886"/>
          </a:xfrm>
          <a:prstGeom prst="rect">
            <a:avLst/>
          </a:prstGeom>
          <a:noFill/>
        </p:spPr>
        <p:txBody>
          <a:bodyPr wrap="none" rtlCol="0">
            <a:spAutoFit/>
          </a:bodyPr>
          <a:lstStyle/>
          <a:p>
            <a:r>
              <a:rPr lang="en-US" sz="4000" dirty="0">
                <a:solidFill>
                  <a:srgbClr val="FF0000"/>
                </a:solidFill>
              </a:rPr>
              <a:t>Google</a:t>
            </a:r>
            <a:endParaRPr lang="en-US" sz="4000" dirty="0">
              <a:solidFill>
                <a:srgbClr val="FFC000"/>
              </a:solidFill>
            </a:endParaRPr>
          </a:p>
        </p:txBody>
      </p:sp>
      <p:sp>
        <p:nvSpPr>
          <p:cNvPr id="7" name="TextBox 6"/>
          <p:cNvSpPr txBox="1"/>
          <p:nvPr/>
        </p:nvSpPr>
        <p:spPr>
          <a:xfrm rot="21123137">
            <a:off x="3871530" y="1837443"/>
            <a:ext cx="1091966" cy="707886"/>
          </a:xfrm>
          <a:prstGeom prst="rect">
            <a:avLst/>
          </a:prstGeom>
          <a:noFill/>
        </p:spPr>
        <p:txBody>
          <a:bodyPr wrap="none" rtlCol="0">
            <a:spAutoFit/>
          </a:bodyPr>
          <a:lstStyle/>
          <a:p>
            <a:r>
              <a:rPr lang="en-US" sz="4000" dirty="0">
                <a:solidFill>
                  <a:srgbClr val="00B0F0"/>
                </a:solidFill>
              </a:rPr>
              <a:t>Bing</a:t>
            </a:r>
          </a:p>
        </p:txBody>
      </p:sp>
      <p:sp>
        <p:nvSpPr>
          <p:cNvPr id="8" name="TextBox 7"/>
          <p:cNvSpPr txBox="1"/>
          <p:nvPr/>
        </p:nvSpPr>
        <p:spPr>
          <a:xfrm rot="641435">
            <a:off x="6680963" y="1765022"/>
            <a:ext cx="1624291" cy="707886"/>
          </a:xfrm>
          <a:prstGeom prst="rect">
            <a:avLst/>
          </a:prstGeom>
          <a:noFill/>
        </p:spPr>
        <p:txBody>
          <a:bodyPr wrap="none" rtlCol="0">
            <a:spAutoFit/>
          </a:bodyPr>
          <a:lstStyle/>
          <a:p>
            <a:r>
              <a:rPr lang="en-US" sz="4000" dirty="0">
                <a:solidFill>
                  <a:srgbClr val="FFC000"/>
                </a:solidFill>
              </a:rPr>
              <a:t>Yahoo!</a:t>
            </a:r>
          </a:p>
        </p:txBody>
      </p:sp>
      <p:sp>
        <p:nvSpPr>
          <p:cNvPr id="10" name="Oval 9"/>
          <p:cNvSpPr/>
          <p:nvPr/>
        </p:nvSpPr>
        <p:spPr>
          <a:xfrm rot="21156452">
            <a:off x="3655511" y="1801361"/>
            <a:ext cx="1524001" cy="7802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586842">
            <a:off x="6618450" y="1603971"/>
            <a:ext cx="1749317" cy="10592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753574" y="4749114"/>
            <a:ext cx="5648278" cy="1508105"/>
          </a:xfrm>
          <a:prstGeom prst="rect">
            <a:avLst/>
          </a:prstGeom>
          <a:noFill/>
        </p:spPr>
        <p:txBody>
          <a:bodyPr wrap="none" rtlCol="0">
            <a:spAutoFit/>
          </a:bodyPr>
          <a:lstStyle/>
          <a:p>
            <a:r>
              <a:rPr lang="en-US" sz="2300" b="1" dirty="0">
                <a:solidFill>
                  <a:srgbClr val="00B050"/>
                </a:solidFill>
              </a:rPr>
              <a:t>Search engines are comprised of three parts:</a:t>
            </a:r>
          </a:p>
          <a:p>
            <a:pPr marL="342900" indent="-342900">
              <a:buAutoNum type="arabicParenR"/>
            </a:pPr>
            <a:r>
              <a:rPr lang="en-US" sz="2300" dirty="0"/>
              <a:t>Spiders</a:t>
            </a:r>
          </a:p>
          <a:p>
            <a:pPr marL="342900" indent="-342900">
              <a:buAutoNum type="arabicParenR"/>
            </a:pPr>
            <a:r>
              <a:rPr lang="en-US" sz="2300" dirty="0"/>
              <a:t>Index</a:t>
            </a:r>
          </a:p>
          <a:p>
            <a:pPr marL="342900" indent="-342900">
              <a:buAutoNum type="arabicParenR"/>
            </a:pPr>
            <a:r>
              <a:rPr lang="en-US" sz="2300" dirty="0"/>
              <a:t>Search interface and relevancy software</a:t>
            </a:r>
          </a:p>
        </p:txBody>
      </p:sp>
    </p:spTree>
    <p:extLst>
      <p:ext uri="{BB962C8B-B14F-4D97-AF65-F5344CB8AC3E}">
        <p14:creationId xmlns:p14="http://schemas.microsoft.com/office/powerpoint/2010/main" val="3611611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0769" y="2798937"/>
            <a:ext cx="8610601" cy="1063835"/>
          </a:xfrm>
          <a:prstGeom prst="rect">
            <a:avLst/>
          </a:prstGeom>
          <a:solidFill>
            <a:srgbClr val="EAF2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19200" y="413295"/>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6" name="TextBox 5"/>
          <p:cNvSpPr txBox="1"/>
          <p:nvPr/>
        </p:nvSpPr>
        <p:spPr>
          <a:xfrm>
            <a:off x="280769" y="2812700"/>
            <a:ext cx="8610602" cy="3354765"/>
          </a:xfrm>
          <a:prstGeom prst="rect">
            <a:avLst/>
          </a:prstGeom>
          <a:noFill/>
        </p:spPr>
        <p:txBody>
          <a:bodyPr wrap="square" rtlCol="0">
            <a:spAutoFit/>
          </a:bodyPr>
          <a:lstStyle/>
          <a:p>
            <a:pPr>
              <a:spcAft>
                <a:spcPts val="2400"/>
              </a:spcAft>
            </a:pPr>
            <a:r>
              <a:rPr lang="en-US" sz="2000" b="1" dirty="0">
                <a:solidFill>
                  <a:srgbClr val="00B050"/>
                </a:solidFill>
              </a:rPr>
              <a:t>To remain useful to users, </a:t>
            </a:r>
            <a:r>
              <a:rPr lang="en-US" sz="2000" dirty="0"/>
              <a:t>search engines had to develop more complex equations—or algorithms—to deliver better search results to posed inquiries. Over the years, Google has made thousands of changes to its algorithm, such as:</a:t>
            </a:r>
          </a:p>
          <a:p>
            <a:pPr>
              <a:spcAft>
                <a:spcPts val="2400"/>
              </a:spcAft>
            </a:pPr>
            <a:r>
              <a:rPr lang="en-US" b="1" dirty="0"/>
              <a:t>Panda</a:t>
            </a:r>
            <a:r>
              <a:rPr lang="en-US" dirty="0"/>
              <a:t>—a crackdown on thin content</a:t>
            </a:r>
          </a:p>
          <a:p>
            <a:pPr>
              <a:spcAft>
                <a:spcPts val="2400"/>
              </a:spcAft>
            </a:pPr>
            <a:r>
              <a:rPr lang="en-US" b="1" dirty="0" err="1"/>
              <a:t>Penquin</a:t>
            </a:r>
            <a:r>
              <a:rPr lang="en-US" dirty="0"/>
              <a:t>—a crackdown on black hat tactics like keyword stuffing</a:t>
            </a:r>
          </a:p>
          <a:p>
            <a:pPr>
              <a:spcAft>
                <a:spcPts val="2400"/>
              </a:spcAft>
            </a:pPr>
            <a:r>
              <a:rPr lang="en-US" b="1" dirty="0"/>
              <a:t>Hummingbird</a:t>
            </a:r>
            <a:r>
              <a:rPr lang="en-US" dirty="0"/>
              <a:t>—an emphasis on high-quality content</a:t>
            </a:r>
          </a:p>
          <a:p>
            <a:pPr>
              <a:spcAft>
                <a:spcPts val="1800"/>
              </a:spcAft>
            </a:pPr>
            <a:r>
              <a:rPr lang="en-US" b="1" dirty="0"/>
              <a:t>Pigeon</a:t>
            </a:r>
            <a:r>
              <a:rPr lang="en-US" dirty="0"/>
              <a:t>—local search management</a:t>
            </a:r>
          </a:p>
        </p:txBody>
      </p:sp>
      <p:sp>
        <p:nvSpPr>
          <p:cNvPr id="7" name="TextBox 6"/>
          <p:cNvSpPr txBox="1"/>
          <p:nvPr/>
        </p:nvSpPr>
        <p:spPr>
          <a:xfrm>
            <a:off x="2101629" y="892514"/>
            <a:ext cx="5245539" cy="646331"/>
          </a:xfrm>
          <a:prstGeom prst="rect">
            <a:avLst/>
          </a:prstGeom>
          <a:noFill/>
        </p:spPr>
        <p:txBody>
          <a:bodyPr wrap="none" rtlCol="0">
            <a:spAutoFit/>
          </a:bodyPr>
          <a:lstStyle/>
          <a:p>
            <a:r>
              <a:rPr lang="en-US" sz="3600" b="1" dirty="0">
                <a:solidFill>
                  <a:srgbClr val="0070C0"/>
                </a:solidFill>
              </a:rPr>
              <a:t>Search Engine Algorithms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4147" y="3862772"/>
            <a:ext cx="1054415" cy="79081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478" y="3917331"/>
            <a:ext cx="935727" cy="139791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8417" y="4936062"/>
            <a:ext cx="1379062" cy="114893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5532926"/>
            <a:ext cx="838200" cy="838200"/>
          </a:xfrm>
          <a:prstGeom prst="rect">
            <a:avLst/>
          </a:prstGeom>
        </p:spPr>
      </p:pic>
      <p:sp>
        <p:nvSpPr>
          <p:cNvPr id="2" name="TextBox 1"/>
          <p:cNvSpPr txBox="1"/>
          <p:nvPr/>
        </p:nvSpPr>
        <p:spPr>
          <a:xfrm>
            <a:off x="1826885" y="1421048"/>
            <a:ext cx="5518368" cy="1600438"/>
          </a:xfrm>
          <a:prstGeom prst="rect">
            <a:avLst/>
          </a:prstGeom>
          <a:noFill/>
        </p:spPr>
        <p:txBody>
          <a:bodyPr wrap="square" rtlCol="0">
            <a:spAutoFit/>
          </a:bodyPr>
          <a:lstStyle/>
          <a:p>
            <a:pPr algn="ctr"/>
            <a:r>
              <a:rPr lang="en-US" sz="2000" b="1" dirty="0">
                <a:solidFill>
                  <a:srgbClr val="00B050"/>
                </a:solidFill>
              </a:rPr>
              <a:t>Early searches </a:t>
            </a:r>
            <a:r>
              <a:rPr lang="en-US" sz="2000" dirty="0"/>
              <a:t>used only keyword-matching and link-counting machines, which lead to user abuses, or “gaming the system”—achieving high rankings while adding little value for actual searchers.</a:t>
            </a:r>
          </a:p>
          <a:p>
            <a:endParaRPr lang="en-US" dirty="0"/>
          </a:p>
        </p:txBody>
      </p:sp>
      <p:sp>
        <p:nvSpPr>
          <p:cNvPr id="5" name="Isosceles Triangle 4"/>
          <p:cNvSpPr/>
          <p:nvPr/>
        </p:nvSpPr>
        <p:spPr>
          <a:xfrm rot="5400000">
            <a:off x="711584" y="1741665"/>
            <a:ext cx="1125363" cy="719725"/>
          </a:xfrm>
          <a:prstGeom prst="triangle">
            <a:avLst/>
          </a:prstGeom>
          <a:pattFill prst="dash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6200000">
            <a:off x="7326529" y="1679187"/>
            <a:ext cx="1237413" cy="721131"/>
          </a:xfrm>
          <a:prstGeom prst="triangle">
            <a:avLst/>
          </a:prstGeom>
          <a:pattFill prst="dash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922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782" y="1407879"/>
            <a:ext cx="4228817" cy="4688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19200" y="531802"/>
            <a:ext cx="7010400" cy="892552"/>
          </a:xfrm>
          <a:prstGeom prst="rect">
            <a:avLst/>
          </a:prstGeom>
        </p:spPr>
        <p:txBody>
          <a:bodyPr wrap="square">
            <a:spAutoFit/>
          </a:bodyPr>
          <a:lstStyle/>
          <a:p>
            <a:pPr algn="ctr">
              <a:buNone/>
            </a:pPr>
            <a:r>
              <a:rPr lang="en-US" sz="2800" b="1" dirty="0">
                <a:solidFill>
                  <a:srgbClr val="7030A0"/>
                </a:solidFill>
              </a:rPr>
              <a:t>Content Strategies for Building SEO</a:t>
            </a:r>
          </a:p>
          <a:p>
            <a:endParaRPr lang="en-US" sz="2400" dirty="0"/>
          </a:p>
        </p:txBody>
      </p:sp>
      <p:sp>
        <p:nvSpPr>
          <p:cNvPr id="9" name="TextBox 8"/>
          <p:cNvSpPr txBox="1"/>
          <p:nvPr/>
        </p:nvSpPr>
        <p:spPr>
          <a:xfrm>
            <a:off x="4572000" y="1407879"/>
            <a:ext cx="4343400" cy="4678204"/>
          </a:xfrm>
          <a:prstGeom prst="rect">
            <a:avLst/>
          </a:prstGeom>
          <a:noFill/>
        </p:spPr>
        <p:txBody>
          <a:bodyPr wrap="square" rtlCol="0">
            <a:spAutoFit/>
          </a:bodyPr>
          <a:lstStyle/>
          <a:p>
            <a:pPr algn="ctr">
              <a:spcAft>
                <a:spcPts val="1200"/>
              </a:spcAft>
            </a:pPr>
            <a:r>
              <a:rPr lang="en-US" sz="2400" b="1" dirty="0">
                <a:solidFill>
                  <a:srgbClr val="0070C0"/>
                </a:solidFill>
              </a:rPr>
              <a:t>Ranking high on a search engine results page (SERP), using a search engine like Google, Bing or Yahoo, can result in a big boost in site traffic and visibility.</a:t>
            </a:r>
          </a:p>
          <a:p>
            <a:pPr algn="ctr"/>
            <a:r>
              <a:rPr lang="en-US" sz="2400" b="1" dirty="0"/>
              <a:t>The top listing on a SERP receives 33 percent of the traffic, compared to 18 percent for the second position, and traffic further degrading from there, according to a study from online ad network </a:t>
            </a:r>
            <a:r>
              <a:rPr lang="en-US" sz="2400" b="1" dirty="0" err="1"/>
              <a:t>Chitika</a:t>
            </a:r>
            <a:r>
              <a:rPr lang="en-US" sz="2400" b="1" dirty="0"/>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477" y="1465939"/>
            <a:ext cx="4129426" cy="4572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4719" y="533400"/>
            <a:ext cx="6705600" cy="800219"/>
          </a:xfrm>
          <a:prstGeom prst="rect">
            <a:avLst/>
          </a:prstGeom>
          <a:noFill/>
        </p:spPr>
        <p:txBody>
          <a:bodyPr wrap="square" rtlCol="0">
            <a:spAutoFit/>
          </a:bodyPr>
          <a:lstStyle/>
          <a:p>
            <a:pPr algn="ctr">
              <a:buNone/>
            </a:pPr>
            <a:r>
              <a:rPr lang="en-US" sz="2800" b="1" dirty="0">
                <a:solidFill>
                  <a:srgbClr val="7030A0"/>
                </a:solidFill>
              </a:rPr>
              <a:t>Content Strategies for Building SEO</a:t>
            </a:r>
          </a:p>
          <a:p>
            <a:endParaRPr lang="en-US" dirty="0"/>
          </a:p>
        </p:txBody>
      </p:sp>
      <p:sp>
        <p:nvSpPr>
          <p:cNvPr id="6" name="TextBox 5"/>
          <p:cNvSpPr txBox="1"/>
          <p:nvPr/>
        </p:nvSpPr>
        <p:spPr>
          <a:xfrm>
            <a:off x="0" y="1143000"/>
            <a:ext cx="9144000" cy="600164"/>
          </a:xfrm>
          <a:prstGeom prst="rect">
            <a:avLst/>
          </a:prstGeom>
          <a:noFill/>
        </p:spPr>
        <p:txBody>
          <a:bodyPr wrap="square" rtlCol="0">
            <a:spAutoFit/>
          </a:bodyPr>
          <a:lstStyle/>
          <a:p>
            <a:pPr algn="ctr"/>
            <a:r>
              <a:rPr lang="en-US" sz="3300" b="1" dirty="0">
                <a:solidFill>
                  <a:srgbClr val="0070C0"/>
                </a:solidFill>
                <a:effectLst>
                  <a:outerShdw blurRad="38100" dist="38100" dir="2700000" algn="tl">
                    <a:srgbClr val="000000">
                      <a:alpha val="43137"/>
                    </a:srgbClr>
                  </a:outerShdw>
                </a:effectLst>
              </a:rPr>
              <a:t>What are the critical factors in Google’s algorithm?</a:t>
            </a:r>
          </a:p>
        </p:txBody>
      </p:sp>
      <p:sp>
        <p:nvSpPr>
          <p:cNvPr id="2" name="TextBox 1"/>
          <p:cNvSpPr txBox="1"/>
          <p:nvPr/>
        </p:nvSpPr>
        <p:spPr>
          <a:xfrm>
            <a:off x="152400" y="1828800"/>
            <a:ext cx="8839200" cy="2400657"/>
          </a:xfrm>
          <a:prstGeom prst="rect">
            <a:avLst/>
          </a:prstGeom>
          <a:noFill/>
        </p:spPr>
        <p:txBody>
          <a:bodyPr wrap="square" rtlCol="0">
            <a:spAutoFit/>
          </a:bodyPr>
          <a:lstStyle/>
          <a:p>
            <a:pPr>
              <a:spcAft>
                <a:spcPts val="1200"/>
              </a:spcAft>
            </a:pPr>
            <a:r>
              <a:rPr lang="en-US" sz="2400" b="1" dirty="0"/>
              <a:t>For SEO, you must first understand, as best you can, the hundreds of factors in Google’s (secret) algorithm that determine the results it returns for a query. The following factors predominate: </a:t>
            </a:r>
          </a:p>
          <a:p>
            <a:pPr marL="342900" indent="-342900">
              <a:buFont typeface="Arial" panose="020B0604020202020204" pitchFamily="34" charset="0"/>
              <a:buChar char="•"/>
            </a:pPr>
            <a:r>
              <a:rPr lang="en-US" sz="2400" b="1" dirty="0"/>
              <a:t>Off-site factors: Backlinks, maybe some social likes and +1’s</a:t>
            </a:r>
          </a:p>
          <a:p>
            <a:pPr marL="342900" indent="-342900">
              <a:buFont typeface="Arial" panose="020B0604020202020204" pitchFamily="34" charset="0"/>
              <a:buChar char="•"/>
            </a:pPr>
            <a:r>
              <a:rPr lang="en-US" sz="2400" b="1" dirty="0"/>
              <a:t>On-site factors: Page builds (including content) and elements</a:t>
            </a:r>
          </a:p>
          <a:p>
            <a:pPr marL="342900" indent="-342900">
              <a:buFont typeface="Arial" panose="020B0604020202020204" pitchFamily="34" charset="0"/>
              <a:buChar char="•"/>
            </a:pPr>
            <a:endParaRPr lang="en-US" sz="2000" dirty="0"/>
          </a:p>
        </p:txBody>
      </p:sp>
      <p:sp>
        <p:nvSpPr>
          <p:cNvPr id="3" name="TextBox 2"/>
          <p:cNvSpPr txBox="1"/>
          <p:nvPr/>
        </p:nvSpPr>
        <p:spPr>
          <a:xfrm>
            <a:off x="152400" y="4073782"/>
            <a:ext cx="5638800" cy="1938992"/>
          </a:xfrm>
          <a:prstGeom prst="rect">
            <a:avLst/>
          </a:prstGeom>
          <a:noFill/>
        </p:spPr>
        <p:txBody>
          <a:bodyPr wrap="square" rtlCol="0">
            <a:spAutoFit/>
          </a:bodyPr>
          <a:lstStyle/>
          <a:p>
            <a:pPr algn="ctr"/>
            <a:r>
              <a:rPr lang="en-US" sz="2400" b="1" dirty="0">
                <a:solidFill>
                  <a:srgbClr val="009999"/>
                </a:solidFill>
              </a:rPr>
              <a:t>Google and other search engines use “spiders”—software programs—to search, or “crawl,” the Web for information, recording links and building up an index page that includes keywords.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62536">
            <a:off x="5347784" y="3565107"/>
            <a:ext cx="4102231" cy="2733753"/>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10963</TotalTime>
  <Words>1685</Words>
  <Application>Microsoft Office PowerPoint</Application>
  <PresentationFormat>On-screen Show (4:3)</PresentationFormat>
  <Paragraphs>209</Paragraphs>
  <Slides>26</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On-Page SEO Factor No. 1: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aurkawich</dc:creator>
  <cp:lastModifiedBy>Jeff Dworkin</cp:lastModifiedBy>
  <cp:revision>612</cp:revision>
  <dcterms:created xsi:type="dcterms:W3CDTF">2011-11-30T14:37:47Z</dcterms:created>
  <dcterms:modified xsi:type="dcterms:W3CDTF">2017-02-08T13:51:25Z</dcterms:modified>
</cp:coreProperties>
</file>