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8C82D-EF40-4108-9A5A-C41FDAF74A0F}" type="datetimeFigureOut">
              <a:rPr lang="en-US" smtClean="0"/>
              <a:pPr/>
              <a:t>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8DD58-AAA5-4672-AC52-8B92573663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10236" y="694171"/>
            <a:ext cx="4437529"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10236" y="694171"/>
            <a:ext cx="4437529"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10236" y="694171"/>
            <a:ext cx="4437529"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10236" y="694171"/>
            <a:ext cx="4437529"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10236" y="694171"/>
            <a:ext cx="4437529"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03265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pPr/>
              <a:t>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pPr/>
              <a:t>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pPr/>
              <a:t>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pPr/>
              <a:t>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pPr/>
              <a:t>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pPr/>
              <a:t>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hyperlink" Target="mailto:lkarisny@wirelesswall.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914400"/>
            <a:ext cx="5410200" cy="707886"/>
          </a:xfrm>
          <a:prstGeom prst="rect">
            <a:avLst/>
          </a:prstGeom>
          <a:noFill/>
          <a:ln>
            <a:solidFill>
              <a:schemeClr val="bg1"/>
            </a:solidFill>
          </a:ln>
        </p:spPr>
        <p:txBody>
          <a:bodyPr wrap="square" rtlCol="0">
            <a:spAutoFit/>
          </a:bodyPr>
          <a:lstStyle/>
          <a:p>
            <a:r>
              <a:rPr lang="en-US" sz="4000" dirty="0" smtClean="0">
                <a:solidFill>
                  <a:schemeClr val="bg1"/>
                </a:solidFill>
              </a:rPr>
              <a:t>Security the Smart Grid</a:t>
            </a:r>
            <a:endParaRPr lang="en-US" sz="4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75" y="2503277"/>
            <a:ext cx="8790105" cy="2733847"/>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200" b="1" dirty="0">
                <a:latin typeface="Arial" pitchFamily="18"/>
                <a:ea typeface="Lucida Sans Unicode" pitchFamily="2"/>
                <a:cs typeface="Mangal" pitchFamily="2"/>
              </a:rPr>
              <a:t>Private-public wireless networks: if we secure it, they will come</a:t>
            </a:r>
          </a:p>
          <a:p>
            <a:pPr hangingPunct="0">
              <a:buNone/>
            </a:pPr>
            <a:endParaRPr lang="en-US" sz="1600" dirty="0">
              <a:latin typeface="Arial" pitchFamily="18"/>
              <a:ea typeface="Lucida Sans Unicode" pitchFamily="2"/>
              <a:cs typeface="Mangal" pitchFamily="2"/>
            </a:endParaRPr>
          </a:p>
          <a:p>
            <a:pPr hangingPunct="0">
              <a:buNone/>
            </a:pPr>
            <a:r>
              <a:rPr lang="en-US" sz="1600" i="1" dirty="0">
                <a:latin typeface="Arial" pitchFamily="18"/>
                <a:ea typeface="Lucida Sans Unicode" pitchFamily="2"/>
                <a:cs typeface="Mangal" pitchFamily="2"/>
              </a:rPr>
              <a:t>September 18, 2009 at 12:30 PM by Larry </a:t>
            </a:r>
            <a:r>
              <a:rPr lang="en-US" sz="1600" i="1" dirty="0" err="1">
                <a:latin typeface="Arial" pitchFamily="18"/>
                <a:ea typeface="Lucida Sans Unicode" pitchFamily="2"/>
                <a:cs typeface="Mangal" pitchFamily="2"/>
              </a:rPr>
              <a:t>Karisny</a:t>
            </a:r>
            <a:endParaRPr lang="en-US" sz="1600" i="1" dirty="0">
              <a:latin typeface="Arial" pitchFamily="18"/>
              <a:ea typeface="Lucida Sans Unicode" pitchFamily="2"/>
              <a:cs typeface="Mangal" pitchFamily="2"/>
            </a:endParaRP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In a recent FCC workshop, State and Local Governments: Toolkits and Best Practices, </a:t>
            </a:r>
            <a:r>
              <a:rPr lang="en-US" sz="1600" b="1" dirty="0">
                <a:latin typeface="Arial" pitchFamily="18"/>
                <a:ea typeface="Lucida Sans Unicode" pitchFamily="2"/>
                <a:cs typeface="Mangal" pitchFamily="2"/>
              </a:rPr>
              <a:t>Charles </a:t>
            </a:r>
            <a:r>
              <a:rPr lang="en-US" sz="1600" b="1" dirty="0" err="1">
                <a:latin typeface="Arial" pitchFamily="18"/>
                <a:ea typeface="Lucida Sans Unicode" pitchFamily="2"/>
                <a:cs typeface="Mangal" pitchFamily="2"/>
              </a:rPr>
              <a:t>Ghini</a:t>
            </a:r>
            <a:r>
              <a:rPr lang="en-US" sz="1600" b="1" dirty="0">
                <a:latin typeface="Arial" pitchFamily="18"/>
                <a:ea typeface="Lucida Sans Unicode" pitchFamily="2"/>
                <a:cs typeface="Mangal" pitchFamily="2"/>
              </a:rPr>
              <a:t>, Director, Florida Department of Management Services, Division of Telecommunications</a:t>
            </a:r>
            <a:r>
              <a:rPr lang="en-US" sz="1600" dirty="0">
                <a:latin typeface="Arial" pitchFamily="18"/>
                <a:ea typeface="Lucida Sans Unicode" pitchFamily="2"/>
                <a:cs typeface="Mangal" pitchFamily="2"/>
              </a:rPr>
              <a:t>, has a more holistic approach to multi-agency statewide networks. “If you don’t have a…statewide vision, you’re increasing your chances of failure, and that’s the way we’ve been going at it, the wrong way. We were too fragmented in Florida.”  Other states began to realize the need to pool their communication assets as they tried to evaluate sustainable models to serve rural areas.</a:t>
            </a:r>
          </a:p>
        </p:txBody>
      </p:sp>
      <p:pic>
        <p:nvPicPr>
          <p:cNvPr id="3" name="Picture 2"/>
          <p:cNvPicPr>
            <a:picLocks noChangeAspect="1"/>
          </p:cNvPicPr>
          <p:nvPr/>
        </p:nvPicPr>
        <p:blipFill>
          <a:blip r:embed="rId3" cstate="print">
            <a:alphaModFix/>
            <a:lum/>
          </a:blip>
          <a:srcRect/>
          <a:stretch>
            <a:fillRect/>
          </a:stretch>
        </p:blipFill>
        <p:spPr>
          <a:xfrm>
            <a:off x="2073600" y="1328290"/>
            <a:ext cx="4561920" cy="829527"/>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760" y="2903345"/>
            <a:ext cx="4561920" cy="2174733"/>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North Carolina Gov. Bev Perdue</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December 10, 2010 By Matt Williams</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North Carolina Gov. Bev Perdue wants a vendor to consolidate the state government’s technology services and move them into a centralized location.</a:t>
            </a:r>
          </a:p>
        </p:txBody>
      </p:sp>
      <p:sp>
        <p:nvSpPr>
          <p:cNvPr id="3" name="TextBox 2"/>
          <p:cNvSpPr txBox="1"/>
          <p:nvPr/>
        </p:nvSpPr>
        <p:spPr>
          <a:xfrm>
            <a:off x="1451520" y="2374929"/>
            <a:ext cx="5586964" cy="321034"/>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00" b="1" dirty="0">
                <a:latin typeface="Arial" pitchFamily="18"/>
                <a:ea typeface="Lucida Sans Unicode" pitchFamily="2"/>
                <a:cs typeface="Mangal" pitchFamily="2"/>
              </a:rPr>
              <a:t>North Carolina Gov. Bev Perdue Wants Privatized IT</a:t>
            </a:r>
          </a:p>
        </p:txBody>
      </p:sp>
      <p:pic>
        <p:nvPicPr>
          <p:cNvPr id="4" name="Picture 3"/>
          <p:cNvPicPr>
            <a:picLocks noChangeAspect="1"/>
          </p:cNvPicPr>
          <p:nvPr/>
        </p:nvPicPr>
        <p:blipFill>
          <a:blip r:embed="rId3" cstate="print">
            <a:alphaModFix/>
            <a:lum/>
          </a:blip>
          <a:srcRect/>
          <a:stretch>
            <a:fillRect/>
          </a:stretch>
        </p:blipFill>
        <p:spPr>
          <a:xfrm>
            <a:off x="1368902" y="3133261"/>
            <a:ext cx="1534137" cy="1843902"/>
          </a:xfrm>
          <a:prstGeom prst="rect">
            <a:avLst/>
          </a:prstGeom>
          <a:noFill/>
          <a:ln>
            <a:noFill/>
          </a:ln>
        </p:spPr>
      </p:pic>
      <p:sp>
        <p:nvSpPr>
          <p:cNvPr id="5" name="Title 4"/>
          <p:cNvSpPr txBox="1">
            <a:spLocks noGrp="1"/>
          </p:cNvSpPr>
          <p:nvPr>
            <p:ph type="title" idx="4294967295"/>
          </p:nvPr>
        </p:nvSpPr>
        <p:spPr>
          <a:xfrm>
            <a:off x="914400" y="838200"/>
            <a:ext cx="8229600" cy="53860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State outsourcing of IT assets begins.</a:t>
            </a:r>
          </a:p>
        </p:txBody>
      </p:sp>
      <p:pic>
        <p:nvPicPr>
          <p:cNvPr id="6" name="Picture 5"/>
          <p:cNvPicPr>
            <a:picLocks noChangeAspect="1"/>
          </p:cNvPicPr>
          <p:nvPr/>
        </p:nvPicPr>
        <p:blipFill>
          <a:blip r:embed="rId4" cstate="print">
            <a:alphaModFix/>
            <a:lum/>
          </a:blip>
          <a:srcRect/>
          <a:stretch>
            <a:fillRect/>
          </a:stretch>
        </p:blipFill>
        <p:spPr>
          <a:xfrm>
            <a:off x="2678699" y="1451673"/>
            <a:ext cx="3542101" cy="622144"/>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60" y="3110726"/>
            <a:ext cx="8709120" cy="2206096"/>
          </a:xfrm>
          <a:prstGeom prst="rect">
            <a:avLst/>
          </a:prstGeom>
          <a:noFill/>
          <a:ln>
            <a:noFill/>
          </a:ln>
        </p:spPr>
        <p:txBody>
          <a:bodyPr vert="horz"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00" dirty="0">
                <a:latin typeface="Arial" pitchFamily="18"/>
                <a:ea typeface="Lucida Sans Unicode" pitchFamily="2"/>
                <a:cs typeface="Mangal" pitchFamily="2"/>
              </a:rPr>
              <a:t>January 7, 2011 By Lauren </a:t>
            </a:r>
            <a:r>
              <a:rPr lang="en-US" sz="1600" dirty="0" err="1">
                <a:latin typeface="Arial" pitchFamily="18"/>
                <a:ea typeface="Lucida Sans Unicode" pitchFamily="2"/>
                <a:cs typeface="Mangal" pitchFamily="2"/>
              </a:rPr>
              <a:t>Katims</a:t>
            </a:r>
            <a:endParaRPr lang="en-US" sz="1600" dirty="0">
              <a:latin typeface="Arial" pitchFamily="18"/>
              <a:ea typeface="Lucida Sans Unicode" pitchFamily="2"/>
              <a:cs typeface="Mangal" pitchFamily="2"/>
            </a:endParaRP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Washington state Gov. Chris </a:t>
            </a:r>
            <a:r>
              <a:rPr lang="en-US" sz="1600" dirty="0" err="1">
                <a:latin typeface="Arial" pitchFamily="18"/>
                <a:ea typeface="Lucida Sans Unicode" pitchFamily="2"/>
                <a:cs typeface="Mangal" pitchFamily="2"/>
              </a:rPr>
              <a:t>Gregoire</a:t>
            </a:r>
            <a:r>
              <a:rPr lang="en-US" sz="1600" dirty="0">
                <a:latin typeface="Arial" pitchFamily="18"/>
                <a:ea typeface="Lucida Sans Unicode" pitchFamily="2"/>
                <a:cs typeface="Mangal" pitchFamily="2"/>
              </a:rPr>
              <a:t> hopes to create a new technology agency to add to the state’s IT system as part of her overall plan to save the state $32 million over the next four years.</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The Consolidated Technology Services Agency, if created, is estimated by the executive branch to save $10 million a year. The new agency would privatize and consolidate some of the state’s basic IT operations, such as help-desk support and data center operations.</a:t>
            </a:r>
          </a:p>
        </p:txBody>
      </p:sp>
      <p:sp>
        <p:nvSpPr>
          <p:cNvPr id="3" name="TextBox 2"/>
          <p:cNvSpPr txBox="1"/>
          <p:nvPr/>
        </p:nvSpPr>
        <p:spPr>
          <a:xfrm>
            <a:off x="3741297" y="1944490"/>
            <a:ext cx="4499221" cy="731205"/>
          </a:xfrm>
          <a:prstGeom prst="rect">
            <a:avLst/>
          </a:prstGeom>
          <a:noFill/>
          <a:ln>
            <a:noFill/>
          </a:ln>
        </p:spPr>
        <p:txBody>
          <a:bodyPr vert="horz"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200" b="1" dirty="0">
                <a:latin typeface="Arial" pitchFamily="18"/>
                <a:ea typeface="Lucida Sans Unicode" pitchFamily="2"/>
                <a:cs typeface="Mangal" pitchFamily="2"/>
              </a:rPr>
              <a:t>Washington Gov. Chris </a:t>
            </a:r>
            <a:r>
              <a:rPr lang="en-US" sz="2200" b="1" dirty="0" err="1">
                <a:latin typeface="Arial" pitchFamily="18"/>
                <a:ea typeface="Lucida Sans Unicode" pitchFamily="2"/>
                <a:cs typeface="Mangal" pitchFamily="2"/>
              </a:rPr>
              <a:t>Gregoire</a:t>
            </a:r>
            <a:endParaRPr lang="en-US" sz="2200" b="1" dirty="0">
              <a:latin typeface="Arial" pitchFamily="18"/>
              <a:ea typeface="Lucida Sans Unicode" pitchFamily="2"/>
              <a:cs typeface="Mangal" pitchFamily="2"/>
            </a:endParaRPr>
          </a:p>
          <a:p>
            <a:pPr hangingPunct="0">
              <a:buNone/>
            </a:pPr>
            <a:r>
              <a:rPr lang="en-US" sz="2200" b="1" dirty="0">
                <a:latin typeface="Arial" pitchFamily="18"/>
                <a:ea typeface="Lucida Sans Unicode" pitchFamily="2"/>
                <a:cs typeface="Mangal" pitchFamily="2"/>
              </a:rPr>
              <a:t>Wants to Create New IT Agency</a:t>
            </a:r>
          </a:p>
        </p:txBody>
      </p:sp>
      <p:pic>
        <p:nvPicPr>
          <p:cNvPr id="4" name="Picture 3"/>
          <p:cNvPicPr>
            <a:picLocks noChangeAspect="1"/>
          </p:cNvPicPr>
          <p:nvPr/>
        </p:nvPicPr>
        <p:blipFill>
          <a:blip r:embed="rId3" cstate="print">
            <a:alphaModFix/>
            <a:lum/>
          </a:blip>
          <a:srcRect/>
          <a:stretch>
            <a:fillRect/>
          </a:stretch>
        </p:blipFill>
        <p:spPr>
          <a:xfrm>
            <a:off x="829440" y="622144"/>
            <a:ext cx="2240468" cy="2171467"/>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3922859" y="829528"/>
            <a:ext cx="3542101" cy="622144"/>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2609470" y="829527"/>
            <a:ext cx="2781890" cy="1036909"/>
          </a:xfrm>
          <a:prstGeom prst="rect">
            <a:avLst/>
          </a:prstGeom>
          <a:noFill/>
          <a:ln>
            <a:noFill/>
          </a:ln>
        </p:spPr>
      </p:pic>
      <p:sp>
        <p:nvSpPr>
          <p:cNvPr id="3" name="TextBox 2"/>
          <p:cNvSpPr txBox="1"/>
          <p:nvPr/>
        </p:nvSpPr>
        <p:spPr>
          <a:xfrm>
            <a:off x="2258428" y="2252134"/>
            <a:ext cx="6007236" cy="1086222"/>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400" dirty="0">
                <a:latin typeface="Arial" pitchFamily="18"/>
                <a:ea typeface="Lucida Sans Unicode" pitchFamily="2"/>
                <a:cs typeface="Mangal" pitchFamily="2"/>
              </a:rPr>
              <a:t>October 29, 2010</a:t>
            </a:r>
          </a:p>
          <a:p>
            <a:pPr hangingPunct="0">
              <a:buNone/>
            </a:pPr>
            <a:r>
              <a:rPr lang="en-US" sz="2400" dirty="0">
                <a:latin typeface="Arial" pitchFamily="18"/>
                <a:ea typeface="Lucida Sans Unicode" pitchFamily="2"/>
                <a:cs typeface="Mangal" pitchFamily="2"/>
              </a:rPr>
              <a:t>Wireless Networks for Smart Grid - the Case for Mobile Carriers</a:t>
            </a:r>
          </a:p>
        </p:txBody>
      </p:sp>
      <p:pic>
        <p:nvPicPr>
          <p:cNvPr id="4" name="Picture 3"/>
          <p:cNvPicPr>
            <a:picLocks noChangeAspect="1"/>
          </p:cNvPicPr>
          <p:nvPr/>
        </p:nvPicPr>
        <p:blipFill>
          <a:blip r:embed="rId4" cstate="print">
            <a:alphaModFix/>
            <a:lum/>
          </a:blip>
          <a:srcRect/>
          <a:stretch>
            <a:fillRect/>
          </a:stretch>
        </p:blipFill>
        <p:spPr>
          <a:xfrm>
            <a:off x="414720" y="1659055"/>
            <a:ext cx="1261140" cy="1511763"/>
          </a:xfrm>
          <a:prstGeom prst="rect">
            <a:avLst/>
          </a:prstGeom>
          <a:noFill/>
          <a:ln>
            <a:noFill/>
          </a:ln>
        </p:spPr>
      </p:pic>
      <p:sp>
        <p:nvSpPr>
          <p:cNvPr id="5" name="TextBox 4"/>
          <p:cNvSpPr txBox="1"/>
          <p:nvPr/>
        </p:nvSpPr>
        <p:spPr>
          <a:xfrm>
            <a:off x="614243" y="3600277"/>
            <a:ext cx="4362397" cy="547357"/>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00" dirty="0">
                <a:latin typeface="Arial" pitchFamily="18"/>
                <a:ea typeface="Lucida Sans Unicode" pitchFamily="2"/>
                <a:cs typeface="Mangal" pitchFamily="2"/>
              </a:rPr>
              <a:t>By Jon Arnold (ICP)</a:t>
            </a:r>
          </a:p>
          <a:p>
            <a:pPr hangingPunct="0">
              <a:buNone/>
            </a:pPr>
            <a:r>
              <a:rPr lang="en-US" sz="1600" dirty="0">
                <a:latin typeface="Arial" pitchFamily="18"/>
                <a:ea typeface="Lucida Sans Unicode" pitchFamily="2"/>
                <a:cs typeface="Mangal" pitchFamily="2"/>
              </a:rPr>
              <a:t>Founder, Intelligent Communications Partners</a:t>
            </a:r>
          </a:p>
        </p:txBody>
      </p:sp>
      <p:sp>
        <p:nvSpPr>
          <p:cNvPr id="6" name="TextBox 5"/>
          <p:cNvSpPr txBox="1"/>
          <p:nvPr/>
        </p:nvSpPr>
        <p:spPr>
          <a:xfrm>
            <a:off x="45064" y="4562399"/>
            <a:ext cx="9098369" cy="1244943"/>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00" dirty="0">
                <a:latin typeface="Arial" pitchFamily="18"/>
                <a:ea typeface="Lucida Sans Unicode" pitchFamily="2"/>
                <a:cs typeface="Mangal" pitchFamily="2"/>
              </a:rPr>
              <a:t>One of the more interesting topics from last week’s </a:t>
            </a:r>
            <a:r>
              <a:rPr lang="en-US" sz="1600" dirty="0" err="1">
                <a:latin typeface="Arial" pitchFamily="18"/>
                <a:ea typeface="Lucida Sans Unicode" pitchFamily="2"/>
                <a:cs typeface="Mangal" pitchFamily="2"/>
              </a:rPr>
              <a:t>GridWeek</a:t>
            </a:r>
            <a:r>
              <a:rPr lang="en-US" sz="1600" dirty="0">
                <a:latin typeface="Arial" pitchFamily="18"/>
                <a:ea typeface="Lucida Sans Unicode" pitchFamily="2"/>
                <a:cs typeface="Mangal" pitchFamily="2"/>
              </a:rPr>
              <a:t> was the debate over public versus private networks. This has been a long-standing issue, as utilities have typically built and relied on private networks of their own. There are lots of practical reasons behind this, but with the rise of mobile broadband and ongoing evolution towards 4G and LTE (News - Alert), private may not always be the best way forward.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800" y="609600"/>
            <a:ext cx="8229600" cy="106427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t>And more applications coming</a:t>
            </a:r>
          </a:p>
        </p:txBody>
      </p:sp>
      <p:pic>
        <p:nvPicPr>
          <p:cNvPr id="3" name="Picture 2"/>
          <p:cNvPicPr>
            <a:picLocks noChangeAspect="1"/>
          </p:cNvPicPr>
          <p:nvPr/>
        </p:nvPicPr>
        <p:blipFill>
          <a:blip r:embed="rId3" cstate="print">
            <a:alphaModFix/>
            <a:lum/>
          </a:blip>
          <a:srcRect/>
          <a:stretch>
            <a:fillRect/>
          </a:stretch>
        </p:blipFill>
        <p:spPr>
          <a:xfrm>
            <a:off x="2920347" y="2071205"/>
            <a:ext cx="3317433" cy="2712292"/>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2349862" y="1939918"/>
            <a:ext cx="4493018" cy="3032673"/>
          </a:xfrm>
          <a:prstGeom prst="rect">
            <a:avLst/>
          </a:prstGeom>
          <a:noFill/>
          <a:ln>
            <a:noFill/>
          </a:ln>
        </p:spPr>
      </p:pic>
      <p:sp>
        <p:nvSpPr>
          <p:cNvPr id="3" name="Title 2"/>
          <p:cNvSpPr txBox="1">
            <a:spLocks noGrp="1"/>
          </p:cNvSpPr>
          <p:nvPr>
            <p:ph type="title" idx="4294967295"/>
          </p:nvPr>
        </p:nvSpPr>
        <p:spPr>
          <a:xfrm>
            <a:off x="609600" y="762000"/>
            <a:ext cx="8229600" cy="1064272"/>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a:t>Moving from H2M to M2M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1658880" y="1365454"/>
            <a:ext cx="5840367" cy="4855999"/>
          </a:xfrm>
          <a:prstGeom prst="rect">
            <a:avLst/>
          </a:prstGeom>
          <a:noFill/>
          <a:ln>
            <a:noFill/>
          </a:ln>
        </p:spPr>
      </p:pic>
      <p:sp>
        <p:nvSpPr>
          <p:cNvPr id="3" name="Title 2"/>
          <p:cNvSpPr txBox="1">
            <a:spLocks noGrp="1"/>
          </p:cNvSpPr>
          <p:nvPr>
            <p:ph type="title" idx="4294967295"/>
          </p:nvPr>
        </p:nvSpPr>
        <p:spPr>
          <a:xfrm>
            <a:off x="914400" y="381000"/>
            <a:ext cx="8229600" cy="106427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t>Will touch every venue in every market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944434"/>
            <a:ext cx="8294400" cy="107721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a:t> All lot of public and private networks to secure </a:t>
            </a:r>
            <a:br>
              <a:rPr lang="en-US" sz="3200" dirty="0"/>
            </a:br>
            <a:r>
              <a:rPr lang="en-US" sz="3200" dirty="0"/>
              <a:t>and different ways of doing it</a:t>
            </a:r>
          </a:p>
        </p:txBody>
      </p:sp>
      <p:pic>
        <p:nvPicPr>
          <p:cNvPr id="3" name="Picture 2"/>
          <p:cNvPicPr>
            <a:picLocks noChangeAspect="1"/>
          </p:cNvPicPr>
          <p:nvPr/>
        </p:nvPicPr>
        <p:blipFill>
          <a:blip r:embed="rId3" cstate="print">
            <a:alphaModFix/>
            <a:lum/>
          </a:blip>
          <a:srcRect/>
          <a:stretch>
            <a:fillRect/>
          </a:stretch>
        </p:blipFill>
        <p:spPr>
          <a:xfrm>
            <a:off x="1066800" y="4800600"/>
            <a:ext cx="1866240" cy="829527"/>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3886200" y="3276600"/>
            <a:ext cx="1451520" cy="1036909"/>
          </a:xfrm>
          <a:prstGeom prst="rect">
            <a:avLst/>
          </a:prstGeom>
          <a:noFill/>
          <a:ln>
            <a:noFill/>
          </a:ln>
        </p:spPr>
      </p:pic>
      <p:pic>
        <p:nvPicPr>
          <p:cNvPr id="5" name="Picture 4"/>
          <p:cNvPicPr>
            <a:picLocks noChangeAspect="1"/>
          </p:cNvPicPr>
          <p:nvPr/>
        </p:nvPicPr>
        <p:blipFill>
          <a:blip r:embed="rId5" cstate="print">
            <a:alphaModFix/>
            <a:lum/>
          </a:blip>
          <a:srcRect/>
          <a:stretch>
            <a:fillRect/>
          </a:stretch>
        </p:blipFill>
        <p:spPr>
          <a:xfrm>
            <a:off x="1219200" y="2286000"/>
            <a:ext cx="1381965" cy="621819"/>
          </a:xfrm>
          <a:prstGeom prst="rect">
            <a:avLst/>
          </a:prstGeom>
          <a:noFill/>
          <a:ln>
            <a:noFill/>
          </a:ln>
        </p:spPr>
      </p:pic>
      <p:pic>
        <p:nvPicPr>
          <p:cNvPr id="6" name="Picture 5"/>
          <p:cNvPicPr>
            <a:picLocks noChangeAspect="1"/>
          </p:cNvPicPr>
          <p:nvPr/>
        </p:nvPicPr>
        <p:blipFill>
          <a:blip r:embed="rId6" cstate="print">
            <a:alphaModFix/>
            <a:lum/>
          </a:blip>
          <a:srcRect/>
          <a:stretch>
            <a:fillRect/>
          </a:stretch>
        </p:blipFill>
        <p:spPr>
          <a:xfrm>
            <a:off x="6400800" y="2362200"/>
            <a:ext cx="1451520" cy="622144"/>
          </a:xfrm>
          <a:prstGeom prst="rect">
            <a:avLst/>
          </a:prstGeom>
          <a:noFill/>
          <a:ln>
            <a:noFill/>
          </a:ln>
        </p:spPr>
      </p:pic>
      <p:pic>
        <p:nvPicPr>
          <p:cNvPr id="7" name="Picture 6"/>
          <p:cNvPicPr>
            <a:picLocks noChangeAspect="1"/>
          </p:cNvPicPr>
          <p:nvPr/>
        </p:nvPicPr>
        <p:blipFill>
          <a:blip r:embed="rId7" cstate="print">
            <a:alphaModFix/>
            <a:lum/>
          </a:blip>
          <a:srcRect/>
          <a:stretch>
            <a:fillRect/>
          </a:stretch>
        </p:blipFill>
        <p:spPr>
          <a:xfrm>
            <a:off x="6096000" y="4495800"/>
            <a:ext cx="1866240" cy="1243964"/>
          </a:xfrm>
          <a:prstGeom prst="rect">
            <a:avLst/>
          </a:prstGeom>
          <a:noFill/>
          <a:ln>
            <a:noFill/>
          </a:ln>
        </p:spPr>
      </p:pic>
      <p:pic>
        <p:nvPicPr>
          <p:cNvPr id="9" name="Picture 8"/>
          <p:cNvPicPr>
            <a:picLocks noChangeAspect="1"/>
          </p:cNvPicPr>
          <p:nvPr/>
        </p:nvPicPr>
        <p:blipFill>
          <a:blip r:embed="rId8" cstate="print">
            <a:alphaModFix/>
            <a:lum/>
          </a:blip>
          <a:srcRect/>
          <a:stretch>
            <a:fillRect/>
          </a:stretch>
        </p:blipFill>
        <p:spPr>
          <a:xfrm>
            <a:off x="4114800" y="4876800"/>
            <a:ext cx="1105702" cy="716855"/>
          </a:xfrm>
          <a:prstGeom prst="rect">
            <a:avLst/>
          </a:prstGeom>
          <a:noFill/>
          <a:ln>
            <a:noFill/>
          </a:ln>
        </p:spPr>
      </p:pic>
      <p:sp>
        <p:nvSpPr>
          <p:cNvPr id="11" name="TextBox 10"/>
          <p:cNvSpPr txBox="1"/>
          <p:nvPr/>
        </p:nvSpPr>
        <p:spPr>
          <a:xfrm>
            <a:off x="3810000" y="2209800"/>
            <a:ext cx="1752600" cy="584775"/>
          </a:xfrm>
          <a:prstGeom prst="rect">
            <a:avLst/>
          </a:prstGeom>
          <a:noFill/>
        </p:spPr>
        <p:txBody>
          <a:bodyPr wrap="square" rtlCol="0">
            <a:spAutoFit/>
          </a:bodyPr>
          <a:lstStyle/>
          <a:p>
            <a:r>
              <a:rPr lang="en-US" sz="3200" b="1" dirty="0" smtClean="0"/>
              <a:t>Legacy</a:t>
            </a:r>
            <a:endParaRPr lang="en-US" sz="32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62000" y="838200"/>
            <a:ext cx="7464960" cy="871292"/>
          </a:xfrm>
        </p:spPr>
        <p:txBody>
          <a:bodyPr wrap="square" lIns="82945" tIns="82945" rIns="82945" bIns="41473"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Grid Net Layered Security Platform</a:t>
            </a:r>
          </a:p>
        </p:txBody>
      </p:sp>
      <p:pic>
        <p:nvPicPr>
          <p:cNvPr id="3" name="Picture 2"/>
          <p:cNvPicPr>
            <a:picLocks noChangeAspect="1"/>
          </p:cNvPicPr>
          <p:nvPr/>
        </p:nvPicPr>
        <p:blipFill>
          <a:blip r:embed="rId3" cstate="print">
            <a:alphaModFix/>
            <a:lum/>
          </a:blip>
          <a:srcRect/>
          <a:stretch>
            <a:fillRect/>
          </a:stretch>
        </p:blipFill>
        <p:spPr>
          <a:xfrm>
            <a:off x="1451520" y="1840962"/>
            <a:ext cx="6013113" cy="3965727"/>
          </a:xfrm>
          <a:prstGeom prst="rect">
            <a:avLst/>
          </a:prstGeom>
          <a:noFill/>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371600" y="838200"/>
            <a:ext cx="6398160" cy="1036909"/>
          </a:xfrm>
        </p:spPr>
        <p:txBody>
          <a:bodyPr wrap="square" lIns="82945" tIns="82945" rIns="82945" bIns="41473"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Following the Standards</a:t>
            </a:r>
          </a:p>
        </p:txBody>
      </p:sp>
      <p:pic>
        <p:nvPicPr>
          <p:cNvPr id="3" name="Picture 2"/>
          <p:cNvPicPr>
            <a:picLocks noChangeAspect="1"/>
          </p:cNvPicPr>
          <p:nvPr/>
        </p:nvPicPr>
        <p:blipFill>
          <a:blip r:embed="rId3" cstate="print">
            <a:alphaModFix/>
            <a:lum/>
          </a:blip>
          <a:srcRect/>
          <a:stretch>
            <a:fillRect/>
          </a:stretch>
        </p:blipFill>
        <p:spPr>
          <a:xfrm>
            <a:off x="1460337" y="1737108"/>
            <a:ext cx="6004622" cy="4069582"/>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3505200" y="1371600"/>
            <a:ext cx="1552392" cy="1727510"/>
          </a:xfrm>
          <a:prstGeom prst="rect">
            <a:avLst/>
          </a:prstGeom>
          <a:noFill/>
          <a:ln>
            <a:noFill/>
          </a:ln>
        </p:spPr>
      </p:pic>
      <p:pic>
        <p:nvPicPr>
          <p:cNvPr id="3" name="Picture 2"/>
          <p:cNvPicPr>
            <a:picLocks noChangeAspect="1"/>
          </p:cNvPicPr>
          <p:nvPr/>
        </p:nvPicPr>
        <p:blipFill>
          <a:blip r:embed="rId4" cstate="print">
            <a:alphaModFix/>
            <a:lum/>
          </a:blip>
          <a:srcRect/>
          <a:stretch>
            <a:fillRect/>
          </a:stretch>
        </p:blipFill>
        <p:spPr>
          <a:xfrm>
            <a:off x="829767" y="1244290"/>
            <a:ext cx="1761033" cy="1899920"/>
          </a:xfrm>
          <a:prstGeom prst="rect">
            <a:avLst/>
          </a:prstGeom>
          <a:noFill/>
          <a:ln>
            <a:noFill/>
          </a:ln>
        </p:spPr>
      </p:pic>
      <p:pic>
        <p:nvPicPr>
          <p:cNvPr id="4" name="Picture 3"/>
          <p:cNvPicPr>
            <a:picLocks noChangeAspect="1"/>
          </p:cNvPicPr>
          <p:nvPr/>
        </p:nvPicPr>
        <p:blipFill>
          <a:blip r:embed="rId5" cstate="print">
            <a:alphaModFix/>
            <a:lum/>
          </a:blip>
          <a:srcRect/>
          <a:stretch>
            <a:fillRect/>
          </a:stretch>
        </p:blipFill>
        <p:spPr>
          <a:xfrm>
            <a:off x="6096000" y="4038600"/>
            <a:ext cx="1636102" cy="1636274"/>
          </a:xfrm>
          <a:prstGeom prst="rect">
            <a:avLst/>
          </a:prstGeom>
          <a:noFill/>
          <a:ln>
            <a:noFill/>
          </a:ln>
        </p:spPr>
      </p:pic>
      <p:pic>
        <p:nvPicPr>
          <p:cNvPr id="5" name="Picture 4"/>
          <p:cNvPicPr>
            <a:picLocks noChangeAspect="1"/>
          </p:cNvPicPr>
          <p:nvPr/>
        </p:nvPicPr>
        <p:blipFill>
          <a:blip r:embed="rId6" cstate="print">
            <a:alphaModFix/>
            <a:lum/>
          </a:blip>
          <a:srcRect/>
          <a:stretch>
            <a:fillRect/>
          </a:stretch>
        </p:blipFill>
        <p:spPr>
          <a:xfrm>
            <a:off x="762000" y="3886200"/>
            <a:ext cx="1753580" cy="2142727"/>
          </a:xfrm>
          <a:prstGeom prst="rect">
            <a:avLst/>
          </a:prstGeom>
          <a:noFill/>
          <a:ln>
            <a:noFill/>
          </a:ln>
        </p:spPr>
      </p:pic>
      <p:pic>
        <p:nvPicPr>
          <p:cNvPr id="6" name="Picture 5"/>
          <p:cNvPicPr>
            <a:picLocks noChangeAspect="1"/>
          </p:cNvPicPr>
          <p:nvPr/>
        </p:nvPicPr>
        <p:blipFill>
          <a:blip r:embed="rId7" cstate="print">
            <a:alphaModFix/>
            <a:lum/>
          </a:blip>
          <a:srcRect/>
          <a:stretch>
            <a:fillRect/>
          </a:stretch>
        </p:blipFill>
        <p:spPr>
          <a:xfrm>
            <a:off x="3555163" y="4401392"/>
            <a:ext cx="1628837" cy="1405297"/>
          </a:xfrm>
          <a:prstGeom prst="rect">
            <a:avLst/>
          </a:prstGeom>
          <a:noFill/>
          <a:ln>
            <a:noFill/>
          </a:ln>
        </p:spPr>
      </p:pic>
      <p:sp>
        <p:nvSpPr>
          <p:cNvPr id="11" name="Title 10"/>
          <p:cNvSpPr txBox="1">
            <a:spLocks noGrp="1"/>
          </p:cNvSpPr>
          <p:nvPr>
            <p:ph type="title" idx="4294967295"/>
          </p:nvPr>
        </p:nvSpPr>
        <p:spPr>
          <a:xfrm>
            <a:off x="762000" y="609600"/>
            <a:ext cx="8229600" cy="53860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Smart Grid Security a Start of a Big Opportunity</a:t>
            </a:r>
          </a:p>
        </p:txBody>
      </p:sp>
      <p:pic>
        <p:nvPicPr>
          <p:cNvPr id="14" name="Picture 13"/>
          <p:cNvPicPr>
            <a:picLocks noChangeAspect="1"/>
          </p:cNvPicPr>
          <p:nvPr/>
        </p:nvPicPr>
        <p:blipFill>
          <a:blip r:embed="rId8" cstate="print">
            <a:alphaModFix/>
            <a:lum/>
          </a:blip>
          <a:srcRect/>
          <a:stretch>
            <a:fillRect/>
          </a:stretch>
        </p:blipFill>
        <p:spPr>
          <a:xfrm>
            <a:off x="5806080" y="1547035"/>
            <a:ext cx="2401456" cy="1563691"/>
          </a:xfrm>
          <a:prstGeom prst="rect">
            <a:avLst/>
          </a:prstGeom>
          <a:noFill/>
          <a:ln>
            <a:noFill/>
          </a:ln>
        </p:spPr>
      </p:pic>
      <p:sp>
        <p:nvSpPr>
          <p:cNvPr id="16" name="TextBox 15"/>
          <p:cNvSpPr txBox="1"/>
          <p:nvPr/>
        </p:nvSpPr>
        <p:spPr>
          <a:xfrm>
            <a:off x="838200" y="3352800"/>
            <a:ext cx="1752600" cy="369332"/>
          </a:xfrm>
          <a:prstGeom prst="rect">
            <a:avLst/>
          </a:prstGeom>
          <a:noFill/>
        </p:spPr>
        <p:txBody>
          <a:bodyPr wrap="square" rtlCol="0">
            <a:spAutoFit/>
          </a:bodyPr>
          <a:lstStyle/>
          <a:p>
            <a:r>
              <a:rPr lang="en-US" dirty="0" smtClean="0"/>
              <a:t>Transportation</a:t>
            </a:r>
            <a:endParaRPr lang="en-US" dirty="0"/>
          </a:p>
        </p:txBody>
      </p:sp>
      <p:sp>
        <p:nvSpPr>
          <p:cNvPr id="18" name="TextBox 17"/>
          <p:cNvSpPr txBox="1"/>
          <p:nvPr/>
        </p:nvSpPr>
        <p:spPr>
          <a:xfrm>
            <a:off x="3733800" y="3352800"/>
            <a:ext cx="1143000" cy="381000"/>
          </a:xfrm>
          <a:prstGeom prst="rect">
            <a:avLst/>
          </a:prstGeom>
          <a:noFill/>
        </p:spPr>
        <p:txBody>
          <a:bodyPr wrap="square" rtlCol="0">
            <a:spAutoFit/>
          </a:bodyPr>
          <a:lstStyle/>
          <a:p>
            <a:r>
              <a:rPr lang="en-US" dirty="0" smtClean="0"/>
              <a:t>Utilities</a:t>
            </a:r>
            <a:endParaRPr lang="en-US" dirty="0"/>
          </a:p>
        </p:txBody>
      </p:sp>
      <p:sp>
        <p:nvSpPr>
          <p:cNvPr id="19" name="TextBox 18"/>
          <p:cNvSpPr txBox="1"/>
          <p:nvPr/>
        </p:nvSpPr>
        <p:spPr>
          <a:xfrm>
            <a:off x="6019800" y="3276600"/>
            <a:ext cx="2286000" cy="369332"/>
          </a:xfrm>
          <a:prstGeom prst="rect">
            <a:avLst/>
          </a:prstGeom>
          <a:noFill/>
        </p:spPr>
        <p:txBody>
          <a:bodyPr wrap="square" rtlCol="0">
            <a:spAutoFit/>
          </a:bodyPr>
          <a:lstStyle/>
          <a:p>
            <a:r>
              <a:rPr lang="en-US" dirty="0" smtClean="0"/>
              <a:t>Critical Infrastructure</a:t>
            </a:r>
            <a:endParaRPr lang="en-US" dirty="0"/>
          </a:p>
        </p:txBody>
      </p:sp>
      <p:sp>
        <p:nvSpPr>
          <p:cNvPr id="20" name="TextBox 19"/>
          <p:cNvSpPr txBox="1"/>
          <p:nvPr/>
        </p:nvSpPr>
        <p:spPr>
          <a:xfrm>
            <a:off x="914400" y="6019800"/>
            <a:ext cx="1676400" cy="369332"/>
          </a:xfrm>
          <a:prstGeom prst="rect">
            <a:avLst/>
          </a:prstGeom>
          <a:noFill/>
        </p:spPr>
        <p:txBody>
          <a:bodyPr wrap="square" rtlCol="0">
            <a:spAutoFit/>
          </a:bodyPr>
          <a:lstStyle/>
          <a:p>
            <a:r>
              <a:rPr lang="en-US" dirty="0" smtClean="0"/>
              <a:t>Power Grid</a:t>
            </a:r>
            <a:endParaRPr lang="en-US" dirty="0"/>
          </a:p>
        </p:txBody>
      </p:sp>
      <p:sp>
        <p:nvSpPr>
          <p:cNvPr id="21" name="TextBox 20"/>
          <p:cNvSpPr txBox="1"/>
          <p:nvPr/>
        </p:nvSpPr>
        <p:spPr>
          <a:xfrm>
            <a:off x="3657600" y="5943600"/>
            <a:ext cx="1905000" cy="381000"/>
          </a:xfrm>
          <a:prstGeom prst="rect">
            <a:avLst/>
          </a:prstGeom>
          <a:noFill/>
        </p:spPr>
        <p:txBody>
          <a:bodyPr wrap="square" rtlCol="0">
            <a:spAutoFit/>
          </a:bodyPr>
          <a:lstStyle/>
          <a:p>
            <a:r>
              <a:rPr lang="en-US" dirty="0" smtClean="0"/>
              <a:t>City Services</a:t>
            </a:r>
            <a:endParaRPr lang="en-US" dirty="0"/>
          </a:p>
        </p:txBody>
      </p:sp>
      <p:sp>
        <p:nvSpPr>
          <p:cNvPr id="22" name="TextBox 21"/>
          <p:cNvSpPr txBox="1"/>
          <p:nvPr/>
        </p:nvSpPr>
        <p:spPr>
          <a:xfrm>
            <a:off x="6172200" y="5867400"/>
            <a:ext cx="1524000" cy="381000"/>
          </a:xfrm>
          <a:prstGeom prst="rect">
            <a:avLst/>
          </a:prstGeom>
          <a:noFill/>
        </p:spPr>
        <p:txBody>
          <a:bodyPr wrap="square" rtlCol="0">
            <a:spAutoFit/>
          </a:bodyPr>
          <a:lstStyle/>
          <a:p>
            <a:r>
              <a:rPr lang="en-US" dirty="0" smtClean="0"/>
              <a:t>Public Safety</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14764"/>
            <a:ext cx="7464960" cy="1038349"/>
          </a:xfrm>
        </p:spPr>
        <p:txBody>
          <a:bodyPr wrap="square" lIns="82945" tIns="82945" rIns="82945" bIns="41473"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err="1"/>
              <a:t>GridNet</a:t>
            </a:r>
            <a:r>
              <a:rPr lang="en-US" sz="2900" dirty="0"/>
              <a:t> Layered Security Model</a:t>
            </a:r>
          </a:p>
        </p:txBody>
      </p:sp>
      <p:sp>
        <p:nvSpPr>
          <p:cNvPr id="3" name="Subtitle 2"/>
          <p:cNvSpPr txBox="1">
            <a:spLocks noGrp="1"/>
          </p:cNvSpPr>
          <p:nvPr>
            <p:ph type="subTitle" idx="4294967295"/>
          </p:nvPr>
        </p:nvSpPr>
        <p:spPr>
          <a:xfrm>
            <a:off x="0" y="2073818"/>
            <a:ext cx="7464960" cy="4327655"/>
          </a:xfrm>
        </p:spPr>
        <p:txBody>
          <a:bodyPr anchor="ctr">
            <a:normAutofit fontScale="925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n-US" sz="1500" dirty="0"/>
              <a:t>Multi-level, multi-layer security: key features</a:t>
            </a:r>
          </a:p>
          <a:p>
            <a:pPr marL="0" indent="0">
              <a:buNone/>
            </a:pPr>
            <a:endParaRPr lang="en-US" sz="1500" dirty="0"/>
          </a:p>
          <a:p>
            <a:pPr marL="0" indent="0">
              <a:buNone/>
            </a:pPr>
            <a:r>
              <a:rPr lang="en-US" sz="1500" dirty="0"/>
              <a:t>   1. Meter energizes, self-authenticates</a:t>
            </a:r>
          </a:p>
          <a:p>
            <a:pPr marL="0" indent="0">
              <a:buNone/>
            </a:pPr>
            <a:r>
              <a:rPr lang="en-US" sz="1500" dirty="0"/>
              <a:t>          * Device security via EAP/TLS, IPSec, IKE, unique digital signature, and hardware-enforced code signing</a:t>
            </a:r>
          </a:p>
          <a:p>
            <a:pPr marL="0" indent="0">
              <a:buNone/>
            </a:pPr>
            <a:r>
              <a:rPr lang="en-US" sz="1500" dirty="0"/>
              <a:t>          * </a:t>
            </a:r>
            <a:r>
              <a:rPr lang="en-US" sz="1500" dirty="0" err="1"/>
              <a:t>WiMAX</a:t>
            </a:r>
            <a:r>
              <a:rPr lang="en-US" sz="1500" dirty="0"/>
              <a:t> PKMv2 (EAP/TLS over RADIUS)</a:t>
            </a:r>
          </a:p>
          <a:p>
            <a:pPr marL="0" indent="0">
              <a:buNone/>
            </a:pPr>
            <a:r>
              <a:rPr lang="en-US" sz="1500" dirty="0"/>
              <a:t>          * X.509 Certificate, PKI system, and AAA Server</a:t>
            </a:r>
          </a:p>
          <a:p>
            <a:pPr marL="0" indent="0">
              <a:buNone/>
            </a:pPr>
            <a:r>
              <a:rPr lang="en-US" sz="1500" dirty="0"/>
              <a:t>   2. Meter authenticated, authorized by 4G broadband network</a:t>
            </a:r>
          </a:p>
          <a:p>
            <a:pPr marL="0" indent="0">
              <a:buNone/>
            </a:pPr>
            <a:r>
              <a:rPr lang="en-US" sz="1500" dirty="0"/>
              <a:t>          * EAP-based authentication</a:t>
            </a:r>
          </a:p>
          <a:p>
            <a:pPr marL="0" indent="0">
              <a:buNone/>
            </a:pPr>
            <a:r>
              <a:rPr lang="en-US" sz="1500" dirty="0"/>
              <a:t>          * AES-CCM-based authenticated encryption</a:t>
            </a:r>
          </a:p>
          <a:p>
            <a:pPr marL="0" indent="0">
              <a:buNone/>
            </a:pPr>
            <a:r>
              <a:rPr lang="en-US" sz="1500" dirty="0"/>
              <a:t>          * CMAC and HMAC based control message protection schemes</a:t>
            </a:r>
          </a:p>
          <a:p>
            <a:pPr marL="0" indent="0">
              <a:buNone/>
            </a:pPr>
            <a:r>
              <a:rPr lang="en-US" sz="1500" dirty="0"/>
              <a:t>   3. Meter authenticated, authorized by </a:t>
            </a:r>
            <a:r>
              <a:rPr lang="en-US" sz="1500" dirty="0" err="1"/>
              <a:t>PolicyNet</a:t>
            </a:r>
            <a:endParaRPr lang="en-US" sz="1500" dirty="0"/>
          </a:p>
          <a:p>
            <a:pPr marL="0" indent="0">
              <a:buNone/>
            </a:pPr>
            <a:r>
              <a:rPr lang="en-US" sz="1500" dirty="0"/>
              <a:t>          * Identity and AAA Services (ITU, IETF)</a:t>
            </a:r>
          </a:p>
          <a:p>
            <a:pPr marL="0" indent="0">
              <a:buNone/>
            </a:pPr>
            <a:r>
              <a:rPr lang="en-US" sz="1500" dirty="0"/>
              <a:t>          * Certificate Authority w PKI</a:t>
            </a:r>
          </a:p>
          <a:p>
            <a:pPr marL="0" indent="0">
              <a:buNone/>
            </a:pPr>
            <a:r>
              <a:rPr lang="en-US" sz="1500" dirty="0"/>
              <a:t>          * AAA Server (RADIUS, EAP/TLS)</a:t>
            </a:r>
          </a:p>
          <a:p>
            <a:pPr marL="0" indent="0">
              <a:buNone/>
            </a:pPr>
            <a:r>
              <a:rPr lang="en-US" sz="1500" dirty="0"/>
              <a:t>   4. Secure Smart Grid system connection established</a:t>
            </a:r>
          </a:p>
          <a:p>
            <a:pPr marL="0" indent="0">
              <a:buNone/>
            </a:pPr>
            <a:r>
              <a:rPr lang="en-US" sz="1500" dirty="0"/>
              <a:t>   5. End-to-end data encryption and transmission</a:t>
            </a:r>
          </a:p>
          <a:p>
            <a:pPr marL="0" indent="0">
              <a:buNone/>
            </a:pPr>
            <a:r>
              <a:rPr lang="en-US" sz="1500" dirty="0"/>
              <a:t>          * Cipher Block Chaining Message Authentication Code Protocol (CCMP)</a:t>
            </a:r>
          </a:p>
          <a:p>
            <a:pPr marL="0" indent="0">
              <a:buNone/>
            </a:pPr>
            <a:r>
              <a:rPr lang="en-US" sz="1500" dirty="0"/>
              <a:t>          * IPSEC/GRE, TLS, GMPLS</a:t>
            </a:r>
          </a:p>
          <a:p>
            <a:pPr marL="0" indent="0">
              <a:buNone/>
            </a:pPr>
            <a:r>
              <a:rPr lang="en-US" sz="1500" dirty="0"/>
              <a:t>          * Traffic Engineering: </a:t>
            </a:r>
            <a:r>
              <a:rPr lang="en-US" sz="1500" dirty="0" err="1"/>
              <a:t>DiffServ</a:t>
            </a:r>
            <a:r>
              <a:rPr lang="en-US" sz="1500" dirty="0"/>
              <a:t>, RSVP</a:t>
            </a:r>
          </a:p>
          <a:p>
            <a:pPr marL="0" indent="0">
              <a:buNone/>
            </a:pPr>
            <a:endParaRPr lang="en-US" sz="1500" dirty="0"/>
          </a:p>
        </p:txBody>
      </p:sp>
      <p:pic>
        <p:nvPicPr>
          <p:cNvPr id="4" name="Picture 3"/>
          <p:cNvPicPr>
            <a:picLocks noChangeAspect="1"/>
          </p:cNvPicPr>
          <p:nvPr/>
        </p:nvPicPr>
        <p:blipFill>
          <a:blip r:embed="rId3" cstate="print">
            <a:alphaModFix/>
            <a:lum/>
          </a:blip>
          <a:srcRect/>
          <a:stretch>
            <a:fillRect/>
          </a:stretch>
        </p:blipFill>
        <p:spPr>
          <a:xfrm>
            <a:off x="2483748" y="1036909"/>
            <a:ext cx="3322332" cy="829527"/>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600" y="609600"/>
            <a:ext cx="8294400" cy="147732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 Military Tested Layer 2 End to End </a:t>
            </a:r>
            <a:br>
              <a:rPr lang="en-US" sz="2900" dirty="0"/>
            </a:br>
            <a:r>
              <a:rPr lang="en-US" sz="2900" dirty="0"/>
              <a:t>Network Agnostic Encrypted Security</a:t>
            </a:r>
            <a:br>
              <a:rPr lang="en-US" sz="2900" dirty="0"/>
            </a:br>
            <a:r>
              <a:rPr lang="en-US" sz="2900" i="1" dirty="0"/>
              <a:t>Cloaking the Net</a:t>
            </a:r>
          </a:p>
        </p:txBody>
      </p:sp>
      <p:pic>
        <p:nvPicPr>
          <p:cNvPr id="3" name="Picture 2"/>
          <p:cNvPicPr>
            <a:picLocks noChangeAspect="1"/>
          </p:cNvPicPr>
          <p:nvPr/>
        </p:nvPicPr>
        <p:blipFill>
          <a:blip r:embed="rId3" cstate="print">
            <a:alphaModFix/>
            <a:lum/>
          </a:blip>
          <a:srcRect/>
          <a:stretch>
            <a:fillRect/>
          </a:stretch>
        </p:blipFill>
        <p:spPr>
          <a:xfrm>
            <a:off x="1219200" y="5257800"/>
            <a:ext cx="1866240" cy="829527"/>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1371600" y="2514600"/>
            <a:ext cx="1381965" cy="621819"/>
          </a:xfrm>
          <a:prstGeom prst="rect">
            <a:avLst/>
          </a:prstGeom>
          <a:noFill/>
          <a:ln>
            <a:noFill/>
          </a:ln>
        </p:spPr>
      </p:pic>
      <p:pic>
        <p:nvPicPr>
          <p:cNvPr id="5" name="Picture 4"/>
          <p:cNvPicPr>
            <a:picLocks noChangeAspect="1"/>
          </p:cNvPicPr>
          <p:nvPr/>
        </p:nvPicPr>
        <p:blipFill>
          <a:blip r:embed="rId5" cstate="print">
            <a:alphaModFix/>
            <a:lum/>
          </a:blip>
          <a:srcRect/>
          <a:stretch>
            <a:fillRect/>
          </a:stretch>
        </p:blipFill>
        <p:spPr>
          <a:xfrm>
            <a:off x="6553200" y="2590800"/>
            <a:ext cx="1451520" cy="622144"/>
          </a:xfrm>
          <a:prstGeom prst="rect">
            <a:avLst/>
          </a:prstGeom>
          <a:noFill/>
          <a:ln>
            <a:noFill/>
          </a:ln>
        </p:spPr>
      </p:pic>
      <p:pic>
        <p:nvPicPr>
          <p:cNvPr id="6" name="Picture 5"/>
          <p:cNvPicPr>
            <a:picLocks noChangeAspect="1"/>
          </p:cNvPicPr>
          <p:nvPr/>
        </p:nvPicPr>
        <p:blipFill>
          <a:blip r:embed="rId6" cstate="print">
            <a:alphaModFix/>
            <a:lum/>
          </a:blip>
          <a:srcRect/>
          <a:stretch>
            <a:fillRect/>
          </a:stretch>
        </p:blipFill>
        <p:spPr>
          <a:xfrm>
            <a:off x="6400800" y="5029200"/>
            <a:ext cx="1866240" cy="1243964"/>
          </a:xfrm>
          <a:prstGeom prst="rect">
            <a:avLst/>
          </a:prstGeom>
          <a:noFill/>
          <a:ln>
            <a:noFill/>
          </a:ln>
        </p:spPr>
      </p:pic>
      <p:pic>
        <p:nvPicPr>
          <p:cNvPr id="8" name="Picture 7"/>
          <p:cNvPicPr>
            <a:picLocks noChangeAspect="1"/>
          </p:cNvPicPr>
          <p:nvPr/>
        </p:nvPicPr>
        <p:blipFill>
          <a:blip r:embed="rId7" cstate="print">
            <a:alphaModFix/>
            <a:lum/>
          </a:blip>
          <a:srcRect/>
          <a:stretch>
            <a:fillRect/>
          </a:stretch>
        </p:blipFill>
        <p:spPr>
          <a:xfrm>
            <a:off x="3962400" y="5181600"/>
            <a:ext cx="1105702" cy="716855"/>
          </a:xfrm>
          <a:prstGeom prst="rect">
            <a:avLst/>
          </a:prstGeom>
          <a:noFill/>
          <a:ln>
            <a:noFill/>
          </a:ln>
        </p:spPr>
      </p:pic>
      <p:pic>
        <p:nvPicPr>
          <p:cNvPr id="9" name="Picture 8"/>
          <p:cNvPicPr>
            <a:picLocks noChangeAspect="1"/>
          </p:cNvPicPr>
          <p:nvPr/>
        </p:nvPicPr>
        <p:blipFill>
          <a:blip r:embed="rId8" cstate="print">
            <a:alphaModFix/>
            <a:lum/>
          </a:blip>
          <a:srcRect/>
          <a:stretch>
            <a:fillRect/>
          </a:stretch>
        </p:blipFill>
        <p:spPr>
          <a:xfrm>
            <a:off x="1752600" y="3352800"/>
            <a:ext cx="5149059" cy="1416728"/>
          </a:xfrm>
          <a:prstGeom prst="rect">
            <a:avLst/>
          </a:prstGeom>
          <a:noFill/>
          <a:ln>
            <a:noFill/>
          </a:ln>
        </p:spPr>
      </p:pic>
      <p:sp>
        <p:nvSpPr>
          <p:cNvPr id="14" name="TextBox 13"/>
          <p:cNvSpPr txBox="1"/>
          <p:nvPr/>
        </p:nvSpPr>
        <p:spPr>
          <a:xfrm>
            <a:off x="3886200" y="2438400"/>
            <a:ext cx="1600200" cy="646331"/>
          </a:xfrm>
          <a:prstGeom prst="rect">
            <a:avLst/>
          </a:prstGeom>
          <a:noFill/>
        </p:spPr>
        <p:txBody>
          <a:bodyPr wrap="square" rtlCol="0">
            <a:spAutoFit/>
          </a:bodyPr>
          <a:lstStyle/>
          <a:p>
            <a:r>
              <a:rPr lang="en-US" sz="3600" dirty="0" smtClean="0"/>
              <a:t>Legacy</a:t>
            </a:r>
            <a:endParaRPr lang="en-US" sz="3600" dirty="0"/>
          </a:p>
        </p:txBody>
      </p:sp>
      <p:sp>
        <p:nvSpPr>
          <p:cNvPr id="15" name="TextBox 14"/>
          <p:cNvSpPr txBox="1"/>
          <p:nvPr/>
        </p:nvSpPr>
        <p:spPr>
          <a:xfrm>
            <a:off x="4800600" y="4800600"/>
            <a:ext cx="3048000" cy="307777"/>
          </a:xfrm>
          <a:prstGeom prst="rect">
            <a:avLst/>
          </a:prstGeom>
          <a:noFill/>
        </p:spPr>
        <p:txBody>
          <a:bodyPr wrap="square" rtlCol="0">
            <a:spAutoFit/>
          </a:bodyPr>
          <a:lstStyle/>
          <a:p>
            <a:r>
              <a:rPr lang="en-US" sz="1400" dirty="0" smtClean="0"/>
              <a:t>Layer  2 Network Cloaking</a:t>
            </a:r>
            <a:endParaRPr lang="en-US" sz="1400" dirty="0"/>
          </a:p>
        </p:txBody>
      </p:sp>
      <p:sp>
        <p:nvSpPr>
          <p:cNvPr id="16" name="TextBox 15"/>
          <p:cNvSpPr txBox="1"/>
          <p:nvPr/>
        </p:nvSpPr>
        <p:spPr>
          <a:xfrm>
            <a:off x="2514600" y="4800600"/>
            <a:ext cx="2209800" cy="307777"/>
          </a:xfrm>
          <a:prstGeom prst="rect">
            <a:avLst/>
          </a:prstGeom>
          <a:noFill/>
        </p:spPr>
        <p:txBody>
          <a:bodyPr wrap="square" rtlCol="0">
            <a:spAutoFit/>
          </a:bodyPr>
          <a:lstStyle/>
          <a:p>
            <a:r>
              <a:rPr lang="en-US" sz="1400" dirty="0" smtClean="0"/>
              <a:t>Network Vulnerabilities</a:t>
            </a:r>
            <a:endParaRPr lang="en-US" sz="1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04800" y="457200"/>
            <a:ext cx="8229600" cy="1064272"/>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a:t>Military Grade Layer 2 Encryption</a:t>
            </a:r>
          </a:p>
        </p:txBody>
      </p:sp>
      <p:sp>
        <p:nvSpPr>
          <p:cNvPr id="3" name="TextBox 2"/>
          <p:cNvSpPr txBox="1"/>
          <p:nvPr/>
        </p:nvSpPr>
        <p:spPr>
          <a:xfrm>
            <a:off x="207360" y="1866436"/>
            <a:ext cx="8709120" cy="5095713"/>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2400"/>
            </a:pPr>
            <a:r>
              <a:rPr lang="en-US" sz="2200" b="1" dirty="0">
                <a:latin typeface="Arial" pitchFamily="18"/>
                <a:ea typeface="Lucida Sans Unicode" pitchFamily="2"/>
                <a:cs typeface="Mangal" pitchFamily="2"/>
              </a:rPr>
              <a:t>Securing wireless Local Area Network interconnections with Layer 2 encryption</a:t>
            </a:r>
          </a:p>
          <a:p>
            <a:pPr hangingPunct="0">
              <a:buNone/>
              <a:defRPr sz="2400"/>
            </a:pPr>
            <a:r>
              <a:rPr lang="en-US" sz="2200" dirty="0">
                <a:latin typeface="Arial" pitchFamily="18"/>
                <a:ea typeface="Lucida Sans Unicode" pitchFamily="2"/>
                <a:cs typeface="Mangal" pitchFamily="2"/>
              </a:rPr>
              <a:t>By 	</a:t>
            </a:r>
          </a:p>
          <a:p>
            <a:pPr hangingPunct="0">
              <a:buNone/>
              <a:defRPr sz="2400"/>
            </a:pPr>
            <a:r>
              <a:rPr lang="en-US" sz="2200" dirty="0">
                <a:latin typeface="Arial" pitchFamily="18"/>
                <a:ea typeface="Lucida Sans Unicode" pitchFamily="2"/>
                <a:cs typeface="Mangal" pitchFamily="2"/>
              </a:rPr>
              <a:t>	</a:t>
            </a:r>
          </a:p>
          <a:p>
            <a:pPr hangingPunct="0">
              <a:buNone/>
              <a:defRPr sz="2400"/>
            </a:pPr>
            <a:endParaRPr lang="en-US" sz="2200" dirty="0">
              <a:latin typeface="Arial" pitchFamily="18"/>
              <a:ea typeface="Lucida Sans Unicode" pitchFamily="2"/>
              <a:cs typeface="Mangal" pitchFamily="2"/>
            </a:endParaRPr>
          </a:p>
          <a:p>
            <a:pPr hangingPunct="0">
              <a:buNone/>
              <a:defRPr sz="2400"/>
            </a:pPr>
            <a:endParaRPr lang="en-US" sz="2200" dirty="0">
              <a:latin typeface="Arial" pitchFamily="18"/>
              <a:ea typeface="Lucida Sans Unicode" pitchFamily="2"/>
              <a:cs typeface="Mangal" pitchFamily="2"/>
            </a:endParaRPr>
          </a:p>
          <a:p>
            <a:pPr hangingPunct="0">
              <a:buNone/>
              <a:defRPr sz="2400"/>
            </a:pPr>
            <a:r>
              <a:rPr lang="en-US" sz="2200" dirty="0">
                <a:latin typeface="Arial" pitchFamily="18"/>
                <a:ea typeface="Lucida Sans Unicode" pitchFamily="2"/>
                <a:cs typeface="Mangal" pitchFamily="2"/>
              </a:rPr>
              <a:t>Juan </a:t>
            </a:r>
            <a:r>
              <a:rPr lang="en-US" sz="2200" dirty="0" err="1">
                <a:latin typeface="Arial" pitchFamily="18"/>
                <a:ea typeface="Lucida Sans Unicode" pitchFamily="2"/>
                <a:cs typeface="Mangal" pitchFamily="2"/>
              </a:rPr>
              <a:t>Asenjo</a:t>
            </a:r>
            <a:endParaRPr lang="en-US" sz="2200" dirty="0">
              <a:latin typeface="Arial" pitchFamily="18"/>
              <a:ea typeface="Lucida Sans Unicode" pitchFamily="2"/>
              <a:cs typeface="Mangal" pitchFamily="2"/>
            </a:endParaRPr>
          </a:p>
          <a:p>
            <a:pPr hangingPunct="0">
              <a:buNone/>
              <a:defRPr sz="2400"/>
            </a:pPr>
            <a:r>
              <a:rPr lang="en-US" sz="2200" dirty="0">
                <a:latin typeface="Arial" pitchFamily="18"/>
                <a:ea typeface="Lucida Sans Unicode" pitchFamily="2"/>
                <a:cs typeface="Mangal" pitchFamily="2"/>
              </a:rPr>
              <a:t>Thales e-Security</a:t>
            </a:r>
          </a:p>
          <a:p>
            <a:pPr hangingPunct="0">
              <a:buNone/>
              <a:defRPr sz="2400"/>
            </a:pPr>
            <a:endParaRPr lang="en-US" sz="2200" dirty="0">
              <a:latin typeface="Arial" pitchFamily="18"/>
              <a:ea typeface="Lucida Sans Unicode" pitchFamily="2"/>
              <a:cs typeface="Mangal" pitchFamily="2"/>
            </a:endParaRPr>
          </a:p>
          <a:p>
            <a:pPr hangingPunct="0">
              <a:buNone/>
              <a:defRPr sz="2400"/>
            </a:pPr>
            <a:r>
              <a:rPr lang="en-US" sz="1600" dirty="0">
                <a:latin typeface="Arial" pitchFamily="18"/>
                <a:ea typeface="Lucida Sans Unicode" pitchFamily="2"/>
                <a:cs typeface="Mangal" pitchFamily="2"/>
              </a:rPr>
              <a:t>Enabling military and civilian government operations to dynamically interconnect Local Area Networks (LANs), wireless technologies are a lifesaver in environments where wired connections are cost-prohibitive  or just not practical. However, transmitting sensitive information over  the airwaves presents security challenges including passive attacks and active attacks. Enter Layer 2 encryption, which can effectively  thwart these security challenges. (U.S. Air Force photo by Senior Airman Julianne Showalter)</a:t>
            </a:r>
          </a:p>
        </p:txBody>
      </p:sp>
      <p:pic>
        <p:nvPicPr>
          <p:cNvPr id="4" name="Picture 3"/>
          <p:cNvPicPr>
            <a:picLocks noChangeAspect="1"/>
          </p:cNvPicPr>
          <p:nvPr/>
        </p:nvPicPr>
        <p:blipFill>
          <a:blip r:embed="rId3" cstate="print">
            <a:alphaModFix/>
            <a:lum/>
          </a:blip>
          <a:srcRect/>
          <a:stretch>
            <a:fillRect/>
          </a:stretch>
        </p:blipFill>
        <p:spPr>
          <a:xfrm>
            <a:off x="1036800" y="2695963"/>
            <a:ext cx="829440" cy="830507"/>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3525120" y="2627052"/>
            <a:ext cx="1943633" cy="1727964"/>
          </a:xfrm>
          <a:prstGeom prst="rect">
            <a:avLst/>
          </a:prstGeom>
          <a:noFill/>
          <a:ln>
            <a:noFill/>
          </a:ln>
        </p:spPr>
      </p:pic>
      <p:pic>
        <p:nvPicPr>
          <p:cNvPr id="6" name="Picture 5"/>
          <p:cNvPicPr>
            <a:picLocks noChangeAspect="1"/>
          </p:cNvPicPr>
          <p:nvPr/>
        </p:nvPicPr>
        <p:blipFill>
          <a:blip r:embed="rId5" cstate="print">
            <a:alphaModFix/>
            <a:lum/>
          </a:blip>
          <a:srcRect/>
          <a:stretch>
            <a:fillRect/>
          </a:stretch>
        </p:blipFill>
        <p:spPr>
          <a:xfrm>
            <a:off x="3525120" y="1201508"/>
            <a:ext cx="1330370" cy="664927"/>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90600" y="381000"/>
            <a:ext cx="7618560" cy="106283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The Advantages of</a:t>
            </a:r>
            <a:br>
              <a:rPr lang="en-US" sz="2900" dirty="0"/>
            </a:br>
            <a:r>
              <a:rPr lang="en-US" sz="2900" dirty="0"/>
              <a:t> Layer 2 Encryption</a:t>
            </a:r>
          </a:p>
        </p:txBody>
      </p:sp>
      <p:sp>
        <p:nvSpPr>
          <p:cNvPr id="3" name="TextBox 2"/>
          <p:cNvSpPr txBox="1"/>
          <p:nvPr/>
        </p:nvSpPr>
        <p:spPr>
          <a:xfrm>
            <a:off x="1219200" y="1447800"/>
            <a:ext cx="6999000" cy="48006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800"/>
            </a:pPr>
            <a:r>
              <a:rPr lang="en-US" sz="1600" dirty="0">
                <a:latin typeface="Arial" pitchFamily="18"/>
                <a:ea typeface="Lucida Sans Unicode" pitchFamily="2"/>
                <a:cs typeface="Mangal" pitchFamily="2"/>
              </a:rPr>
              <a:t> </a:t>
            </a:r>
            <a:r>
              <a:rPr lang="en-US" sz="1400" dirty="0">
                <a:latin typeface="Arial" pitchFamily="18"/>
                <a:ea typeface="Lucida Sans Unicode" pitchFamily="2"/>
                <a:cs typeface="Mangal" pitchFamily="2"/>
              </a:rPr>
              <a:t>Layer 2 encryption  is the industry’s first Wireless Firewall.</a:t>
            </a:r>
          </a:p>
          <a:p>
            <a:pPr hangingPunct="0">
              <a:buNone/>
              <a:defRPr sz="1800"/>
            </a:pPr>
            <a:r>
              <a:rPr lang="en-US" sz="1400" dirty="0">
                <a:latin typeface="Arial" pitchFamily="18"/>
                <a:ea typeface="Lucida Sans Unicode" pitchFamily="2"/>
                <a:cs typeface="Mangal" pitchFamily="2"/>
              </a:rPr>
              <a:t> </a:t>
            </a:r>
          </a:p>
          <a:p>
            <a:pPr hangingPunct="0">
              <a:buNone/>
              <a:defRPr sz="1800"/>
            </a:pPr>
            <a:r>
              <a:rPr lang="en-US" sz="1400" dirty="0">
                <a:latin typeface="Arial" pitchFamily="18"/>
                <a:ea typeface="Lucida Sans Unicode" pitchFamily="2"/>
                <a:cs typeface="Mangal" pitchFamily="2"/>
              </a:rPr>
              <a:t> Like a firewall, it supports policy filters to control what services users can access on a     </a:t>
            </a:r>
          </a:p>
          <a:p>
            <a:pPr hangingPunct="0">
              <a:buNone/>
              <a:defRPr sz="1800"/>
            </a:pPr>
            <a:r>
              <a:rPr lang="en-US" sz="1400" dirty="0">
                <a:latin typeface="Arial" pitchFamily="18"/>
                <a:ea typeface="Lucida Sans Unicode" pitchFamily="2"/>
                <a:cs typeface="Mangal" pitchFamily="2"/>
              </a:rPr>
              <a:t>  network and provide an audit trail.</a:t>
            </a:r>
          </a:p>
          <a:p>
            <a:pPr hangingPunct="0">
              <a:buNone/>
              <a:defRPr sz="1800"/>
            </a:pPr>
            <a:r>
              <a:rPr lang="en-US" sz="1400" dirty="0">
                <a:latin typeface="Arial" pitchFamily="18"/>
                <a:ea typeface="Lucida Sans Unicode" pitchFamily="2"/>
                <a:cs typeface="Mangal" pitchFamily="2"/>
              </a:rPr>
              <a:t> </a:t>
            </a:r>
          </a:p>
          <a:p>
            <a:pPr hangingPunct="0">
              <a:buNone/>
              <a:defRPr sz="1800"/>
            </a:pPr>
            <a:r>
              <a:rPr lang="en-US" sz="1400" dirty="0">
                <a:latin typeface="Arial" pitchFamily="18"/>
                <a:ea typeface="Lucida Sans Unicode" pitchFamily="2"/>
                <a:cs typeface="Mangal" pitchFamily="2"/>
              </a:rPr>
              <a:t> It protects data in-transit for </a:t>
            </a:r>
            <a:r>
              <a:rPr lang="en-US" sz="1400" dirty="0" err="1">
                <a:latin typeface="Arial" pitchFamily="18"/>
                <a:ea typeface="Lucida Sans Unicode" pitchFamily="2"/>
                <a:cs typeface="Mangal" pitchFamily="2"/>
              </a:rPr>
              <a:t>WiFi</a:t>
            </a:r>
            <a:r>
              <a:rPr lang="en-US" sz="1400" dirty="0">
                <a:latin typeface="Arial" pitchFamily="18"/>
                <a:ea typeface="Lucida Sans Unicode" pitchFamily="2"/>
                <a:cs typeface="Mangal" pitchFamily="2"/>
              </a:rPr>
              <a:t>, </a:t>
            </a:r>
            <a:r>
              <a:rPr lang="en-US" sz="1400" dirty="0" err="1">
                <a:latin typeface="Arial" pitchFamily="18"/>
                <a:ea typeface="Lucida Sans Unicode" pitchFamily="2"/>
                <a:cs typeface="Mangal" pitchFamily="2"/>
              </a:rPr>
              <a:t>WiMax</a:t>
            </a:r>
            <a:r>
              <a:rPr lang="en-US" sz="1400" dirty="0">
                <a:latin typeface="Arial" pitchFamily="18"/>
                <a:ea typeface="Lucida Sans Unicode" pitchFamily="2"/>
                <a:cs typeface="Mangal" pitchFamily="2"/>
              </a:rPr>
              <a:t>, Mesh, 3G, 4G, </a:t>
            </a:r>
            <a:r>
              <a:rPr lang="en-US" sz="1400" dirty="0" err="1">
                <a:latin typeface="Arial" pitchFamily="18"/>
                <a:ea typeface="Lucida Sans Unicode" pitchFamily="2"/>
                <a:cs typeface="Mangal" pitchFamily="2"/>
              </a:rPr>
              <a:t>Zigbee</a:t>
            </a:r>
            <a:r>
              <a:rPr lang="en-US" sz="1400" dirty="0">
                <a:latin typeface="Arial" pitchFamily="18"/>
                <a:ea typeface="Lucida Sans Unicode" pitchFamily="2"/>
                <a:cs typeface="Mangal" pitchFamily="2"/>
              </a:rPr>
              <a:t> or LANs</a:t>
            </a:r>
          </a:p>
          <a:p>
            <a:pPr hangingPunct="0">
              <a:buNone/>
              <a:defRPr sz="1800"/>
            </a:pPr>
            <a:endParaRPr lang="en-US" sz="1400" dirty="0">
              <a:latin typeface="Arial" pitchFamily="18"/>
              <a:ea typeface="Lucida Sans Unicode" pitchFamily="2"/>
              <a:cs typeface="Mangal" pitchFamily="2"/>
            </a:endParaRPr>
          </a:p>
          <a:p>
            <a:pPr hangingPunct="0">
              <a:buNone/>
              <a:defRPr sz="1800"/>
            </a:pPr>
            <a:r>
              <a:rPr lang="en-US" sz="1400" dirty="0">
                <a:latin typeface="Arial" pitchFamily="18"/>
                <a:ea typeface="Lucida Sans Unicode" pitchFamily="2"/>
                <a:cs typeface="Mangal" pitchFamily="2"/>
              </a:rPr>
              <a:t> Like a VPN, it provides encrypted network access for users via a client</a:t>
            </a:r>
          </a:p>
          <a:p>
            <a:pPr hangingPunct="0">
              <a:buNone/>
              <a:defRPr sz="1800"/>
            </a:pPr>
            <a:endParaRPr lang="en-US" sz="1400" dirty="0">
              <a:latin typeface="Arial" pitchFamily="18"/>
              <a:ea typeface="Lucida Sans Unicode" pitchFamily="2"/>
              <a:cs typeface="Mangal" pitchFamily="2"/>
            </a:endParaRPr>
          </a:p>
          <a:p>
            <a:pPr hangingPunct="0">
              <a:buNone/>
              <a:defRPr sz="1800"/>
            </a:pPr>
            <a:r>
              <a:rPr lang="en-US" sz="1400" dirty="0">
                <a:latin typeface="Arial" pitchFamily="18"/>
                <a:ea typeface="Lucida Sans Unicode" pitchFamily="2"/>
                <a:cs typeface="Mangal" pitchFamily="2"/>
              </a:rPr>
              <a:t> Better than a firewall or a VPN because it is Layer-2, with performance and simplicity</a:t>
            </a:r>
          </a:p>
          <a:p>
            <a:pPr hangingPunct="0">
              <a:buNone/>
              <a:defRPr sz="1800"/>
            </a:pPr>
            <a:r>
              <a:rPr lang="en-US" sz="1400" dirty="0">
                <a:latin typeface="Arial" pitchFamily="18"/>
                <a:ea typeface="Lucida Sans Unicode" pitchFamily="2"/>
                <a:cs typeface="Mangal" pitchFamily="2"/>
              </a:rPr>
              <a:t>  advantages   over </a:t>
            </a:r>
            <a:r>
              <a:rPr lang="en-US" sz="1400" dirty="0" err="1">
                <a:latin typeface="Arial" pitchFamily="18"/>
                <a:ea typeface="Lucida Sans Unicode" pitchFamily="2"/>
                <a:cs typeface="Mangal" pitchFamily="2"/>
              </a:rPr>
              <a:t>IPsec</a:t>
            </a:r>
            <a:r>
              <a:rPr lang="en-US" sz="1400" dirty="0">
                <a:latin typeface="Arial" pitchFamily="18"/>
                <a:ea typeface="Lucida Sans Unicode" pitchFamily="2"/>
                <a:cs typeface="Mangal" pitchFamily="2"/>
              </a:rPr>
              <a:t> or SSL</a:t>
            </a:r>
          </a:p>
          <a:p>
            <a:pPr hangingPunct="0">
              <a:buNone/>
              <a:defRPr sz="1800"/>
            </a:pPr>
            <a:endParaRPr lang="en-US" sz="1400" dirty="0">
              <a:latin typeface="Arial" pitchFamily="18"/>
              <a:ea typeface="Lucida Sans Unicode" pitchFamily="2"/>
              <a:cs typeface="Mangal" pitchFamily="2"/>
            </a:endParaRPr>
          </a:p>
          <a:p>
            <a:pPr hangingPunct="0">
              <a:buNone/>
              <a:defRPr sz="1800"/>
            </a:pPr>
            <a:r>
              <a:rPr lang="en-US" sz="1400" dirty="0">
                <a:latin typeface="Arial" pitchFamily="18"/>
                <a:ea typeface="Lucida Sans Unicode" pitchFamily="2"/>
                <a:cs typeface="Mangal" pitchFamily="2"/>
              </a:rPr>
              <a:t> FIPS 140-2 certified strong AES encryption</a:t>
            </a:r>
          </a:p>
          <a:p>
            <a:pPr hangingPunct="0">
              <a:buNone/>
              <a:defRPr sz="1800"/>
            </a:pPr>
            <a:endParaRPr lang="en-US" sz="1400" dirty="0">
              <a:latin typeface="Arial" pitchFamily="18"/>
              <a:ea typeface="Lucida Sans Unicode" pitchFamily="2"/>
              <a:cs typeface="Mangal" pitchFamily="2"/>
            </a:endParaRPr>
          </a:p>
          <a:p>
            <a:pPr hangingPunct="0">
              <a:buNone/>
              <a:defRPr sz="1800"/>
            </a:pPr>
            <a:r>
              <a:rPr lang="en-US" sz="1400" dirty="0">
                <a:latin typeface="Arial" pitchFamily="18"/>
                <a:ea typeface="Lucida Sans Unicode" pitchFamily="2"/>
                <a:cs typeface="Mangal" pitchFamily="2"/>
              </a:rPr>
              <a:t> Offers best-of-breed wireless security: strong encryption, authentication and access</a:t>
            </a:r>
          </a:p>
          <a:p>
            <a:pPr hangingPunct="0">
              <a:buNone/>
              <a:defRPr sz="1800"/>
            </a:pPr>
            <a:r>
              <a:rPr lang="en-US" sz="1400" dirty="0">
                <a:latin typeface="Arial" pitchFamily="18"/>
                <a:ea typeface="Lucida Sans Unicode" pitchFamily="2"/>
                <a:cs typeface="Mangal" pitchFamily="2"/>
              </a:rPr>
              <a:t> </a:t>
            </a:r>
          </a:p>
          <a:p>
            <a:pPr hangingPunct="0">
              <a:buNone/>
              <a:defRPr sz="1800"/>
            </a:pPr>
            <a:r>
              <a:rPr lang="en-US" sz="1400" dirty="0">
                <a:latin typeface="Arial" pitchFamily="18"/>
                <a:ea typeface="Lucida Sans Unicode" pitchFamily="2"/>
                <a:cs typeface="Mangal" pitchFamily="2"/>
              </a:rPr>
              <a:t> Control  comparable to WPA2-Enterprise, even on legacy </a:t>
            </a:r>
            <a:r>
              <a:rPr lang="en-US" sz="1400" dirty="0" err="1">
                <a:latin typeface="Arial" pitchFamily="18"/>
                <a:ea typeface="Lucida Sans Unicode" pitchFamily="2"/>
                <a:cs typeface="Mangal" pitchFamily="2"/>
              </a:rPr>
              <a:t>WiFi</a:t>
            </a:r>
            <a:r>
              <a:rPr lang="en-US" sz="1400" dirty="0">
                <a:latin typeface="Arial" pitchFamily="18"/>
                <a:ea typeface="Lucida Sans Unicode" pitchFamily="2"/>
                <a:cs typeface="Mangal" pitchFamily="2"/>
              </a:rPr>
              <a:t> with no security</a:t>
            </a:r>
          </a:p>
          <a:p>
            <a:pPr hangingPunct="0">
              <a:buNone/>
              <a:defRPr sz="1800"/>
            </a:pPr>
            <a:r>
              <a:rPr lang="en-US" sz="1400" dirty="0">
                <a:latin typeface="Arial" pitchFamily="18"/>
                <a:ea typeface="Lucida Sans Unicode" pitchFamily="2"/>
                <a:cs typeface="Mangal" pitchFamily="2"/>
              </a:rPr>
              <a:t> or weak security like WEP</a:t>
            </a:r>
          </a:p>
          <a:p>
            <a:pPr hangingPunct="0">
              <a:buNone/>
              <a:defRPr sz="1800"/>
            </a:pPr>
            <a:r>
              <a:rPr lang="en-US" sz="1400" dirty="0">
                <a:latin typeface="Arial" pitchFamily="18"/>
                <a:ea typeface="Lucida Sans Unicode" pitchFamily="2"/>
                <a:cs typeface="Mangal" pitchFamily="2"/>
              </a:rPr>
              <a:t/>
            </a:r>
            <a:br>
              <a:rPr lang="en-US" sz="1400" dirty="0">
                <a:latin typeface="Arial" pitchFamily="18"/>
                <a:ea typeface="Lucida Sans Unicode" pitchFamily="2"/>
                <a:cs typeface="Mangal" pitchFamily="2"/>
              </a:rPr>
            </a:br>
            <a:r>
              <a:rPr lang="en-US" sz="1400" dirty="0">
                <a:latin typeface="Arial" pitchFamily="18"/>
                <a:ea typeface="Lucida Sans Unicode" pitchFamily="2"/>
                <a:cs typeface="Mangal" pitchFamily="2"/>
              </a:rPr>
              <a:t> Makes the network </a:t>
            </a:r>
            <a:r>
              <a:rPr lang="en-US" sz="1400" dirty="0" err="1">
                <a:latin typeface="Arial" pitchFamily="18"/>
                <a:ea typeface="Lucida Sans Unicode" pitchFamily="2"/>
                <a:cs typeface="Mangal" pitchFamily="2"/>
              </a:rPr>
              <a:t>unsniffable</a:t>
            </a:r>
            <a:r>
              <a:rPr lang="en-US" sz="1400" dirty="0">
                <a:latin typeface="Arial" pitchFamily="18"/>
                <a:ea typeface="Lucida Sans Unicode" pitchFamily="2"/>
                <a:cs typeface="Mangal" pitchFamily="2"/>
              </a:rPr>
              <a:t>.</a:t>
            </a:r>
          </a:p>
          <a:p>
            <a:pPr hangingPunct="0">
              <a:buNone/>
              <a:defRPr sz="1800"/>
            </a:pPr>
            <a:endParaRPr lang="en-US" sz="1400" dirty="0">
              <a:latin typeface="Arial" pitchFamily="18"/>
              <a:ea typeface="Lucida Sans Unicode" pitchFamily="2"/>
              <a:cs typeface="Mangal" pitchFamily="2"/>
            </a:endParaRPr>
          </a:p>
          <a:p>
            <a:pPr hangingPunct="0">
              <a:buNone/>
              <a:defRPr sz="1800"/>
            </a:pPr>
            <a:r>
              <a:rPr lang="en-US" sz="1400" dirty="0">
                <a:latin typeface="Arial" pitchFamily="18"/>
                <a:ea typeface="Lucida Sans Unicode" pitchFamily="2"/>
                <a:cs typeface="Mangal" pitchFamily="2"/>
              </a:rPr>
              <a:t> Improves any network topology by adding blanket end-to-end encryption</a:t>
            </a:r>
          </a:p>
        </p:txBody>
      </p:sp>
      <p:pic>
        <p:nvPicPr>
          <p:cNvPr id="4" name="Picture 3"/>
          <p:cNvPicPr>
            <a:picLocks noChangeAspect="1"/>
          </p:cNvPicPr>
          <p:nvPr/>
        </p:nvPicPr>
        <p:blipFill>
          <a:blip r:embed="rId3" cstate="print">
            <a:alphaModFix/>
            <a:lum/>
          </a:blip>
          <a:srcRect/>
          <a:stretch>
            <a:fillRect/>
          </a:stretch>
        </p:blipFill>
        <p:spPr>
          <a:xfrm>
            <a:off x="533400" y="838200"/>
            <a:ext cx="2064783" cy="457545"/>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7162800" y="1143000"/>
            <a:ext cx="1503115" cy="189746"/>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38200" y="685800"/>
            <a:ext cx="7464960" cy="1038349"/>
          </a:xfrm>
        </p:spPr>
        <p:txBody>
          <a:bodyPr wrap="square" lIns="82945" tIns="82945" rIns="82945" bIns="41473"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Embedded Security</a:t>
            </a:r>
          </a:p>
        </p:txBody>
      </p:sp>
      <p:pic>
        <p:nvPicPr>
          <p:cNvPr id="3" name="Picture 2"/>
          <p:cNvPicPr>
            <a:picLocks noChangeAspect="1"/>
          </p:cNvPicPr>
          <p:nvPr/>
        </p:nvPicPr>
        <p:blipFill>
          <a:blip r:embed="rId3" cstate="print">
            <a:alphaModFix/>
            <a:lum/>
          </a:blip>
          <a:srcRect/>
          <a:stretch>
            <a:fillRect/>
          </a:stretch>
        </p:blipFill>
        <p:spPr>
          <a:xfrm>
            <a:off x="2743200" y="1752600"/>
            <a:ext cx="4447627" cy="3733525"/>
          </a:xfrm>
          <a:prstGeom prst="rect">
            <a:avLst/>
          </a:prstGeom>
          <a:noFill/>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914400" y="2438400"/>
            <a:ext cx="7464960" cy="3785652"/>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n-US" sz="1600" b="1" dirty="0"/>
              <a:t>Embedded device security is designed to secure all aspects of any connected device, computer or service. They are built on a common architecture and share a common  cryptographic code base.  </a:t>
            </a:r>
          </a:p>
          <a:p>
            <a:pPr marL="0" indent="0">
              <a:buNone/>
            </a:pPr>
            <a:endParaRPr lang="en-US" sz="1600" b="1" dirty="0"/>
          </a:p>
          <a:p>
            <a:pPr marL="0" indent="0">
              <a:buNone/>
            </a:pPr>
            <a:r>
              <a:rPr lang="en-US" sz="1600" b="1" dirty="0"/>
              <a:t>    * Minimal latency       </a:t>
            </a:r>
          </a:p>
          <a:p>
            <a:pPr marL="0" indent="0">
              <a:buNone/>
            </a:pPr>
            <a:r>
              <a:rPr lang="en-US" sz="1600" b="1" dirty="0"/>
              <a:t>    * Low power consumption</a:t>
            </a:r>
          </a:p>
          <a:p>
            <a:pPr marL="0" indent="0">
              <a:buNone/>
            </a:pPr>
            <a:r>
              <a:rPr lang="en-US" sz="1600" b="1" dirty="0"/>
              <a:t>    * Low memory</a:t>
            </a:r>
          </a:p>
          <a:p>
            <a:pPr marL="0" indent="0">
              <a:buNone/>
            </a:pPr>
            <a:r>
              <a:rPr lang="en-US" sz="1600" b="1" dirty="0"/>
              <a:t>    * Minimal code size</a:t>
            </a:r>
          </a:p>
          <a:p>
            <a:pPr marL="0" indent="0">
              <a:buNone/>
            </a:pPr>
            <a:r>
              <a:rPr lang="en-US" sz="1600" b="1" dirty="0"/>
              <a:t>    * Suitable for both hardware and software</a:t>
            </a:r>
          </a:p>
          <a:p>
            <a:pPr marL="0" indent="0">
              <a:buNone/>
            </a:pPr>
            <a:r>
              <a:rPr lang="en-US" sz="1600" b="1" dirty="0"/>
              <a:t>    * Authenticated Encryption</a:t>
            </a:r>
          </a:p>
          <a:p>
            <a:pPr marL="0" indent="0">
              <a:buNone/>
            </a:pPr>
            <a:r>
              <a:rPr lang="en-US" sz="1600" b="1" dirty="0"/>
              <a:t>    * Single key for both encryption and authentication</a:t>
            </a:r>
          </a:p>
          <a:p>
            <a:pPr marL="0" indent="0">
              <a:buNone/>
            </a:pPr>
            <a:r>
              <a:rPr lang="en-US" sz="1600" b="1" dirty="0"/>
              <a:t>    * Word based (16-bit)</a:t>
            </a:r>
          </a:p>
          <a:p>
            <a:pPr marL="0" indent="0">
              <a:buNone/>
            </a:pPr>
            <a:r>
              <a:rPr lang="en-US" sz="1600" b="1" dirty="0"/>
              <a:t> </a:t>
            </a:r>
          </a:p>
        </p:txBody>
      </p:sp>
      <p:sp>
        <p:nvSpPr>
          <p:cNvPr id="3" name="Title 2"/>
          <p:cNvSpPr txBox="1">
            <a:spLocks noGrp="1"/>
          </p:cNvSpPr>
          <p:nvPr>
            <p:ph type="title" idx="4294967295"/>
          </p:nvPr>
        </p:nvSpPr>
        <p:spPr>
          <a:xfrm>
            <a:off x="1143000" y="381000"/>
            <a:ext cx="7464960" cy="116652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Embedded Security, </a:t>
            </a:r>
            <a:r>
              <a:rPr lang="en-US" sz="2900" i="1" dirty="0"/>
              <a:t>Securing Internet Things  </a:t>
            </a:r>
          </a:p>
        </p:txBody>
      </p:sp>
      <p:pic>
        <p:nvPicPr>
          <p:cNvPr id="4" name="Picture 3"/>
          <p:cNvPicPr>
            <a:picLocks noChangeAspect="1"/>
          </p:cNvPicPr>
          <p:nvPr/>
        </p:nvPicPr>
        <p:blipFill>
          <a:blip r:embed="rId3" cstate="print">
            <a:alphaModFix/>
            <a:lum/>
          </a:blip>
          <a:srcRect/>
          <a:stretch>
            <a:fillRect/>
          </a:stretch>
        </p:blipFill>
        <p:spPr>
          <a:xfrm>
            <a:off x="2819400" y="1676400"/>
            <a:ext cx="979326" cy="673746"/>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4648200" y="1371600"/>
            <a:ext cx="1293143" cy="940566"/>
          </a:xfrm>
          <a:prstGeom prst="rect">
            <a:avLst/>
          </a:prstGeom>
          <a:noFill/>
          <a:ln>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800" y="1066800"/>
            <a:ext cx="7464960" cy="53860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Question and Comments</a:t>
            </a:r>
          </a:p>
        </p:txBody>
      </p:sp>
      <p:sp>
        <p:nvSpPr>
          <p:cNvPr id="3" name="Subtitle 2"/>
          <p:cNvSpPr txBox="1">
            <a:spLocks noGrp="1"/>
          </p:cNvSpPr>
          <p:nvPr>
            <p:ph type="subTitle" idx="4294967295"/>
          </p:nvPr>
        </p:nvSpPr>
        <p:spPr>
          <a:xfrm>
            <a:off x="457200" y="1447800"/>
            <a:ext cx="7464960" cy="3967881"/>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r>
              <a:rPr lang="en-US" sz="2600" dirty="0"/>
              <a:t>Larry </a:t>
            </a:r>
            <a:r>
              <a:rPr lang="en-US" sz="2600" dirty="0" err="1"/>
              <a:t>Karisny</a:t>
            </a:r>
            <a:endParaRPr lang="en-US" sz="2600" dirty="0"/>
          </a:p>
          <a:p>
            <a:pPr marL="0" indent="0" algn="ctr">
              <a:buNone/>
            </a:pPr>
            <a:r>
              <a:rPr lang="en-US" sz="2600" dirty="0" smtClean="0">
                <a:hlinkClick r:id="rId3"/>
              </a:rPr>
              <a:t>lkarisny@projectsafety.org</a:t>
            </a:r>
            <a:endParaRPr lang="en-US" sz="2600" dirty="0">
              <a:hlinkClick r:id="rId3"/>
            </a:endParaRPr>
          </a:p>
          <a:p>
            <a:pPr marL="0" indent="0" algn="ctr">
              <a:buNone/>
            </a:pPr>
            <a:endParaRPr lang="en-US" sz="2600" dirty="0"/>
          </a:p>
        </p:txBody>
      </p:sp>
      <p:pic>
        <p:nvPicPr>
          <p:cNvPr id="5" name="Picture 4"/>
          <p:cNvPicPr>
            <a:picLocks noChangeAspect="1"/>
          </p:cNvPicPr>
          <p:nvPr/>
        </p:nvPicPr>
        <p:blipFill>
          <a:blip r:embed="rId4" cstate="print">
            <a:alphaModFix/>
            <a:lum/>
          </a:blip>
          <a:srcRect/>
          <a:stretch>
            <a:fillRect/>
          </a:stretch>
        </p:blipFill>
        <p:spPr>
          <a:xfrm>
            <a:off x="2819400" y="2743200"/>
            <a:ext cx="3144687" cy="673746"/>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3076113" y="1607454"/>
            <a:ext cx="3144687" cy="673746"/>
          </a:xfrm>
          <a:prstGeom prst="rect">
            <a:avLst/>
          </a:prstGeom>
          <a:noFill/>
          <a:ln>
            <a:noFill/>
          </a:ln>
        </p:spPr>
      </p:pic>
      <p:sp>
        <p:nvSpPr>
          <p:cNvPr id="3" name="Title 2"/>
          <p:cNvSpPr txBox="1">
            <a:spLocks noGrp="1"/>
          </p:cNvSpPr>
          <p:nvPr>
            <p:ph type="title" idx="4294967295"/>
          </p:nvPr>
        </p:nvSpPr>
        <p:spPr>
          <a:xfrm>
            <a:off x="914400" y="457200"/>
            <a:ext cx="8229600" cy="98488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err="1"/>
              <a:t>ProjectSafety</a:t>
            </a:r>
            <a:r>
              <a:rPr lang="en-US" sz="2900" dirty="0"/>
              <a:t> survey found </a:t>
            </a:r>
            <a:br>
              <a:rPr lang="en-US" sz="2900" dirty="0"/>
            </a:br>
            <a:r>
              <a:rPr lang="en-US" sz="2900" dirty="0"/>
              <a:t>local wireless network security needs</a:t>
            </a:r>
          </a:p>
        </p:txBody>
      </p:sp>
      <p:sp>
        <p:nvSpPr>
          <p:cNvPr id="4" name="Text Placeholder 3"/>
          <p:cNvSpPr txBox="1">
            <a:spLocks noGrp="1"/>
          </p:cNvSpPr>
          <p:nvPr>
            <p:ph type="body" idx="4294967295"/>
          </p:nvPr>
        </p:nvSpPr>
        <p:spPr>
          <a:xfrm>
            <a:off x="1676400" y="2514600"/>
            <a:ext cx="6102120" cy="3525490"/>
          </a:xfrm>
        </p:spPr>
        <p:txBody>
          <a:bodyPr>
            <a:normAutofit fontScale="92500" lnSpcReduction="10000"/>
          </a:bodyPr>
          <a:lstStyle>
            <a:defPPr marL="432000" lvl="0" indent="-324000">
              <a:spcBef>
                <a:spcPts val="0"/>
              </a:spcBef>
              <a:spcAft>
                <a:spcPts val="1417"/>
              </a:spcAft>
              <a:buSzPct val="45000"/>
              <a:buFont typeface="StarSymbol"/>
              <a:buNone/>
              <a:defRPr lang="en-US" sz="3200" b="0" i="0" u="none" strike="noStrike" kern="1200">
                <a:ln>
                  <a:noFill/>
                </a:ln>
                <a:latin typeface="Arial" pitchFamily="18"/>
                <a:ea typeface="Lucida Sans Unicode" pitchFamily="2"/>
                <a:cs typeface="Mangal" pitchFamily="2"/>
              </a:defRPr>
            </a:defPPr>
            <a:lvl1pPr marL="432000" lvl="0" indent="-324000">
              <a:spcBef>
                <a:spcPts val="0"/>
              </a:spcBef>
              <a:spcAft>
                <a:spcPts val="1417"/>
              </a:spcAft>
              <a:buSzPct val="45000"/>
              <a:buFont typeface="StarSymbol"/>
              <a:buChar char="●"/>
              <a:defRPr lang="en-US" sz="3200" b="0" i="0" u="none" strike="noStrike" kern="1200">
                <a:ln>
                  <a:noFill/>
                </a:ln>
                <a:latin typeface="Arial" pitchFamily="18"/>
                <a:ea typeface="Lucida Sans Unicode" pitchFamily="2"/>
                <a:cs typeface="Mangal" pitchFamily="2"/>
              </a:defRPr>
            </a:lvl1pPr>
            <a:lvl2pPr marL="864000" lvl="1" indent="-324000">
              <a:spcBef>
                <a:spcPts val="0"/>
              </a:spcBef>
              <a:spcAft>
                <a:spcPts val="1134"/>
              </a:spcAft>
              <a:buSzPct val="45000"/>
              <a:buFont typeface="StarSymbol"/>
              <a:buChar char="●"/>
              <a:defRPr lang="en-US" sz="2800" b="0" i="0" u="none" strike="noStrike" kern="1200">
                <a:ln>
                  <a:noFill/>
                </a:ln>
                <a:latin typeface="Arial" pitchFamily="18"/>
                <a:ea typeface="Lucida Sans Unicode" pitchFamily="2"/>
                <a:cs typeface="Mangal" pitchFamily="2"/>
              </a:defRPr>
            </a:lvl2pPr>
            <a:lvl3pPr marL="1295999" lvl="2" indent="-288000">
              <a:spcBef>
                <a:spcPts val="0"/>
              </a:spcBef>
              <a:spcAft>
                <a:spcPts val="850"/>
              </a:spcAft>
              <a:buSzPct val="75000"/>
              <a:buFont typeface="StarSymbol"/>
              <a:buChar char="–"/>
              <a:defRPr lang="en-US" sz="2400" b="0" i="0" u="none" strike="noStrike" kern="1200">
                <a:ln>
                  <a:noFill/>
                </a:ln>
                <a:latin typeface="Arial" pitchFamily="18"/>
                <a:ea typeface="Lucida Sans Unicode" pitchFamily="2"/>
                <a:cs typeface="Mangal" pitchFamily="2"/>
              </a:defRPr>
            </a:lvl3pPr>
            <a:lvl4pPr marL="1728000" lvl="3" indent="-216000">
              <a:spcBef>
                <a:spcPts val="0"/>
              </a:spcBef>
              <a:spcAft>
                <a:spcPts val="567"/>
              </a:spcAft>
              <a:buSzPct val="45000"/>
              <a:buFont typeface="StarSymbol"/>
              <a:buChar char="●"/>
              <a:defRPr lang="en-US" sz="2000" b="0" i="0" u="none" strike="noStrike" kern="1200">
                <a:ln>
                  <a:noFill/>
                </a:ln>
                <a:latin typeface="Arial" pitchFamily="18"/>
                <a:ea typeface="Lucida Sans Unicode" pitchFamily="2"/>
                <a:cs typeface="Mangal" pitchFamily="2"/>
              </a:defRPr>
            </a:lvl4pPr>
            <a:lvl5pPr marL="2160000" lvl="4" indent="-216000">
              <a:spcBef>
                <a:spcPts val="0"/>
              </a:spcBef>
              <a:spcAft>
                <a:spcPts val="283"/>
              </a:spcAft>
              <a:buSzPct val="75000"/>
              <a:buFont typeface="StarSymbol"/>
              <a:buChar char="–"/>
              <a:defRPr lang="en-US" sz="2000" b="0" i="0" u="none" strike="noStrike" kern="1200">
                <a:ln>
                  <a:noFill/>
                </a:ln>
                <a:latin typeface="Arial" pitchFamily="18"/>
                <a:ea typeface="Lucida Sans Unicode" pitchFamily="2"/>
                <a:cs typeface="Mangal" pitchFamily="2"/>
              </a:defRPr>
            </a:lvl5pPr>
            <a:lvl6pPr marL="2592000" lvl="5" indent="-216000">
              <a:spcBef>
                <a:spcPts val="0"/>
              </a:spcBef>
              <a:spcAft>
                <a:spcPts val="283"/>
              </a:spcAft>
              <a:buSzPct val="45000"/>
              <a:buFont typeface="StarSymbol"/>
              <a:buChar char="●"/>
              <a:defRPr lang="en-US" sz="2000" b="0" i="0" u="none" strike="noStrike" kern="1200">
                <a:ln>
                  <a:noFill/>
                </a:ln>
                <a:latin typeface="Arial" pitchFamily="18"/>
                <a:ea typeface="Lucida Sans Unicode" pitchFamily="2"/>
                <a:cs typeface="Mangal" pitchFamily="2"/>
              </a:defRPr>
            </a:lvl6pPr>
            <a:lvl7pPr marL="3024000" lvl="6" indent="-216000">
              <a:spcBef>
                <a:spcPts val="0"/>
              </a:spcBef>
              <a:spcAft>
                <a:spcPts val="283"/>
              </a:spcAft>
              <a:buSzPct val="45000"/>
              <a:buFont typeface="StarSymbol"/>
              <a:buChar char="●"/>
              <a:defRPr lang="en-US" sz="2000" b="0" i="0" u="none" strike="noStrike" kern="1200">
                <a:ln>
                  <a:noFill/>
                </a:ln>
                <a:latin typeface="Arial" pitchFamily="18"/>
                <a:ea typeface="Lucida Sans Unicode" pitchFamily="2"/>
                <a:cs typeface="Mangal" pitchFamily="2"/>
              </a:defRPr>
            </a:lvl7pPr>
            <a:lvl8pPr marL="3456000" lvl="7" indent="-216000">
              <a:spcBef>
                <a:spcPts val="0"/>
              </a:spcBef>
              <a:spcAft>
                <a:spcPts val="283"/>
              </a:spcAft>
              <a:buSzPct val="45000"/>
              <a:buFont typeface="StarSymbol"/>
              <a:buChar char="●"/>
              <a:defRPr lang="en-US" sz="2000" b="0" i="0" u="none" strike="noStrike" kern="1200">
                <a:ln>
                  <a:noFill/>
                </a:ln>
                <a:latin typeface="Arial" pitchFamily="18"/>
                <a:ea typeface="Lucida Sans Unicode" pitchFamily="2"/>
                <a:cs typeface="Mangal" pitchFamily="2"/>
              </a:defRPr>
            </a:lvl8pPr>
            <a:lvl9pPr marL="3887999" lvl="8" indent="-216000">
              <a:spcBef>
                <a:spcPts val="0"/>
              </a:spcBef>
              <a:spcAft>
                <a:spcPts val="283"/>
              </a:spcAft>
              <a:buSzPct val="45000"/>
              <a:buFont typeface="StarSymbol"/>
              <a:buChar char="●"/>
              <a:defRPr lang="en-US" sz="2000" b="0" i="0" u="none" strike="noStrike" kern="1200">
                <a:ln>
                  <a:noFill/>
                </a:ln>
                <a:latin typeface="Arial" pitchFamily="18"/>
                <a:ea typeface="Lucida Sans Unicode" pitchFamily="2"/>
                <a:cs typeface="Mangal" pitchFamily="2"/>
              </a:defRPr>
            </a:lvl9pPr>
          </a:lstStyle>
          <a:p>
            <a:pPr lvl="0"/>
            <a:r>
              <a:rPr lang="en-US" sz="2000" dirty="0"/>
              <a:t>Need:  Wireless end-to-end security</a:t>
            </a:r>
          </a:p>
          <a:p>
            <a:pPr lvl="0"/>
            <a:r>
              <a:rPr lang="en-US" sz="2000" dirty="0"/>
              <a:t>Need:  Secure COTS Interoperability Standards</a:t>
            </a:r>
          </a:p>
          <a:p>
            <a:pPr lvl="0"/>
            <a:r>
              <a:rPr lang="en-US" sz="2000" dirty="0"/>
              <a:t>Need: </a:t>
            </a:r>
            <a:r>
              <a:rPr lang="en-US" sz="2000" dirty="0" smtClean="0"/>
              <a:t> Secured </a:t>
            </a:r>
            <a:r>
              <a:rPr lang="en-US" sz="2000" dirty="0"/>
              <a:t>public/private network sharing</a:t>
            </a:r>
          </a:p>
          <a:p>
            <a:pPr lvl="0"/>
            <a:r>
              <a:rPr lang="en-US" sz="2000" dirty="0"/>
              <a:t>Need: </a:t>
            </a:r>
            <a:r>
              <a:rPr lang="en-US" sz="2000" dirty="0" smtClean="0"/>
              <a:t> Sustainable </a:t>
            </a:r>
            <a:r>
              <a:rPr lang="en-US" sz="2000" dirty="0"/>
              <a:t>municipal wireless networks</a:t>
            </a:r>
          </a:p>
          <a:p>
            <a:pPr lvl="0"/>
            <a:r>
              <a:rPr lang="en-US" sz="2000" dirty="0"/>
              <a:t>Need:  Secure intelligent  transportation networks</a:t>
            </a:r>
          </a:p>
          <a:p>
            <a:pPr lvl="0"/>
            <a:r>
              <a:rPr lang="en-US" sz="2000" dirty="0"/>
              <a:t>Need:  Multi-agency secure access</a:t>
            </a:r>
          </a:p>
          <a:p>
            <a:pPr lvl="0"/>
            <a:r>
              <a:rPr lang="en-US" sz="2000" dirty="0"/>
              <a:t>Need:  </a:t>
            </a:r>
            <a:r>
              <a:rPr lang="en-US" sz="2000" dirty="0" err="1" smtClean="0"/>
              <a:t>Securety</a:t>
            </a:r>
            <a:r>
              <a:rPr lang="en-US" sz="2000" dirty="0" smtClean="0"/>
              <a:t> </a:t>
            </a:r>
            <a:r>
              <a:rPr lang="en-US" sz="2000" dirty="0"/>
              <a:t>for  power grids and utilities</a:t>
            </a:r>
          </a:p>
          <a:p>
            <a:pPr lvl="0"/>
            <a:r>
              <a:rPr lang="en-US" sz="2000" dirty="0"/>
              <a:t>Need:  Off-net cloud networks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95600"/>
            <a:ext cx="8861619" cy="3337377"/>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00" dirty="0">
                <a:latin typeface="Arial" pitchFamily="18"/>
                <a:ea typeface="Lucida Sans Unicode" pitchFamily="2"/>
                <a:cs typeface="Mangal" pitchFamily="2"/>
              </a:rPr>
              <a:t>  The </a:t>
            </a:r>
            <a:r>
              <a:rPr lang="en-US" sz="1600" dirty="0" err="1">
                <a:latin typeface="Arial" pitchFamily="18"/>
                <a:ea typeface="Lucida Sans Unicode" pitchFamily="2"/>
                <a:cs typeface="Mangal" pitchFamily="2"/>
              </a:rPr>
              <a:t>WirelessWall</a:t>
            </a:r>
            <a:r>
              <a:rPr lang="en-US" sz="1600" dirty="0">
                <a:latin typeface="Arial" pitchFamily="18"/>
                <a:ea typeface="Lucida Sans Unicode" pitchFamily="2"/>
                <a:cs typeface="Mangal" pitchFamily="2"/>
              </a:rPr>
              <a:t> Core Technology was originally developed by U.S. Navy to provide secure,</a:t>
            </a:r>
          </a:p>
          <a:p>
            <a:pPr hangingPunct="0">
              <a:buNone/>
            </a:pPr>
            <a:r>
              <a:rPr lang="en-US" sz="1600" dirty="0">
                <a:latin typeface="Arial" pitchFamily="18"/>
                <a:ea typeface="Lucida Sans Unicode" pitchFamily="2"/>
                <a:cs typeface="Mangal" pitchFamily="2"/>
              </a:rPr>
              <a:t>  Mobile  shipboard networks</a:t>
            </a:r>
          </a:p>
          <a:p>
            <a:pPr hangingPunct="0">
              <a:buNone/>
            </a:pPr>
            <a:r>
              <a:rPr lang="en-US" sz="1600" dirty="0">
                <a:latin typeface="Arial" pitchFamily="18"/>
                <a:ea typeface="Lucida Sans Unicode" pitchFamily="2"/>
                <a:cs typeface="Mangal" pitchFamily="2"/>
              </a:rPr>
              <a:t> </a:t>
            </a:r>
          </a:p>
          <a:p>
            <a:pPr hangingPunct="0">
              <a:buNone/>
            </a:pPr>
            <a:r>
              <a:rPr lang="en-US" sz="1600" dirty="0">
                <a:latin typeface="Arial" pitchFamily="18"/>
                <a:ea typeface="Lucida Sans Unicode" pitchFamily="2"/>
                <a:cs typeface="Mangal" pitchFamily="2"/>
              </a:rPr>
              <a:t> Designed to meet needs of multiple federal and military agencies</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 Over $50M investment for development</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  Multiple NIST certifications and FIPS 140-2</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  JSIC/JFCOM multi-year tested 2005-2009 recommended for interoperability </a:t>
            </a:r>
            <a:r>
              <a:rPr lang="en-US" sz="1600" dirty="0" err="1">
                <a:latin typeface="Arial" pitchFamily="18"/>
                <a:ea typeface="Lucida Sans Unicode" pitchFamily="2"/>
                <a:cs typeface="Mangal" pitchFamily="2"/>
              </a:rPr>
              <a:t>DoD</a:t>
            </a:r>
            <a:r>
              <a:rPr lang="en-US" sz="1600" dirty="0">
                <a:latin typeface="Arial" pitchFamily="18"/>
                <a:ea typeface="Lucida Sans Unicode" pitchFamily="2"/>
                <a:cs typeface="Mangal" pitchFamily="2"/>
              </a:rPr>
              <a:t>-wide and</a:t>
            </a:r>
          </a:p>
          <a:p>
            <a:pPr hangingPunct="0">
              <a:buNone/>
            </a:pPr>
            <a:r>
              <a:rPr lang="en-US" sz="1600" dirty="0">
                <a:latin typeface="Arial" pitchFamily="18"/>
                <a:ea typeface="Lucida Sans Unicode" pitchFamily="2"/>
                <a:cs typeface="Mangal" pitchFamily="2"/>
              </a:rPr>
              <a:t>  use by Coalition Forces</a:t>
            </a: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  Vendor supported: Cisco, Motorola, Aruba, Nortel, etc.</a:t>
            </a:r>
          </a:p>
          <a:p>
            <a:pPr hangingPunct="0">
              <a:buNone/>
            </a:pPr>
            <a:r>
              <a:rPr lang="en-US" sz="1600" dirty="0">
                <a:latin typeface="Arial" pitchFamily="18"/>
                <a:ea typeface="Lucida Sans Unicode" pitchFamily="2"/>
                <a:cs typeface="Mangal" pitchFamily="2"/>
              </a:rPr>
              <a:t>  </a:t>
            </a:r>
            <a:r>
              <a:rPr lang="en-US" sz="1600" dirty="0" smtClean="0">
                <a:latin typeface="Arial" pitchFamily="18"/>
                <a:ea typeface="Lucida Sans Unicode" pitchFamily="2"/>
                <a:cs typeface="Mangal" pitchFamily="2"/>
              </a:rPr>
              <a:t>Mature </a:t>
            </a:r>
            <a:r>
              <a:rPr lang="en-US" sz="1600" dirty="0">
                <a:latin typeface="Arial" pitchFamily="18"/>
                <a:ea typeface="Lucida Sans Unicode" pitchFamily="2"/>
                <a:cs typeface="Mangal" pitchFamily="2"/>
              </a:rPr>
              <a:t>and fielded since 2001 (</a:t>
            </a:r>
            <a:r>
              <a:rPr lang="en-US" sz="1600" dirty="0" err="1">
                <a:latin typeface="Arial" pitchFamily="18"/>
                <a:ea typeface="Lucida Sans Unicode" pitchFamily="2"/>
                <a:cs typeface="Mangal" pitchFamily="2"/>
              </a:rPr>
              <a:t>DoD</a:t>
            </a:r>
            <a:r>
              <a:rPr lang="en-US" sz="1600" dirty="0">
                <a:latin typeface="Arial" pitchFamily="18"/>
                <a:ea typeface="Lucida Sans Unicode" pitchFamily="2"/>
                <a:cs typeface="Mangal" pitchFamily="2"/>
              </a:rPr>
              <a:t>, </a:t>
            </a:r>
            <a:r>
              <a:rPr lang="en-US" sz="1600" dirty="0" err="1">
                <a:latin typeface="Arial" pitchFamily="18"/>
                <a:ea typeface="Lucida Sans Unicode" pitchFamily="2"/>
                <a:cs typeface="Mangal" pitchFamily="2"/>
              </a:rPr>
              <a:t>DoE</a:t>
            </a:r>
            <a:r>
              <a:rPr lang="en-US" sz="1600" dirty="0">
                <a:latin typeface="Arial" pitchFamily="18"/>
                <a:ea typeface="Lucida Sans Unicode" pitchFamily="2"/>
                <a:cs typeface="Mangal" pitchFamily="2"/>
              </a:rPr>
              <a:t>, municipal and commercial)</a:t>
            </a:r>
          </a:p>
        </p:txBody>
      </p:sp>
      <p:sp>
        <p:nvSpPr>
          <p:cNvPr id="3" name="Title 2"/>
          <p:cNvSpPr txBox="1">
            <a:spLocks noGrp="1"/>
          </p:cNvSpPr>
          <p:nvPr>
            <p:ph type="title" idx="4294967295"/>
          </p:nvPr>
        </p:nvSpPr>
        <p:spPr>
          <a:xfrm>
            <a:off x="0" y="685800"/>
            <a:ext cx="8229600" cy="106427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Survey need a serious security solution </a:t>
            </a:r>
            <a:br>
              <a:rPr lang="en-US" sz="2900" dirty="0"/>
            </a:br>
            <a:r>
              <a:rPr lang="en-US" sz="2900" dirty="0"/>
              <a:t>with a proven track record in security</a:t>
            </a:r>
          </a:p>
        </p:txBody>
      </p:sp>
      <p:pic>
        <p:nvPicPr>
          <p:cNvPr id="4" name="Picture 3"/>
          <p:cNvPicPr>
            <a:picLocks noChangeAspect="1"/>
          </p:cNvPicPr>
          <p:nvPr/>
        </p:nvPicPr>
        <p:blipFill>
          <a:blip r:embed="rId3" cstate="print">
            <a:alphaModFix/>
            <a:lum/>
          </a:blip>
          <a:srcRect/>
          <a:stretch>
            <a:fillRect/>
          </a:stretch>
        </p:blipFill>
        <p:spPr>
          <a:xfrm>
            <a:off x="3124200" y="1905000"/>
            <a:ext cx="2479503" cy="664927"/>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75" y="2281199"/>
            <a:ext cx="8375385" cy="2927186"/>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000" b="1" dirty="0">
                <a:latin typeface="Arial" pitchFamily="18"/>
                <a:ea typeface="Lucida Sans Unicode" pitchFamily="2"/>
                <a:cs typeface="Mangal" pitchFamily="2"/>
              </a:rPr>
              <a:t>Private-public wireless networks: if we secure it, they will come</a:t>
            </a:r>
          </a:p>
          <a:p>
            <a:pPr hangingPunct="0">
              <a:buNone/>
            </a:pPr>
            <a:endParaRPr lang="en-US" sz="1600" dirty="0">
              <a:latin typeface="Arial" pitchFamily="18"/>
              <a:ea typeface="Lucida Sans Unicode" pitchFamily="2"/>
              <a:cs typeface="Mangal" pitchFamily="2"/>
            </a:endParaRPr>
          </a:p>
          <a:p>
            <a:pPr hangingPunct="0">
              <a:buNone/>
            </a:pPr>
            <a:r>
              <a:rPr lang="en-US" sz="1600" i="1" dirty="0">
                <a:latin typeface="Arial" pitchFamily="18"/>
                <a:ea typeface="Lucida Sans Unicode" pitchFamily="2"/>
                <a:cs typeface="Mangal" pitchFamily="2"/>
              </a:rPr>
              <a:t>September 18, 2009 at 12:30 PM by Larry </a:t>
            </a:r>
            <a:r>
              <a:rPr lang="en-US" sz="1600" i="1" dirty="0" err="1">
                <a:latin typeface="Arial" pitchFamily="18"/>
                <a:ea typeface="Lucida Sans Unicode" pitchFamily="2"/>
                <a:cs typeface="Mangal" pitchFamily="2"/>
              </a:rPr>
              <a:t>Karisny</a:t>
            </a:r>
            <a:endParaRPr lang="en-US" sz="1600" i="1" dirty="0">
              <a:latin typeface="Arial" pitchFamily="18"/>
              <a:ea typeface="Lucida Sans Unicode" pitchFamily="2"/>
              <a:cs typeface="Mangal" pitchFamily="2"/>
            </a:endParaRPr>
          </a:p>
          <a:p>
            <a:pPr hangingPunct="0">
              <a:buNone/>
            </a:pPr>
            <a:endParaRPr lang="en-US" sz="1600" dirty="0">
              <a:latin typeface="Arial" pitchFamily="18"/>
              <a:ea typeface="Lucida Sans Unicode" pitchFamily="2"/>
              <a:cs typeface="Mangal" pitchFamily="2"/>
            </a:endParaRPr>
          </a:p>
          <a:p>
            <a:pPr hangingPunct="0">
              <a:buNone/>
            </a:pPr>
            <a:r>
              <a:rPr lang="en-US" sz="1600" dirty="0">
                <a:latin typeface="Arial" pitchFamily="18"/>
                <a:ea typeface="Lucida Sans Unicode" pitchFamily="2"/>
                <a:cs typeface="Mangal" pitchFamily="2"/>
              </a:rPr>
              <a:t>There is a recurring network model that is coming out of the US broadband stimulus grant requests and recent FCC workshops.  States across the nation have been trying to present sustainable models to support broadband service in rural areas while recent FCC workshops have been trying to tackle the issue of the US now being 18th in the world in offering broadband services.  This is all coming to a head while critical network applications such as public safety, transportation, utilities and power grids all look for a network solution that will improve their service capabilities.  The consistent direction to efficiently offering these sustainable networks are shared public/private models.</a:t>
            </a:r>
          </a:p>
        </p:txBody>
      </p:sp>
      <p:pic>
        <p:nvPicPr>
          <p:cNvPr id="3" name="Picture 2"/>
          <p:cNvPicPr>
            <a:picLocks noChangeAspect="1"/>
          </p:cNvPicPr>
          <p:nvPr/>
        </p:nvPicPr>
        <p:blipFill>
          <a:blip r:embed="rId3" cstate="print">
            <a:alphaModFix/>
            <a:lum/>
          </a:blip>
          <a:srcRect/>
          <a:stretch>
            <a:fillRect/>
          </a:stretch>
        </p:blipFill>
        <p:spPr>
          <a:xfrm>
            <a:off x="2073600" y="829527"/>
            <a:ext cx="4561920" cy="829527"/>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62000" y="609600"/>
            <a:ext cx="8229600" cy="106427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t>Sharing network assets</a:t>
            </a:r>
          </a:p>
        </p:txBody>
      </p:sp>
      <p:pic>
        <p:nvPicPr>
          <p:cNvPr id="3" name="Picture 2"/>
          <p:cNvPicPr>
            <a:picLocks noChangeAspect="1"/>
          </p:cNvPicPr>
          <p:nvPr/>
        </p:nvPicPr>
        <p:blipFill>
          <a:blip r:embed="rId3" cstate="print">
            <a:alphaModFix/>
            <a:lum/>
          </a:blip>
          <a:srcRect/>
          <a:stretch>
            <a:fillRect/>
          </a:stretch>
        </p:blipFill>
        <p:spPr>
          <a:xfrm>
            <a:off x="2280960" y="2073818"/>
            <a:ext cx="4941699" cy="4268145"/>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1045617" y="3387671"/>
            <a:ext cx="1857423" cy="1589491"/>
          </a:xfrm>
          <a:prstGeom prst="rect">
            <a:avLst/>
          </a:prstGeom>
          <a:noFill/>
          <a:ln>
            <a:noFill/>
          </a:ln>
        </p:spPr>
      </p:pic>
      <p:pic>
        <p:nvPicPr>
          <p:cNvPr id="3" name="Picture 2"/>
          <p:cNvPicPr>
            <a:picLocks noChangeAspect="1"/>
          </p:cNvPicPr>
          <p:nvPr/>
        </p:nvPicPr>
        <p:blipFill>
          <a:blip r:embed="rId4" cstate="print">
            <a:alphaModFix/>
            <a:lum/>
          </a:blip>
          <a:srcRect/>
          <a:stretch>
            <a:fillRect/>
          </a:stretch>
        </p:blipFill>
        <p:spPr>
          <a:xfrm>
            <a:off x="3124200" y="1600200"/>
            <a:ext cx="4907085" cy="4276963"/>
          </a:xfrm>
          <a:prstGeom prst="rect">
            <a:avLst/>
          </a:prstGeom>
          <a:noFill/>
          <a:ln>
            <a:noFill/>
          </a:ln>
        </p:spPr>
      </p:pic>
      <p:sp>
        <p:nvSpPr>
          <p:cNvPr id="4" name="Title 3"/>
          <p:cNvSpPr txBox="1">
            <a:spLocks noGrp="1"/>
          </p:cNvSpPr>
          <p:nvPr>
            <p:ph type="title" idx="4294967295"/>
          </p:nvPr>
        </p:nvSpPr>
        <p:spPr>
          <a:xfrm>
            <a:off x="609600" y="685800"/>
            <a:ext cx="8229600" cy="106427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Power Companies have a lot of fiber backhaul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800" y="762000"/>
            <a:ext cx="8229600" cy="53860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900" dirty="0"/>
              <a:t>FDOT District 6 fiber upgrades</a:t>
            </a:r>
          </a:p>
        </p:txBody>
      </p:sp>
      <p:pic>
        <p:nvPicPr>
          <p:cNvPr id="3" name="Picture 2"/>
          <p:cNvPicPr>
            <a:picLocks noChangeAspect="1"/>
          </p:cNvPicPr>
          <p:nvPr/>
        </p:nvPicPr>
        <p:blipFill>
          <a:blip r:embed="rId3" cstate="print">
            <a:alphaModFix/>
            <a:lum/>
          </a:blip>
          <a:srcRect/>
          <a:stretch>
            <a:fillRect/>
          </a:stretch>
        </p:blipFill>
        <p:spPr>
          <a:xfrm>
            <a:off x="1451520" y="1547036"/>
            <a:ext cx="6384729" cy="4881799"/>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15840" y="622146"/>
            <a:ext cx="8228160" cy="106283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t>Outsourcing </a:t>
            </a:r>
            <a:br>
              <a:rPr lang="en-US" sz="3300" dirty="0"/>
            </a:br>
            <a:r>
              <a:rPr lang="en-US" sz="3300" dirty="0"/>
              <a:t>Municipal, County and State Networks</a:t>
            </a:r>
          </a:p>
        </p:txBody>
      </p:sp>
      <p:pic>
        <p:nvPicPr>
          <p:cNvPr id="3" name="Picture 2"/>
          <p:cNvPicPr>
            <a:picLocks noChangeAspect="1"/>
          </p:cNvPicPr>
          <p:nvPr/>
        </p:nvPicPr>
        <p:blipFill>
          <a:blip r:embed="rId3" cstate="print">
            <a:alphaModFix/>
            <a:lum/>
          </a:blip>
          <a:srcRect/>
          <a:stretch>
            <a:fillRect/>
          </a:stretch>
        </p:blipFill>
        <p:spPr>
          <a:xfrm>
            <a:off x="3231550" y="2488581"/>
            <a:ext cx="3196610" cy="2707393"/>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1170</Words>
  <Application>Microsoft Office PowerPoint</Application>
  <PresentationFormat>On-screen Show (4:3)</PresentationFormat>
  <Paragraphs>150</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Smart Grid Security a Start of a Big Opportunity</vt:lpstr>
      <vt:lpstr>ProjectSafety survey found  local wireless network security needs</vt:lpstr>
      <vt:lpstr>Survey need a serious security solution  with a proven track record in security</vt:lpstr>
      <vt:lpstr>Slide 5</vt:lpstr>
      <vt:lpstr>Sharing network assets</vt:lpstr>
      <vt:lpstr>Power Companies have a lot of fiber backhaul</vt:lpstr>
      <vt:lpstr>FDOT District 6 fiber upgrades</vt:lpstr>
      <vt:lpstr>Outsourcing  Municipal, County and State Networks</vt:lpstr>
      <vt:lpstr>Slide 10</vt:lpstr>
      <vt:lpstr>State outsourcing of IT assets begins.</vt:lpstr>
      <vt:lpstr>Slide 12</vt:lpstr>
      <vt:lpstr>Slide 13</vt:lpstr>
      <vt:lpstr>And more applications coming</vt:lpstr>
      <vt:lpstr>Moving from H2M to M2M</vt:lpstr>
      <vt:lpstr>Will touch every venue in every market</vt:lpstr>
      <vt:lpstr> All lot of public and private networks to secure  and different ways of doing it</vt:lpstr>
      <vt:lpstr>Grid Net Layered Security Platform</vt:lpstr>
      <vt:lpstr>Following the Standards</vt:lpstr>
      <vt:lpstr>GridNet Layered Security Model</vt:lpstr>
      <vt:lpstr> Military Tested Layer 2 End to End  Network Agnostic Encrypted Security Cloaking the Net</vt:lpstr>
      <vt:lpstr>Military Grade Layer 2 Encryption</vt:lpstr>
      <vt:lpstr>The Advantages of  Layer 2 Encryption</vt:lpstr>
      <vt:lpstr>Embedded Security</vt:lpstr>
      <vt:lpstr>Embedded Security, Securing Internet Things  </vt:lpstr>
      <vt:lpstr>Question and Comments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 </cp:lastModifiedBy>
  <cp:revision>18</cp:revision>
  <dcterms:created xsi:type="dcterms:W3CDTF">2011-01-07T18:05:48Z</dcterms:created>
  <dcterms:modified xsi:type="dcterms:W3CDTF">2011-01-09T18:29:51Z</dcterms:modified>
</cp:coreProperties>
</file>