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5" r:id="rId3"/>
    <p:sldId id="257" r:id="rId4"/>
    <p:sldId id="258" r:id="rId5"/>
    <p:sldId id="267" r:id="rId6"/>
    <p:sldId id="279" r:id="rId7"/>
    <p:sldId id="270" r:id="rId8"/>
    <p:sldId id="276" r:id="rId9"/>
    <p:sldId id="277" r:id="rId10"/>
    <p:sldId id="275" r:id="rId11"/>
    <p:sldId id="272" r:id="rId12"/>
    <p:sldId id="271" r:id="rId13"/>
    <p:sldId id="262" r:id="rId14"/>
    <p:sldId id="274" r:id="rId15"/>
    <p:sldId id="261" r:id="rId16"/>
    <p:sldId id="259" r:id="rId17"/>
    <p:sldId id="269" r:id="rId18"/>
    <p:sldId id="260" r:id="rId19"/>
    <p:sldId id="280" r:id="rId20"/>
    <p:sldId id="273" r:id="rId21"/>
    <p:sldId id="281"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3166" autoAdjust="0"/>
  </p:normalViewPr>
  <p:slideViewPr>
    <p:cSldViewPr>
      <p:cViewPr>
        <p:scale>
          <a:sx n="50" d="100"/>
          <a:sy n="50" d="100"/>
        </p:scale>
        <p:origin x="-1432" y="-216"/>
      </p:cViewPr>
      <p:guideLst>
        <p:guide orient="horz" pos="2160"/>
        <p:guide pos="2880"/>
      </p:guideLst>
    </p:cSldViewPr>
  </p:slideViewPr>
  <p:outlineViewPr>
    <p:cViewPr>
      <p:scale>
        <a:sx n="33" d="100"/>
        <a:sy n="33" d="100"/>
      </p:scale>
      <p:origin x="0" y="3872"/>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4" Type="http://schemas.openxmlformats.org/officeDocument/2006/relationships/slide" Target="slides/slide17.xml"/><Relationship Id="rId1" Type="http://schemas.openxmlformats.org/officeDocument/2006/relationships/slide" Target="slides/slide1.xml"/><Relationship Id="rId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ichaelueland:Library:Mail:Exchange%20IMAP-mikeue@urano.telit.net:Sent%20Items.imapmbox:Attachments:108821:2:TCO%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'3G'!$A$3</c:f>
              <c:strCache>
                <c:ptCount val="1"/>
                <c:pt idx="0">
                  <c:v>SI</c:v>
                </c:pt>
              </c:strCache>
            </c:strRef>
          </c:tx>
          <c:invertIfNegative val="0"/>
          <c:cat>
            <c:strRef>
              <c:f>('3G'!$C$2,'3G'!$I$2)</c:f>
              <c:strCache>
                <c:ptCount val="2"/>
                <c:pt idx="0">
                  <c:v>2G</c:v>
                </c:pt>
                <c:pt idx="1">
                  <c:v>3G</c:v>
                </c:pt>
              </c:strCache>
            </c:strRef>
          </c:cat>
          <c:val>
            <c:numRef>
              <c:f>('3G'!$C$3,'3G'!$I$3)</c:f>
              <c:numCache>
                <c:formatCode>"$"#,##0</c:formatCode>
                <c:ptCount val="2"/>
                <c:pt idx="0">
                  <c:v>720000.0</c:v>
                </c:pt>
                <c:pt idx="1">
                  <c:v>720000.0</c:v>
                </c:pt>
              </c:numCache>
            </c:numRef>
          </c:val>
        </c:ser>
        <c:ser>
          <c:idx val="1"/>
          <c:order val="1"/>
          <c:tx>
            <c:strRef>
              <c:f>'3G'!$A$4</c:f>
              <c:strCache>
                <c:ptCount val="1"/>
                <c:pt idx="0">
                  <c:v>Application</c:v>
                </c:pt>
              </c:strCache>
            </c:strRef>
          </c:tx>
          <c:invertIfNegative val="0"/>
          <c:cat>
            <c:strRef>
              <c:f>('3G'!$C$2,'3G'!$I$2)</c:f>
              <c:strCache>
                <c:ptCount val="2"/>
                <c:pt idx="0">
                  <c:v>2G</c:v>
                </c:pt>
                <c:pt idx="1">
                  <c:v>3G</c:v>
                </c:pt>
              </c:strCache>
            </c:strRef>
          </c:cat>
          <c:val>
            <c:numRef>
              <c:f>('3G'!$C$4,'3G'!$I$4)</c:f>
              <c:numCache>
                <c:formatCode>"$"#,##0</c:formatCode>
                <c:ptCount val="2"/>
                <c:pt idx="0">
                  <c:v>650000.0</c:v>
                </c:pt>
                <c:pt idx="1">
                  <c:v>650000.0</c:v>
                </c:pt>
              </c:numCache>
            </c:numRef>
          </c:val>
        </c:ser>
        <c:ser>
          <c:idx val="2"/>
          <c:order val="2"/>
          <c:tx>
            <c:strRef>
              <c:f>'3G'!$A$5</c:f>
              <c:strCache>
                <c:ptCount val="1"/>
                <c:pt idx="0">
                  <c:v>Other Device Costs</c:v>
                </c:pt>
              </c:strCache>
            </c:strRef>
          </c:tx>
          <c:invertIfNegative val="0"/>
          <c:cat>
            <c:strRef>
              <c:f>('3G'!$C$2,'3G'!$I$2)</c:f>
              <c:strCache>
                <c:ptCount val="2"/>
                <c:pt idx="0">
                  <c:v>2G</c:v>
                </c:pt>
                <c:pt idx="1">
                  <c:v>3G</c:v>
                </c:pt>
              </c:strCache>
            </c:strRef>
          </c:cat>
          <c:val>
            <c:numRef>
              <c:f>('3G'!$C$5,'3G'!$I$5)</c:f>
              <c:numCache>
                <c:formatCode>"$"#,##0</c:formatCode>
                <c:ptCount val="2"/>
                <c:pt idx="0">
                  <c:v>9.0697437E6</c:v>
                </c:pt>
                <c:pt idx="1">
                  <c:v>7.675347705E6</c:v>
                </c:pt>
              </c:numCache>
            </c:numRef>
          </c:val>
        </c:ser>
        <c:ser>
          <c:idx val="3"/>
          <c:order val="3"/>
          <c:tx>
            <c:strRef>
              <c:f>'3G'!$A$6</c:f>
              <c:strCache>
                <c:ptCount val="1"/>
                <c:pt idx="0">
                  <c:v>Module</c:v>
                </c:pt>
              </c:strCache>
            </c:strRef>
          </c:tx>
          <c:invertIfNegative val="0"/>
          <c:cat>
            <c:strRef>
              <c:f>('3G'!$C$2,'3G'!$I$2)</c:f>
              <c:strCache>
                <c:ptCount val="2"/>
                <c:pt idx="0">
                  <c:v>2G</c:v>
                </c:pt>
                <c:pt idx="1">
                  <c:v>3G</c:v>
                </c:pt>
              </c:strCache>
            </c:strRef>
          </c:cat>
          <c:val>
            <c:numRef>
              <c:f>('3G'!$C$6,'3G'!$I$6)</c:f>
              <c:numCache>
                <c:formatCode>"$"#,##0</c:formatCode>
                <c:ptCount val="2"/>
                <c:pt idx="0">
                  <c:v>4.2393313E6</c:v>
                </c:pt>
                <c:pt idx="1">
                  <c:v>9.114562295E6</c:v>
                </c:pt>
              </c:numCache>
            </c:numRef>
          </c:val>
        </c:ser>
        <c:ser>
          <c:idx val="4"/>
          <c:order val="4"/>
          <c:tx>
            <c:strRef>
              <c:f>'3G'!$A$7</c:f>
              <c:strCache>
                <c:ptCount val="1"/>
                <c:pt idx="0">
                  <c:v>Service</c:v>
                </c:pt>
              </c:strCache>
            </c:strRef>
          </c:tx>
          <c:invertIfNegative val="0"/>
          <c:cat>
            <c:strRef>
              <c:f>('3G'!$C$2,'3G'!$I$2)</c:f>
              <c:strCache>
                <c:ptCount val="2"/>
                <c:pt idx="0">
                  <c:v>2G</c:v>
                </c:pt>
                <c:pt idx="1">
                  <c:v>3G</c:v>
                </c:pt>
              </c:strCache>
            </c:strRef>
          </c:cat>
          <c:val>
            <c:numRef>
              <c:f>('3G'!$C$7,'3G'!$I$7)</c:f>
              <c:numCache>
                <c:formatCode>"$"#,##0</c:formatCode>
                <c:ptCount val="2"/>
                <c:pt idx="0">
                  <c:v>1.474236E7</c:v>
                </c:pt>
                <c:pt idx="1">
                  <c:v>1.474236E7</c:v>
                </c:pt>
              </c:numCache>
            </c:numRef>
          </c:val>
        </c:ser>
        <c:dLbls>
          <c:showLegendKey val="0"/>
          <c:showVal val="0"/>
          <c:showCatName val="0"/>
          <c:showSerName val="0"/>
          <c:showPercent val="0"/>
          <c:showBubbleSize val="0"/>
        </c:dLbls>
        <c:gapWidth val="150"/>
        <c:overlap val="100"/>
        <c:axId val="597403672"/>
        <c:axId val="597406728"/>
      </c:barChart>
      <c:catAx>
        <c:axId val="597403672"/>
        <c:scaling>
          <c:orientation val="minMax"/>
        </c:scaling>
        <c:delete val="0"/>
        <c:axPos val="l"/>
        <c:majorTickMark val="out"/>
        <c:minorTickMark val="none"/>
        <c:tickLblPos val="nextTo"/>
        <c:crossAx val="597406728"/>
        <c:crosses val="autoZero"/>
        <c:auto val="1"/>
        <c:lblAlgn val="ctr"/>
        <c:lblOffset val="100"/>
        <c:noMultiLvlLbl val="0"/>
      </c:catAx>
      <c:valAx>
        <c:axId val="597406728"/>
        <c:scaling>
          <c:orientation val="minMax"/>
        </c:scaling>
        <c:delete val="0"/>
        <c:axPos val="b"/>
        <c:majorGridlines/>
        <c:numFmt formatCode="0%" sourceLinked="1"/>
        <c:majorTickMark val="out"/>
        <c:minorTickMark val="none"/>
        <c:tickLblPos val="nextTo"/>
        <c:crossAx val="597403672"/>
        <c:crosses val="autoZero"/>
        <c:crossBetween val="between"/>
      </c:valAx>
    </c:plotArea>
    <c:legend>
      <c:legendPos val="r"/>
      <c:overlay val="0"/>
    </c:legend>
    <c:plotVisOnly val="1"/>
    <c:dispBlanksAs val="gap"/>
    <c:showDLblsOverMax val="0"/>
  </c:chart>
  <c:txPr>
    <a:bodyPr/>
    <a:lstStyle/>
    <a:p>
      <a:pPr>
        <a:defRPr sz="1600" b="1" i="0" u="none"/>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6BEA9-EEC6-4DC3-B223-2A3F4DEF9ADC}" type="datetimeFigureOut">
              <a:rPr lang="en-US" smtClean="0"/>
              <a:pPr/>
              <a:t>2/3/11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642A3-A79E-47A4-AD9B-979F21B76BE8}" type="slidenum">
              <a:rPr lang="en-US" smtClean="0"/>
              <a:pPr/>
              <a:t>‹#›</a:t>
            </a:fld>
            <a:endParaRPr lang="en-US"/>
          </a:p>
        </p:txBody>
      </p:sp>
    </p:spTree>
    <p:extLst>
      <p:ext uri="{BB962C8B-B14F-4D97-AF65-F5344CB8AC3E}">
        <p14:creationId xmlns:p14="http://schemas.microsoft.com/office/powerpoint/2010/main" val="425801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ehow.com/about_5375179_speed-vs-edge.html%23ixzz1CLBGpA6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tr.anp.se/track?t=c&amp;mid=1059528&amp;uid=100349082&amp;&amp;&amp;http://www.berginsight.com/ShowReport.aspx?m_m=3&amp;id=113"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denverpost.com/business/ci_16969414%23ixzz1CLf8vlgi"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a:t>
            </a:r>
            <a:r>
              <a:rPr lang="en-US" baseline="0" dirty="0" smtClean="0"/>
              <a:t> and Telit background</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High-speed air interfaces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Most apps are not bandwidth intensive. Video over 2.5G is acceptable, so why do we need the seriously high data rates of HSPD and LTE?  Developing and certifying these next-gen modules is going to be expensive.  This session will examine another NGN issue.  They’re all-IP in the core so operators want all-IP air interfaces. M2M apps have long life cycles and in time 2G/2.5G and even 3G networks will have been retired.  This challenge has to be faced, even when the good times are rolling.</a:t>
            </a:r>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1</a:t>
            </a:fld>
            <a:endParaRPr lang="en-US"/>
          </a:p>
        </p:txBody>
      </p:sp>
    </p:spTree>
    <p:extLst>
      <p:ext uri="{BB962C8B-B14F-4D97-AF65-F5344CB8AC3E}">
        <p14:creationId xmlns:p14="http://schemas.microsoft.com/office/powerpoint/2010/main" val="48673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AT&amp;T to begin LTE deployment in second half 2011 and expects to be done by end of</a:t>
            </a:r>
            <a:r>
              <a:rPr lang="en-US" baseline="0" dirty="0" smtClean="0"/>
              <a:t> 2013.</a:t>
            </a:r>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14</a:t>
            </a:fld>
            <a:endParaRPr lang="en-US"/>
          </a:p>
        </p:txBody>
      </p:sp>
    </p:spTree>
    <p:extLst>
      <p:ext uri="{BB962C8B-B14F-4D97-AF65-F5344CB8AC3E}">
        <p14:creationId xmlns:p14="http://schemas.microsoft.com/office/powerpoint/2010/main" val="404888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15</a:t>
            </a:fld>
            <a:endParaRPr lang="en-US"/>
          </a:p>
        </p:txBody>
      </p:sp>
    </p:spTree>
    <p:extLst>
      <p:ext uri="{BB962C8B-B14F-4D97-AF65-F5344CB8AC3E}">
        <p14:creationId xmlns:p14="http://schemas.microsoft.com/office/powerpoint/2010/main" val="3466812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GB"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with 3G, service is still 45%+ of TCO</a:t>
            </a:r>
            <a:r>
              <a:rPr lang="en-US" baseline="0" dirty="0" smtClean="0"/>
              <a:t> for a 5 year contract; more for longer deployments.</a:t>
            </a:r>
          </a:p>
        </p:txBody>
      </p:sp>
      <p:sp>
        <p:nvSpPr>
          <p:cNvPr id="4" name="Slide Number Placeholder 3"/>
          <p:cNvSpPr>
            <a:spLocks noGrp="1"/>
          </p:cNvSpPr>
          <p:nvPr>
            <p:ph type="sldNum" sz="quarter" idx="10"/>
          </p:nvPr>
        </p:nvSpPr>
        <p:spPr/>
        <p:txBody>
          <a:bodyPr/>
          <a:lstStyle/>
          <a:p>
            <a:fld id="{4F0642A3-A79E-47A4-AD9B-979F21B76BE8}" type="slidenum">
              <a:rPr lang="en-US" smtClean="0"/>
              <a:pPr/>
              <a:t>20</a:t>
            </a:fld>
            <a:endParaRPr lang="en-US"/>
          </a:p>
        </p:txBody>
      </p:sp>
    </p:spTree>
    <p:extLst>
      <p:ext uri="{BB962C8B-B14F-4D97-AF65-F5344CB8AC3E}">
        <p14:creationId xmlns:p14="http://schemas.microsoft.com/office/powerpoint/2010/main" val="311590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pitchFamily="18" charset="0"/>
              </a:rPr>
              <a:t>Berg Insight predicts the number of cellular connections used for machine-to-machine communication to grow at a compound annual growth rate (CAGR) of 25.6 percent to reach 187.1 million worldwide by 2014. In the same timeframe, m2m's share of the global cellular network will rise from today's 1.4% to reach 3.1%.[1]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pitchFamily="18" charset="0"/>
              </a:rPr>
              <a:t>Morgan Keegan &amp; Co.</a:t>
            </a:r>
            <a:r>
              <a:rPr lang="en-US" baseline="0" dirty="0" smtClean="0">
                <a:latin typeface="Times" pitchFamily="18" charset="0"/>
              </a:rPr>
              <a:t> estimates that TAM is &gt;75 billion.  ^ Billion people worldwide.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latin typeface="Times" pitchFamily="18" charset="0"/>
              </a:rPr>
              <a:t>Analysys</a:t>
            </a:r>
            <a:r>
              <a:rPr lang="en-US" baseline="0" dirty="0" smtClean="0">
                <a:latin typeface="Times" pitchFamily="18" charset="0"/>
              </a:rPr>
              <a:t> Mason’s Steve Hilton estimates that there were 62M M2M connections globally in 2010 and it is expected </a:t>
            </a:r>
            <a:r>
              <a:rPr lang="en-US" baseline="0" smtClean="0">
                <a:latin typeface="Times" pitchFamily="18" charset="0"/>
              </a:rPr>
              <a:t>to grow by a 36% CAGR to 2.1B by 2020.</a:t>
            </a:r>
            <a:endParaRPr lang="en-GB" dirty="0" smtClean="0">
              <a:latin typeface="Times" pitchFamily="18" charset="0"/>
            </a:endParaRPr>
          </a:p>
          <a:p>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2</a:t>
            </a:fld>
            <a:endParaRPr lang="en-US"/>
          </a:p>
        </p:txBody>
      </p:sp>
    </p:spTree>
    <p:extLst>
      <p:ext uri="{BB962C8B-B14F-4D97-AF65-F5344CB8AC3E}">
        <p14:creationId xmlns:p14="http://schemas.microsoft.com/office/powerpoint/2010/main" val="82764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3G is faster than EDGE in every area, it is usually preferred unless it is not available or the signal is too weak. EDGE has the upper hand in low signal areas, as it requires less signal strength to operate than 3G. However, 3G often drops out in areas where there is a less-than optimum cellular signal. Moreover, 3G is fairly expensive, requiring data plans of $30 or more per month. Because EDGE is an older technology, some carriers, such as T-Mobile, offer it as a less expensive alternative to 3G.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Read more: </a:t>
            </a:r>
            <a:r>
              <a:rPr lang="en-US" sz="1200" u="none" strike="noStrike" kern="1200" dirty="0" smtClean="0">
                <a:solidFill>
                  <a:schemeClr val="tx1"/>
                </a:solidFill>
                <a:latin typeface="+mn-lt"/>
                <a:ea typeface="+mn-ea"/>
                <a:cs typeface="+mn-cs"/>
                <a:hlinkClick r:id="rId3"/>
              </a:rPr>
              <a:t>3G Speed Vs. Edge | eHow.com</a:t>
            </a:r>
            <a:r>
              <a:rPr lang="en-US" sz="1200" u="none" strike="noStrike" kern="120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hlinkClick r:id="rId3"/>
              </a:rPr>
              <a:t>http://www.ehow.com/about_5375179_speed-vs-edge.html#ixzz1CLBGpA6n</a:t>
            </a: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endParaRPr lang="en-US" dirty="0" smtClean="0"/>
          </a:p>
          <a:p>
            <a:endParaRPr lang="en-US" dirty="0" smtClean="0"/>
          </a:p>
          <a:p>
            <a:endParaRPr lang="en-US" dirty="0" smtClean="0"/>
          </a:p>
          <a:p>
            <a:r>
              <a:rPr lang="en-US" dirty="0" smtClean="0"/>
              <a:t>http://www.ehow.com/about_5375179_speed-vs-edge.html </a:t>
            </a:r>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the U.S. and Canada, 3GPP technologies added a net 2 million new subscribers in the first quarter of 2010 and included in this number were 5 million new mobile broadband (UMTS-HSPA) connections.</a:t>
            </a:r>
          </a:p>
          <a:p>
            <a:r>
              <a:rPr lang="en-US" dirty="0" smtClean="0"/>
              <a:t>Today, there are there are 8 commercially deployed UMTS-HSPA networks in the U.S. and Canada.</a:t>
            </a:r>
          </a:p>
          <a:p>
            <a:endParaRPr lang="en-US" dirty="0" smtClean="0"/>
          </a:p>
          <a:p>
            <a:r>
              <a:rPr lang="en-US" dirty="0" smtClean="0"/>
              <a:t>With recent deployments of HSPA and the rollout of HSPA+, T-Mobile USA experienced the highest percentage of growth amongst its peers in mobile data service revenues for the quarter. In its 1Q 2010 earnings statement, T-Mobile reported 5.2 million customers were using 3G-capable converged devices on the T-Mobile USA network, an increase of 33 percent from 3.9 million customers as of the fourth quarter of 2009 and a significant increase from 1.5 million customers as of the first quarter of 2009.</a:t>
            </a:r>
          </a:p>
          <a:p>
            <a:endParaRPr lang="en-US" dirty="0" smtClean="0"/>
          </a:p>
          <a:p>
            <a:r>
              <a:rPr lang="en-US" dirty="0" smtClean="0"/>
              <a:t>AT&amp;T experienced 29.8 percent growth in wireless data revenues in 1Q 2010, up $947 million, versus the year-earlier quarter to $4.1 billion. AT&amp;T had a 3.3 million net increase in 3G postpaid integrated wireless devices on the network to reach 26.8 million, more than double the company's year-earlier total.</a:t>
            </a:r>
          </a:p>
          <a:p>
            <a:endParaRPr lang="en-US" dirty="0" smtClean="0"/>
          </a:p>
          <a:p>
            <a:r>
              <a:rPr lang="en-US" dirty="0" smtClean="0"/>
              <a:t>Rogers' data revenue growth of 40 percent in the 1Q 2010 comprised 26 percent of wireless network revenue and was supported by the activation and upgrade of approximately 348,000 additional </a:t>
            </a:r>
            <a:r>
              <a:rPr lang="en-US" dirty="0" err="1" smtClean="0"/>
              <a:t>smartphone</a:t>
            </a:r>
            <a:r>
              <a:rPr lang="en-US" dirty="0" smtClean="0"/>
              <a:t> devices, of which approximately 35 percent were for new wireless subscribers. This resulted in subscribers with </a:t>
            </a:r>
            <a:r>
              <a:rPr lang="en-US" dirty="0" err="1" smtClean="0"/>
              <a:t>smartphones</a:t>
            </a:r>
            <a:r>
              <a:rPr lang="en-US" dirty="0" smtClean="0"/>
              <a:t> representing 33 percent of the overall postpaid subscriber base at end of 1Q 2010, up from 23 percent at the end of 1Q 2009 and generating ARPU nearly twice that of voice-only subscribers.</a:t>
            </a:r>
          </a:p>
          <a:p>
            <a:endParaRPr lang="en-US" dirty="0" smtClean="0"/>
          </a:p>
          <a:p>
            <a:r>
              <a:rPr lang="en-US" dirty="0" smtClean="0"/>
              <a:t>Worldwide, 346 commercial networks in 148 countries offer UMTS-HSPA.</a:t>
            </a:r>
          </a:p>
          <a:p>
            <a:endParaRPr lang="en-US" dirty="0" smtClean="0"/>
          </a:p>
          <a:p>
            <a:r>
              <a:rPr lang="en-US" dirty="0" smtClean="0"/>
              <a:t>http://www.cellular-news.com/story/43532.php </a:t>
            </a:r>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Smartphone sales expected to reach more</a:t>
            </a:r>
            <a:r>
              <a:rPr lang="en-US" baseline="0" dirty="0" smtClean="0"/>
              <a:t> than 500M by 2014</a:t>
            </a:r>
          </a:p>
          <a:p>
            <a:r>
              <a:rPr lang="en-US" baseline="0" dirty="0" smtClean="0"/>
              <a:t>Growing at a 33% from 2009-10</a:t>
            </a:r>
          </a:p>
          <a:p>
            <a:r>
              <a:rPr lang="en-US" baseline="0" dirty="0" smtClean="0"/>
              <a:t>26% CAGR forecasted for 2009-14</a:t>
            </a:r>
          </a:p>
          <a:p>
            <a:endParaRPr lang="en-US" baseline="0" dirty="0" smtClean="0"/>
          </a:p>
          <a:p>
            <a:r>
              <a:rPr lang="en-US" baseline="0" dirty="0" smtClean="0"/>
              <a:t>T-Mo reports 50% of all new phone sales are smartphones.</a:t>
            </a:r>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7</a:t>
            </a:fld>
            <a:endParaRPr lang="en-US"/>
          </a:p>
        </p:txBody>
      </p:sp>
    </p:spTree>
    <p:extLst>
      <p:ext uri="{BB962C8B-B14F-4D97-AF65-F5344CB8AC3E}">
        <p14:creationId xmlns:p14="http://schemas.microsoft.com/office/powerpoint/2010/main" val="131101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was </a:t>
            </a:r>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9</a:t>
            </a:fld>
            <a:endParaRPr lang="en-US"/>
          </a:p>
        </p:txBody>
      </p:sp>
    </p:spTree>
    <p:extLst>
      <p:ext uri="{BB962C8B-B14F-4D97-AF65-F5344CB8AC3E}">
        <p14:creationId xmlns:p14="http://schemas.microsoft.com/office/powerpoint/2010/main" val="137825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hlinkClick r:id="rId3"/>
              </a:rPr>
              <a:t>According to a new research report from Berg Insight, the worldwide number of shipped consumer electronics devices with cellular connectivity grew to 22 million in 2010 compared to 11 million in the previous year. Notebooks is still the most common device category to equip with cellular connectivity but tablets, e-readers and PNDs are fast growing categories as well. In the next five years, shipments of connected consumer electronics devices are forecasted to grow at a compound annual growth rate (CAGR) of 65.2 percent to reach 271 million in 2015.   “The sheer availability of affordable devices with embedded connectivity has exploded during the last year with substantial price reductions on connected personal navigation devices and popular e-readers such as the Amazon Kindle and Barnes &amp; Noble's Nook”, says Johan Svanberg, Senior Analyst, Berg Insight. He adds that the Apple iPad caused the market for Internet tablets to take off and there were 17.1 million tablets sold worldwide in 2010 out of which 3.9 million have cellular connectivity. Heightened consumer awareness, decreasing prices of modules and chipsets together with massive global deployments of high speed cellular networks such as LTE will have a great positive impact on the market. “However, there is a lot of work to be done when it comes to wireless data subscriptions and a great deal of business innovation is needed in order to make embedded cellular connectivity a common feature in consumer devices”, added Mr. Svanberg. </a:t>
            </a:r>
            <a:endParaRPr lang="en-US" sz="1200" kern="1200" dirty="0" smtClean="0">
              <a:solidFill>
                <a:schemeClr val="tx1"/>
              </a:solidFill>
              <a:effectLst/>
              <a:latin typeface="+mn-lt"/>
              <a:ea typeface="+mn-ea"/>
              <a:cs typeface="+mn-cs"/>
            </a:endParaRPr>
          </a:p>
          <a:p>
            <a:endParaRPr lang="en-US" b="0" i="0" u="none" dirty="0">
              <a:solidFill>
                <a:schemeClr val="tx1"/>
              </a:solidFill>
              <a:latin typeface="+mn-lt"/>
            </a:endParaRPr>
          </a:p>
        </p:txBody>
      </p:sp>
      <p:sp>
        <p:nvSpPr>
          <p:cNvPr id="4" name="Slide Number Placeholder 3"/>
          <p:cNvSpPr>
            <a:spLocks noGrp="1"/>
          </p:cNvSpPr>
          <p:nvPr>
            <p:ph type="sldNum" sz="quarter" idx="10"/>
          </p:nvPr>
        </p:nvSpPr>
        <p:spPr/>
        <p:txBody>
          <a:bodyPr/>
          <a:lstStyle/>
          <a:p>
            <a:fld id="{4F0642A3-A79E-47A4-AD9B-979F21B76BE8}" type="slidenum">
              <a:rPr lang="en-US" smtClean="0"/>
              <a:pPr/>
              <a:t>10</a:t>
            </a:fld>
            <a:endParaRPr lang="en-US"/>
          </a:p>
        </p:txBody>
      </p:sp>
    </p:spTree>
    <p:extLst>
      <p:ext uri="{BB962C8B-B14F-4D97-AF65-F5344CB8AC3E}">
        <p14:creationId xmlns:p14="http://schemas.microsoft.com/office/powerpoint/2010/main" val="48934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Read more: </a:t>
            </a:r>
            <a:r>
              <a:rPr lang="en-US" sz="1200" u="none" strike="noStrike" kern="1200" dirty="0" smtClean="0">
                <a:solidFill>
                  <a:schemeClr val="tx1"/>
                </a:solidFill>
                <a:latin typeface="+mn-lt"/>
                <a:ea typeface="+mn-ea"/>
                <a:cs typeface="+mn-cs"/>
                <a:hlinkClick r:id="rId3"/>
              </a:rPr>
              <a:t>Breaking down 4G vs. 3G cellular networks - The Denver Post</a:t>
            </a:r>
            <a:r>
              <a:rPr lang="en-US" sz="1200" u="none" strike="noStrike" kern="120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hlinkClick r:id="rId3"/>
              </a:rPr>
              <a:t>http://www.denverpost.com/business/ci_16969414#ixzz1CLf8vlgi</a:t>
            </a:r>
            <a:r>
              <a:rPr lang="en-US" sz="1200" u="none" strike="noStrike" kern="1200" dirty="0" smtClean="0">
                <a:solidFill>
                  <a:schemeClr val="tx1"/>
                </a:solidFill>
                <a:latin typeface="+mn-lt"/>
                <a:ea typeface="+mn-ea"/>
                <a:cs typeface="+mn-cs"/>
              </a:rPr>
              <a:t>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0642A3-A79E-47A4-AD9B-979F21B76BE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16DFF-18F4-4ACF-BF85-5DF77D6BDA4C}" type="datetimeFigureOut">
              <a:rPr lang="en-US" smtClean="0"/>
              <a:pPr/>
              <a:t>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16DFF-18F4-4ACF-BF85-5DF77D6BDA4C}" type="datetimeFigureOut">
              <a:rPr lang="en-US" smtClean="0"/>
              <a:pPr/>
              <a:t>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16DFF-18F4-4ACF-BF85-5DF77D6BDA4C}" type="datetimeFigureOut">
              <a:rPr lang="en-US" smtClean="0"/>
              <a:pPr/>
              <a:t>2/3/11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16DFF-18F4-4ACF-BF85-5DF77D6BDA4C}" type="datetimeFigureOut">
              <a:rPr lang="en-US" smtClean="0"/>
              <a:pPr/>
              <a:t>2/3/11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16DFF-18F4-4ACF-BF85-5DF77D6BDA4C}" type="datetimeFigureOut">
              <a:rPr lang="en-US" smtClean="0"/>
              <a:pPr/>
              <a:t>2/3/11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829"/>
            <a:ext cx="8229600" cy="8429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16DFF-18F4-4ACF-BF85-5DF77D6BDA4C}" type="datetimeFigureOut">
              <a:rPr lang="en-US" smtClean="0"/>
              <a:pPr/>
              <a:t>2/3/11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5748A-FAE1-4E3E-91D9-758FE9294B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3352800"/>
            <a:ext cx="4572000" cy="984885"/>
          </a:xfrm>
          <a:prstGeom prst="rect">
            <a:avLst/>
          </a:prstGeom>
          <a:noFill/>
        </p:spPr>
        <p:txBody>
          <a:bodyPr wrap="square" rtlCol="0">
            <a:spAutoFit/>
          </a:bodyPr>
          <a:lstStyle/>
          <a:p>
            <a:endParaRPr lang="en-US" dirty="0"/>
          </a:p>
          <a:p>
            <a:pPr algn="r"/>
            <a:r>
              <a:rPr lang="en-US" sz="2000" b="1" dirty="0" smtClean="0"/>
              <a:t>Mike Ueland</a:t>
            </a:r>
          </a:p>
          <a:p>
            <a:pPr algn="r"/>
            <a:r>
              <a:rPr lang="en-US" sz="2000" b="1" dirty="0" smtClean="0"/>
              <a:t>Telit Wireless Solutions</a:t>
            </a:r>
            <a:endParaRPr lang="en-US" sz="2000" b="1" dirty="0"/>
          </a:p>
        </p:txBody>
      </p:sp>
      <p:sp>
        <p:nvSpPr>
          <p:cNvPr id="3" name="Title 2"/>
          <p:cNvSpPr>
            <a:spLocks noGrp="1"/>
          </p:cNvSpPr>
          <p:nvPr>
            <p:ph type="ctrTitle"/>
          </p:nvPr>
        </p:nvSpPr>
        <p:spPr>
          <a:xfrm>
            <a:off x="4038600" y="838200"/>
            <a:ext cx="4572000" cy="1470025"/>
          </a:xfrm>
        </p:spPr>
        <p:txBody>
          <a:bodyPr>
            <a:normAutofit/>
          </a:bodyPr>
          <a:lstStyle/>
          <a:p>
            <a:pPr algn="l"/>
            <a:r>
              <a:rPr lang="en-US" sz="3200" b="1" dirty="0" smtClean="0">
                <a:solidFill>
                  <a:srgbClr val="C30023"/>
                </a:solidFill>
              </a:rPr>
              <a:t>High Speed Air Interfaces</a:t>
            </a:r>
            <a:endParaRPr lang="en-US" sz="3200" b="1" dirty="0">
              <a:solidFill>
                <a:srgbClr val="C3002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3828" t="7655" r="8134" b="8134"/>
          <a:stretch>
            <a:fillRect/>
          </a:stretch>
        </p:blipFill>
        <p:spPr bwMode="auto">
          <a:xfrm>
            <a:off x="6400800" y="2590800"/>
            <a:ext cx="1752600"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4000" dirty="0" smtClean="0"/>
              <a:t>Connected Devices</a:t>
            </a:r>
            <a:endParaRPr lang="en-US" sz="4000" dirty="0"/>
          </a:p>
        </p:txBody>
      </p:sp>
      <p:pic>
        <p:nvPicPr>
          <p:cNvPr id="4" name="Picture 3"/>
          <p:cNvPicPr>
            <a:picLocks noChangeAspect="1"/>
          </p:cNvPicPr>
          <p:nvPr/>
        </p:nvPicPr>
        <p:blipFill>
          <a:blip r:embed="rId4" cstate="print"/>
          <a:stretch>
            <a:fillRect/>
          </a:stretch>
        </p:blipFill>
        <p:spPr>
          <a:xfrm>
            <a:off x="1295400" y="2895600"/>
            <a:ext cx="1090399" cy="170893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2209800" y="1676400"/>
            <a:ext cx="1077686" cy="942975"/>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5638800" y="4419600"/>
            <a:ext cx="2209800" cy="1536181"/>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l="20000" r="20000"/>
          <a:stretch>
            <a:fillRect/>
          </a:stretch>
        </p:blipFill>
        <p:spPr bwMode="auto">
          <a:xfrm>
            <a:off x="2590800" y="4572000"/>
            <a:ext cx="914400" cy="1409700"/>
          </a:xfrm>
          <a:prstGeom prst="rect">
            <a:avLst/>
          </a:prstGeom>
          <a:noFill/>
          <a:ln w="9525">
            <a:noFill/>
            <a:miter lim="800000"/>
            <a:headEnd/>
            <a:tailEnd/>
          </a:ln>
        </p:spPr>
      </p:pic>
      <p:pic>
        <p:nvPicPr>
          <p:cNvPr id="1040" name="Picture 16"/>
          <p:cNvPicPr>
            <a:picLocks noChangeAspect="1" noChangeArrowheads="1"/>
          </p:cNvPicPr>
          <p:nvPr/>
        </p:nvPicPr>
        <p:blipFill>
          <a:blip r:embed="rId8" cstate="print"/>
          <a:srcRect r="74000"/>
          <a:stretch>
            <a:fillRect/>
          </a:stretch>
        </p:blipFill>
        <p:spPr bwMode="auto">
          <a:xfrm>
            <a:off x="3657600" y="1600200"/>
            <a:ext cx="1905000" cy="4542692"/>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5791200" y="1524000"/>
            <a:ext cx="1192500" cy="1522085"/>
          </a:xfrm>
          <a:prstGeom prst="rect">
            <a:avLst/>
          </a:prstGeom>
          <a:noFill/>
          <a:ln w="9525">
            <a:noFill/>
            <a:miter lim="800000"/>
            <a:headEnd/>
            <a:tailEnd/>
          </a:ln>
        </p:spPr>
      </p:pic>
      <p:cxnSp>
        <p:nvCxnSpPr>
          <p:cNvPr id="25" name="Straight Arrow Connector 24"/>
          <p:cNvCxnSpPr/>
          <p:nvPr/>
        </p:nvCxnSpPr>
        <p:spPr>
          <a:xfrm flipV="1">
            <a:off x="2438400" y="3124200"/>
            <a:ext cx="1371600"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2971800" y="3505200"/>
            <a:ext cx="1066800" cy="762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4953000" y="3733800"/>
            <a:ext cx="1143000" cy="838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028" idx="1"/>
          </p:cNvCxnSpPr>
          <p:nvPr/>
        </p:nvCxnSpPr>
        <p:spPr>
          <a:xfrm>
            <a:off x="5105400" y="3124200"/>
            <a:ext cx="129540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029200" y="2133600"/>
            <a:ext cx="762000" cy="685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3276600" y="2362200"/>
            <a:ext cx="6096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5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9633"/>
            <a:ext cx="8229600" cy="842967"/>
          </a:xfrm>
        </p:spPr>
        <p:txBody>
          <a:bodyPr>
            <a:normAutofit/>
          </a:bodyPr>
          <a:lstStyle/>
          <a:p>
            <a:r>
              <a:rPr lang="en-US" sz="4000" dirty="0" smtClean="0"/>
              <a:t>Migration from 2G to 3G</a:t>
            </a:r>
            <a:endParaRPr lang="en-US" sz="4000" dirty="0"/>
          </a:p>
        </p:txBody>
      </p:sp>
      <p:sp>
        <p:nvSpPr>
          <p:cNvPr id="6" name="TextBox 5"/>
          <p:cNvSpPr txBox="1"/>
          <p:nvPr/>
        </p:nvSpPr>
        <p:spPr>
          <a:xfrm>
            <a:off x="838200" y="5943600"/>
            <a:ext cx="1374144" cy="276999"/>
          </a:xfrm>
          <a:prstGeom prst="rect">
            <a:avLst/>
          </a:prstGeom>
          <a:noFill/>
        </p:spPr>
        <p:txBody>
          <a:bodyPr wrap="none" rtlCol="0">
            <a:spAutoFit/>
          </a:bodyPr>
          <a:lstStyle/>
          <a:p>
            <a:r>
              <a:rPr lang="en-US" sz="1200" dirty="0" smtClean="0"/>
              <a:t>Source: </a:t>
            </a:r>
            <a:r>
              <a:rPr lang="en-US" sz="1200" i="1" dirty="0" smtClean="0"/>
              <a:t>Qualcomm</a:t>
            </a:r>
            <a:endParaRPr lang="en-US" sz="1200" i="1" dirty="0"/>
          </a:p>
        </p:txBody>
      </p:sp>
      <p:pic>
        <p:nvPicPr>
          <p:cNvPr id="8" name="Picture 7"/>
          <p:cNvPicPr>
            <a:picLocks noChangeAspect="1"/>
          </p:cNvPicPr>
          <p:nvPr/>
        </p:nvPicPr>
        <p:blipFill>
          <a:blip r:embed="rId2" cstate="print"/>
          <a:stretch>
            <a:fillRect/>
          </a:stretch>
        </p:blipFill>
        <p:spPr>
          <a:xfrm>
            <a:off x="381000" y="1905000"/>
            <a:ext cx="8312150" cy="3911600"/>
          </a:xfrm>
          <a:prstGeom prst="rect">
            <a:avLst/>
          </a:prstGeom>
        </p:spPr>
      </p:pic>
    </p:spTree>
    <p:extLst>
      <p:ext uri="{BB962C8B-B14F-4D97-AF65-F5344CB8AC3E}">
        <p14:creationId xmlns:p14="http://schemas.microsoft.com/office/powerpoint/2010/main" val="159901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914400"/>
          </a:xfrm>
        </p:spPr>
        <p:txBody>
          <a:bodyPr>
            <a:normAutofit/>
          </a:bodyPr>
          <a:lstStyle/>
          <a:p>
            <a:r>
              <a:rPr lang="en-US" sz="4000" dirty="0" smtClean="0"/>
              <a:t>3G/4G Data Rates</a:t>
            </a:r>
            <a:endParaRPr lang="en-US" sz="4000" dirty="0"/>
          </a:p>
        </p:txBody>
      </p:sp>
      <p:sp>
        <p:nvSpPr>
          <p:cNvPr id="3" name="Rectangle 2"/>
          <p:cNvSpPr/>
          <p:nvPr/>
        </p:nvSpPr>
        <p:spPr>
          <a:xfrm>
            <a:off x="2743200" y="2057400"/>
            <a:ext cx="5867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21 </a:t>
            </a:r>
            <a:r>
              <a:rPr lang="en-US" sz="1400" dirty="0" err="1" smtClean="0"/>
              <a:t>hrs</a:t>
            </a:r>
            <a:endParaRPr lang="en-US" sz="1400" dirty="0"/>
          </a:p>
        </p:txBody>
      </p:sp>
      <p:sp>
        <p:nvSpPr>
          <p:cNvPr id="5" name="Rectangle 4"/>
          <p:cNvSpPr/>
          <p:nvPr/>
        </p:nvSpPr>
        <p:spPr>
          <a:xfrm>
            <a:off x="2743200" y="2743200"/>
            <a:ext cx="533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2 </a:t>
            </a:r>
            <a:r>
              <a:rPr lang="en-US" sz="1400" dirty="0" err="1" smtClean="0"/>
              <a:t>hrs</a:t>
            </a:r>
            <a:endParaRPr lang="en-US" sz="1400" dirty="0"/>
          </a:p>
        </p:txBody>
      </p:sp>
      <p:sp>
        <p:nvSpPr>
          <p:cNvPr id="6" name="Rectangle 5"/>
          <p:cNvSpPr/>
          <p:nvPr/>
        </p:nvSpPr>
        <p:spPr>
          <a:xfrm>
            <a:off x="2747437" y="3369724"/>
            <a:ext cx="71963"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33400" y="2133600"/>
            <a:ext cx="1966967" cy="369332"/>
          </a:xfrm>
          <a:prstGeom prst="rect">
            <a:avLst/>
          </a:prstGeom>
          <a:noFill/>
        </p:spPr>
        <p:txBody>
          <a:bodyPr wrap="none" rtlCol="0">
            <a:spAutoFit/>
          </a:bodyPr>
          <a:lstStyle/>
          <a:p>
            <a:r>
              <a:rPr lang="en-US" dirty="0" smtClean="0"/>
              <a:t>WCDMA (384kbps)</a:t>
            </a:r>
            <a:endParaRPr lang="en-US" dirty="0"/>
          </a:p>
        </p:txBody>
      </p:sp>
      <p:sp>
        <p:nvSpPr>
          <p:cNvPr id="9" name="TextBox 8"/>
          <p:cNvSpPr txBox="1"/>
          <p:nvPr/>
        </p:nvSpPr>
        <p:spPr>
          <a:xfrm>
            <a:off x="546100" y="2781300"/>
            <a:ext cx="1643712" cy="369332"/>
          </a:xfrm>
          <a:prstGeom prst="rect">
            <a:avLst/>
          </a:prstGeom>
          <a:noFill/>
        </p:spPr>
        <p:txBody>
          <a:bodyPr wrap="none" rtlCol="0">
            <a:spAutoFit/>
          </a:bodyPr>
          <a:lstStyle/>
          <a:p>
            <a:r>
              <a:rPr lang="en-US" dirty="0" smtClean="0"/>
              <a:t>HSPA (14Mbps)</a:t>
            </a:r>
            <a:endParaRPr lang="en-US" dirty="0"/>
          </a:p>
        </p:txBody>
      </p:sp>
      <p:sp>
        <p:nvSpPr>
          <p:cNvPr id="10" name="TextBox 9"/>
          <p:cNvSpPr txBox="1"/>
          <p:nvPr/>
        </p:nvSpPr>
        <p:spPr>
          <a:xfrm>
            <a:off x="571500" y="3429000"/>
            <a:ext cx="1580255" cy="369332"/>
          </a:xfrm>
          <a:prstGeom prst="rect">
            <a:avLst/>
          </a:prstGeom>
          <a:noFill/>
        </p:spPr>
        <p:txBody>
          <a:bodyPr wrap="none" rtlCol="0">
            <a:spAutoFit/>
          </a:bodyPr>
          <a:lstStyle/>
          <a:p>
            <a:r>
              <a:rPr lang="en-US" dirty="0" smtClean="0"/>
              <a:t>LTE (100Mbps)</a:t>
            </a:r>
            <a:endParaRPr lang="en-US" dirty="0"/>
          </a:p>
        </p:txBody>
      </p:sp>
      <p:sp>
        <p:nvSpPr>
          <p:cNvPr id="8" name="TextBox 7"/>
          <p:cNvSpPr txBox="1"/>
          <p:nvPr/>
        </p:nvSpPr>
        <p:spPr>
          <a:xfrm>
            <a:off x="3352800" y="3403600"/>
            <a:ext cx="88775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4.8 min</a:t>
            </a:r>
            <a:endParaRPr lang="en-US" dirty="0"/>
          </a:p>
        </p:txBody>
      </p:sp>
      <p:sp>
        <p:nvSpPr>
          <p:cNvPr id="11" name="Left Arrow 10"/>
          <p:cNvSpPr/>
          <p:nvPr/>
        </p:nvSpPr>
        <p:spPr>
          <a:xfrm>
            <a:off x="2895600" y="3479800"/>
            <a:ext cx="381000" cy="228600"/>
          </a:xfrm>
          <a:prstGeom prst="lef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3400" y="6096000"/>
            <a:ext cx="1295400" cy="276999"/>
          </a:xfrm>
          <a:prstGeom prst="rect">
            <a:avLst/>
          </a:prstGeom>
          <a:noFill/>
        </p:spPr>
        <p:txBody>
          <a:bodyPr wrap="square" rtlCol="0">
            <a:spAutoFit/>
          </a:bodyPr>
          <a:lstStyle/>
          <a:p>
            <a:r>
              <a:rPr lang="en-US" sz="1200" dirty="0" smtClean="0"/>
              <a:t>Source: </a:t>
            </a:r>
            <a:r>
              <a:rPr lang="en-US" sz="1200" i="1" dirty="0" smtClean="0"/>
              <a:t>GSMA</a:t>
            </a:r>
            <a:endParaRPr lang="en-US" sz="1200" i="1" dirty="0"/>
          </a:p>
        </p:txBody>
      </p:sp>
      <p:sp>
        <p:nvSpPr>
          <p:cNvPr id="14" name="TextBox 13"/>
          <p:cNvSpPr txBox="1"/>
          <p:nvPr/>
        </p:nvSpPr>
        <p:spPr>
          <a:xfrm>
            <a:off x="533400" y="1295400"/>
            <a:ext cx="8141384" cy="461665"/>
          </a:xfrm>
          <a:prstGeom prst="rect">
            <a:avLst/>
          </a:prstGeom>
          <a:noFill/>
        </p:spPr>
        <p:txBody>
          <a:bodyPr wrap="none" rtlCol="0">
            <a:spAutoFit/>
          </a:bodyPr>
          <a:lstStyle/>
          <a:p>
            <a:r>
              <a:rPr lang="en-US" sz="2400" i="1" dirty="0" smtClean="0"/>
              <a:t>The potential impact of increasing bandwidth is revolutionary</a:t>
            </a:r>
            <a:endParaRPr lang="en-US" sz="2400" i="1" dirty="0"/>
          </a:p>
        </p:txBody>
      </p:sp>
      <p:pic>
        <p:nvPicPr>
          <p:cNvPr id="2055" name="Picture 7"/>
          <p:cNvPicPr>
            <a:picLocks noChangeAspect="1" noChangeArrowheads="1"/>
          </p:cNvPicPr>
          <p:nvPr/>
        </p:nvPicPr>
        <p:blipFill>
          <a:blip r:embed="rId3" cstate="print"/>
          <a:srcRect/>
          <a:stretch>
            <a:fillRect/>
          </a:stretch>
        </p:blipFill>
        <p:spPr bwMode="auto">
          <a:xfrm>
            <a:off x="3276600" y="3962400"/>
            <a:ext cx="5715000" cy="208189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3274" r="40089" b="53299"/>
          <a:stretch>
            <a:fillRect/>
          </a:stretch>
        </p:blipFill>
        <p:spPr bwMode="auto">
          <a:xfrm>
            <a:off x="228600" y="3886200"/>
            <a:ext cx="3048000" cy="21574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42967"/>
          </a:xfrm>
        </p:spPr>
        <p:txBody>
          <a:bodyPr>
            <a:normAutofit/>
          </a:bodyPr>
          <a:lstStyle/>
          <a:p>
            <a:r>
              <a:rPr lang="en-US" sz="4000" dirty="0" smtClean="0"/>
              <a:t>Effective Rates</a:t>
            </a:r>
            <a:endParaRPr lang="en-US" sz="4000" dirty="0"/>
          </a:p>
        </p:txBody>
      </p:sp>
      <p:pic>
        <p:nvPicPr>
          <p:cNvPr id="4" name="Content Placeholder 3"/>
          <p:cNvPicPr>
            <a:picLocks noGrp="1" noChangeAspect="1"/>
          </p:cNvPicPr>
          <p:nvPr>
            <p:ph idx="1"/>
          </p:nvPr>
        </p:nvPicPr>
        <p:blipFill>
          <a:blip r:embed="rId3" cstate="print"/>
          <a:srcRect t="896" b="3204"/>
          <a:stretch>
            <a:fillRect/>
          </a:stretch>
        </p:blipFill>
        <p:spPr>
          <a:xfrm>
            <a:off x="457200" y="1447800"/>
            <a:ext cx="8229600" cy="4419600"/>
          </a:xfrm>
        </p:spPr>
      </p:pic>
      <p:sp>
        <p:nvSpPr>
          <p:cNvPr id="5" name="TextBox 4"/>
          <p:cNvSpPr txBox="1"/>
          <p:nvPr/>
        </p:nvSpPr>
        <p:spPr>
          <a:xfrm>
            <a:off x="838200" y="5943600"/>
            <a:ext cx="4419600" cy="276999"/>
          </a:xfrm>
          <a:prstGeom prst="rect">
            <a:avLst/>
          </a:prstGeom>
          <a:noFill/>
        </p:spPr>
        <p:txBody>
          <a:bodyPr wrap="square" rtlCol="0">
            <a:spAutoFit/>
          </a:bodyPr>
          <a:lstStyle/>
          <a:p>
            <a:r>
              <a:rPr lang="en-US" sz="1200" dirty="0" smtClean="0"/>
              <a:t>Source: </a:t>
            </a:r>
            <a:r>
              <a:rPr lang="en-US" sz="1200" i="1" dirty="0" smtClean="0"/>
              <a:t>ITU, Verizon, T-Mobile and Sprint</a:t>
            </a:r>
            <a:endParaRPr lang="en-US" sz="1200" i="1" dirty="0"/>
          </a:p>
        </p:txBody>
      </p:sp>
    </p:spTree>
    <p:extLst>
      <p:ext uri="{BB962C8B-B14F-4D97-AF65-F5344CB8AC3E}">
        <p14:creationId xmlns:p14="http://schemas.microsoft.com/office/powerpoint/2010/main" val="5259232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66"/>
            <a:ext cx="8229600" cy="842967"/>
          </a:xfrm>
        </p:spPr>
        <p:txBody>
          <a:bodyPr>
            <a:normAutofit/>
          </a:bodyPr>
          <a:lstStyle/>
          <a:p>
            <a:r>
              <a:rPr lang="en-US" sz="4000" dirty="0" smtClean="0"/>
              <a:t>North America Taking 3G/4G</a:t>
            </a:r>
            <a:r>
              <a:rPr lang="en-US" sz="4000" baseline="0" dirty="0" smtClean="0"/>
              <a:t> Lead</a:t>
            </a:r>
            <a:endParaRPr lang="en-US" sz="4000" dirty="0"/>
          </a:p>
        </p:txBody>
      </p:sp>
      <p:sp>
        <p:nvSpPr>
          <p:cNvPr id="3" name="Content Placeholder 2"/>
          <p:cNvSpPr>
            <a:spLocks noGrp="1"/>
          </p:cNvSpPr>
          <p:nvPr>
            <p:ph idx="1"/>
          </p:nvPr>
        </p:nvSpPr>
        <p:spPr>
          <a:xfrm>
            <a:off x="457200" y="1722437"/>
            <a:ext cx="8229600" cy="4525963"/>
          </a:xfrm>
        </p:spPr>
        <p:txBody>
          <a:bodyPr/>
          <a:lstStyle/>
          <a:p>
            <a:r>
              <a:rPr lang="en-US" dirty="0" smtClean="0"/>
              <a:t>US has 6% of global subs, 21% of all 3G subs</a:t>
            </a:r>
          </a:p>
          <a:p>
            <a:r>
              <a:rPr lang="en-US" dirty="0" smtClean="0"/>
              <a:t>Verizon is aggressively marketing LTE</a:t>
            </a:r>
          </a:p>
          <a:p>
            <a:r>
              <a:rPr lang="en-US" dirty="0" smtClean="0"/>
              <a:t>AT&amp;T recently announced plans to speed up LTE deployment</a:t>
            </a:r>
            <a:endParaRPr lang="en-US" dirty="0"/>
          </a:p>
        </p:txBody>
      </p:sp>
    </p:spTree>
    <p:extLst>
      <p:ext uri="{BB962C8B-B14F-4D97-AF65-F5344CB8AC3E}">
        <p14:creationId xmlns:p14="http://schemas.microsoft.com/office/powerpoint/2010/main" val="251652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4000" dirty="0" smtClean="0"/>
              <a:t>Carrier 3G/4G</a:t>
            </a:r>
            <a:r>
              <a:rPr lang="en-US" sz="4000" baseline="0" dirty="0" smtClean="0"/>
              <a:t> Strategies</a:t>
            </a:r>
            <a:endParaRPr lang="en-US" sz="4000" dirty="0"/>
          </a:p>
        </p:txBody>
      </p:sp>
      <p:sp>
        <p:nvSpPr>
          <p:cNvPr id="3" name="Content Placeholder 2"/>
          <p:cNvSpPr>
            <a:spLocks noGrp="1"/>
          </p:cNvSpPr>
          <p:nvPr>
            <p:ph idx="1"/>
          </p:nvPr>
        </p:nvSpPr>
        <p:spPr>
          <a:xfrm>
            <a:off x="457200" y="1828800"/>
            <a:ext cx="8229600" cy="4373563"/>
          </a:xfrm>
        </p:spPr>
        <p:txBody>
          <a:bodyPr>
            <a:normAutofit fontScale="92500" lnSpcReduction="20000"/>
          </a:bodyPr>
          <a:lstStyle/>
          <a:p>
            <a:r>
              <a:rPr lang="en-US" dirty="0" smtClean="0"/>
              <a:t>AT&amp;T</a:t>
            </a:r>
          </a:p>
          <a:p>
            <a:pPr lvl="1"/>
            <a:r>
              <a:rPr lang="en-US" dirty="0" smtClean="0"/>
              <a:t>Continue</a:t>
            </a:r>
            <a:r>
              <a:rPr lang="en-US" baseline="0" dirty="0" smtClean="0"/>
              <a:t> with HSPA+ deployments; begin LTE deployment 2H 2011.</a:t>
            </a:r>
          </a:p>
          <a:p>
            <a:r>
              <a:rPr lang="en-US" dirty="0" smtClean="0"/>
              <a:t>Verizon</a:t>
            </a:r>
          </a:p>
          <a:p>
            <a:pPr lvl="1"/>
            <a:r>
              <a:rPr lang="en-US" dirty="0" smtClean="0"/>
              <a:t>Available in 38 </a:t>
            </a:r>
            <a:r>
              <a:rPr lang="en-US" dirty="0"/>
              <a:t>markets and over 60 major airports, and will </a:t>
            </a:r>
            <a:r>
              <a:rPr lang="en-US" dirty="0" smtClean="0"/>
              <a:t>cover nationwide </a:t>
            </a:r>
            <a:r>
              <a:rPr lang="en-US" dirty="0"/>
              <a:t>3G footprint with 4G LTE by the end of 2013. </a:t>
            </a:r>
          </a:p>
          <a:p>
            <a:r>
              <a:rPr lang="en-US" dirty="0" smtClean="0"/>
              <a:t>T-Mobile</a:t>
            </a:r>
          </a:p>
          <a:p>
            <a:pPr lvl="1"/>
            <a:r>
              <a:rPr lang="en-US" baseline="0" dirty="0" smtClean="0"/>
              <a:t>200</a:t>
            </a:r>
            <a:r>
              <a:rPr lang="en-US" dirty="0" smtClean="0"/>
              <a:t>M POPs of HSPA+ 21; moving to HSPA+ 42</a:t>
            </a:r>
          </a:p>
          <a:p>
            <a:r>
              <a:rPr lang="en-US" baseline="0" dirty="0" smtClean="0"/>
              <a:t>Sprint</a:t>
            </a:r>
          </a:p>
          <a:p>
            <a:pPr lvl="1"/>
            <a:r>
              <a:rPr lang="en-US" dirty="0" smtClean="0"/>
              <a:t>Using </a:t>
            </a:r>
            <a:r>
              <a:rPr lang="en-US" dirty="0" err="1" smtClean="0"/>
              <a:t>Clearwire’s</a:t>
            </a:r>
            <a:r>
              <a:rPr lang="en-US" dirty="0" smtClean="0"/>
              <a:t> </a:t>
            </a:r>
            <a:r>
              <a:rPr lang="en-US" dirty="0" err="1" smtClean="0"/>
              <a:t>WiMax</a:t>
            </a:r>
            <a:r>
              <a:rPr lang="en-US" dirty="0" smtClean="0"/>
              <a:t> network</a:t>
            </a:r>
            <a:endParaRPr lang="en-US" baseline="0" dirty="0" smtClean="0"/>
          </a:p>
        </p:txBody>
      </p:sp>
    </p:spTree>
    <p:extLst>
      <p:ext uri="{BB962C8B-B14F-4D97-AF65-F5344CB8AC3E}">
        <p14:creationId xmlns:p14="http://schemas.microsoft.com/office/powerpoint/2010/main" val="312712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914400"/>
            <a:ext cx="8229600" cy="960438"/>
          </a:xfrm>
        </p:spPr>
        <p:txBody>
          <a:bodyPr>
            <a:normAutofit/>
          </a:bodyPr>
          <a:lstStyle/>
          <a:p>
            <a:r>
              <a:rPr lang="en-US" sz="4000" dirty="0" smtClean="0"/>
              <a:t>Which Applications Will Benefit</a:t>
            </a:r>
            <a:endParaRPr lang="en-US" sz="4000" dirty="0"/>
          </a:p>
        </p:txBody>
      </p:sp>
      <p:sp>
        <p:nvSpPr>
          <p:cNvPr id="5" name="Content Placeholder 2"/>
          <p:cNvSpPr>
            <a:spLocks noGrp="1"/>
          </p:cNvSpPr>
          <p:nvPr>
            <p:ph idx="1"/>
          </p:nvPr>
        </p:nvSpPr>
        <p:spPr>
          <a:xfrm>
            <a:off x="457200" y="2057400"/>
            <a:ext cx="8229600" cy="4068763"/>
          </a:xfrm>
        </p:spPr>
        <p:txBody>
          <a:bodyPr/>
          <a:lstStyle/>
          <a:p>
            <a:r>
              <a:rPr lang="en-US" dirty="0" smtClean="0"/>
              <a:t>Security</a:t>
            </a:r>
          </a:p>
          <a:p>
            <a:r>
              <a:rPr lang="en-US" dirty="0" smtClean="0"/>
              <a:t>Mobile computing</a:t>
            </a:r>
          </a:p>
          <a:p>
            <a:r>
              <a:rPr lang="en-US" dirty="0" smtClean="0"/>
              <a:t>Automotive</a:t>
            </a:r>
          </a:p>
          <a:p>
            <a:r>
              <a:rPr lang="en-US" dirty="0" smtClean="0"/>
              <a:t>Remote monitoring</a:t>
            </a:r>
          </a:p>
          <a:p>
            <a:r>
              <a:rPr lang="en-US" dirty="0" smtClean="0"/>
              <a:t>Digital signage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990600" y="1447800"/>
            <a:ext cx="7618381" cy="4378498"/>
          </a:xfrm>
          <a:prstGeom prst="rect">
            <a:avLst/>
          </a:prstGeom>
          <a:noFill/>
          <a:ln w="9525">
            <a:noFill/>
            <a:miter lim="800000"/>
            <a:headEnd/>
            <a:tailEnd/>
          </a:ln>
        </p:spPr>
      </p:pic>
      <p:sp>
        <p:nvSpPr>
          <p:cNvPr id="8196" name="TextBox 3"/>
          <p:cNvSpPr txBox="1">
            <a:spLocks noChangeArrowheads="1"/>
          </p:cNvSpPr>
          <p:nvPr/>
        </p:nvSpPr>
        <p:spPr bwMode="auto">
          <a:xfrm>
            <a:off x="838200" y="5943600"/>
            <a:ext cx="3752850" cy="276999"/>
          </a:xfrm>
          <a:prstGeom prst="rect">
            <a:avLst/>
          </a:prstGeom>
          <a:noFill/>
          <a:ln w="9525">
            <a:noFill/>
            <a:miter lim="800000"/>
            <a:headEnd/>
            <a:tailEnd/>
          </a:ln>
        </p:spPr>
        <p:txBody>
          <a:bodyPr>
            <a:spAutoFit/>
          </a:bodyPr>
          <a:lstStyle/>
          <a:p>
            <a:r>
              <a:rPr lang="en-US" sz="1200" dirty="0"/>
              <a:t>Source: </a:t>
            </a:r>
            <a:r>
              <a:rPr lang="en-US" sz="1200" i="1" dirty="0"/>
              <a:t>ABI Research, M2M Market Forecasts, 2Q 2009</a:t>
            </a:r>
          </a:p>
        </p:txBody>
      </p:sp>
      <p:sp>
        <p:nvSpPr>
          <p:cNvPr id="6" name="Title 1"/>
          <p:cNvSpPr>
            <a:spLocks noGrp="1"/>
          </p:cNvSpPr>
          <p:nvPr>
            <p:ph type="title"/>
          </p:nvPr>
        </p:nvSpPr>
        <p:spPr>
          <a:xfrm>
            <a:off x="533400" y="754062"/>
            <a:ext cx="8229600" cy="960438"/>
          </a:xfrm>
        </p:spPr>
        <p:txBody>
          <a:bodyPr>
            <a:normAutofit/>
          </a:bodyPr>
          <a:lstStyle/>
          <a:p>
            <a:r>
              <a:rPr lang="en-US" sz="4000" dirty="0" smtClean="0"/>
              <a:t>NA Cellular M2M Module Revenue</a:t>
            </a: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763000" cy="1066800"/>
          </a:xfrm>
        </p:spPr>
        <p:txBody>
          <a:bodyPr>
            <a:normAutofit fontScale="90000"/>
          </a:bodyPr>
          <a:lstStyle/>
          <a:p>
            <a:r>
              <a:rPr lang="en-US" dirty="0" smtClean="0"/>
              <a:t>What is the Impact</a:t>
            </a:r>
            <a:r>
              <a:rPr lang="en-US" baseline="0" dirty="0" smtClean="0"/>
              <a:t> on M2M Developers?</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Developers will need to make trade-offs in the short term on connectivity choices</a:t>
            </a:r>
          </a:p>
          <a:p>
            <a:r>
              <a:rPr lang="en-US" dirty="0" smtClean="0"/>
              <a:t>3G devices require more power</a:t>
            </a:r>
          </a:p>
          <a:p>
            <a:r>
              <a:rPr lang="en-US" dirty="0" smtClean="0"/>
              <a:t>3G modules are bigger in size</a:t>
            </a:r>
            <a:endParaRPr lang="en-US" dirty="0"/>
          </a:p>
        </p:txBody>
      </p:sp>
    </p:spTree>
    <p:extLst>
      <p:ext uri="{BB962C8B-B14F-4D97-AF65-F5344CB8AC3E}">
        <p14:creationId xmlns:p14="http://schemas.microsoft.com/office/powerpoint/2010/main" val="426707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status of the 2G network?</a:t>
            </a:r>
            <a:endParaRPr lang="en-US" dirty="0"/>
          </a:p>
        </p:txBody>
      </p:sp>
      <p:sp>
        <p:nvSpPr>
          <p:cNvPr id="3" name="Content Placeholder 2"/>
          <p:cNvSpPr>
            <a:spLocks noGrp="1"/>
          </p:cNvSpPr>
          <p:nvPr>
            <p:ph idx="1"/>
          </p:nvPr>
        </p:nvSpPr>
        <p:spPr/>
        <p:txBody>
          <a:bodyPr/>
          <a:lstStyle/>
          <a:p>
            <a:r>
              <a:rPr lang="en-US" dirty="0" smtClean="0"/>
              <a:t>T-Mobile: Have indicated it will be available beyond 2020</a:t>
            </a:r>
          </a:p>
          <a:p>
            <a:r>
              <a:rPr lang="en-US" dirty="0" smtClean="0"/>
              <a:t>Verizon: 1xRTT being used to support voice in 3G</a:t>
            </a:r>
          </a:p>
          <a:p>
            <a:r>
              <a:rPr lang="en-US" dirty="0" smtClean="0"/>
              <a:t>AT&amp;T: Have not formally announced plans but for certain applications, requiring 3G</a:t>
            </a:r>
            <a:endParaRPr lang="en-US" dirty="0"/>
          </a:p>
        </p:txBody>
      </p:sp>
    </p:spTree>
    <p:extLst>
      <p:ext uri="{BB962C8B-B14F-4D97-AF65-F5344CB8AC3E}">
        <p14:creationId xmlns:p14="http://schemas.microsoft.com/office/powerpoint/2010/main" val="257636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M2M is Hot!</a:t>
            </a:r>
            <a:endParaRPr lang="en-US" sz="4000" dirty="0"/>
          </a:p>
        </p:txBody>
      </p:sp>
      <p:sp>
        <p:nvSpPr>
          <p:cNvPr id="3" name="Content Placeholder 2"/>
          <p:cNvSpPr>
            <a:spLocks noGrp="1"/>
          </p:cNvSpPr>
          <p:nvPr>
            <p:ph idx="1"/>
          </p:nvPr>
        </p:nvSpPr>
        <p:spPr>
          <a:xfrm>
            <a:off x="457200" y="1646237"/>
            <a:ext cx="8229600" cy="4525963"/>
          </a:xfrm>
        </p:spPr>
        <p:txBody>
          <a:bodyPr/>
          <a:lstStyle/>
          <a:p>
            <a:r>
              <a:rPr lang="en-US" dirty="0" smtClean="0"/>
              <a:t>Berg Insight reports that M2M modules and other devices grew by 48% to 37M in 2010.</a:t>
            </a:r>
          </a:p>
          <a:p>
            <a:r>
              <a:rPr lang="en-US" dirty="0" smtClean="0"/>
              <a:t>Berg expects a 25% CAGR through 2015</a:t>
            </a:r>
          </a:p>
          <a:p>
            <a:r>
              <a:rPr lang="en-US" dirty="0" smtClean="0"/>
              <a:t>Growth</a:t>
            </a:r>
            <a:r>
              <a:rPr lang="en-US" baseline="0" dirty="0" smtClean="0"/>
              <a:t> drivers:</a:t>
            </a:r>
            <a:endParaRPr lang="en-US" dirty="0"/>
          </a:p>
          <a:p>
            <a:pPr lvl="1"/>
            <a:r>
              <a:rPr lang="en-US" dirty="0" smtClean="0"/>
              <a:t>Lower cost modules/devices</a:t>
            </a:r>
          </a:p>
          <a:p>
            <a:pPr lvl="1"/>
            <a:r>
              <a:rPr lang="en-US" dirty="0" smtClean="0"/>
              <a:t>Tier One carriers engaged</a:t>
            </a:r>
          </a:p>
          <a:p>
            <a:pPr lvl="1"/>
            <a:r>
              <a:rPr lang="en-US" dirty="0" smtClean="0"/>
              <a:t>Lower cost service plans</a:t>
            </a:r>
            <a:endParaRPr lang="en-US" dirty="0"/>
          </a:p>
        </p:txBody>
      </p:sp>
      <p:sp>
        <p:nvSpPr>
          <p:cNvPr id="4" name="TextBox 3"/>
          <p:cNvSpPr txBox="1"/>
          <p:nvPr/>
        </p:nvSpPr>
        <p:spPr>
          <a:xfrm>
            <a:off x="842695" y="5943600"/>
            <a:ext cx="4262705" cy="276999"/>
          </a:xfrm>
          <a:prstGeom prst="rect">
            <a:avLst/>
          </a:prstGeom>
          <a:noFill/>
        </p:spPr>
        <p:txBody>
          <a:bodyPr wrap="none" rtlCol="0">
            <a:spAutoFit/>
          </a:bodyPr>
          <a:lstStyle/>
          <a:p>
            <a:r>
              <a:rPr lang="en-US" sz="1200" dirty="0" smtClean="0"/>
              <a:t>Source: </a:t>
            </a:r>
            <a:r>
              <a:rPr lang="en-US" sz="1200" i="1" dirty="0" smtClean="0"/>
              <a:t>The Global Wireless M2M Market</a:t>
            </a:r>
            <a:r>
              <a:rPr lang="en-US" sz="1200" dirty="0" smtClean="0"/>
              <a:t>, Dec 2010, Berg Insight</a:t>
            </a:r>
            <a:endParaRPr lang="en-US" sz="1200" dirty="0"/>
          </a:p>
        </p:txBody>
      </p:sp>
    </p:spTree>
    <p:extLst>
      <p:ext uri="{BB962C8B-B14F-4D97-AF65-F5344CB8AC3E}">
        <p14:creationId xmlns:p14="http://schemas.microsoft.com/office/powerpoint/2010/main" val="318014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233"/>
            <a:ext cx="8229600" cy="842967"/>
          </a:xfrm>
        </p:spPr>
        <p:txBody>
          <a:bodyPr>
            <a:normAutofit/>
          </a:bodyPr>
          <a:lstStyle/>
          <a:p>
            <a:r>
              <a:rPr lang="en-US" sz="4000" dirty="0" smtClean="0"/>
              <a:t>M2M Total Cost of Ownership</a:t>
            </a:r>
            <a:endParaRPr lang="en-US" sz="4000" dirty="0"/>
          </a:p>
        </p:txBody>
      </p:sp>
      <p:graphicFrame>
        <p:nvGraphicFramePr>
          <p:cNvPr id="5" name="Chart 4"/>
          <p:cNvGraphicFramePr>
            <a:graphicFrameLocks/>
          </p:cNvGraphicFramePr>
          <p:nvPr>
            <p:extLst>
              <p:ext uri="{D42A27DB-BD31-4B8C-83A1-F6EECF244321}">
                <p14:modId xmlns:p14="http://schemas.microsoft.com/office/powerpoint/2010/main" val="1321808761"/>
              </p:ext>
            </p:extLst>
          </p:nvPr>
        </p:nvGraphicFramePr>
        <p:xfrm>
          <a:off x="533400" y="1600200"/>
          <a:ext cx="80772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76099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3G/4G Forecast</a:t>
            </a:r>
            <a:endParaRPr lang="en-US" dirty="0"/>
          </a:p>
        </p:txBody>
      </p:sp>
      <p:sp>
        <p:nvSpPr>
          <p:cNvPr id="3" name="Content Placeholder 2"/>
          <p:cNvSpPr>
            <a:spLocks noGrp="1"/>
          </p:cNvSpPr>
          <p:nvPr>
            <p:ph idx="1"/>
          </p:nvPr>
        </p:nvSpPr>
        <p:spPr/>
        <p:txBody>
          <a:bodyPr/>
          <a:lstStyle/>
          <a:p>
            <a:r>
              <a:rPr lang="en-US" dirty="0" smtClean="0"/>
              <a:t>Second generation 3G modules will drive down costs in 2011</a:t>
            </a:r>
          </a:p>
          <a:p>
            <a:r>
              <a:rPr lang="en-US" dirty="0" smtClean="0"/>
              <a:t>4G modules for M2M will become feasible in 2013</a:t>
            </a:r>
          </a:p>
          <a:p>
            <a:r>
              <a:rPr lang="en-US" dirty="0" smtClean="0"/>
              <a:t>3G device costs won’t achieve parity with 2G devices for a number of years</a:t>
            </a:r>
          </a:p>
          <a:p>
            <a:r>
              <a:rPr lang="en-US" dirty="0" smtClean="0"/>
              <a:t>There will be carriers that support 2G for a long time to come</a:t>
            </a:r>
            <a:endParaRPr lang="en-US" dirty="0"/>
          </a:p>
        </p:txBody>
      </p:sp>
    </p:spTree>
    <p:extLst>
      <p:ext uri="{BB962C8B-B14F-4D97-AF65-F5344CB8AC3E}">
        <p14:creationId xmlns:p14="http://schemas.microsoft.com/office/powerpoint/2010/main" val="293590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9700"/>
            <a:ext cx="8229600" cy="842967"/>
          </a:xfrm>
        </p:spPr>
        <p:txBody>
          <a:bodyPr>
            <a:normAutofit/>
          </a:bodyPr>
          <a:lstStyle/>
          <a:p>
            <a:r>
              <a:rPr lang="en-US" sz="4000" dirty="0" smtClean="0"/>
              <a:t>Thank You!</a:t>
            </a:r>
            <a:endParaRPr lang="en-US" sz="4000" dirty="0"/>
          </a:p>
        </p:txBody>
      </p:sp>
    </p:spTree>
    <p:extLst>
      <p:ext uri="{BB962C8B-B14F-4D97-AF65-F5344CB8AC3E}">
        <p14:creationId xmlns:p14="http://schemas.microsoft.com/office/powerpoint/2010/main" val="170765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960438"/>
          </a:xfrm>
        </p:spPr>
        <p:txBody>
          <a:bodyPr>
            <a:normAutofit/>
          </a:bodyPr>
          <a:lstStyle/>
          <a:p>
            <a:r>
              <a:rPr lang="en-US" sz="4000" dirty="0" smtClean="0"/>
              <a:t>Historically M2M=2G</a:t>
            </a:r>
            <a:endParaRPr lang="en-US" sz="4000" dirty="0"/>
          </a:p>
        </p:txBody>
      </p:sp>
      <p:sp>
        <p:nvSpPr>
          <p:cNvPr id="3" name="Content Placeholder 2"/>
          <p:cNvSpPr>
            <a:spLocks noGrp="1"/>
          </p:cNvSpPr>
          <p:nvPr>
            <p:ph idx="1"/>
          </p:nvPr>
        </p:nvSpPr>
        <p:spPr>
          <a:xfrm>
            <a:off x="457200" y="2057400"/>
            <a:ext cx="8229600" cy="4068763"/>
          </a:xfrm>
        </p:spPr>
        <p:txBody>
          <a:bodyPr/>
          <a:lstStyle/>
          <a:p>
            <a:r>
              <a:rPr lang="en-US" dirty="0" smtClean="0"/>
              <a:t>Coverage and service level consistency has been more important</a:t>
            </a:r>
            <a:r>
              <a:rPr lang="en-US" baseline="0" dirty="0" smtClean="0"/>
              <a:t> than </a:t>
            </a:r>
            <a:r>
              <a:rPr lang="en-US" dirty="0" smtClean="0"/>
              <a:t>bandwidth</a:t>
            </a:r>
            <a:endParaRPr lang="en-US" baseline="0" dirty="0" smtClean="0"/>
          </a:p>
          <a:p>
            <a:r>
              <a:rPr lang="en-US" baseline="0" dirty="0" smtClean="0"/>
              <a:t>2G modules 1/3 the cost of 3G modules</a:t>
            </a:r>
          </a:p>
          <a:p>
            <a:r>
              <a:rPr lang="en-US" dirty="0" smtClean="0"/>
              <a:t>AT&amp;T in particular is encouraging many of their customers to use 3G for new M2M projects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914400"/>
            <a:ext cx="8229600" cy="960438"/>
          </a:xfrm>
        </p:spPr>
        <p:txBody>
          <a:bodyPr>
            <a:normAutofit/>
          </a:bodyPr>
          <a:lstStyle/>
          <a:p>
            <a:r>
              <a:rPr lang="en-US" sz="4000" dirty="0" smtClean="0"/>
              <a:t>What Happened to EDGE?</a:t>
            </a:r>
            <a:endParaRPr lang="en-US" sz="4000" dirty="0"/>
          </a:p>
        </p:txBody>
      </p:sp>
      <p:sp>
        <p:nvSpPr>
          <p:cNvPr id="5" name="Content Placeholder 2"/>
          <p:cNvSpPr>
            <a:spLocks noGrp="1"/>
          </p:cNvSpPr>
          <p:nvPr>
            <p:ph idx="1"/>
          </p:nvPr>
        </p:nvSpPr>
        <p:spPr>
          <a:xfrm>
            <a:off x="457200" y="2057400"/>
            <a:ext cx="8229600" cy="4068763"/>
          </a:xfrm>
        </p:spPr>
        <p:txBody>
          <a:bodyPr/>
          <a:lstStyle/>
          <a:p>
            <a:r>
              <a:rPr lang="en-US" dirty="0" smtClean="0"/>
              <a:t>The recent rapid move towards 3G</a:t>
            </a:r>
            <a:r>
              <a:rPr lang="en-US" baseline="0" dirty="0" smtClean="0"/>
              <a:t> has potentially dealt EDGE a fatal</a:t>
            </a:r>
            <a:r>
              <a:rPr lang="en-US" dirty="0" smtClean="0"/>
              <a:t> blow</a:t>
            </a:r>
            <a:endParaRPr lang="en-US" baseline="0" dirty="0" smtClean="0"/>
          </a:p>
          <a:p>
            <a:r>
              <a:rPr lang="en-US" baseline="0" dirty="0" smtClean="0"/>
              <a:t>Performance/value ratio never served any application well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a:bodyPr>
          <a:lstStyle/>
          <a:p>
            <a:r>
              <a:rPr lang="en-US" sz="4000" dirty="0" smtClean="0"/>
              <a:t>3G Networks Gaining Popularity</a:t>
            </a:r>
            <a:endParaRPr lang="en-US" sz="4000" dirty="0"/>
          </a:p>
        </p:txBody>
      </p:sp>
      <p:sp>
        <p:nvSpPr>
          <p:cNvPr id="5" name="TextBox 4"/>
          <p:cNvSpPr txBox="1"/>
          <p:nvPr/>
        </p:nvSpPr>
        <p:spPr>
          <a:xfrm>
            <a:off x="838200" y="5943600"/>
            <a:ext cx="5257800" cy="276999"/>
          </a:xfrm>
          <a:prstGeom prst="rect">
            <a:avLst/>
          </a:prstGeom>
          <a:noFill/>
        </p:spPr>
        <p:txBody>
          <a:bodyPr wrap="square" rtlCol="0">
            <a:spAutoFit/>
          </a:bodyPr>
          <a:lstStyle/>
          <a:p>
            <a:r>
              <a:rPr lang="en-US" sz="1200" dirty="0" smtClean="0"/>
              <a:t>Source: </a:t>
            </a:r>
            <a:r>
              <a:rPr lang="en-US" sz="1200" i="1" dirty="0" smtClean="0"/>
              <a:t>Qualcomm</a:t>
            </a:r>
            <a:endParaRPr lang="en-US" sz="1200" i="1" dirty="0"/>
          </a:p>
        </p:txBody>
      </p:sp>
      <p:pic>
        <p:nvPicPr>
          <p:cNvPr id="6" name="Content Placeholder 5"/>
          <p:cNvPicPr>
            <a:picLocks noGrp="1" noChangeAspect="1"/>
          </p:cNvPicPr>
          <p:nvPr>
            <p:ph idx="1"/>
          </p:nvPr>
        </p:nvPicPr>
        <p:blipFill>
          <a:blip r:embed="rId3" cstate="print"/>
          <a:srcRect l="3485" r="3485"/>
          <a:stretch>
            <a:fillRect/>
          </a:stretch>
        </p:blipFill>
        <p:spPr>
          <a:xfrm>
            <a:off x="736600" y="1651000"/>
            <a:ext cx="7772400" cy="4274521"/>
          </a:xfrm>
        </p:spPr>
      </p:pic>
    </p:spTree>
    <p:extLst>
      <p:ext uri="{BB962C8B-B14F-4D97-AF65-F5344CB8AC3E}">
        <p14:creationId xmlns:p14="http://schemas.microsoft.com/office/powerpoint/2010/main" val="37034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4000" dirty="0" smtClean="0"/>
              <a:t>3G Benefit</a:t>
            </a:r>
            <a:r>
              <a:rPr lang="en-US" sz="4000" baseline="0" dirty="0" smtClean="0"/>
              <a:t> to Carriers</a:t>
            </a:r>
            <a:endParaRPr lang="en-US" sz="4000" dirty="0"/>
          </a:p>
        </p:txBody>
      </p:sp>
      <p:sp>
        <p:nvSpPr>
          <p:cNvPr id="3" name="Content Placeholder 2"/>
          <p:cNvSpPr>
            <a:spLocks noGrp="1"/>
          </p:cNvSpPr>
          <p:nvPr>
            <p:ph idx="1"/>
          </p:nvPr>
        </p:nvSpPr>
        <p:spPr>
          <a:xfrm>
            <a:off x="457200" y="1752600"/>
            <a:ext cx="8229600" cy="4373563"/>
          </a:xfrm>
        </p:spPr>
        <p:txBody>
          <a:bodyPr/>
          <a:lstStyle/>
          <a:p>
            <a:r>
              <a:rPr lang="en-US" dirty="0" smtClean="0"/>
              <a:t>Better spectral</a:t>
            </a:r>
            <a:r>
              <a:rPr lang="en-US" baseline="0" dirty="0" smtClean="0"/>
              <a:t> efficiency</a:t>
            </a:r>
          </a:p>
          <a:p>
            <a:r>
              <a:rPr lang="en-US" dirty="0" smtClean="0"/>
              <a:t>Support high bandwidth applications</a:t>
            </a:r>
          </a:p>
          <a:p>
            <a:r>
              <a:rPr lang="en-US" dirty="0" smtClean="0"/>
              <a:t>Longer voice talk time</a:t>
            </a:r>
            <a:endParaRPr lang="en-US" baseline="0" dirty="0" smtClean="0"/>
          </a:p>
          <a:p>
            <a:r>
              <a:rPr lang="en-US" dirty="0" smtClean="0"/>
              <a:t>Mapping of all services onto HSPA</a:t>
            </a:r>
          </a:p>
          <a:p>
            <a:r>
              <a:rPr lang="en-US" baseline="0" dirty="0" smtClean="0"/>
              <a:t>Faster call set up time/lower latency</a:t>
            </a:r>
          </a:p>
          <a:p>
            <a:r>
              <a:rPr lang="en-US" dirty="0" smtClean="0"/>
              <a:t>Smooth migration to LTE</a:t>
            </a:r>
            <a:endParaRPr lang="en-US" baseline="0" dirty="0" smtClean="0"/>
          </a:p>
        </p:txBody>
      </p:sp>
      <p:sp>
        <p:nvSpPr>
          <p:cNvPr id="4" name="TextBox 3"/>
          <p:cNvSpPr txBox="1"/>
          <p:nvPr/>
        </p:nvSpPr>
        <p:spPr>
          <a:xfrm>
            <a:off x="830909" y="5943600"/>
            <a:ext cx="1607491" cy="276999"/>
          </a:xfrm>
          <a:prstGeom prst="rect">
            <a:avLst/>
          </a:prstGeom>
          <a:noFill/>
        </p:spPr>
        <p:txBody>
          <a:bodyPr wrap="none" rtlCol="0">
            <a:spAutoFit/>
          </a:bodyPr>
          <a:lstStyle/>
          <a:p>
            <a:r>
              <a:rPr lang="en-US" sz="1200" dirty="0" smtClean="0"/>
              <a:t>Source: </a:t>
            </a:r>
            <a:r>
              <a:rPr lang="en-US" sz="1200" i="1" dirty="0" smtClean="0"/>
              <a:t>Nokia Siemens</a:t>
            </a:r>
            <a:endParaRPr lang="en-US" sz="1200" i="1" dirty="0"/>
          </a:p>
        </p:txBody>
      </p:sp>
    </p:spTree>
    <p:extLst>
      <p:ext uri="{BB962C8B-B14F-4D97-AF65-F5344CB8AC3E}">
        <p14:creationId xmlns:p14="http://schemas.microsoft.com/office/powerpoint/2010/main" val="1841683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10400" cy="762000"/>
          </a:xfrm>
        </p:spPr>
        <p:txBody>
          <a:bodyPr>
            <a:normAutofit fontScale="90000"/>
          </a:bodyPr>
          <a:lstStyle/>
          <a:p>
            <a:r>
              <a:rPr lang="en-US" dirty="0" smtClean="0"/>
              <a:t>Smart Phones Driving 3G Rollout</a:t>
            </a:r>
            <a:endParaRPr lang="en-US" dirty="0"/>
          </a:p>
        </p:txBody>
      </p:sp>
      <p:sp>
        <p:nvSpPr>
          <p:cNvPr id="5" name="TextBox 4"/>
          <p:cNvSpPr txBox="1"/>
          <p:nvPr/>
        </p:nvSpPr>
        <p:spPr>
          <a:xfrm>
            <a:off x="838200" y="5943600"/>
            <a:ext cx="4419600" cy="276999"/>
          </a:xfrm>
          <a:prstGeom prst="rect">
            <a:avLst/>
          </a:prstGeom>
          <a:noFill/>
        </p:spPr>
        <p:txBody>
          <a:bodyPr wrap="square" rtlCol="0">
            <a:spAutoFit/>
          </a:bodyPr>
          <a:lstStyle/>
          <a:p>
            <a:r>
              <a:rPr lang="en-US" sz="1200" dirty="0" smtClean="0"/>
              <a:t>Source: </a:t>
            </a:r>
            <a:r>
              <a:rPr lang="en-US" sz="1200" i="1" dirty="0" smtClean="0"/>
              <a:t>Qualcomm &amp; </a:t>
            </a:r>
            <a:r>
              <a:rPr lang="en-US" sz="1200" i="1" dirty="0" err="1" smtClean="0"/>
              <a:t>Informa</a:t>
            </a:r>
            <a:r>
              <a:rPr lang="en-US" sz="1200" i="1" dirty="0" smtClean="0"/>
              <a:t> Telecoms &amp; Media (Q1 2010</a:t>
            </a:r>
            <a:r>
              <a:rPr lang="en-US" sz="1200" dirty="0" smtClean="0"/>
              <a:t>)</a:t>
            </a:r>
            <a:endParaRPr lang="en-US" sz="1200" dirty="0"/>
          </a:p>
        </p:txBody>
      </p:sp>
      <p:pic>
        <p:nvPicPr>
          <p:cNvPr id="6" name="Picture 5"/>
          <p:cNvPicPr>
            <a:picLocks noChangeAspect="1"/>
          </p:cNvPicPr>
          <p:nvPr/>
        </p:nvPicPr>
        <p:blipFill>
          <a:blip r:embed="rId3" cstate="print"/>
          <a:stretch>
            <a:fillRect/>
          </a:stretch>
        </p:blipFill>
        <p:spPr>
          <a:xfrm>
            <a:off x="685800" y="1676400"/>
            <a:ext cx="8046282" cy="3822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Mobile Data Traffic Increases</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According to Allot Communications' Mobile Trends report, global mobile data traffic increased by 72% in 2009; YouTube accounted for 10% and VOIP 4%.</a:t>
            </a:r>
            <a:endParaRPr lang="en-US" dirty="0"/>
          </a:p>
          <a:p>
            <a:r>
              <a:rPr lang="en-US" dirty="0" smtClean="0"/>
              <a:t>Cisco reports  </a:t>
            </a:r>
            <a:r>
              <a:rPr lang="en-US" dirty="0"/>
              <a:t>Global mobile data traffic will grow 26 times between 2010 and 2015, to 6.3 </a:t>
            </a:r>
            <a:r>
              <a:rPr lang="en-US" dirty="0" err="1"/>
              <a:t>exabytes</a:t>
            </a:r>
            <a:r>
              <a:rPr lang="en-US" dirty="0"/>
              <a:t>--a billion gigabytes--per </a:t>
            </a:r>
            <a:r>
              <a:rPr lang="en-US" dirty="0" smtClean="0"/>
              <a:t>month!</a:t>
            </a:r>
          </a:p>
          <a:p>
            <a:r>
              <a:rPr lang="en-US" dirty="0" smtClean="0"/>
              <a:t>According to CTIA, SMS traffic increased from 7B text messages/month in 2005 to 173B text messages/month in 2010.</a:t>
            </a:r>
            <a:endParaRPr lang="en-US" dirty="0"/>
          </a:p>
        </p:txBody>
      </p:sp>
    </p:spTree>
    <p:extLst>
      <p:ext uri="{BB962C8B-B14F-4D97-AF65-F5344CB8AC3E}">
        <p14:creationId xmlns:p14="http://schemas.microsoft.com/office/powerpoint/2010/main" val="43353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AT&amp;T Mobile Data Growth</a:t>
            </a:r>
            <a:endParaRPr lang="en-US" sz="4000" dirty="0"/>
          </a:p>
        </p:txBody>
      </p:sp>
      <p:pic>
        <p:nvPicPr>
          <p:cNvPr id="4" name="Picture 3"/>
          <p:cNvPicPr>
            <a:picLocks noChangeAspect="1"/>
          </p:cNvPicPr>
          <p:nvPr/>
        </p:nvPicPr>
        <p:blipFill>
          <a:blip r:embed="rId3" cstate="print"/>
          <a:stretch>
            <a:fillRect/>
          </a:stretch>
        </p:blipFill>
        <p:spPr>
          <a:xfrm>
            <a:off x="457200" y="1511300"/>
            <a:ext cx="8255000" cy="4469493"/>
          </a:xfrm>
          <a:prstGeom prst="rect">
            <a:avLst/>
          </a:prstGeom>
        </p:spPr>
      </p:pic>
      <p:sp>
        <p:nvSpPr>
          <p:cNvPr id="5" name="TextBox 4"/>
          <p:cNvSpPr txBox="1"/>
          <p:nvPr/>
        </p:nvSpPr>
        <p:spPr>
          <a:xfrm>
            <a:off x="838200" y="5943600"/>
            <a:ext cx="1019382" cy="276999"/>
          </a:xfrm>
          <a:prstGeom prst="rect">
            <a:avLst/>
          </a:prstGeom>
          <a:noFill/>
        </p:spPr>
        <p:txBody>
          <a:bodyPr wrap="none" rtlCol="0">
            <a:spAutoFit/>
          </a:bodyPr>
          <a:lstStyle/>
          <a:p>
            <a:r>
              <a:rPr lang="en-US" sz="1200" dirty="0" smtClean="0"/>
              <a:t>Source: </a:t>
            </a:r>
            <a:r>
              <a:rPr lang="en-US" sz="1200" i="1" dirty="0" smtClean="0"/>
              <a:t>AT&amp;T</a:t>
            </a:r>
            <a:endParaRPr lang="en-US" sz="1200" i="1" dirty="0"/>
          </a:p>
        </p:txBody>
      </p:sp>
    </p:spTree>
    <p:extLst>
      <p:ext uri="{BB962C8B-B14F-4D97-AF65-F5344CB8AC3E}">
        <p14:creationId xmlns:p14="http://schemas.microsoft.com/office/powerpoint/2010/main" val="897103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1582</Words>
  <Application>Microsoft Macintosh PowerPoint</Application>
  <PresentationFormat>On-screen Show (4:3)</PresentationFormat>
  <Paragraphs>136</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High Speed Air Interfaces</vt:lpstr>
      <vt:lpstr>M2M is Hot!</vt:lpstr>
      <vt:lpstr>Historically M2M=2G</vt:lpstr>
      <vt:lpstr>What Happened to EDGE?</vt:lpstr>
      <vt:lpstr>3G Networks Gaining Popularity</vt:lpstr>
      <vt:lpstr>3G Benefit to Carriers</vt:lpstr>
      <vt:lpstr>Smart Phones Driving 3G Rollout</vt:lpstr>
      <vt:lpstr>Mobile Data Traffic Increases</vt:lpstr>
      <vt:lpstr>AT&amp;T Mobile Data Growth</vt:lpstr>
      <vt:lpstr>Connected Devices</vt:lpstr>
      <vt:lpstr>Migration from 2G to 3G</vt:lpstr>
      <vt:lpstr>3G/4G Data Rates</vt:lpstr>
      <vt:lpstr>Effective Rates</vt:lpstr>
      <vt:lpstr>North America Taking 3G/4G Lead</vt:lpstr>
      <vt:lpstr>Carrier 3G/4G Strategies</vt:lpstr>
      <vt:lpstr>Which Applications Will Benefit</vt:lpstr>
      <vt:lpstr>NA Cellular M2M Module Revenue</vt:lpstr>
      <vt:lpstr>What is the Impact on M2M Developers?</vt:lpstr>
      <vt:lpstr>What’s the status of the 2G network?</vt:lpstr>
      <vt:lpstr>M2M Total Cost of Ownership</vt:lpstr>
      <vt:lpstr>3G/4G Forecast</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aurkawich</dc:creator>
  <cp:lastModifiedBy>Michael Ueland</cp:lastModifiedBy>
  <cp:revision>105</cp:revision>
  <dcterms:created xsi:type="dcterms:W3CDTF">2011-01-07T18:05:48Z</dcterms:created>
  <dcterms:modified xsi:type="dcterms:W3CDTF">2011-02-03T13:34:35Z</dcterms:modified>
</cp:coreProperties>
</file>