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9" r:id="rId6"/>
    <p:sldId id="267" r:id="rId7"/>
    <p:sldId id="263" r:id="rId8"/>
    <p:sldId id="268" r:id="rId9"/>
    <p:sldId id="264" r:id="rId10"/>
    <p:sldId id="259" r:id="rId11"/>
    <p:sldId id="27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EB0B1-1389-4146-ADC9-58D48D56F7D0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67507C-5794-4725-BB43-6797B923593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3200" dirty="0" smtClean="0"/>
            <a:t>Industry</a:t>
          </a:r>
        </a:p>
        <a:p>
          <a:r>
            <a:rPr lang="en-US" sz="3200" dirty="0" smtClean="0"/>
            <a:t>Trends</a:t>
          </a:r>
          <a:endParaRPr lang="en-US" sz="3200" dirty="0"/>
        </a:p>
      </dgm:t>
    </dgm:pt>
    <dgm:pt modelId="{8A7770F6-70BC-45C9-B207-EFFB74E599FA}" type="parTrans" cxnId="{4D77C126-8472-4FC7-9045-0F5295BFCA55}">
      <dgm:prSet/>
      <dgm:spPr/>
      <dgm:t>
        <a:bodyPr/>
        <a:lstStyle/>
        <a:p>
          <a:endParaRPr lang="en-US"/>
        </a:p>
      </dgm:t>
    </dgm:pt>
    <dgm:pt modelId="{3660A7A4-3C9F-4B32-BA1B-068ECAD3F317}" type="sibTrans" cxnId="{4D77C126-8472-4FC7-9045-0F5295BFCA55}">
      <dgm:prSet/>
      <dgm:spPr/>
      <dgm:t>
        <a:bodyPr/>
        <a:lstStyle/>
        <a:p>
          <a:endParaRPr lang="en-US"/>
        </a:p>
      </dgm:t>
    </dgm:pt>
    <dgm:pt modelId="{64138CD6-4851-40DF-AF98-94DFF8243B5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Security</a:t>
          </a:r>
          <a:endParaRPr lang="en-US" dirty="0">
            <a:solidFill>
              <a:schemeClr val="bg1"/>
            </a:solidFill>
          </a:endParaRPr>
        </a:p>
      </dgm:t>
    </dgm:pt>
    <dgm:pt modelId="{4D9BC085-27E2-4752-BF26-94F66B92F1CD}" type="parTrans" cxnId="{844CBABA-EF48-4900-9B26-270023CF3D00}">
      <dgm:prSet/>
      <dgm:spPr/>
      <dgm:t>
        <a:bodyPr/>
        <a:lstStyle/>
        <a:p>
          <a:endParaRPr lang="en-US"/>
        </a:p>
      </dgm:t>
    </dgm:pt>
    <dgm:pt modelId="{CE8871E4-E5DA-4089-9765-7E93DA0F2460}" type="sibTrans" cxnId="{844CBABA-EF48-4900-9B26-270023CF3D00}">
      <dgm:prSet/>
      <dgm:spPr/>
      <dgm:t>
        <a:bodyPr/>
        <a:lstStyle/>
        <a:p>
          <a:endParaRPr lang="en-US"/>
        </a:p>
      </dgm:t>
    </dgm:pt>
    <dgm:pt modelId="{9499F15F-EDCC-450A-9B42-1CF51BB8A0F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Standards</a:t>
          </a:r>
          <a:endParaRPr lang="en-US" dirty="0">
            <a:solidFill>
              <a:schemeClr val="bg1"/>
            </a:solidFill>
          </a:endParaRPr>
        </a:p>
      </dgm:t>
    </dgm:pt>
    <dgm:pt modelId="{4A376C62-9932-4FD1-911B-45B5AC5F5925}" type="parTrans" cxnId="{B66B292A-DCCC-4592-881D-B1F9C7F12FEF}">
      <dgm:prSet/>
      <dgm:spPr/>
      <dgm:t>
        <a:bodyPr/>
        <a:lstStyle/>
        <a:p>
          <a:endParaRPr lang="en-US"/>
        </a:p>
      </dgm:t>
    </dgm:pt>
    <dgm:pt modelId="{D775C9C2-B0C5-4064-9920-D9D2D7B2C83E}" type="sibTrans" cxnId="{B66B292A-DCCC-4592-881D-B1F9C7F12FEF}">
      <dgm:prSet/>
      <dgm:spPr/>
      <dgm:t>
        <a:bodyPr/>
        <a:lstStyle/>
        <a:p>
          <a:endParaRPr lang="en-US"/>
        </a:p>
      </dgm:t>
    </dgm:pt>
    <dgm:pt modelId="{2F85E02C-4643-426F-93AF-EE0A06A5C3BD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Device Management</a:t>
          </a:r>
          <a:endParaRPr lang="en-US" dirty="0">
            <a:solidFill>
              <a:schemeClr val="bg1"/>
            </a:solidFill>
          </a:endParaRPr>
        </a:p>
      </dgm:t>
    </dgm:pt>
    <dgm:pt modelId="{0082B6B4-43A6-41B9-A012-A5AB4BDD3759}" type="parTrans" cxnId="{91C4EC22-5251-4AF0-9A03-FAA145973C08}">
      <dgm:prSet/>
      <dgm:spPr/>
      <dgm:t>
        <a:bodyPr/>
        <a:lstStyle/>
        <a:p>
          <a:endParaRPr lang="en-US"/>
        </a:p>
      </dgm:t>
    </dgm:pt>
    <dgm:pt modelId="{F1349B9D-6E7F-4B7F-9776-D6A1C1224B64}" type="sibTrans" cxnId="{91C4EC22-5251-4AF0-9A03-FAA145973C08}">
      <dgm:prSet/>
      <dgm:spPr/>
      <dgm:t>
        <a:bodyPr/>
        <a:lstStyle/>
        <a:p>
          <a:endParaRPr lang="en-US"/>
        </a:p>
      </dgm:t>
    </dgm:pt>
    <dgm:pt modelId="{8B712535-3011-42DA-A9E1-ABDEFC87E82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Cloud Computing</a:t>
          </a:r>
          <a:endParaRPr lang="en-US" dirty="0">
            <a:solidFill>
              <a:schemeClr val="bg1"/>
            </a:solidFill>
          </a:endParaRPr>
        </a:p>
      </dgm:t>
    </dgm:pt>
    <dgm:pt modelId="{95F967E8-1097-4072-BEAD-1E70233CA87F}" type="parTrans" cxnId="{18A07CCB-6A94-427F-A10B-C01714DC02B2}">
      <dgm:prSet/>
      <dgm:spPr/>
      <dgm:t>
        <a:bodyPr/>
        <a:lstStyle/>
        <a:p>
          <a:endParaRPr lang="en-US"/>
        </a:p>
      </dgm:t>
    </dgm:pt>
    <dgm:pt modelId="{8EBD7FEA-58B2-4BEB-B9EF-0D0DA81F24F8}" type="sibTrans" cxnId="{18A07CCB-6A94-427F-A10B-C01714DC02B2}">
      <dgm:prSet/>
      <dgm:spPr/>
      <dgm:t>
        <a:bodyPr/>
        <a:lstStyle/>
        <a:p>
          <a:endParaRPr lang="en-US"/>
        </a:p>
      </dgm:t>
    </dgm:pt>
    <dgm:pt modelId="{4EF3756E-7F1C-476F-B025-16B664D46792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Enterprise Integration</a:t>
          </a:r>
          <a:endParaRPr lang="en-US" dirty="0">
            <a:solidFill>
              <a:schemeClr val="bg1"/>
            </a:solidFill>
          </a:endParaRPr>
        </a:p>
      </dgm:t>
    </dgm:pt>
    <dgm:pt modelId="{AADFED10-50A1-4951-AE8C-8607944E3944}" type="parTrans" cxnId="{7D46116F-86D5-43A4-9E1D-B5FA4D498701}">
      <dgm:prSet/>
      <dgm:spPr/>
      <dgm:t>
        <a:bodyPr/>
        <a:lstStyle/>
        <a:p>
          <a:endParaRPr lang="en-US"/>
        </a:p>
      </dgm:t>
    </dgm:pt>
    <dgm:pt modelId="{3EA46C85-713A-4C91-A3C2-5B7DD7748404}" type="sibTrans" cxnId="{7D46116F-86D5-43A4-9E1D-B5FA4D498701}">
      <dgm:prSet/>
      <dgm:spPr/>
      <dgm:t>
        <a:bodyPr/>
        <a:lstStyle/>
        <a:p>
          <a:endParaRPr lang="en-US"/>
        </a:p>
      </dgm:t>
    </dgm:pt>
    <dgm:pt modelId="{D7856682-CD3D-4BBB-B38A-1AF23082A731}" type="pres">
      <dgm:prSet presAssocID="{034EB0B1-1389-4146-ADC9-58D48D56F7D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41F291-94AB-4A9C-882D-88D511D9432C}" type="pres">
      <dgm:prSet presAssocID="{DE67507C-5794-4725-BB43-6797B923593F}" presName="linNode" presStyleCnt="0"/>
      <dgm:spPr/>
    </dgm:pt>
    <dgm:pt modelId="{5FD79236-3EA0-47BD-8B1F-AC1F12409AB2}" type="pres">
      <dgm:prSet presAssocID="{DE67507C-5794-4725-BB43-6797B923593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E3ED-81A9-4957-A712-23E88F6A0CB0}" type="pres">
      <dgm:prSet presAssocID="{DE67507C-5794-4725-BB43-6797B923593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CBABA-EF48-4900-9B26-270023CF3D00}" srcId="{DE67507C-5794-4725-BB43-6797B923593F}" destId="{64138CD6-4851-40DF-AF98-94DFF8243B56}" srcOrd="0" destOrd="0" parTransId="{4D9BC085-27E2-4752-BF26-94F66B92F1CD}" sibTransId="{CE8871E4-E5DA-4089-9765-7E93DA0F2460}"/>
    <dgm:cxn modelId="{7C612C2B-E226-476A-B9BD-253B87A417D8}" type="presOf" srcId="{DE67507C-5794-4725-BB43-6797B923593F}" destId="{5FD79236-3EA0-47BD-8B1F-AC1F12409AB2}" srcOrd="0" destOrd="0" presId="urn:microsoft.com/office/officeart/2005/8/layout/vList6"/>
    <dgm:cxn modelId="{7D46116F-86D5-43A4-9E1D-B5FA4D498701}" srcId="{DE67507C-5794-4725-BB43-6797B923593F}" destId="{4EF3756E-7F1C-476F-B025-16B664D46792}" srcOrd="4" destOrd="0" parTransId="{AADFED10-50A1-4951-AE8C-8607944E3944}" sibTransId="{3EA46C85-713A-4C91-A3C2-5B7DD7748404}"/>
    <dgm:cxn modelId="{91C4EC22-5251-4AF0-9A03-FAA145973C08}" srcId="{DE67507C-5794-4725-BB43-6797B923593F}" destId="{2F85E02C-4643-426F-93AF-EE0A06A5C3BD}" srcOrd="2" destOrd="0" parTransId="{0082B6B4-43A6-41B9-A012-A5AB4BDD3759}" sibTransId="{F1349B9D-6E7F-4B7F-9776-D6A1C1224B64}"/>
    <dgm:cxn modelId="{57A4D309-298D-43A7-A845-3CF2FE717246}" type="presOf" srcId="{8B712535-3011-42DA-A9E1-ABDEFC87E820}" destId="{3647E3ED-81A9-4957-A712-23E88F6A0CB0}" srcOrd="0" destOrd="3" presId="urn:microsoft.com/office/officeart/2005/8/layout/vList6"/>
    <dgm:cxn modelId="{2AE6B763-0068-413E-998C-1C5762D9C050}" type="presOf" srcId="{9499F15F-EDCC-450A-9B42-1CF51BB8A0F6}" destId="{3647E3ED-81A9-4957-A712-23E88F6A0CB0}" srcOrd="0" destOrd="1" presId="urn:microsoft.com/office/officeart/2005/8/layout/vList6"/>
    <dgm:cxn modelId="{B66B292A-DCCC-4592-881D-B1F9C7F12FEF}" srcId="{DE67507C-5794-4725-BB43-6797B923593F}" destId="{9499F15F-EDCC-450A-9B42-1CF51BB8A0F6}" srcOrd="1" destOrd="0" parTransId="{4A376C62-9932-4FD1-911B-45B5AC5F5925}" sibTransId="{D775C9C2-B0C5-4064-9920-D9D2D7B2C83E}"/>
    <dgm:cxn modelId="{6B0D1B7F-B1AC-42BC-A798-8700B9B53238}" type="presOf" srcId="{4EF3756E-7F1C-476F-B025-16B664D46792}" destId="{3647E3ED-81A9-4957-A712-23E88F6A0CB0}" srcOrd="0" destOrd="4" presId="urn:microsoft.com/office/officeart/2005/8/layout/vList6"/>
    <dgm:cxn modelId="{18A07CCB-6A94-427F-A10B-C01714DC02B2}" srcId="{DE67507C-5794-4725-BB43-6797B923593F}" destId="{8B712535-3011-42DA-A9E1-ABDEFC87E820}" srcOrd="3" destOrd="0" parTransId="{95F967E8-1097-4072-BEAD-1E70233CA87F}" sibTransId="{8EBD7FEA-58B2-4BEB-B9EF-0D0DA81F24F8}"/>
    <dgm:cxn modelId="{4D77C126-8472-4FC7-9045-0F5295BFCA55}" srcId="{034EB0B1-1389-4146-ADC9-58D48D56F7D0}" destId="{DE67507C-5794-4725-BB43-6797B923593F}" srcOrd="0" destOrd="0" parTransId="{8A7770F6-70BC-45C9-B207-EFFB74E599FA}" sibTransId="{3660A7A4-3C9F-4B32-BA1B-068ECAD3F317}"/>
    <dgm:cxn modelId="{B59BEFC4-0667-41FD-B8B6-411F40A3E8A0}" type="presOf" srcId="{2F85E02C-4643-426F-93AF-EE0A06A5C3BD}" destId="{3647E3ED-81A9-4957-A712-23E88F6A0CB0}" srcOrd="0" destOrd="2" presId="urn:microsoft.com/office/officeart/2005/8/layout/vList6"/>
    <dgm:cxn modelId="{5EC48C6A-4176-4AF6-A9CC-6E43DABB7E22}" type="presOf" srcId="{034EB0B1-1389-4146-ADC9-58D48D56F7D0}" destId="{D7856682-CD3D-4BBB-B38A-1AF23082A731}" srcOrd="0" destOrd="0" presId="urn:microsoft.com/office/officeart/2005/8/layout/vList6"/>
    <dgm:cxn modelId="{4DA9B1ED-DA48-4DEF-A5A8-8992D63E9F18}" type="presOf" srcId="{64138CD6-4851-40DF-AF98-94DFF8243B56}" destId="{3647E3ED-81A9-4957-A712-23E88F6A0CB0}" srcOrd="0" destOrd="0" presId="urn:microsoft.com/office/officeart/2005/8/layout/vList6"/>
    <dgm:cxn modelId="{81CC00A5-A7F4-4A49-8A55-66369C0B0419}" type="presParOf" srcId="{D7856682-CD3D-4BBB-B38A-1AF23082A731}" destId="{8E41F291-94AB-4A9C-882D-88D511D9432C}" srcOrd="0" destOrd="0" presId="urn:microsoft.com/office/officeart/2005/8/layout/vList6"/>
    <dgm:cxn modelId="{5151594B-0429-4C92-8B3D-0B5691995088}" type="presParOf" srcId="{8E41F291-94AB-4A9C-882D-88D511D9432C}" destId="{5FD79236-3EA0-47BD-8B1F-AC1F12409AB2}" srcOrd="0" destOrd="0" presId="urn:microsoft.com/office/officeart/2005/8/layout/vList6"/>
    <dgm:cxn modelId="{1F4D0030-6398-40F4-800E-99ED3815358C}" type="presParOf" srcId="{8E41F291-94AB-4A9C-882D-88D511D9432C}" destId="{3647E3ED-81A9-4957-A712-23E88F6A0C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47E3ED-81A9-4957-A712-23E88F6A0CB0}">
      <dsp:nvSpPr>
        <dsp:cNvPr id="0" name=""/>
        <dsp:cNvSpPr/>
      </dsp:nvSpPr>
      <dsp:spPr>
        <a:xfrm>
          <a:off x="2133599" y="0"/>
          <a:ext cx="3200400" cy="1905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/>
              </a:solidFill>
            </a:rPr>
            <a:t>Data Security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/>
              </a:solidFill>
            </a:rPr>
            <a:t>Standards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/>
              </a:solidFill>
            </a:rPr>
            <a:t>Device Management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/>
              </a:solidFill>
            </a:rPr>
            <a:t>Cloud Computing</a:t>
          </a:r>
          <a:endParaRPr lang="en-US" sz="1700" kern="1200" dirty="0">
            <a:solidFill>
              <a:schemeClr val="bg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solidFill>
                <a:schemeClr val="bg1"/>
              </a:solidFill>
            </a:rPr>
            <a:t>Enterprise Integration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133599" y="0"/>
        <a:ext cx="3200400" cy="1905000"/>
      </dsp:txXfrm>
    </dsp:sp>
    <dsp:sp modelId="{5FD79236-3EA0-47BD-8B1F-AC1F12409AB2}">
      <dsp:nvSpPr>
        <dsp:cNvPr id="0" name=""/>
        <dsp:cNvSpPr/>
      </dsp:nvSpPr>
      <dsp:spPr>
        <a:xfrm>
          <a:off x="0" y="0"/>
          <a:ext cx="2133600" cy="1905000"/>
        </a:xfrm>
        <a:prstGeom prst="roundRect">
          <a:avLst/>
        </a:prstGeom>
        <a:solidFill>
          <a:schemeClr val="accent2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Industry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Trends</a:t>
          </a:r>
          <a:endParaRPr lang="en-US" sz="3200" kern="1200" dirty="0"/>
        </a:p>
      </dsp:txBody>
      <dsp:txXfrm>
        <a:off x="0" y="0"/>
        <a:ext cx="2133600" cy="190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78E1F-8ADE-4881-8D6F-F39DF85419C3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6849D-D5E4-4C97-B07A-158B6FB434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2563"/>
            <a:fld id="{A722FC44-D029-41DC-8B9B-C36E6CB9171D}" type="slidenum">
              <a:rPr lang="en-US" smtClean="0">
                <a:latin typeface="Arial" pitchFamily="34" charset="0"/>
                <a:ea typeface="Geneva"/>
                <a:cs typeface="Geneva"/>
              </a:rPr>
              <a:pPr defTabSz="482563"/>
              <a:t>4</a:t>
            </a:fld>
            <a:endParaRPr lang="en-US" dirty="0" smtClean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6849D-D5E4-4C97-B07A-158B6FB434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6DFF-18F4-4ACF-BF85-5DF77D6BDA4C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1600200"/>
            <a:ext cx="9144000" cy="4572000"/>
          </a:xfrm>
          <a:prstGeom prst="rect">
            <a:avLst/>
          </a:prstGeom>
          <a:gradFill rotWithShape="0">
            <a:gsLst>
              <a:gs pos="0">
                <a:srgbClr val="919191"/>
              </a:gs>
              <a:gs pos="100000">
                <a:srgbClr val="91919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-72" charset="0"/>
              <a:ea typeface="ヒラギノ角ゴ Pro W3" pitchFamily="-72" charset="-128"/>
              <a:cs typeface="ヒラギノ角ゴ Pro W3" pitchFamily="-72" charset="-128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862138" y="4425144"/>
            <a:ext cx="647700" cy="5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+</a:t>
            </a: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729038" y="4436671"/>
            <a:ext cx="492125" cy="7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rPr>
              <a:t>+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228600" y="1752600"/>
            <a:ext cx="5867400" cy="205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  <a:lumOff val="35000"/>
                  </a:sysClr>
                </a:solidFill>
                <a:effectLst/>
                <a:uLnTx/>
                <a:uFillTx/>
                <a:latin typeface="Verdana" pitchFamily="34" charset="0"/>
              </a:rPr>
              <a:t>Key Features: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lang="en-US" sz="1400" kern="0" dirty="0" smtClean="0">
                <a:solidFill>
                  <a:sysClr val="window" lastClr="FFFFFF"/>
                </a:solidFill>
                <a:latin typeface="Verdana" pitchFamily="34" charset="0"/>
              </a:rPr>
              <a:t>Intelligent vehicle reporting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based on factors such as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latin typeface="Verdana" pitchFamily="34" charset="0"/>
              </a:rPr>
              <a:t>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excessive speed, acceleration, nighttime driving,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latin typeface="Verdana" pitchFamily="34" charset="0"/>
              </a:rPr>
              <a:t>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geofence alerts,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etc.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 GPS-enabled tracking capabilities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 pitchFamily="34" charset="0"/>
              </a:rPr>
              <a:t> Customizable real-time notification settings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22" name="Picture 45" descr="NUM driver safety screensho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2895600"/>
            <a:ext cx="3690566" cy="307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</p:pic>
      <p:pic>
        <p:nvPicPr>
          <p:cNvPr id="23" name="Picture 46" descr="NUX car for driver behavi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27691">
            <a:off x="-81883" y="3763505"/>
            <a:ext cx="2036299" cy="141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7" descr="NUX thing for driver behavior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305050" y="4398407"/>
            <a:ext cx="1368425" cy="102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8" descr="NUX cell tow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75088" y="3311677"/>
            <a:ext cx="1511300" cy="28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" descr="dna_mol_graphic no shadows or tex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172156">
            <a:off x="7603540" y="1846889"/>
            <a:ext cx="1032878" cy="89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990600" y="868362"/>
            <a:ext cx="8686800" cy="655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charset="0"/>
              </a:rPr>
              <a:t>Insurance Industry - Vehicle Telematics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Simple plug-n-play device with diverse software feature requirements</a:t>
            </a:r>
            <a:endParaRPr lang="en-US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7000" y="533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Takeaways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LBS M2M Market should hit the inflection point in 2011: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Companies are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increasingly seeing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tangible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ROI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benefits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M2M Solutions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right outsourced partner simplifies a complex set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variables...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As a result, you can sleep at night!</a:t>
            </a:r>
            <a:endParaRPr lang="en-US" sz="2400" dirty="0"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4724400"/>
            <a:ext cx="8839200" cy="1590511"/>
            <a:chOff x="152400" y="1250950"/>
            <a:chExt cx="8839200" cy="240268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250950"/>
              <a:ext cx="8839200" cy="225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066800" y="1596282"/>
              <a:ext cx="7391400" cy="2057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By enabling customers to innovate and customize their business capabilities, organizations adopting a best-of-breed enterprise application strategy are finding opportunities for true business transformation.</a:t>
              </a:r>
            </a:p>
            <a:p>
              <a:pPr algn="ctr"/>
              <a:r>
                <a:rPr lang="en-US" sz="1050" b="1" dirty="0" smtClean="0"/>
                <a:t>- </a:t>
              </a:r>
              <a:r>
                <a:rPr lang="en-US" sz="1050" i="1" dirty="0" smtClean="0"/>
                <a:t>Source: </a:t>
              </a:r>
              <a:r>
                <a:rPr lang="en-US" sz="1050" b="1" i="1" dirty="0" smtClean="0"/>
                <a:t>Deloitte – Depth Perception</a:t>
              </a:r>
              <a:r>
                <a:rPr lang="en-US" sz="1050" i="1" dirty="0" smtClean="0"/>
                <a:t>; 2010 Technology Trends White Paper</a:t>
              </a:r>
              <a:endParaRPr lang="en-US" sz="1400" b="1" dirty="0" smtClean="0"/>
            </a:p>
            <a:p>
              <a:endParaRPr 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990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48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 descr="FireShot capture #072 - 'Home - Numerex - the M2M 'Partner of Choice' for continued and safe connectivity_' - www_numerex_com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71600" y="3429000"/>
            <a:ext cx="3352800" cy="26341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71600" y="1876961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Rick Burtner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Senior Vice President, GM of Distributed Products Group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Numerex Corp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rburtner@numerex.com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9624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Visit numerex.com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or call us at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1888- NMRX M2M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08053534XXLarge.jpg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 bright="42000" contrast="-16000"/>
          </a:blip>
          <a:srcRect/>
          <a:stretch>
            <a:fillRect/>
          </a:stretch>
        </p:blipFill>
        <p:spPr>
          <a:xfrm>
            <a:off x="0" y="533400"/>
            <a:ext cx="9144000" cy="60198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981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to Business: 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Growing Target for the LBS Market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191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Presented by: </a:t>
            </a:r>
          </a:p>
          <a:p>
            <a:r>
              <a:rPr lang="en-US" b="1" dirty="0" smtClean="0">
                <a:latin typeface="+mj-lt"/>
              </a:rPr>
              <a:t>		Rick Burtner </a:t>
            </a:r>
          </a:p>
          <a:p>
            <a:r>
              <a:rPr lang="en-US" b="1" dirty="0" smtClean="0">
                <a:latin typeface="+mj-lt"/>
              </a:rPr>
              <a:t>		Senior Vice President, GM of Distributed Products Group</a:t>
            </a:r>
          </a:p>
          <a:p>
            <a:r>
              <a:rPr lang="en-US" b="1" dirty="0" smtClean="0">
                <a:latin typeface="+mj-lt"/>
              </a:rPr>
              <a:t>	                  Numerex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/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Session Date: 	Wednesday, 2/02/11 - 3:10-3:45pm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318" y="1924897"/>
            <a:ext cx="9068082" cy="3332903"/>
            <a:chOff x="456919" y="1371598"/>
            <a:chExt cx="9068082" cy="3332903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457200" y="1371598"/>
              <a:ext cx="9050339" cy="293470"/>
              <a:chOff x="244" y="1069"/>
              <a:chExt cx="5430" cy="173"/>
            </a:xfrm>
          </p:grpSpPr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244" y="1069"/>
                <a:ext cx="270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483306" eaLnBrk="0" hangingPunct="0">
                  <a:spcBef>
                    <a:spcPct val="50000"/>
                  </a:spcBef>
                  <a:defRPr/>
                </a:pPr>
                <a:r>
                  <a:rPr lang="en-US" sz="1900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M2M is using a </a:t>
                </a:r>
                <a:r>
                  <a:rPr lang="en-US" sz="1900" b="1" dirty="0" smtClean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device</a:t>
                </a:r>
                <a:r>
                  <a:rPr lang="en-US" sz="1900" dirty="0" smtClean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  </a:t>
                </a:r>
                <a:r>
                  <a:rPr lang="en-US" sz="1900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… … … …</a:t>
                </a:r>
              </a:p>
            </p:txBody>
          </p:sp>
          <p:sp>
            <p:nvSpPr>
              <p:cNvPr id="21" name="Text Box 3"/>
              <p:cNvSpPr txBox="1">
                <a:spLocks noChangeArrowheads="1"/>
              </p:cNvSpPr>
              <p:nvPr/>
            </p:nvSpPr>
            <p:spPr bwMode="auto">
              <a:xfrm>
                <a:off x="2850" y="1069"/>
                <a:ext cx="2824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900" i="1" dirty="0" smtClean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wireless, wired, sensors, etc</a:t>
                </a:r>
                <a:r>
                  <a:rPr lang="en-US" sz="1900" i="1" dirty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.</a:t>
                </a: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474662" y="1842057"/>
              <a:ext cx="9050339" cy="748778"/>
              <a:chOff x="244" y="1641"/>
              <a:chExt cx="5430" cy="442"/>
            </a:xfrm>
          </p:grpSpPr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244" y="1651"/>
                <a:ext cx="2720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483306" eaLnBrk="0" hangingPunct="0">
                  <a:spcBef>
                    <a:spcPct val="50000"/>
                  </a:spcBef>
                  <a:defRPr/>
                </a:pPr>
                <a:r>
                  <a:rPr lang="en-US" sz="1900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to capture an </a:t>
                </a:r>
                <a:r>
                  <a:rPr lang="en-US" sz="1900" b="1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event</a:t>
                </a:r>
                <a:r>
                  <a:rPr lang="en-US" sz="1900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 … … … … … … …</a:t>
                </a:r>
              </a:p>
              <a:p>
                <a:pPr defTabSz="483306" eaLnBrk="0" hangingPunct="0">
                  <a:spcBef>
                    <a:spcPct val="50000"/>
                  </a:spcBef>
                  <a:defRPr/>
                </a:pPr>
                <a:endParaRPr lang="en-US" sz="1900" i="1" dirty="0">
                  <a:solidFill>
                    <a:schemeClr val="accent2">
                      <a:lumMod val="50000"/>
                    </a:schemeClr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3120" y="1641"/>
                <a:ext cx="255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900" i="1" dirty="0" smtClean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location</a:t>
                </a:r>
                <a:r>
                  <a:rPr lang="en-US" sz="1900" i="1" dirty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, </a:t>
                </a:r>
                <a:r>
                  <a:rPr lang="en-US" sz="1900" i="1" dirty="0" smtClean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status</a:t>
                </a:r>
                <a:r>
                  <a:rPr lang="en-US" sz="1900" i="1" dirty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, </a:t>
                </a:r>
                <a:r>
                  <a:rPr lang="en-US" sz="1900" i="1" dirty="0" smtClean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condition, etc</a:t>
                </a:r>
                <a:r>
                  <a:rPr lang="en-US" sz="1900" i="1" dirty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.</a:t>
                </a: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474662" y="2362200"/>
              <a:ext cx="9050337" cy="730250"/>
              <a:chOff x="244" y="2114"/>
              <a:chExt cx="5430" cy="432"/>
            </a:xfrm>
          </p:grpSpPr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244" y="2114"/>
                <a:ext cx="271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483306" eaLnBrk="0" hangingPunct="0">
                  <a:spcBef>
                    <a:spcPct val="50000"/>
                  </a:spcBef>
                  <a:defRPr/>
                </a:pPr>
                <a:r>
                  <a:rPr lang="en-US" sz="1900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that is relayed through a </a:t>
                </a:r>
                <a:r>
                  <a:rPr lang="en-US" sz="1900" b="1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network </a:t>
                </a:r>
                <a:r>
                  <a:rPr lang="en-US" sz="1900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…</a:t>
                </a:r>
              </a:p>
              <a:p>
                <a:pPr defTabSz="483306" eaLnBrk="0" hangingPunct="0">
                  <a:spcBef>
                    <a:spcPct val="50000"/>
                  </a:spcBef>
                  <a:defRPr/>
                </a:pPr>
                <a:endParaRPr lang="en-US" sz="1900" i="1" dirty="0">
                  <a:solidFill>
                    <a:schemeClr val="accent2">
                      <a:lumMod val="50000"/>
                    </a:schemeClr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3120" y="2114"/>
                <a:ext cx="255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900" i="1" dirty="0" smtClean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satellite, cellular </a:t>
                </a:r>
                <a:r>
                  <a:rPr lang="en-US" sz="1900" i="1" dirty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or hybrid</a:t>
                </a: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474662" y="2846388"/>
              <a:ext cx="8973670" cy="322262"/>
              <a:chOff x="244" y="2615"/>
              <a:chExt cx="5384" cy="190"/>
            </a:xfrm>
          </p:grpSpPr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244" y="2632"/>
                <a:ext cx="27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483306" eaLnBrk="0" hangingPunct="0">
                  <a:spcBef>
                    <a:spcPct val="50000"/>
                  </a:spcBef>
                  <a:defRPr/>
                </a:pPr>
                <a:r>
                  <a:rPr lang="en-US" sz="1900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to an </a:t>
                </a:r>
                <a:r>
                  <a:rPr lang="en-US" sz="1900" b="1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application</a:t>
                </a:r>
                <a:r>
                  <a:rPr lang="en-US" sz="1900" dirty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 … … … … … … </a:t>
                </a:r>
                <a:r>
                  <a:rPr lang="en-US" sz="1900" dirty="0" smtClean="0">
                    <a:solidFill>
                      <a:schemeClr val="accent4">
                        <a:lumMod val="25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…</a:t>
                </a:r>
                <a:endParaRPr lang="en-US" sz="1900" i="1" dirty="0">
                  <a:solidFill>
                    <a:schemeClr val="accent4">
                      <a:lumMod val="25000"/>
                    </a:schemeClr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885" y="2615"/>
                <a:ext cx="2743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900" i="1" dirty="0" smtClean="0">
                    <a:solidFill>
                      <a:schemeClr val="accent6">
                        <a:lumMod val="50000"/>
                      </a:schemeClr>
                    </a:solidFill>
                    <a:latin typeface="Verdana" pitchFamily="34" charset="0"/>
                    <a:cs typeface="Arial" pitchFamily="34" charset="0"/>
                  </a:rPr>
                  <a:t>off-the-shelf or customized software</a:t>
                </a:r>
                <a:endParaRPr lang="en-US" sz="1900" i="1" dirty="0">
                  <a:solidFill>
                    <a:schemeClr val="accent6">
                      <a:lumMod val="50000"/>
                    </a:schemeClr>
                  </a:solidFill>
                  <a:latin typeface="Verdan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456919" y="3397247"/>
              <a:ext cx="8686675" cy="1307254"/>
              <a:chOff x="194" y="3143"/>
              <a:chExt cx="5679" cy="772"/>
            </a:xfrm>
          </p:grpSpPr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94" y="3143"/>
                <a:ext cx="1943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483306" eaLnBrk="0" hangingPunct="0">
                  <a:spcBef>
                    <a:spcPct val="50000"/>
                  </a:spcBef>
                  <a:defRPr/>
                </a:pPr>
                <a:r>
                  <a:rPr lang="en-US" sz="1900" dirty="0">
                    <a:latin typeface="Verdana" pitchFamily="34" charset="0"/>
                    <a:cs typeface="Arial" pitchFamily="34" charset="0"/>
                  </a:rPr>
                  <a:t>which translates the captured </a:t>
                </a:r>
                <a:r>
                  <a:rPr lang="en-US" sz="1900" dirty="0" smtClean="0">
                    <a:latin typeface="Verdana" pitchFamily="34" charset="0"/>
                    <a:cs typeface="Arial" pitchFamily="34" charset="0"/>
                  </a:rPr>
                  <a:t>data </a:t>
                </a:r>
                <a:r>
                  <a:rPr lang="en-US" sz="1900" dirty="0">
                    <a:latin typeface="Verdana" pitchFamily="34" charset="0"/>
                    <a:cs typeface="Arial" pitchFamily="34" charset="0"/>
                  </a:rPr>
                  <a:t>into </a:t>
                </a:r>
                <a:r>
                  <a:rPr lang="en-US" sz="1900" b="1" dirty="0">
                    <a:latin typeface="Verdana" pitchFamily="34" charset="0"/>
                    <a:cs typeface="Arial" pitchFamily="34" charset="0"/>
                  </a:rPr>
                  <a:t>meaningful</a:t>
                </a:r>
                <a:r>
                  <a:rPr lang="en-US" sz="1900" dirty="0">
                    <a:latin typeface="Verdana" pitchFamily="34" charset="0"/>
                    <a:cs typeface="Arial" pitchFamily="34" charset="0"/>
                  </a:rPr>
                  <a:t> </a:t>
                </a:r>
                <a:r>
                  <a:rPr lang="en-US" sz="1900" b="1" dirty="0">
                    <a:latin typeface="Verdana" pitchFamily="34" charset="0"/>
                    <a:cs typeface="Arial" pitchFamily="34" charset="0"/>
                  </a:rPr>
                  <a:t>information</a:t>
                </a:r>
                <a:r>
                  <a:rPr lang="en-US" sz="1900" dirty="0">
                    <a:latin typeface="Verdana" pitchFamily="34" charset="0"/>
                    <a:cs typeface="Arial" pitchFamily="34" charset="0"/>
                  </a:rPr>
                  <a:t> … … …</a:t>
                </a: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2037" y="3188"/>
                <a:ext cx="3836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  <a:t>“stolen vehicle is located”</a:t>
                </a:r>
                <a:b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</a:br>
                <a: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  <a:t>“driver is speeding” </a:t>
                </a:r>
                <a:b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</a:br>
                <a: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  <a:t>“trailer temperature is above normal” </a:t>
                </a:r>
                <a:b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</a:br>
                <a: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  <a:t>“secure container has been opened” </a:t>
                </a:r>
                <a:b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</a:br>
                <a:r>
                  <a:rPr lang="en-US" sz="1600" i="1" dirty="0" smtClean="0">
                    <a:solidFill>
                      <a:srgbClr val="C00000"/>
                    </a:solidFill>
                    <a:latin typeface="OCR A Std" pitchFamily="49" charset="0"/>
                    <a:cs typeface="Arial" pitchFamily="34" charset="0"/>
                  </a:rPr>
                  <a:t>“panic alert received”</a:t>
                </a:r>
                <a:endParaRPr lang="en-US" sz="1600" i="1" dirty="0">
                  <a:solidFill>
                    <a:srgbClr val="C00000"/>
                  </a:solidFill>
                  <a:latin typeface="OCR A Std" pitchFamily="49" charset="0"/>
                  <a:cs typeface="Arial" pitchFamily="34" charset="0"/>
                </a:endParaRPr>
              </a:p>
            </p:txBody>
          </p:sp>
        </p:grp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847427"/>
            <a:ext cx="7086600" cy="447973"/>
          </a:xfrm>
        </p:spPr>
        <p:txBody>
          <a:bodyPr lIns="82116" tIns="41058" rIns="82116" bIns="41058" anchor="ctr"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Arial" pitchFamily="34" charset="0"/>
              </a:rPr>
              <a:t>Breaking down LBS-based M2M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5562600"/>
            <a:ext cx="8534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Helping corporate enterprise make effective strategic decisions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7086600" cy="447973"/>
          </a:xfrm>
        </p:spPr>
        <p:txBody>
          <a:bodyPr lIns="82116" tIns="41058" rIns="82116" bIns="41058" anchor="ctr"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Arial" pitchFamily="34" charset="0"/>
              </a:rPr>
              <a:t>LBS &amp; M2M are ... Everywhere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55725"/>
            <a:ext cx="9144000" cy="4876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1889125"/>
            <a:ext cx="1785560" cy="422672"/>
            <a:chOff x="4443" y="161"/>
            <a:chExt cx="1125" cy="266"/>
          </a:xfrm>
          <a:solidFill>
            <a:srgbClr val="92D050"/>
          </a:solidFill>
        </p:grpSpPr>
        <p:sp>
          <p:nvSpPr>
            <p:cNvPr id="6215" name="AutoShape 28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16" name="Rectangle 29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In-Vehicle Emergency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Call System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733800" y="1660525"/>
            <a:ext cx="1787071" cy="235148"/>
            <a:chOff x="2369" y="316"/>
            <a:chExt cx="1125" cy="148"/>
          </a:xfrm>
          <a:solidFill>
            <a:srgbClr val="4A78C2"/>
          </a:solidFill>
        </p:grpSpPr>
        <p:sp>
          <p:nvSpPr>
            <p:cNvPr id="6213" name="AutoShape 32"/>
            <p:cNvSpPr>
              <a:spLocks noChangeArrowheads="1"/>
            </p:cNvSpPr>
            <p:nvPr/>
          </p:nvSpPr>
          <p:spPr bwMode="auto">
            <a:xfrm>
              <a:off x="2369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14" name="Rectangle 33"/>
            <p:cNvSpPr>
              <a:spLocks noChangeArrowheads="1"/>
            </p:cNvSpPr>
            <p:nvPr/>
          </p:nvSpPr>
          <p:spPr bwMode="auto">
            <a:xfrm>
              <a:off x="2369" y="316"/>
              <a:ext cx="1125" cy="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Home Security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953000" y="2041525"/>
            <a:ext cx="2125738" cy="235148"/>
            <a:chOff x="2817" y="108"/>
            <a:chExt cx="1339" cy="148"/>
          </a:xfrm>
        </p:grpSpPr>
        <p:sp>
          <p:nvSpPr>
            <p:cNvPr id="6211" name="AutoShape 36"/>
            <p:cNvSpPr>
              <a:spLocks noChangeArrowheads="1"/>
            </p:cNvSpPr>
            <p:nvPr/>
          </p:nvSpPr>
          <p:spPr bwMode="auto">
            <a:xfrm>
              <a:off x="2817" y="138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solidFill>
              <a:srgbClr val="DEB90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12" name="Rectangle 37"/>
            <p:cNvSpPr>
              <a:spLocks noChangeArrowheads="1"/>
            </p:cNvSpPr>
            <p:nvPr/>
          </p:nvSpPr>
          <p:spPr bwMode="auto">
            <a:xfrm>
              <a:off x="2817" y="108"/>
              <a:ext cx="1339" cy="148"/>
            </a:xfrm>
            <a:prstGeom prst="rect">
              <a:avLst/>
            </a:prstGeom>
            <a:solidFill>
              <a:srgbClr val="DEB90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Remote Patient Monitoring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207251" y="1374479"/>
            <a:ext cx="1785559" cy="235148"/>
            <a:chOff x="2369" y="316"/>
            <a:chExt cx="1125" cy="148"/>
          </a:xfrm>
          <a:solidFill>
            <a:srgbClr val="FF9900"/>
          </a:solidFill>
        </p:grpSpPr>
        <p:sp>
          <p:nvSpPr>
            <p:cNvPr id="6209" name="AutoShape 40"/>
            <p:cNvSpPr>
              <a:spLocks noChangeArrowheads="1"/>
            </p:cNvSpPr>
            <p:nvPr/>
          </p:nvSpPr>
          <p:spPr bwMode="auto">
            <a:xfrm>
              <a:off x="2369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10" name="Rectangle 41"/>
            <p:cNvSpPr>
              <a:spLocks noChangeArrowheads="1"/>
            </p:cNvSpPr>
            <p:nvPr/>
          </p:nvSpPr>
          <p:spPr bwMode="auto">
            <a:xfrm>
              <a:off x="2369" y="316"/>
              <a:ext cx="1125" cy="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Tank Monitoring</a:t>
              </a: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295400" y="4403725"/>
            <a:ext cx="1785560" cy="235148"/>
            <a:chOff x="2369" y="316"/>
            <a:chExt cx="1125" cy="148"/>
          </a:xfrm>
          <a:solidFill>
            <a:srgbClr val="FF9900"/>
          </a:solidFill>
        </p:grpSpPr>
        <p:sp>
          <p:nvSpPr>
            <p:cNvPr id="6207" name="AutoShape 43"/>
            <p:cNvSpPr>
              <a:spLocks noChangeArrowheads="1"/>
            </p:cNvSpPr>
            <p:nvPr/>
          </p:nvSpPr>
          <p:spPr bwMode="auto">
            <a:xfrm>
              <a:off x="2369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08" name="Rectangle 44"/>
            <p:cNvSpPr>
              <a:spLocks noChangeArrowheads="1"/>
            </p:cNvSpPr>
            <p:nvPr/>
          </p:nvSpPr>
          <p:spPr bwMode="auto">
            <a:xfrm>
              <a:off x="2369" y="316"/>
              <a:ext cx="1125" cy="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Pipeline Monitoring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779513" y="1630463"/>
            <a:ext cx="1785559" cy="235148"/>
            <a:chOff x="2369" y="316"/>
            <a:chExt cx="1125" cy="148"/>
          </a:xfrm>
          <a:solidFill>
            <a:srgbClr val="FC2E18"/>
          </a:solidFill>
        </p:grpSpPr>
        <p:sp>
          <p:nvSpPr>
            <p:cNvPr id="6205" name="AutoShape 46"/>
            <p:cNvSpPr>
              <a:spLocks noChangeArrowheads="1"/>
            </p:cNvSpPr>
            <p:nvPr/>
          </p:nvSpPr>
          <p:spPr bwMode="auto">
            <a:xfrm>
              <a:off x="2369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06" name="Rectangle 47"/>
            <p:cNvSpPr>
              <a:spLocks noChangeArrowheads="1"/>
            </p:cNvSpPr>
            <p:nvPr/>
          </p:nvSpPr>
          <p:spPr bwMode="auto">
            <a:xfrm>
              <a:off x="2369" y="316"/>
              <a:ext cx="1125" cy="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Personal tracking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2667000" y="2117725"/>
            <a:ext cx="1785560" cy="422672"/>
            <a:chOff x="4443" y="161"/>
            <a:chExt cx="1125" cy="266"/>
          </a:xfrm>
          <a:solidFill>
            <a:srgbClr val="4A78C2"/>
          </a:solidFill>
        </p:grpSpPr>
        <p:sp>
          <p:nvSpPr>
            <p:cNvPr id="6203" name="AutoShape 52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04" name="Rectangle 53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Home Appliance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Monitoring</a:t>
              </a: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267200" y="4098925"/>
            <a:ext cx="1785560" cy="421184"/>
            <a:chOff x="4443" y="161"/>
            <a:chExt cx="1125" cy="266"/>
          </a:xfrm>
          <a:solidFill>
            <a:srgbClr val="FF0000"/>
          </a:solidFill>
        </p:grpSpPr>
        <p:sp>
          <p:nvSpPr>
            <p:cNvPr id="6201" name="AutoShape 56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02" name="Rectangle 57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Personal Emergency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Response System</a:t>
              </a: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5486400" y="3184525"/>
            <a:ext cx="1785559" cy="422672"/>
            <a:chOff x="4443" y="161"/>
            <a:chExt cx="1125" cy="266"/>
          </a:xfrm>
          <a:solidFill>
            <a:srgbClr val="4A78C2"/>
          </a:solidFill>
        </p:grpSpPr>
        <p:sp>
          <p:nvSpPr>
            <p:cNvPr id="6199" name="AutoShape 59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200" name="Rectangle 60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Real-Time Business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Intelligence</a:t>
              </a:r>
            </a:p>
          </p:txBody>
        </p:sp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7275286" y="2574925"/>
            <a:ext cx="1868714" cy="285750"/>
            <a:chOff x="2369" y="316"/>
            <a:chExt cx="1125" cy="148"/>
          </a:xfrm>
          <a:solidFill>
            <a:srgbClr val="FF0000"/>
          </a:solidFill>
        </p:grpSpPr>
        <p:sp>
          <p:nvSpPr>
            <p:cNvPr id="6197" name="AutoShape 62"/>
            <p:cNvSpPr>
              <a:spLocks noChangeArrowheads="1"/>
            </p:cNvSpPr>
            <p:nvPr/>
          </p:nvSpPr>
          <p:spPr bwMode="auto">
            <a:xfrm>
              <a:off x="2369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98" name="Rectangle 63"/>
            <p:cNvSpPr>
              <a:spLocks noChangeArrowheads="1"/>
            </p:cNvSpPr>
            <p:nvPr/>
          </p:nvSpPr>
          <p:spPr bwMode="auto">
            <a:xfrm>
              <a:off x="2369" y="316"/>
              <a:ext cx="1125" cy="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Billboard Control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7162800" y="3413125"/>
            <a:ext cx="1785560" cy="235148"/>
            <a:chOff x="2302" y="316"/>
            <a:chExt cx="1125" cy="148"/>
          </a:xfrm>
        </p:grpSpPr>
        <p:sp>
          <p:nvSpPr>
            <p:cNvPr id="6195" name="AutoShape 65"/>
            <p:cNvSpPr>
              <a:spLocks noChangeArrowheads="1"/>
            </p:cNvSpPr>
            <p:nvPr/>
          </p:nvSpPr>
          <p:spPr bwMode="auto">
            <a:xfrm>
              <a:off x="2302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solidFill>
              <a:srgbClr val="DEB90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96" name="Rectangle 66"/>
            <p:cNvSpPr>
              <a:spLocks noChangeArrowheads="1"/>
            </p:cNvSpPr>
            <p:nvPr/>
          </p:nvSpPr>
          <p:spPr bwMode="auto">
            <a:xfrm>
              <a:off x="2302" y="316"/>
              <a:ext cx="1125" cy="148"/>
            </a:xfrm>
            <a:prstGeom prst="rect">
              <a:avLst/>
            </a:prstGeom>
            <a:solidFill>
              <a:srgbClr val="DEB90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Inventory Monitoring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28600" y="3717925"/>
            <a:ext cx="1787071" cy="422672"/>
            <a:chOff x="4443" y="161"/>
            <a:chExt cx="1125" cy="266"/>
          </a:xfrm>
          <a:solidFill>
            <a:srgbClr val="4A78C2"/>
          </a:solidFill>
        </p:grpSpPr>
        <p:sp>
          <p:nvSpPr>
            <p:cNvPr id="6193" name="AutoShape 68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94" name="Rectangle 69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Automated Meter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Reading</a:t>
              </a:r>
            </a:p>
          </p:txBody>
        </p:sp>
      </p:grpSp>
      <p:sp>
        <p:nvSpPr>
          <p:cNvPr id="6161" name="AutoShape 74"/>
          <p:cNvSpPr>
            <a:spLocks noChangeArrowheads="1"/>
          </p:cNvSpPr>
          <p:nvPr/>
        </p:nvSpPr>
        <p:spPr bwMode="auto">
          <a:xfrm>
            <a:off x="5160132" y="4836221"/>
            <a:ext cx="541262" cy="133945"/>
          </a:xfrm>
          <a:prstGeom prst="wedgeRectCallout">
            <a:avLst>
              <a:gd name="adj1" fmla="val 17449"/>
              <a:gd name="adj2" fmla="val 374704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ctr" eaLnBrk="0" hangingPunct="0"/>
            <a:endParaRPr lang="en-US"/>
          </a:p>
        </p:txBody>
      </p:sp>
      <p:sp>
        <p:nvSpPr>
          <p:cNvPr id="6162" name="Rectangle 75"/>
          <p:cNvSpPr>
            <a:spLocks noChangeArrowheads="1"/>
          </p:cNvSpPr>
          <p:nvPr/>
        </p:nvSpPr>
        <p:spPr bwMode="auto">
          <a:xfrm>
            <a:off x="5034643" y="4788595"/>
            <a:ext cx="2016881" cy="25896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pPr algn="ctr" eaLnBrk="0" hangingPunct="0"/>
            <a:r>
              <a:rPr lang="en-US" sz="1000" b="1" dirty="0">
                <a:latin typeface="Verdana" pitchFamily="34" charset="0"/>
              </a:rPr>
              <a:t>Location-Based Services</a:t>
            </a:r>
          </a:p>
        </p:txBody>
      </p: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2971800" y="3489325"/>
            <a:ext cx="1785560" cy="421184"/>
            <a:chOff x="4443" y="161"/>
            <a:chExt cx="1125" cy="266"/>
          </a:xfrm>
          <a:solidFill>
            <a:srgbClr val="92D050"/>
          </a:solidFill>
        </p:grpSpPr>
        <p:sp>
          <p:nvSpPr>
            <p:cNvPr id="6191" name="AutoShape 81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92" name="Rectangle 82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Vehicle and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Cargo Tracking</a:t>
              </a:r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>
            <a:off x="6351513" y="5270799"/>
            <a:ext cx="1787071" cy="235148"/>
            <a:chOff x="2369" y="316"/>
            <a:chExt cx="1125" cy="148"/>
          </a:xfrm>
          <a:solidFill>
            <a:srgbClr val="92D050"/>
          </a:solidFill>
        </p:grpSpPr>
        <p:sp>
          <p:nvSpPr>
            <p:cNvPr id="6189" name="AutoShape 90"/>
            <p:cNvSpPr>
              <a:spLocks noChangeArrowheads="1"/>
            </p:cNvSpPr>
            <p:nvPr/>
          </p:nvSpPr>
          <p:spPr bwMode="auto">
            <a:xfrm>
              <a:off x="2369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90" name="Rectangle 91"/>
            <p:cNvSpPr>
              <a:spLocks noChangeArrowheads="1"/>
            </p:cNvSpPr>
            <p:nvPr/>
          </p:nvSpPr>
          <p:spPr bwMode="auto">
            <a:xfrm>
              <a:off x="2369" y="316"/>
              <a:ext cx="1125" cy="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Fleet Management</a:t>
              </a:r>
            </a:p>
          </p:txBody>
        </p:sp>
      </p:grpSp>
      <p:grpSp>
        <p:nvGrpSpPr>
          <p:cNvPr id="16" name="Group 86"/>
          <p:cNvGrpSpPr>
            <a:grpSpLocks/>
          </p:cNvGrpSpPr>
          <p:nvPr/>
        </p:nvGrpSpPr>
        <p:grpSpPr bwMode="auto">
          <a:xfrm>
            <a:off x="3962400" y="2574925"/>
            <a:ext cx="1787071" cy="421183"/>
            <a:chOff x="4443" y="161"/>
            <a:chExt cx="1125" cy="266"/>
          </a:xfrm>
          <a:solidFill>
            <a:srgbClr val="92D050"/>
          </a:solidFill>
        </p:grpSpPr>
        <p:sp>
          <p:nvSpPr>
            <p:cNvPr id="6187" name="AutoShape 87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88" name="Rectangle 88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Equipment and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Tool Tracking</a:t>
              </a:r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7086600" y="4251325"/>
            <a:ext cx="1785560" cy="235148"/>
            <a:chOff x="2369" y="316"/>
            <a:chExt cx="1125" cy="148"/>
          </a:xfrm>
          <a:solidFill>
            <a:srgbClr val="4A78C2"/>
          </a:solidFill>
        </p:grpSpPr>
        <p:sp>
          <p:nvSpPr>
            <p:cNvPr id="6185" name="AutoShape 93"/>
            <p:cNvSpPr>
              <a:spLocks noChangeArrowheads="1"/>
            </p:cNvSpPr>
            <p:nvPr/>
          </p:nvSpPr>
          <p:spPr bwMode="auto">
            <a:xfrm>
              <a:off x="2369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86" name="Rectangle 94"/>
            <p:cNvSpPr>
              <a:spLocks noChangeArrowheads="1"/>
            </p:cNvSpPr>
            <p:nvPr/>
          </p:nvSpPr>
          <p:spPr bwMode="auto">
            <a:xfrm>
              <a:off x="2369" y="316"/>
              <a:ext cx="1125" cy="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ATM Surveillance</a:t>
              </a:r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0" y="5089525"/>
            <a:ext cx="1785559" cy="421183"/>
            <a:chOff x="4443" y="161"/>
            <a:chExt cx="1125" cy="266"/>
          </a:xfrm>
          <a:solidFill>
            <a:srgbClr val="4A78C2"/>
          </a:solidFill>
        </p:grpSpPr>
        <p:sp>
          <p:nvSpPr>
            <p:cNvPr id="6183" name="AutoShape 99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84" name="Rectangle 100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Vending Machine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Monitoring</a:t>
              </a:r>
            </a:p>
          </p:txBody>
        </p:sp>
      </p:grpSp>
      <p:grpSp>
        <p:nvGrpSpPr>
          <p:cNvPr id="19" name="Group 104"/>
          <p:cNvGrpSpPr>
            <a:grpSpLocks/>
          </p:cNvGrpSpPr>
          <p:nvPr/>
        </p:nvGrpSpPr>
        <p:grpSpPr bwMode="auto">
          <a:xfrm>
            <a:off x="7358440" y="5546725"/>
            <a:ext cx="1785560" cy="235148"/>
            <a:chOff x="2369" y="316"/>
            <a:chExt cx="1125" cy="148"/>
          </a:xfrm>
          <a:solidFill>
            <a:srgbClr val="4A78C2"/>
          </a:solidFill>
        </p:grpSpPr>
        <p:sp>
          <p:nvSpPr>
            <p:cNvPr id="6181" name="AutoShape 105"/>
            <p:cNvSpPr>
              <a:spLocks noChangeArrowheads="1"/>
            </p:cNvSpPr>
            <p:nvPr/>
          </p:nvSpPr>
          <p:spPr bwMode="auto">
            <a:xfrm>
              <a:off x="2369" y="346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82" name="Rectangle 106"/>
            <p:cNvSpPr>
              <a:spLocks noChangeArrowheads="1"/>
            </p:cNvSpPr>
            <p:nvPr/>
          </p:nvSpPr>
          <p:spPr bwMode="auto">
            <a:xfrm>
              <a:off x="2369" y="316"/>
              <a:ext cx="1125" cy="1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Alarm Monitoring</a:t>
              </a:r>
            </a:p>
          </p:txBody>
        </p:sp>
      </p:grpSp>
      <p:grpSp>
        <p:nvGrpSpPr>
          <p:cNvPr id="20" name="Group 107"/>
          <p:cNvGrpSpPr>
            <a:grpSpLocks/>
          </p:cNvGrpSpPr>
          <p:nvPr/>
        </p:nvGrpSpPr>
        <p:grpSpPr bwMode="auto">
          <a:xfrm>
            <a:off x="2819400" y="5013325"/>
            <a:ext cx="1785560" cy="422672"/>
            <a:chOff x="4443" y="161"/>
            <a:chExt cx="1125" cy="266"/>
          </a:xfrm>
          <a:solidFill>
            <a:srgbClr val="92D050"/>
          </a:solidFill>
        </p:grpSpPr>
        <p:sp>
          <p:nvSpPr>
            <p:cNvPr id="6179" name="AutoShape 108"/>
            <p:cNvSpPr>
              <a:spLocks noChangeArrowheads="1"/>
            </p:cNvSpPr>
            <p:nvPr/>
          </p:nvSpPr>
          <p:spPr bwMode="auto">
            <a:xfrm>
              <a:off x="4443" y="309"/>
              <a:ext cx="341" cy="85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80" name="Rectangle 109"/>
            <p:cNvSpPr>
              <a:spLocks noChangeArrowheads="1"/>
            </p:cNvSpPr>
            <p:nvPr/>
          </p:nvSpPr>
          <p:spPr bwMode="auto">
            <a:xfrm>
              <a:off x="4443" y="161"/>
              <a:ext cx="1125" cy="2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Real-Time Locating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Systems</a:t>
              </a: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990600" y="2651125"/>
            <a:ext cx="1785559" cy="422672"/>
            <a:chOff x="506295" y="5502672"/>
            <a:chExt cx="1875234" cy="450427"/>
          </a:xfrm>
        </p:grpSpPr>
        <p:sp>
          <p:nvSpPr>
            <p:cNvPr id="6177" name="AutoShape 52"/>
            <p:cNvSpPr>
              <a:spLocks noChangeArrowheads="1"/>
            </p:cNvSpPr>
            <p:nvPr/>
          </p:nvSpPr>
          <p:spPr bwMode="auto">
            <a:xfrm>
              <a:off x="506295" y="5753286"/>
              <a:ext cx="568404" cy="143933"/>
            </a:xfrm>
            <a:prstGeom prst="wedgeRectCallout">
              <a:avLst>
                <a:gd name="adj1" fmla="val 17449"/>
                <a:gd name="adj2" fmla="val 374704"/>
              </a:avLst>
            </a:prstGeom>
            <a:solidFill>
              <a:srgbClr val="DEB90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78" name="Rectangle 53"/>
            <p:cNvSpPr>
              <a:spLocks noChangeArrowheads="1"/>
            </p:cNvSpPr>
            <p:nvPr/>
          </p:nvSpPr>
          <p:spPr bwMode="auto">
            <a:xfrm>
              <a:off x="506295" y="5502672"/>
              <a:ext cx="1875234" cy="450427"/>
            </a:xfrm>
            <a:prstGeom prst="rect">
              <a:avLst/>
            </a:prstGeom>
            <a:solidFill>
              <a:srgbClr val="DEB90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In-Building Wireless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Solutions</a:t>
              </a:r>
            </a:p>
          </p:txBody>
        </p:sp>
      </p:grpSp>
      <p:grpSp>
        <p:nvGrpSpPr>
          <p:cNvPr id="22" name="Group 82"/>
          <p:cNvGrpSpPr>
            <a:grpSpLocks/>
          </p:cNvGrpSpPr>
          <p:nvPr/>
        </p:nvGrpSpPr>
        <p:grpSpPr bwMode="auto">
          <a:xfrm>
            <a:off x="6248400" y="3794125"/>
            <a:ext cx="1787071" cy="421183"/>
            <a:chOff x="2480061" y="5335405"/>
            <a:chExt cx="1875234" cy="450427"/>
          </a:xfrm>
          <a:solidFill>
            <a:srgbClr val="FF9900"/>
          </a:solidFill>
        </p:grpSpPr>
        <p:sp>
          <p:nvSpPr>
            <p:cNvPr id="6175" name="AutoShape 52"/>
            <p:cNvSpPr>
              <a:spLocks noChangeArrowheads="1"/>
            </p:cNvSpPr>
            <p:nvPr/>
          </p:nvSpPr>
          <p:spPr bwMode="auto">
            <a:xfrm>
              <a:off x="2480061" y="5586019"/>
              <a:ext cx="568404" cy="143933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76" name="Rectangle 53"/>
            <p:cNvSpPr>
              <a:spLocks noChangeArrowheads="1"/>
            </p:cNvSpPr>
            <p:nvPr/>
          </p:nvSpPr>
          <p:spPr bwMode="auto">
            <a:xfrm>
              <a:off x="2480061" y="5335405"/>
              <a:ext cx="1875234" cy="4504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Supervisory Control</a:t>
              </a:r>
              <a:br>
                <a:rPr lang="en-US" sz="1000" b="1" dirty="0">
                  <a:latin typeface="Verdana" pitchFamily="34" charset="0"/>
                </a:rPr>
              </a:br>
              <a:r>
                <a:rPr lang="en-US" sz="1000" b="1" dirty="0">
                  <a:latin typeface="Verdana" pitchFamily="34" charset="0"/>
                </a:rPr>
                <a:t>and Data Acquisition</a:t>
              </a:r>
            </a:p>
          </p:txBody>
        </p:sp>
      </p:grpSp>
      <p:grpSp>
        <p:nvGrpSpPr>
          <p:cNvPr id="23" name="Group 85"/>
          <p:cNvGrpSpPr>
            <a:grpSpLocks/>
          </p:cNvGrpSpPr>
          <p:nvPr/>
        </p:nvGrpSpPr>
        <p:grpSpPr bwMode="auto">
          <a:xfrm>
            <a:off x="4495800" y="5318125"/>
            <a:ext cx="1785559" cy="422672"/>
            <a:chOff x="-1534378" y="3685024"/>
            <a:chExt cx="1875234" cy="450427"/>
          </a:xfrm>
          <a:solidFill>
            <a:srgbClr val="FF9900"/>
          </a:solidFill>
        </p:grpSpPr>
        <p:sp>
          <p:nvSpPr>
            <p:cNvPr id="6173" name="AutoShape 52"/>
            <p:cNvSpPr>
              <a:spLocks noChangeArrowheads="1"/>
            </p:cNvSpPr>
            <p:nvPr/>
          </p:nvSpPr>
          <p:spPr bwMode="auto">
            <a:xfrm>
              <a:off x="-1534378" y="3935638"/>
              <a:ext cx="568404" cy="143933"/>
            </a:xfrm>
            <a:prstGeom prst="wedgeRectCallout">
              <a:avLst>
                <a:gd name="adj1" fmla="val 17449"/>
                <a:gd name="adj2" fmla="val 374704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174" name="Rectangle 53"/>
            <p:cNvSpPr>
              <a:spLocks noChangeArrowheads="1"/>
            </p:cNvSpPr>
            <p:nvPr/>
          </p:nvSpPr>
          <p:spPr bwMode="auto">
            <a:xfrm>
              <a:off x="-1534378" y="3685024"/>
              <a:ext cx="1875234" cy="4504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 dirty="0">
                  <a:latin typeface="Verdana" pitchFamily="34" charset="0"/>
                </a:rPr>
                <a:t>Waste Management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es.jpg"/>
          <p:cNvPicPr>
            <a:picLocks noChangeAspect="1"/>
          </p:cNvPicPr>
          <p:nvPr/>
        </p:nvPicPr>
        <p:blipFill>
          <a:blip r:embed="rId3" cstate="email">
            <a:grayscl/>
            <a:lum bright="20000"/>
          </a:blip>
          <a:srcRect/>
          <a:stretch>
            <a:fillRect/>
          </a:stretch>
        </p:blipFill>
        <p:spPr>
          <a:xfrm>
            <a:off x="0" y="762000"/>
            <a:ext cx="9144000" cy="5410200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Diagram 3"/>
          <p:cNvGraphicFramePr/>
          <p:nvPr/>
        </p:nvGraphicFramePr>
        <p:xfrm>
          <a:off x="76200" y="2590800"/>
          <a:ext cx="5334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0" y="533400"/>
            <a:ext cx="56388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Promising Outlook for LBS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10200" y="1905000"/>
            <a:ext cx="3581400" cy="2831544"/>
            <a:chOff x="5410200" y="1791593"/>
            <a:chExt cx="3581400" cy="2831544"/>
          </a:xfrm>
        </p:grpSpPr>
        <p:sp>
          <p:nvSpPr>
            <p:cNvPr id="24" name="TextBox 23"/>
            <p:cNvSpPr txBox="1"/>
            <p:nvPr/>
          </p:nvSpPr>
          <p:spPr>
            <a:xfrm>
              <a:off x="5410200" y="1791593"/>
              <a:ext cx="3581400" cy="28315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Enterprise Impact</a:t>
              </a:r>
            </a:p>
            <a:p>
              <a:endParaRPr lang="en-US" dirty="0" smtClean="0">
                <a:solidFill>
                  <a:srgbClr val="002060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 smtClean="0">
                  <a:solidFill>
                    <a:srgbClr val="002060"/>
                  </a:solidFill>
                </a:rPr>
                <a:t>Cost Savings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 smtClean="0">
                  <a:solidFill>
                    <a:srgbClr val="002060"/>
                  </a:solidFill>
                </a:rPr>
                <a:t>Increase in Revenue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 smtClean="0">
                  <a:solidFill>
                    <a:srgbClr val="002060"/>
                  </a:solidFill>
                </a:rPr>
                <a:t>Increase in Productivity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 smtClean="0">
                  <a:solidFill>
                    <a:srgbClr val="002060"/>
                  </a:solidFill>
                </a:rPr>
                <a:t>Improved Customer Relations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2200" dirty="0" smtClean="0">
                  <a:solidFill>
                    <a:srgbClr val="002060"/>
                  </a:solidFill>
                </a:rPr>
                <a:t>Operational Efficiencies</a:t>
              </a:r>
            </a:p>
          </p:txBody>
        </p:sp>
        <p:pic>
          <p:nvPicPr>
            <p:cNvPr id="5" name="Picture 4" descr="blue earth.pn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001000" y="2209800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6200" y="53340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“Having visibility into the temperature and humidity levels of facilities, the location of raw materials, and the status of a production line is interesting. But being able to piece the events together to help make faster, smarter decisions – that’s magic.”  </a:t>
            </a:r>
            <a:r>
              <a:rPr lang="en-US" sz="1050" b="1" dirty="0" smtClean="0"/>
              <a:t>- </a:t>
            </a:r>
            <a:r>
              <a:rPr lang="en-US" sz="1050" b="1" i="1" dirty="0" smtClean="0"/>
              <a:t>Deloitte – Depth Perception</a:t>
            </a:r>
            <a:r>
              <a:rPr lang="en-US" sz="1050" i="1" dirty="0" smtClean="0"/>
              <a:t>; 2010 Technology Trends White Paper</a:t>
            </a:r>
            <a:endParaRPr lang="en-US" sz="1050" b="1" dirty="0" smtClean="0"/>
          </a:p>
          <a:p>
            <a:pPr algn="ctr"/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wilkinson\Local Settings\Temporary Internet Files\Content.IE5\NR0ISFR2\MC900437338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96" y="2514600"/>
            <a:ext cx="3321304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763869"/>
            <a:ext cx="5029200" cy="381000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Low Hanging Fruit = Immediate Savings Example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181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Reduced Overtime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Fuel Costs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3124200"/>
            <a:ext cx="57912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0" y="3200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Route Optimization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Theft Reduction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Labor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Paperwork Reduction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2743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Advanced Optimization = Long Term Savings Example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286000" y="5105400"/>
            <a:ext cx="4953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According to customers, LBS solutions may provide measurable results within 3-6 months of deployment. Operational efficiencies such as fuel costs and workforce productivity may be seen right away using simple plug-n-play devices, while long term ROI benefits are realized through analysis tools and advanced optimization applications.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335280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= 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5221069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Increases visibility into operational inefficiencies for immediate action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7868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MAGIC through Measurable ROI</a:t>
            </a:r>
            <a:endParaRPr lang="en-US" sz="3200" b="1" dirty="0"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5334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276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cost savings are realized through better inventory, route and process management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2133600" y="685800"/>
            <a:ext cx="6781800" cy="841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ヒラギノ角ゴ Pro W3" pitchFamily="96" charset="-128"/>
                <a:cs typeface="Arial" pitchFamily="34" charset="0"/>
              </a:rPr>
              <a:t>Enterprise Customers Need Total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ヒラギノ角ゴ Pro W3" pitchFamily="96" charset="-128"/>
                <a:cs typeface="Arial" pitchFamily="34" charset="0"/>
              </a:rPr>
              <a:t>End-to-End Services from One Partner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ヒラギノ角ゴ Pro W3" pitchFamily="96" charset="-128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1524000"/>
            <a:ext cx="8327957" cy="4651617"/>
            <a:chOff x="252248" y="914400"/>
            <a:chExt cx="8762117" cy="4807548"/>
          </a:xfrm>
        </p:grpSpPr>
        <p:sp>
          <p:nvSpPr>
            <p:cNvPr id="5" name="TextBox 4"/>
            <p:cNvSpPr txBox="1"/>
            <p:nvPr/>
          </p:nvSpPr>
          <p:spPr>
            <a:xfrm>
              <a:off x="4734906" y="3198277"/>
              <a:ext cx="4267200" cy="1164223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Logistics and </a:t>
              </a:r>
              <a:r>
                <a:rPr lang="en-US" sz="1400" dirty="0">
                  <a:latin typeface="+mn-lt"/>
                </a:rPr>
                <a:t>f</a:t>
              </a:r>
              <a:r>
                <a:rPr lang="en-US" sz="1400" dirty="0" smtClean="0">
                  <a:latin typeface="+mn-lt"/>
                </a:rPr>
                <a:t>ulfillment services including   </a:t>
              </a:r>
            </a:p>
            <a:p>
              <a:pPr lvl="1" eaLnBrk="1" hangingPunct="1">
                <a:lnSpc>
                  <a:spcPct val="80000"/>
                </a:lnSpc>
              </a:pPr>
              <a:r>
                <a:rPr lang="en-US" sz="1400" dirty="0" smtClean="0"/>
                <a:t>  </a:t>
              </a:r>
              <a:r>
                <a:rPr lang="en-US" sz="1400" dirty="0" smtClean="0">
                  <a:latin typeface="+mn-lt"/>
                </a:rPr>
                <a:t>drop-shipping and the capacity to scale on a </a:t>
              </a:r>
            </a:p>
            <a:p>
              <a:pPr lvl="1" eaLnBrk="1" hangingPunct="1">
                <a:lnSpc>
                  <a:spcPct val="80000"/>
                </a:lnSpc>
              </a:pPr>
              <a:r>
                <a:rPr lang="en-US" sz="1400" dirty="0" smtClean="0"/>
                <a:t>  global</a:t>
              </a:r>
              <a:r>
                <a:rPr lang="en-US" sz="1400" dirty="0" smtClean="0">
                  <a:latin typeface="+mn-lt"/>
                </a:rPr>
                <a:t> basis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24/7 customer &amp; technical support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Firmware upgrade support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RMA &amp; Warranty management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41909" y="4379592"/>
              <a:ext cx="4267200" cy="1342356"/>
            </a:xfrm>
            <a:prstGeom prst="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Expert business consultation services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Gateway process development for unique </a:t>
              </a:r>
            </a:p>
            <a:p>
              <a:pPr lvl="1" eaLnBrk="1" hangingPunct="1">
                <a:lnSpc>
                  <a:spcPct val="80000"/>
                </a:lnSpc>
              </a:pPr>
              <a:r>
                <a:rPr lang="en-US" sz="1400" dirty="0" smtClean="0"/>
                <a:t>  </a:t>
              </a:r>
              <a:r>
                <a:rPr lang="en-US" sz="1400" dirty="0" smtClean="0">
                  <a:latin typeface="+mn-lt"/>
                </a:rPr>
                <a:t>device protocol requirements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Integration of data into existing database for </a:t>
              </a:r>
            </a:p>
            <a:p>
              <a:pPr lvl="1" eaLnBrk="1" hangingPunct="1">
                <a:lnSpc>
                  <a:spcPct val="80000"/>
                </a:lnSpc>
              </a:pPr>
              <a:r>
                <a:rPr lang="en-US" sz="1400" dirty="0" smtClean="0"/>
                <a:t>  </a:t>
              </a:r>
              <a:r>
                <a:rPr lang="en-US" sz="1400" dirty="0" smtClean="0">
                  <a:latin typeface="+mn-lt"/>
                </a:rPr>
                <a:t>data storage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Administrative reporting features for simple </a:t>
              </a:r>
            </a:p>
            <a:p>
              <a:pPr lvl="1" eaLnBrk="1" hangingPunct="1">
                <a:lnSpc>
                  <a:spcPct val="80000"/>
                </a:lnSpc>
              </a:pPr>
              <a:r>
                <a:rPr lang="en-US" sz="1400" dirty="0" smtClean="0"/>
                <a:t>  </a:t>
              </a:r>
              <a:r>
                <a:rPr lang="en-US" sz="1400" dirty="0" smtClean="0">
                  <a:latin typeface="+mn-lt"/>
                </a:rPr>
                <a:t>data analysis and management</a:t>
              </a:r>
            </a:p>
          </p:txBody>
        </p:sp>
        <p:sp>
          <p:nvSpPr>
            <p:cNvPr id="7" name="Chevron 6"/>
            <p:cNvSpPr/>
            <p:nvPr/>
          </p:nvSpPr>
          <p:spPr>
            <a:xfrm>
              <a:off x="2133600" y="3804726"/>
              <a:ext cx="2743200" cy="157674"/>
            </a:xfrm>
            <a:prstGeom prst="chevron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1981200" y="5029200"/>
              <a:ext cx="2971800" cy="152400"/>
            </a:xfrm>
            <a:prstGeom prst="chevron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9" name="Group 17"/>
            <p:cNvGrpSpPr/>
            <p:nvPr/>
          </p:nvGrpSpPr>
          <p:grpSpPr>
            <a:xfrm>
              <a:off x="304798" y="4343400"/>
              <a:ext cx="2046888" cy="1371600"/>
              <a:chOff x="7168286" y="1532021"/>
              <a:chExt cx="1899514" cy="1515979"/>
            </a:xfrm>
            <a:solidFill>
              <a:srgbClr val="FF5050"/>
            </a:solidFill>
          </p:grpSpPr>
          <p:sp>
            <p:nvSpPr>
              <p:cNvPr id="27" name="Cube 26"/>
              <p:cNvSpPr/>
              <p:nvPr/>
            </p:nvSpPr>
            <p:spPr>
              <a:xfrm flipH="1">
                <a:off x="7168286" y="1532021"/>
                <a:ext cx="1899514" cy="1515979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8" name="TextBox 15"/>
              <p:cNvSpPr txBox="1"/>
              <p:nvPr/>
            </p:nvSpPr>
            <p:spPr>
              <a:xfrm>
                <a:off x="7592570" y="1953126"/>
                <a:ext cx="1371601" cy="91847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n-lt"/>
                  </a:rPr>
                  <a:t>Project Mgmt &amp; Systems Integration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0" name="Group 15"/>
            <p:cNvGrpSpPr/>
            <p:nvPr/>
          </p:nvGrpSpPr>
          <p:grpSpPr>
            <a:xfrm>
              <a:off x="332421" y="3048000"/>
              <a:ext cx="2258378" cy="1403132"/>
              <a:chOff x="4876370" y="1524000"/>
              <a:chExt cx="1829230" cy="1600200"/>
            </a:xfrm>
            <a:solidFill>
              <a:srgbClr val="FF9933"/>
            </a:solidFill>
          </p:grpSpPr>
          <p:sp>
            <p:nvSpPr>
              <p:cNvPr id="25" name="Cube 24"/>
              <p:cNvSpPr/>
              <p:nvPr/>
            </p:nvSpPr>
            <p:spPr>
              <a:xfrm>
                <a:off x="4876800" y="1524000"/>
                <a:ext cx="1828800" cy="160020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876370" y="2054645"/>
                <a:ext cx="1493568" cy="979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n-lt"/>
                  </a:rPr>
                  <a:t>Logistics , Fulfillment &amp; Customer Support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819400" y="3499926"/>
              <a:ext cx="1776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Building Block #3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4724400"/>
              <a:ext cx="1776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Building Block #4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41909" y="1051495"/>
              <a:ext cx="4272456" cy="807958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Form factor or custom devices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Feature rich 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Certification services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>
                  <a:latin typeface="+mn-lt"/>
                </a:rPr>
                <a:t> </a:t>
              </a:r>
              <a:r>
                <a:rPr lang="en-US" sz="1400" dirty="0" smtClean="0">
                  <a:latin typeface="+mn-lt"/>
                </a:rPr>
                <a:t>Order Management services</a:t>
              </a:r>
            </a:p>
          </p:txBody>
        </p:sp>
        <p:sp>
          <p:nvSpPr>
            <p:cNvPr id="14" name="Chevron 13"/>
            <p:cNvSpPr/>
            <p:nvPr/>
          </p:nvSpPr>
          <p:spPr>
            <a:xfrm>
              <a:off x="1828800" y="1497728"/>
              <a:ext cx="3048000" cy="152400"/>
            </a:xfrm>
            <a:prstGeom prst="chevron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41909" y="1859452"/>
              <a:ext cx="4267200" cy="1342356"/>
            </a:xfrm>
            <a:prstGeom prst="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International cellular service 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Network &amp; SIM Management Services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Customizable intelligence reporting   </a:t>
              </a:r>
            </a:p>
            <a:p>
              <a:pPr lvl="1" eaLnBrk="1" hangingPunct="1">
                <a:lnSpc>
                  <a:spcPct val="80000"/>
                </a:lnSpc>
              </a:pPr>
              <a:r>
                <a:rPr lang="en-US" sz="1400" dirty="0" smtClean="0"/>
                <a:t>  </a:t>
              </a:r>
              <a:r>
                <a:rPr lang="en-US" sz="1400" dirty="0" smtClean="0">
                  <a:latin typeface="+mn-lt"/>
                </a:rPr>
                <a:t>applications designed for LBS markets</a:t>
              </a:r>
            </a:p>
            <a:p>
              <a:pPr lvl="1"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en-US" sz="1400" dirty="0" smtClean="0">
                  <a:latin typeface="+mn-lt"/>
                </a:rPr>
                <a:t> Cloud-based application platforms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latin typeface="+mn-lt"/>
                </a:rPr>
                <a:t>allow  </a:t>
              </a:r>
            </a:p>
            <a:p>
              <a:pPr lvl="1" eaLnBrk="1" hangingPunct="1">
                <a:lnSpc>
                  <a:spcPct val="80000"/>
                </a:lnSpc>
              </a:pPr>
              <a:r>
                <a:rPr lang="en-US" sz="1400" dirty="0" smtClean="0"/>
                <a:t>  </a:t>
              </a:r>
              <a:r>
                <a:rPr lang="en-US" sz="1400" dirty="0" smtClean="0">
                  <a:latin typeface="+mn-lt"/>
                </a:rPr>
                <a:t>customers to build off of a core software  </a:t>
              </a:r>
            </a:p>
            <a:p>
              <a:pPr lvl="1" eaLnBrk="1" hangingPunct="1">
                <a:lnSpc>
                  <a:spcPct val="80000"/>
                </a:lnSpc>
              </a:pPr>
              <a:r>
                <a:rPr lang="en-US" sz="1400" dirty="0" smtClean="0"/>
                <a:t>  </a:t>
              </a:r>
              <a:r>
                <a:rPr lang="en-US" sz="1400" dirty="0" smtClean="0">
                  <a:latin typeface="+mn-lt"/>
                </a:rPr>
                <a:t>package and scale easily for growth</a:t>
              </a:r>
            </a:p>
          </p:txBody>
        </p:sp>
        <p:sp>
          <p:nvSpPr>
            <p:cNvPr id="16" name="Chevron 15"/>
            <p:cNvSpPr/>
            <p:nvPr/>
          </p:nvSpPr>
          <p:spPr>
            <a:xfrm>
              <a:off x="1828800" y="2732680"/>
              <a:ext cx="3048000" cy="162920"/>
            </a:xfrm>
            <a:prstGeom prst="chevron">
              <a:avLst/>
            </a:prstGeom>
            <a:solidFill>
              <a:srgbClr val="6889A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17" name="Group 14"/>
            <p:cNvGrpSpPr/>
            <p:nvPr/>
          </p:nvGrpSpPr>
          <p:grpSpPr>
            <a:xfrm flipH="1">
              <a:off x="304800" y="1981200"/>
              <a:ext cx="2057400" cy="1437280"/>
              <a:chOff x="2514600" y="1524000"/>
              <a:chExt cx="1828800" cy="1600200"/>
            </a:xfrm>
          </p:grpSpPr>
          <p:sp>
            <p:nvSpPr>
              <p:cNvPr id="23" name="Cube 22"/>
              <p:cNvSpPr/>
              <p:nvPr/>
            </p:nvSpPr>
            <p:spPr>
              <a:xfrm>
                <a:off x="2514600" y="1524000"/>
                <a:ext cx="1828800" cy="1600200"/>
              </a:xfrm>
              <a:prstGeom prst="cube">
                <a:avLst/>
              </a:prstGeom>
              <a:solidFill>
                <a:srgbClr val="6889A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47693" y="2043658"/>
                <a:ext cx="1114708" cy="985712"/>
              </a:xfrm>
              <a:prstGeom prst="rect">
                <a:avLst/>
              </a:prstGeom>
              <a:solidFill>
                <a:srgbClr val="6889A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n-lt"/>
                  </a:rPr>
                  <a:t>Network &amp; Application Expertise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52248" y="914400"/>
              <a:ext cx="2033752" cy="1413624"/>
              <a:chOff x="228600" y="1524000"/>
              <a:chExt cx="1828800" cy="1600200"/>
            </a:xfrm>
            <a:solidFill>
              <a:srgbClr val="339933"/>
            </a:solidFill>
          </p:grpSpPr>
          <p:sp>
            <p:nvSpPr>
              <p:cNvPr id="21" name="Cube 20"/>
              <p:cNvSpPr/>
              <p:nvPr/>
            </p:nvSpPr>
            <p:spPr>
              <a:xfrm>
                <a:off x="228600" y="1524000"/>
                <a:ext cx="1828800" cy="1600200"/>
              </a:xfrm>
              <a:prstGeom prst="cub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5010" y="2115637"/>
                <a:ext cx="1219200" cy="77252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+mn-lt"/>
                  </a:rPr>
                  <a:t>Enabling Devices</a:t>
                </a:r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819400" y="1219200"/>
              <a:ext cx="1776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Building Block #1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9400" y="2438400"/>
              <a:ext cx="1776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Building Block #2</a:t>
              </a:r>
              <a:endParaRPr lang="en-US" sz="1400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924800" cy="99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 Markets at the Forefront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48000" y="2590800"/>
            <a:ext cx="1295400" cy="1219200"/>
          </a:xfrm>
          <a:prstGeom prst="ellipse">
            <a:avLst/>
          </a:prstGeom>
          <a:blipFill rotWithShape="0">
            <a:blip r:embed="rId2" cstate="email"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76200" y="3886200"/>
            <a:ext cx="4191000" cy="381000"/>
          </a:xfrm>
          <a:custGeom>
            <a:avLst/>
            <a:gdLst>
              <a:gd name="connsiteX0" fmla="*/ 60347 w 2506504"/>
              <a:gd name="connsiteY0" fmla="*/ 0 h 754337"/>
              <a:gd name="connsiteX1" fmla="*/ 2446157 w 2506504"/>
              <a:gd name="connsiteY1" fmla="*/ 0 h 754337"/>
              <a:gd name="connsiteX2" fmla="*/ 2488829 w 2506504"/>
              <a:gd name="connsiteY2" fmla="*/ 17675 h 754337"/>
              <a:gd name="connsiteX3" fmla="*/ 2506504 w 2506504"/>
              <a:gd name="connsiteY3" fmla="*/ 60347 h 754337"/>
              <a:gd name="connsiteX4" fmla="*/ 2506504 w 2506504"/>
              <a:gd name="connsiteY4" fmla="*/ 754337 h 754337"/>
              <a:gd name="connsiteX5" fmla="*/ 2506504 w 2506504"/>
              <a:gd name="connsiteY5" fmla="*/ 754337 h 754337"/>
              <a:gd name="connsiteX6" fmla="*/ 2506504 w 2506504"/>
              <a:gd name="connsiteY6" fmla="*/ 754337 h 754337"/>
              <a:gd name="connsiteX7" fmla="*/ 0 w 2506504"/>
              <a:gd name="connsiteY7" fmla="*/ 754337 h 754337"/>
              <a:gd name="connsiteX8" fmla="*/ 0 w 2506504"/>
              <a:gd name="connsiteY8" fmla="*/ 754337 h 754337"/>
              <a:gd name="connsiteX9" fmla="*/ 0 w 2506504"/>
              <a:gd name="connsiteY9" fmla="*/ 754337 h 754337"/>
              <a:gd name="connsiteX10" fmla="*/ 0 w 2506504"/>
              <a:gd name="connsiteY10" fmla="*/ 60347 h 754337"/>
              <a:gd name="connsiteX11" fmla="*/ 17675 w 2506504"/>
              <a:gd name="connsiteY11" fmla="*/ 17675 h 754337"/>
              <a:gd name="connsiteX12" fmla="*/ 60347 w 2506504"/>
              <a:gd name="connsiteY12" fmla="*/ 0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6504" h="754337">
                <a:moveTo>
                  <a:pt x="60347" y="0"/>
                </a:moveTo>
                <a:lnTo>
                  <a:pt x="2446157" y="0"/>
                </a:lnTo>
                <a:cubicBezTo>
                  <a:pt x="2462162" y="0"/>
                  <a:pt x="2477512" y="6358"/>
                  <a:pt x="2488829" y="17675"/>
                </a:cubicBezTo>
                <a:cubicBezTo>
                  <a:pt x="2500146" y="28992"/>
                  <a:pt x="2506504" y="44342"/>
                  <a:pt x="2506504" y="60347"/>
                </a:cubicBezTo>
                <a:lnTo>
                  <a:pt x="2506504" y="754337"/>
                </a:lnTo>
                <a:lnTo>
                  <a:pt x="2506504" y="754337"/>
                </a:lnTo>
                <a:lnTo>
                  <a:pt x="2506504" y="754337"/>
                </a:lnTo>
                <a:lnTo>
                  <a:pt x="0" y="754337"/>
                </a:lnTo>
                <a:lnTo>
                  <a:pt x="0" y="754337"/>
                </a:lnTo>
                <a:lnTo>
                  <a:pt x="0" y="754337"/>
                </a:lnTo>
                <a:lnTo>
                  <a:pt x="0" y="60347"/>
                </a:lnTo>
                <a:cubicBezTo>
                  <a:pt x="0" y="44342"/>
                  <a:pt x="6358" y="28992"/>
                  <a:pt x="17675" y="17675"/>
                </a:cubicBezTo>
                <a:cubicBezTo>
                  <a:pt x="28992" y="6358"/>
                  <a:pt x="44342" y="0"/>
                  <a:pt x="60347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1805" tIns="90065" rIns="41805" bIns="24130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1" kern="1200" dirty="0" smtClean="0"/>
              <a:t>Commercial Enterprise</a:t>
            </a:r>
            <a:endParaRPr lang="en-US" sz="1900" b="1" kern="1200" dirty="0"/>
          </a:p>
        </p:txBody>
      </p:sp>
      <p:sp>
        <p:nvSpPr>
          <p:cNvPr id="18" name="Oval 17"/>
          <p:cNvSpPr/>
          <p:nvPr/>
        </p:nvSpPr>
        <p:spPr>
          <a:xfrm>
            <a:off x="3124200" y="5029200"/>
            <a:ext cx="1295400" cy="1219200"/>
          </a:xfrm>
          <a:prstGeom prst="ellipse">
            <a:avLst/>
          </a:prstGeom>
          <a:blipFill rotWithShape="0">
            <a:blip r:embed="rId3" cstate="email"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4495800" y="1676400"/>
            <a:ext cx="4648200" cy="381000"/>
          </a:xfrm>
          <a:custGeom>
            <a:avLst/>
            <a:gdLst>
              <a:gd name="connsiteX0" fmla="*/ 54616 w 2497071"/>
              <a:gd name="connsiteY0" fmla="*/ 0 h 682694"/>
              <a:gd name="connsiteX1" fmla="*/ 2442455 w 2497071"/>
              <a:gd name="connsiteY1" fmla="*/ 0 h 682694"/>
              <a:gd name="connsiteX2" fmla="*/ 2481074 w 2497071"/>
              <a:gd name="connsiteY2" fmla="*/ 15997 h 682694"/>
              <a:gd name="connsiteX3" fmla="*/ 2497071 w 2497071"/>
              <a:gd name="connsiteY3" fmla="*/ 54616 h 682694"/>
              <a:gd name="connsiteX4" fmla="*/ 2497071 w 2497071"/>
              <a:gd name="connsiteY4" fmla="*/ 682694 h 682694"/>
              <a:gd name="connsiteX5" fmla="*/ 2497071 w 2497071"/>
              <a:gd name="connsiteY5" fmla="*/ 682694 h 682694"/>
              <a:gd name="connsiteX6" fmla="*/ 2497071 w 2497071"/>
              <a:gd name="connsiteY6" fmla="*/ 682694 h 682694"/>
              <a:gd name="connsiteX7" fmla="*/ 0 w 2497071"/>
              <a:gd name="connsiteY7" fmla="*/ 682694 h 682694"/>
              <a:gd name="connsiteX8" fmla="*/ 0 w 2497071"/>
              <a:gd name="connsiteY8" fmla="*/ 682694 h 682694"/>
              <a:gd name="connsiteX9" fmla="*/ 0 w 2497071"/>
              <a:gd name="connsiteY9" fmla="*/ 682694 h 682694"/>
              <a:gd name="connsiteX10" fmla="*/ 0 w 2497071"/>
              <a:gd name="connsiteY10" fmla="*/ 54616 h 682694"/>
              <a:gd name="connsiteX11" fmla="*/ 15997 w 2497071"/>
              <a:gd name="connsiteY11" fmla="*/ 15997 h 682694"/>
              <a:gd name="connsiteX12" fmla="*/ 54616 w 2497071"/>
              <a:gd name="connsiteY12" fmla="*/ 0 h 68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7071" h="682694">
                <a:moveTo>
                  <a:pt x="54616" y="0"/>
                </a:moveTo>
                <a:lnTo>
                  <a:pt x="2442455" y="0"/>
                </a:lnTo>
                <a:cubicBezTo>
                  <a:pt x="2456940" y="0"/>
                  <a:pt x="2470832" y="5754"/>
                  <a:pt x="2481074" y="15997"/>
                </a:cubicBezTo>
                <a:cubicBezTo>
                  <a:pt x="2491316" y="26240"/>
                  <a:pt x="2497071" y="40131"/>
                  <a:pt x="2497071" y="54616"/>
                </a:cubicBezTo>
                <a:lnTo>
                  <a:pt x="2497071" y="682694"/>
                </a:lnTo>
                <a:lnTo>
                  <a:pt x="2497071" y="682694"/>
                </a:lnTo>
                <a:lnTo>
                  <a:pt x="2497071" y="682694"/>
                </a:lnTo>
                <a:lnTo>
                  <a:pt x="0" y="682694"/>
                </a:lnTo>
                <a:lnTo>
                  <a:pt x="0" y="682694"/>
                </a:lnTo>
                <a:lnTo>
                  <a:pt x="0" y="682694"/>
                </a:lnTo>
                <a:lnTo>
                  <a:pt x="0" y="54616"/>
                </a:lnTo>
                <a:cubicBezTo>
                  <a:pt x="0" y="40131"/>
                  <a:pt x="5754" y="26239"/>
                  <a:pt x="15997" y="15997"/>
                </a:cubicBezTo>
                <a:cubicBezTo>
                  <a:pt x="26240" y="5755"/>
                  <a:pt x="40131" y="0"/>
                  <a:pt x="54616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0126" tIns="88386" rIns="40126" bIns="24130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1" kern="1200" dirty="0" smtClean="0"/>
              <a:t>Fleet Management &amp; Industrial Applications </a:t>
            </a:r>
            <a:endParaRPr lang="en-US" sz="1900" b="1" kern="1200" dirty="0"/>
          </a:p>
        </p:txBody>
      </p:sp>
      <p:pic>
        <p:nvPicPr>
          <p:cNvPr id="15" name="Picture 14" descr="E0081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43800" y="2547985"/>
            <a:ext cx="1302785" cy="1262015"/>
          </a:xfrm>
          <a:prstGeom prst="flowChartConnector">
            <a:avLst/>
          </a:prstGeom>
          <a:ln w="6350">
            <a:noFill/>
          </a:ln>
        </p:spPr>
      </p:pic>
      <p:sp>
        <p:nvSpPr>
          <p:cNvPr id="11" name="Freeform 10"/>
          <p:cNvSpPr/>
          <p:nvPr/>
        </p:nvSpPr>
        <p:spPr>
          <a:xfrm>
            <a:off x="4572000" y="3886200"/>
            <a:ext cx="4572000" cy="381000"/>
          </a:xfrm>
          <a:custGeom>
            <a:avLst/>
            <a:gdLst>
              <a:gd name="connsiteX0" fmla="*/ 60347 w 2506504"/>
              <a:gd name="connsiteY0" fmla="*/ 0 h 754337"/>
              <a:gd name="connsiteX1" fmla="*/ 2446157 w 2506504"/>
              <a:gd name="connsiteY1" fmla="*/ 0 h 754337"/>
              <a:gd name="connsiteX2" fmla="*/ 2488829 w 2506504"/>
              <a:gd name="connsiteY2" fmla="*/ 17675 h 754337"/>
              <a:gd name="connsiteX3" fmla="*/ 2506504 w 2506504"/>
              <a:gd name="connsiteY3" fmla="*/ 60347 h 754337"/>
              <a:gd name="connsiteX4" fmla="*/ 2506504 w 2506504"/>
              <a:gd name="connsiteY4" fmla="*/ 754337 h 754337"/>
              <a:gd name="connsiteX5" fmla="*/ 2506504 w 2506504"/>
              <a:gd name="connsiteY5" fmla="*/ 754337 h 754337"/>
              <a:gd name="connsiteX6" fmla="*/ 2506504 w 2506504"/>
              <a:gd name="connsiteY6" fmla="*/ 754337 h 754337"/>
              <a:gd name="connsiteX7" fmla="*/ 0 w 2506504"/>
              <a:gd name="connsiteY7" fmla="*/ 754337 h 754337"/>
              <a:gd name="connsiteX8" fmla="*/ 0 w 2506504"/>
              <a:gd name="connsiteY8" fmla="*/ 754337 h 754337"/>
              <a:gd name="connsiteX9" fmla="*/ 0 w 2506504"/>
              <a:gd name="connsiteY9" fmla="*/ 754337 h 754337"/>
              <a:gd name="connsiteX10" fmla="*/ 0 w 2506504"/>
              <a:gd name="connsiteY10" fmla="*/ 60347 h 754337"/>
              <a:gd name="connsiteX11" fmla="*/ 17675 w 2506504"/>
              <a:gd name="connsiteY11" fmla="*/ 17675 h 754337"/>
              <a:gd name="connsiteX12" fmla="*/ 60347 w 2506504"/>
              <a:gd name="connsiteY12" fmla="*/ 0 h 7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6504" h="754337">
                <a:moveTo>
                  <a:pt x="60347" y="0"/>
                </a:moveTo>
                <a:lnTo>
                  <a:pt x="2446157" y="0"/>
                </a:lnTo>
                <a:cubicBezTo>
                  <a:pt x="2462162" y="0"/>
                  <a:pt x="2477512" y="6358"/>
                  <a:pt x="2488829" y="17675"/>
                </a:cubicBezTo>
                <a:cubicBezTo>
                  <a:pt x="2500146" y="28992"/>
                  <a:pt x="2506504" y="44342"/>
                  <a:pt x="2506504" y="60347"/>
                </a:cubicBezTo>
                <a:lnTo>
                  <a:pt x="2506504" y="754337"/>
                </a:lnTo>
                <a:lnTo>
                  <a:pt x="2506504" y="754337"/>
                </a:lnTo>
                <a:lnTo>
                  <a:pt x="2506504" y="754337"/>
                </a:lnTo>
                <a:lnTo>
                  <a:pt x="0" y="754337"/>
                </a:lnTo>
                <a:lnTo>
                  <a:pt x="0" y="754337"/>
                </a:lnTo>
                <a:lnTo>
                  <a:pt x="0" y="754337"/>
                </a:lnTo>
                <a:lnTo>
                  <a:pt x="0" y="60347"/>
                </a:lnTo>
                <a:cubicBezTo>
                  <a:pt x="0" y="44342"/>
                  <a:pt x="6358" y="28992"/>
                  <a:pt x="17675" y="17675"/>
                </a:cubicBezTo>
                <a:cubicBezTo>
                  <a:pt x="28992" y="6358"/>
                  <a:pt x="44342" y="0"/>
                  <a:pt x="60347" y="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1805" tIns="90065" rIns="41805" bIns="24130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1" dirty="0" smtClean="0"/>
              <a:t>Consumer Applications</a:t>
            </a:r>
            <a:endParaRPr lang="en-US" sz="1900" b="1" kern="1200" dirty="0"/>
          </a:p>
        </p:txBody>
      </p:sp>
      <p:pic>
        <p:nvPicPr>
          <p:cNvPr id="12" name="Picture 11" descr="Girl-carwith keys_docsiz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43800" y="4897898"/>
            <a:ext cx="1371600" cy="1274302"/>
          </a:xfrm>
          <a:prstGeom prst="flowChartConnector">
            <a:avLst/>
          </a:prstGeom>
          <a:ln w="6350">
            <a:noFill/>
          </a:ln>
        </p:spPr>
      </p:pic>
      <p:sp>
        <p:nvSpPr>
          <p:cNvPr id="20" name="Freeform 19"/>
          <p:cNvSpPr/>
          <p:nvPr/>
        </p:nvSpPr>
        <p:spPr>
          <a:xfrm>
            <a:off x="76200" y="1676400"/>
            <a:ext cx="4267200" cy="381000"/>
          </a:xfrm>
          <a:custGeom>
            <a:avLst/>
            <a:gdLst>
              <a:gd name="connsiteX0" fmla="*/ 63992 w 2910619"/>
              <a:gd name="connsiteY0" fmla="*/ 0 h 799896"/>
              <a:gd name="connsiteX1" fmla="*/ 2846627 w 2910619"/>
              <a:gd name="connsiteY1" fmla="*/ 0 h 799896"/>
              <a:gd name="connsiteX2" fmla="*/ 2891876 w 2910619"/>
              <a:gd name="connsiteY2" fmla="*/ 18743 h 799896"/>
              <a:gd name="connsiteX3" fmla="*/ 2910619 w 2910619"/>
              <a:gd name="connsiteY3" fmla="*/ 63992 h 799896"/>
              <a:gd name="connsiteX4" fmla="*/ 2910619 w 2910619"/>
              <a:gd name="connsiteY4" fmla="*/ 799896 h 799896"/>
              <a:gd name="connsiteX5" fmla="*/ 2910619 w 2910619"/>
              <a:gd name="connsiteY5" fmla="*/ 799896 h 799896"/>
              <a:gd name="connsiteX6" fmla="*/ 2910619 w 2910619"/>
              <a:gd name="connsiteY6" fmla="*/ 799896 h 799896"/>
              <a:gd name="connsiteX7" fmla="*/ 0 w 2910619"/>
              <a:gd name="connsiteY7" fmla="*/ 799896 h 799896"/>
              <a:gd name="connsiteX8" fmla="*/ 0 w 2910619"/>
              <a:gd name="connsiteY8" fmla="*/ 799896 h 799896"/>
              <a:gd name="connsiteX9" fmla="*/ 0 w 2910619"/>
              <a:gd name="connsiteY9" fmla="*/ 799896 h 799896"/>
              <a:gd name="connsiteX10" fmla="*/ 0 w 2910619"/>
              <a:gd name="connsiteY10" fmla="*/ 63992 h 799896"/>
              <a:gd name="connsiteX11" fmla="*/ 18743 w 2910619"/>
              <a:gd name="connsiteY11" fmla="*/ 18743 h 799896"/>
              <a:gd name="connsiteX12" fmla="*/ 63992 w 2910619"/>
              <a:gd name="connsiteY12" fmla="*/ 0 h 79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619" h="799896">
                <a:moveTo>
                  <a:pt x="63992" y="0"/>
                </a:moveTo>
                <a:lnTo>
                  <a:pt x="2846627" y="0"/>
                </a:lnTo>
                <a:cubicBezTo>
                  <a:pt x="2863599" y="0"/>
                  <a:pt x="2879875" y="6742"/>
                  <a:pt x="2891876" y="18743"/>
                </a:cubicBezTo>
                <a:cubicBezTo>
                  <a:pt x="2903877" y="30744"/>
                  <a:pt x="2910619" y="47020"/>
                  <a:pt x="2910619" y="63992"/>
                </a:cubicBezTo>
                <a:lnTo>
                  <a:pt x="2910619" y="799896"/>
                </a:lnTo>
                <a:lnTo>
                  <a:pt x="2910619" y="799896"/>
                </a:lnTo>
                <a:lnTo>
                  <a:pt x="2910619" y="799896"/>
                </a:lnTo>
                <a:lnTo>
                  <a:pt x="0" y="799896"/>
                </a:lnTo>
                <a:lnTo>
                  <a:pt x="0" y="799896"/>
                </a:lnTo>
                <a:lnTo>
                  <a:pt x="0" y="799896"/>
                </a:lnTo>
                <a:lnTo>
                  <a:pt x="0" y="63992"/>
                </a:lnTo>
                <a:cubicBezTo>
                  <a:pt x="0" y="47020"/>
                  <a:pt x="6742" y="30744"/>
                  <a:pt x="18743" y="18743"/>
                </a:cubicBezTo>
                <a:cubicBezTo>
                  <a:pt x="30744" y="6742"/>
                  <a:pt x="47020" y="0"/>
                  <a:pt x="63992" y="0"/>
                </a:cubicBez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1603" tIns="87323" rIns="41603" bIns="22860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900" b="1" kern="1200" dirty="0" smtClean="0">
                <a:latin typeface="+mn-lt"/>
              </a:rPr>
              <a:t>Government Agencies &amp;</a:t>
            </a:r>
            <a:r>
              <a:rPr lang="en-US" sz="1900" b="1" dirty="0" smtClean="0"/>
              <a:t> </a:t>
            </a:r>
            <a:r>
              <a:rPr lang="en-US" sz="1900" b="1" kern="1200" dirty="0" smtClean="0">
                <a:latin typeface="+mn-lt"/>
              </a:rPr>
              <a:t>Public Sector</a:t>
            </a:r>
            <a:endParaRPr lang="en-US" sz="1900" b="1" kern="12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DOD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DHS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Law Enforcement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2895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Emergency 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Government Education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Border Security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212467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Driver Behavior &amp; Analysis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Logistics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Fleet Scorecard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43828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Intelligent Reporting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Vehicle Recovery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" y="4382869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Oil Field Service &amp; Security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Transportation (Location/Sensors)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 Dollar Assets &amp; Equipment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371600"/>
            <a:ext cx="9144000" cy="4800601"/>
          </a:xfrm>
          <a:prstGeom prst="rect">
            <a:avLst/>
          </a:prstGeom>
          <a:gradFill flip="none" rotWithShape="1">
            <a:gsLst>
              <a:gs pos="0">
                <a:srgbClr val="B2B2B2">
                  <a:shade val="30000"/>
                  <a:satMod val="115000"/>
                </a:srgbClr>
              </a:gs>
              <a:gs pos="50000">
                <a:srgbClr val="B2B2B2">
                  <a:shade val="67500"/>
                  <a:satMod val="115000"/>
                </a:srgbClr>
              </a:gs>
              <a:gs pos="100000">
                <a:srgbClr val="B2B2B2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72" charset="0"/>
              <a:ea typeface="ヒラギノ角ゴ Pro W3" pitchFamily="-72" charset="-128"/>
              <a:cs typeface="ヒラギノ角ゴ Pro W3" pitchFamily="-72" charset="-128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681163" y="4217496"/>
            <a:ext cx="492125" cy="77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+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936875" y="4236336"/>
            <a:ext cx="492125" cy="77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+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" y="572666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Satellite or cellular solutions equipped with location and sensor technology</a:t>
            </a:r>
            <a:endParaRPr lang="en-US" sz="1200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9" name="Picture 2" descr="C:\Users\Nick\Desktop\iStock_000008569793XSmal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495800"/>
            <a:ext cx="1268750" cy="11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99562"/>
            <a:ext cx="1695450" cy="13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152400" y="1447800"/>
            <a:ext cx="4276725" cy="28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>
                    <a:lumMod val="65000"/>
                    <a:lumOff val="35000"/>
                  </a:prstClr>
                </a:solidFill>
                <a:latin typeface="Verdana" pitchFamily="34" charset="0"/>
                <a:cs typeface="Arial" pitchFamily="34" charset="0"/>
              </a:rPr>
              <a:t>Key Features:</a:t>
            </a:r>
            <a:endParaRPr lang="en-US" sz="1600" b="1" dirty="0">
              <a:solidFill>
                <a:prstClr val="white">
                  <a:lumMod val="65000"/>
                  <a:lumOff val="35000"/>
                </a:prstClr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 Track </a:t>
            </a:r>
            <a:r>
              <a:rPr lang="en-US" sz="1400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location and </a:t>
            </a: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integrate sensor features  </a:t>
            </a:r>
            <a:endParaRPr lang="en-US" sz="1400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 Maintain </a:t>
            </a:r>
            <a:r>
              <a:rPr lang="en-US" sz="1400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total asset visibility plus monitor </a:t>
            </a: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  utilization </a:t>
            </a:r>
            <a:r>
              <a:rPr lang="en-US" sz="1400" dirty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and </a:t>
            </a: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capacity</a:t>
            </a:r>
          </a:p>
          <a:p>
            <a:pPr lvl="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400" kern="0" dirty="0" smtClean="0">
                <a:solidFill>
                  <a:sysClr val="window" lastClr="FFFFFF"/>
                </a:solidFill>
                <a:latin typeface="Verdana" pitchFamily="34" charset="0"/>
              </a:rPr>
              <a:t>Remotely monitor vehicle conditions of  </a:t>
            </a:r>
          </a:p>
          <a:p>
            <a:pPr lvl="0">
              <a:spcBef>
                <a:spcPct val="40000"/>
              </a:spcBef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latin typeface="Verdana" pitchFamily="34" charset="0"/>
              </a:rPr>
              <a:t>  commercial and utility service fleets</a:t>
            </a:r>
          </a:p>
          <a:p>
            <a:pPr lvl="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latin typeface="Verdana" pitchFamily="34" charset="0"/>
              </a:rPr>
              <a:t> Set up mileage or date-based maintenance  </a:t>
            </a:r>
          </a:p>
          <a:p>
            <a:pPr lvl="0">
              <a:spcBef>
                <a:spcPct val="40000"/>
              </a:spcBef>
              <a:defRPr/>
            </a:pPr>
            <a:r>
              <a:rPr lang="en-US" sz="1400" kern="0" dirty="0" smtClean="0">
                <a:solidFill>
                  <a:sysClr val="window" lastClr="FFFFFF"/>
                </a:solidFill>
                <a:latin typeface="Verdana" pitchFamily="34" charset="0"/>
              </a:rPr>
              <a:t>  tasks for vehicles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dirty="0" smtClean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4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dirty="0">
              <a:solidFill>
                <a:prstClr val="white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3" name="Picture 52" descr="MUX thing for emergency vehicle tracki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9912" y="4299155"/>
            <a:ext cx="1208087" cy="12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dna_mol_graphic no shadows or tex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72156">
            <a:off x="8141910" y="1441570"/>
            <a:ext cx="885540" cy="7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LMU-1000-1500 n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81200" y="3657600"/>
            <a:ext cx="1295400" cy="7963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33600" y="685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Supply Chain Logistics - Fleet Management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4" name="Picture 48" descr="NUX cell tow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86200" y="3124200"/>
            <a:ext cx="1255713" cy="27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5791200" y="3288248"/>
            <a:ext cx="3124200" cy="27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</p:pic>
      <p:pic>
        <p:nvPicPr>
          <p:cNvPr id="29" name="Picture 28" descr="NMRX_OverviewScreen_FleetScore_ tracking view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029200" y="1905000"/>
            <a:ext cx="3079035" cy="1928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785</Words>
  <Application>Microsoft Office PowerPoint</Application>
  <PresentationFormat>On-screen Show (4:3)</PresentationFormat>
  <Paragraphs>164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Business to Business:  A Growing Target for the LBS Market</vt:lpstr>
      <vt:lpstr>Breaking down LBS-based M2M</vt:lpstr>
      <vt:lpstr>LBS &amp; M2M are ... Everywhere</vt:lpstr>
      <vt:lpstr>A Promising Outlook for LBS</vt:lpstr>
      <vt:lpstr>Low Hanging Fruit = Immediate Savings Example</vt:lpstr>
      <vt:lpstr>Slide 7</vt:lpstr>
      <vt:lpstr>LBS Markets at the Forefront</vt:lpstr>
      <vt:lpstr>Slide 9</vt:lpstr>
      <vt:lpstr>Slide 10</vt:lpstr>
      <vt:lpstr>Slide 11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lwilkinson</cp:lastModifiedBy>
  <cp:revision>24</cp:revision>
  <dcterms:created xsi:type="dcterms:W3CDTF">2011-01-07T18:05:48Z</dcterms:created>
  <dcterms:modified xsi:type="dcterms:W3CDTF">2011-01-19T22:26:20Z</dcterms:modified>
</cp:coreProperties>
</file>