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940" r:id="rId2"/>
    <p:sldMasterId id="2147484439" r:id="rId3"/>
  </p:sldMasterIdLst>
  <p:notesMasterIdLst>
    <p:notesMasterId r:id="rId19"/>
  </p:notesMasterIdLst>
  <p:handoutMasterIdLst>
    <p:handoutMasterId r:id="rId20"/>
  </p:handoutMasterIdLst>
  <p:sldIdLst>
    <p:sldId id="269" r:id="rId4"/>
    <p:sldId id="476" r:id="rId5"/>
    <p:sldId id="493" r:id="rId6"/>
    <p:sldId id="501" r:id="rId7"/>
    <p:sldId id="502" r:id="rId8"/>
    <p:sldId id="495" r:id="rId9"/>
    <p:sldId id="510" r:id="rId10"/>
    <p:sldId id="496" r:id="rId11"/>
    <p:sldId id="497" r:id="rId12"/>
    <p:sldId id="511" r:id="rId13"/>
    <p:sldId id="506" r:id="rId14"/>
    <p:sldId id="507" r:id="rId15"/>
    <p:sldId id="508" r:id="rId16"/>
    <p:sldId id="509" r:id="rId17"/>
    <p:sldId id="358" r:id="rId1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 baseline="-25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 baseline="-25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 baseline="-25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 baseline="-250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F5F5"/>
    <a:srgbClr val="EAEAEA"/>
    <a:srgbClr val="DDDDDD"/>
    <a:srgbClr val="003399"/>
    <a:srgbClr val="EC7A08"/>
    <a:srgbClr val="66B100"/>
    <a:srgbClr val="A25C0E"/>
    <a:srgbClr val="969696"/>
    <a:srgbClr val="80808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7" autoAdjust="0"/>
    <p:restoredTop sz="85801" autoAdjust="0"/>
  </p:normalViewPr>
  <p:slideViewPr>
    <p:cSldViewPr snapToGrid="0">
      <p:cViewPr varScale="1">
        <p:scale>
          <a:sx n="72" d="100"/>
          <a:sy n="72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72" y="-96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lients\Alvarion\2010.12\Anat.Grynberg\Grpah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spPr>
            <a:ln>
              <a:solidFill>
                <a:schemeClr val="accent1"/>
              </a:solidFill>
            </a:ln>
          </c:spPr>
          <c:marker>
            <c:symbol val="circle"/>
            <c:size val="6"/>
            <c:spPr>
              <a:ln w="19050">
                <a:solidFill>
                  <a:schemeClr val="bg1"/>
                </a:solidFill>
              </a:ln>
            </c:spPr>
          </c:marker>
          <c:cat>
            <c:strRef>
              <c:f>Sheet1!$B$2:$J$2</c:f>
              <c:strCache>
                <c:ptCount val="9"/>
                <c:pt idx="0">
                  <c:v>2007E</c:v>
                </c:pt>
                <c:pt idx="1">
                  <c:v>2008E</c:v>
                </c:pt>
                <c:pt idx="2">
                  <c:v>2009E</c:v>
                </c:pt>
                <c:pt idx="3">
                  <c:v>2010E</c:v>
                </c:pt>
                <c:pt idx="4">
                  <c:v>2011E</c:v>
                </c:pt>
                <c:pt idx="5">
                  <c:v>2012E</c:v>
                </c:pt>
                <c:pt idx="6">
                  <c:v>2013E</c:v>
                </c:pt>
                <c:pt idx="7">
                  <c:v>2014E</c:v>
                </c:pt>
                <c:pt idx="8">
                  <c:v>2015E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400</c:v>
                </c:pt>
                <c:pt idx="1">
                  <c:v>550</c:v>
                </c:pt>
                <c:pt idx="2">
                  <c:v>760</c:v>
                </c:pt>
                <c:pt idx="3">
                  <c:v>940</c:v>
                </c:pt>
                <c:pt idx="4">
                  <c:v>1150</c:v>
                </c:pt>
                <c:pt idx="5">
                  <c:v>1370</c:v>
                </c:pt>
                <c:pt idx="6">
                  <c:v>1520</c:v>
                </c:pt>
                <c:pt idx="7">
                  <c:v>1720</c:v>
                </c:pt>
                <c:pt idx="8">
                  <c:v>1980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accent2"/>
              </a:solidFill>
            </a:ln>
          </c:spPr>
          <c:marker>
            <c:symbol val="circle"/>
            <c:size val="6"/>
            <c:spPr>
              <a:ln w="19050">
                <a:solidFill>
                  <a:schemeClr val="bg1"/>
                </a:solidFill>
              </a:ln>
            </c:spPr>
          </c:marker>
          <c:cat>
            <c:strRef>
              <c:f>Sheet1!$B$2:$J$2</c:f>
              <c:strCache>
                <c:ptCount val="9"/>
                <c:pt idx="0">
                  <c:v>2007E</c:v>
                </c:pt>
                <c:pt idx="1">
                  <c:v>2008E</c:v>
                </c:pt>
                <c:pt idx="2">
                  <c:v>2009E</c:v>
                </c:pt>
                <c:pt idx="3">
                  <c:v>2010E</c:v>
                </c:pt>
                <c:pt idx="4">
                  <c:v>2011E</c:v>
                </c:pt>
                <c:pt idx="5">
                  <c:v>2012E</c:v>
                </c:pt>
                <c:pt idx="6">
                  <c:v>2013E</c:v>
                </c:pt>
                <c:pt idx="7">
                  <c:v>2014E</c:v>
                </c:pt>
                <c:pt idx="8">
                  <c:v>2015E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1130</c:v>
                </c:pt>
                <c:pt idx="1">
                  <c:v>1220</c:v>
                </c:pt>
                <c:pt idx="2">
                  <c:v>1330</c:v>
                </c:pt>
                <c:pt idx="3">
                  <c:v>1400</c:v>
                </c:pt>
                <c:pt idx="4">
                  <c:v>1460</c:v>
                </c:pt>
                <c:pt idx="5">
                  <c:v>1530</c:v>
                </c:pt>
                <c:pt idx="6">
                  <c:v>1630</c:v>
                </c:pt>
                <c:pt idx="7">
                  <c:v>1650</c:v>
                </c:pt>
                <c:pt idx="8">
                  <c:v>1690</c:v>
                </c:pt>
              </c:numCache>
            </c:numRef>
          </c:val>
        </c:ser>
        <c:dLbls/>
        <c:marker val="1"/>
        <c:axId val="87866752"/>
        <c:axId val="87868544"/>
      </c:lineChart>
      <c:catAx>
        <c:axId val="8786675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en-US"/>
          </a:p>
        </c:txPr>
        <c:crossAx val="87868544"/>
        <c:crosses val="autoZero"/>
        <c:auto val="1"/>
        <c:lblAlgn val="ctr"/>
        <c:lblOffset val="100"/>
      </c:catAx>
      <c:valAx>
        <c:axId val="878685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accent1"/>
                </a:solidFill>
              </a:defRPr>
            </a:pPr>
            <a:endParaRPr lang="en-US"/>
          </a:p>
        </c:txPr>
        <c:crossAx val="8786675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9938584869575"/>
          <c:y val="4.2955702840670497E-2"/>
          <c:w val="0.52411513087849704"/>
          <c:h val="0.8481155995643290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VoIP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2010E</c:v>
                </c:pt>
                <c:pt idx="3">
                  <c:v>2011E</c:v>
                </c:pt>
                <c:pt idx="4">
                  <c:v>2012E</c:v>
                </c:pt>
                <c:pt idx="5">
                  <c:v>2013E</c:v>
                </c:pt>
                <c:pt idx="6">
                  <c:v>2014E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2010E</c:v>
                </c:pt>
                <c:pt idx="3">
                  <c:v>2011E</c:v>
                </c:pt>
                <c:pt idx="4">
                  <c:v>2012E</c:v>
                </c:pt>
                <c:pt idx="5">
                  <c:v>2013E</c:v>
                </c:pt>
                <c:pt idx="6">
                  <c:v>2014E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P2P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2010E</c:v>
                </c:pt>
                <c:pt idx="3">
                  <c:v>2011E</c:v>
                </c:pt>
                <c:pt idx="4">
                  <c:v>2012E</c:v>
                </c:pt>
                <c:pt idx="5">
                  <c:v>2013E</c:v>
                </c:pt>
                <c:pt idx="6">
                  <c:v>2014E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Web/Data/Other</c:v>
                </c:pt>
              </c:strCache>
            </c:strRef>
          </c:tx>
          <c:spPr>
            <a:solidFill>
              <a:srgbClr val="EC7A08"/>
            </a:solidFill>
          </c:spPr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2010E</c:v>
                </c:pt>
                <c:pt idx="3">
                  <c:v>2011E</c:v>
                </c:pt>
                <c:pt idx="4">
                  <c:v>2012E</c:v>
                </c:pt>
                <c:pt idx="5">
                  <c:v>2013E</c:v>
                </c:pt>
                <c:pt idx="6">
                  <c:v>2014E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/>
        <c:overlap val="100"/>
        <c:axId val="97576448"/>
        <c:axId val="97577984"/>
      </c:barChart>
      <c:catAx>
        <c:axId val="97576448"/>
        <c:scaling>
          <c:orientation val="minMax"/>
        </c:scaling>
        <c:axPos val="b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1"/>
                </a:solidFill>
              </a:defRPr>
            </a:pPr>
            <a:endParaRPr lang="en-US"/>
          </a:p>
        </c:txPr>
        <c:crossAx val="97577984"/>
        <c:crosses val="autoZero"/>
        <c:auto val="1"/>
        <c:lblAlgn val="ctr"/>
        <c:lblOffset val="100"/>
      </c:catAx>
      <c:valAx>
        <c:axId val="97577984"/>
        <c:scaling>
          <c:orientation val="minMax"/>
          <c:max val="35000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1"/>
                </a:solidFill>
              </a:defRPr>
            </a:pPr>
            <a:endParaRPr lang="en-US"/>
          </a:p>
        </c:txPr>
        <c:crossAx val="9757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07171117737319"/>
          <c:y val="0.29404390521343998"/>
          <c:w val="0.20520782701501997"/>
          <c:h val="0.30532277065738112"/>
        </c:manualLayout>
      </c:layout>
      <c:txPr>
        <a:bodyPr/>
        <a:lstStyle/>
        <a:p>
          <a:pPr>
            <a:defRPr sz="1200" b="1">
              <a:solidFill>
                <a:srgbClr val="003399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5000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5000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F6C5E0-E34B-4227-8D9E-0BA05E328E64}" type="datetimeFigureOut">
              <a:rPr lang="en-US"/>
              <a:pPr>
                <a:defRPr/>
              </a:pPr>
              <a:t>3/14/2011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5000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5000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C38572-9521-4309-8019-69601A8B8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6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16004D-01FA-4E06-9D2A-E0FCA4C87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478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289EA-0427-4F9B-9579-1ABA61264C34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Alvarion has the largest footprint of 4G deployments globally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More than half of the WW WiMAX deployments are using Alvarion equipment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Alvarion is a financially sound company with positive cash flow and a strong balance sheet  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684E9-E3EF-4222-A4B6-50D823ADEC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32F634-9B15-4693-B053-969B6684F310}" type="slidenum">
              <a:rPr lang="he-IL" sz="1200"/>
              <a:pPr algn="r"/>
              <a:t>4</a:t>
            </a:fld>
            <a:endParaRPr lang="en-US" sz="1200" dirty="0"/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157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02649C89-C1D1-46FC-BE8A-FAC5B4C5C9F4}" type="slidenum">
              <a:rPr lang="he-IL" sz="1200"/>
              <a:pPr rtl="1"/>
              <a:t>4</a:t>
            </a:fld>
            <a:endParaRPr lang="en-US" sz="1200" dirty="0"/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6175" cy="3717925"/>
          </a:xfrm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328" y="4683159"/>
            <a:ext cx="5006991" cy="4464254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32F634-9B15-4693-B053-969B6684F310}" type="slidenum">
              <a:rPr lang="he-IL" sz="1200"/>
              <a:pPr algn="r"/>
              <a:t>5</a:t>
            </a:fld>
            <a:endParaRPr lang="en-US" sz="1200" dirty="0"/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157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02649C89-C1D1-46FC-BE8A-FAC5B4C5C9F4}" type="slidenum">
              <a:rPr lang="he-IL" sz="1200"/>
              <a:pPr rtl="1"/>
              <a:t>5</a:t>
            </a:fld>
            <a:endParaRPr lang="en-US" sz="1200" dirty="0"/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6175" cy="3717925"/>
          </a:xfrm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328" y="4683159"/>
            <a:ext cx="5006991" cy="4464254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32F634-9B15-4693-B053-969B6684F310}" type="slidenum">
              <a:rPr lang="he-IL" sz="1200"/>
              <a:pPr algn="r"/>
              <a:t>6</a:t>
            </a:fld>
            <a:endParaRPr lang="en-US" sz="1200" dirty="0"/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157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02649C89-C1D1-46FC-BE8A-FAC5B4C5C9F4}" type="slidenum">
              <a:rPr lang="he-IL" sz="1200"/>
              <a:pPr rtl="1"/>
              <a:t>6</a:t>
            </a:fld>
            <a:endParaRPr lang="en-US" sz="1200" dirty="0"/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6175" cy="3717925"/>
          </a:xfrm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328" y="4683159"/>
            <a:ext cx="5006991" cy="4464254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12F38-B4C5-472C-B85B-2EEEA741AC32}" type="slidenum">
              <a:rPr lang="he-IL" smtClean="0"/>
              <a:pPr/>
              <a:t>7</a:t>
            </a:fld>
            <a:endParaRPr lang="en-US" smtClean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BreezeMAX Radio Base Stations</a:t>
            </a:r>
          </a:p>
          <a:p>
            <a:pPr eaLnBrk="1" hangingPunct="1"/>
            <a:r>
              <a:rPr lang="en-US" smtClean="0"/>
              <a:t>successfully proven field experience and advanced core wireless and networking technologies</a:t>
            </a:r>
          </a:p>
          <a:p>
            <a:pPr eaLnBrk="1" hangingPunct="1"/>
            <a:r>
              <a:rPr lang="en-US" smtClean="0"/>
              <a:t>leveraging the company industry leadership</a:t>
            </a:r>
          </a:p>
          <a:p>
            <a:pPr eaLnBrk="1" hangingPunct="1"/>
            <a:r>
              <a:rPr lang="en-US" smtClean="0"/>
              <a:t>Years of experience with OFDM/OFDMA technology.</a:t>
            </a:r>
          </a:p>
          <a:p>
            <a:pPr eaLnBrk="1" hangingPunct="1"/>
            <a:endParaRPr lang="he-IL" smtClean="0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ECB09F-0859-4F75-B854-D0DA63B34DC0}" type="slidenum">
              <a:rPr lang="he-IL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Alvarion is </a:t>
            </a:r>
            <a:r>
              <a:rPr lang="en-US" b="1" i="1" dirty="0" smtClean="0"/>
              <a:t>the</a:t>
            </a:r>
            <a:r>
              <a:rPr lang="en-US" b="1" dirty="0" smtClean="0"/>
              <a:t> leader of the 4G wireless broadband market, with:</a:t>
            </a:r>
          </a:p>
          <a:p>
            <a:pPr eaLnBrk="1" hangingPunct="1"/>
            <a:endParaRPr lang="en-US" b="1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 Comprehensive set of products and solutions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End-to-end and turnkey capabilities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Largest number of 4G wireless broadband deployments (WiMAX 16e)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Our 4Motion solution includes the most deployed 4G platform in the world today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We have shipped over half a billion dollars worth of WiMAX equipment</a:t>
            </a:r>
            <a:endParaRPr lang="he-IL" smtClean="0"/>
          </a:p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0F188-3898-42D4-9809-375FB2B333B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b="0" baseline="0"/>
              <a:t>Nortel Corporate Presentation</a:t>
            </a:r>
          </a:p>
        </p:txBody>
      </p:sp>
      <p:sp>
        <p:nvSpPr>
          <p:cNvPr id="172034" name="Rectangle 6"/>
          <p:cNvSpPr txBox="1">
            <a:spLocks noGrp="1" noChangeArrowheads="1"/>
          </p:cNvSpPr>
          <p:nvPr/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b="0" baseline="0"/>
              <a:t>© 2007 Nortel </a:t>
            </a:r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8B348BEE-9F35-8B49-A734-71142A954D10}" type="slidenum">
              <a:rPr lang="en-US" sz="1200" b="0" baseline="0"/>
              <a:pPr algn="r"/>
              <a:t>14</a:t>
            </a:fld>
            <a:endParaRPr lang="en-US" sz="1200" b="0" baseline="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1016000"/>
            <a:ext cx="3986213" cy="2989263"/>
          </a:xfrm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4298950"/>
            <a:ext cx="6102350" cy="4464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185738" indent="-185738">
              <a:lnSpc>
                <a:spcPct val="85000"/>
              </a:lnSpc>
              <a:spcBef>
                <a:spcPct val="35000"/>
              </a:spcBef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lobes 4G Wor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1350" y="-38100"/>
            <a:ext cx="1228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2"/>
          <p:cNvSpPr>
            <a:spLocks/>
          </p:cNvSpPr>
          <p:nvPr userDrawn="1"/>
        </p:nvSpPr>
        <p:spPr bwMode="auto">
          <a:xfrm>
            <a:off x="-1397000" y="-12700"/>
            <a:ext cx="10425113" cy="90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24" y="3"/>
              </a:cxn>
              <a:cxn ang="0">
                <a:pos x="5357" y="2"/>
              </a:cxn>
              <a:cxn ang="0">
                <a:pos x="5357" y="183"/>
              </a:cxn>
              <a:cxn ang="0">
                <a:pos x="5765" y="570"/>
              </a:cxn>
              <a:cxn ang="0">
                <a:pos x="0" y="570"/>
              </a:cxn>
              <a:cxn ang="0">
                <a:pos x="0" y="0"/>
              </a:cxn>
            </a:cxnLst>
            <a:rect l="0" t="0" r="r" b="b"/>
            <a:pathLst>
              <a:path w="5765" h="570">
                <a:moveTo>
                  <a:pt x="0" y="0"/>
                </a:moveTo>
                <a:lnTo>
                  <a:pt x="5124" y="3"/>
                </a:lnTo>
                <a:lnTo>
                  <a:pt x="5357" y="2"/>
                </a:lnTo>
                <a:lnTo>
                  <a:pt x="5357" y="183"/>
                </a:lnTo>
                <a:cubicBezTo>
                  <a:pt x="5357" y="327"/>
                  <a:pt x="5489" y="569"/>
                  <a:pt x="5765" y="570"/>
                </a:cubicBezTo>
                <a:lnTo>
                  <a:pt x="0" y="57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2700" kern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2700" kern="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025" y="6313488"/>
            <a:ext cx="12604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lobes 4G Wor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2638" y="-38100"/>
            <a:ext cx="1228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2"/>
          <p:cNvSpPr>
            <a:spLocks/>
          </p:cNvSpPr>
          <p:nvPr userDrawn="1"/>
        </p:nvSpPr>
        <p:spPr bwMode="auto">
          <a:xfrm>
            <a:off x="-1255713" y="-12700"/>
            <a:ext cx="10425113" cy="90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24" y="3"/>
              </a:cxn>
              <a:cxn ang="0">
                <a:pos x="5357" y="2"/>
              </a:cxn>
              <a:cxn ang="0">
                <a:pos x="5357" y="183"/>
              </a:cxn>
              <a:cxn ang="0">
                <a:pos x="5765" y="570"/>
              </a:cxn>
              <a:cxn ang="0">
                <a:pos x="0" y="570"/>
              </a:cxn>
              <a:cxn ang="0">
                <a:pos x="0" y="0"/>
              </a:cxn>
            </a:cxnLst>
            <a:rect l="0" t="0" r="r" b="b"/>
            <a:pathLst>
              <a:path w="5765" h="570">
                <a:moveTo>
                  <a:pt x="0" y="0"/>
                </a:moveTo>
                <a:lnTo>
                  <a:pt x="5124" y="3"/>
                </a:lnTo>
                <a:lnTo>
                  <a:pt x="5357" y="2"/>
                </a:lnTo>
                <a:lnTo>
                  <a:pt x="5357" y="183"/>
                </a:lnTo>
                <a:cubicBezTo>
                  <a:pt x="5357" y="327"/>
                  <a:pt x="5489" y="569"/>
                  <a:pt x="5765" y="570"/>
                </a:cubicBezTo>
                <a:lnTo>
                  <a:pt x="0" y="57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6121400"/>
            <a:ext cx="1539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6108700"/>
            <a:ext cx="1539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6121400"/>
            <a:ext cx="1539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9875"/>
            <a:ext cx="2057400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6108700"/>
            <a:ext cx="1539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69875"/>
            <a:ext cx="6470650" cy="568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3900" y="1368425"/>
            <a:ext cx="3771900" cy="47577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721100" cy="475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lobes 4G Wor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1350" y="-20638"/>
            <a:ext cx="1228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>
            <a:spLocks/>
          </p:cNvSpPr>
          <p:nvPr userDrawn="1"/>
        </p:nvSpPr>
        <p:spPr bwMode="auto">
          <a:xfrm>
            <a:off x="-1397000" y="-3175"/>
            <a:ext cx="10425113" cy="90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24" y="3"/>
              </a:cxn>
              <a:cxn ang="0">
                <a:pos x="5357" y="2"/>
              </a:cxn>
              <a:cxn ang="0">
                <a:pos x="5357" y="183"/>
              </a:cxn>
              <a:cxn ang="0">
                <a:pos x="5765" y="570"/>
              </a:cxn>
              <a:cxn ang="0">
                <a:pos x="0" y="570"/>
              </a:cxn>
              <a:cxn ang="0">
                <a:pos x="0" y="0"/>
              </a:cxn>
            </a:cxnLst>
            <a:rect l="0" t="0" r="r" b="b"/>
            <a:pathLst>
              <a:path w="5765" h="570">
                <a:moveTo>
                  <a:pt x="0" y="0"/>
                </a:moveTo>
                <a:lnTo>
                  <a:pt x="5124" y="3"/>
                </a:lnTo>
                <a:lnTo>
                  <a:pt x="5357" y="2"/>
                </a:lnTo>
                <a:lnTo>
                  <a:pt x="5357" y="183"/>
                </a:lnTo>
                <a:cubicBezTo>
                  <a:pt x="5357" y="327"/>
                  <a:pt x="5489" y="569"/>
                  <a:pt x="5765" y="570"/>
                </a:cubicBezTo>
                <a:lnTo>
                  <a:pt x="0" y="57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pic>
        <p:nvPicPr>
          <p:cNvPr id="4" name="Picture 13" descr="Alvarion_waves_new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850" y="-103188"/>
            <a:ext cx="1503363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8085138" y="344488"/>
            <a:ext cx="328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F2DFDC85-74F8-4075-9E1E-A46ED1B9C555}" type="slidenum">
              <a:rPr lang="en-US" sz="800" baseline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3" y="1268414"/>
            <a:ext cx="5461009" cy="48244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6072197" y="1268413"/>
            <a:ext cx="2573327" cy="2517776"/>
          </a:xfrm>
          <a:prstGeom prst="roundRect">
            <a:avLst>
              <a:gd name="adj" fmla="val 9559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/>
          <a:lstStyle>
            <a:lvl1pPr marL="381000" indent="-381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lang="en-US" sz="2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1"/>
            <a:ext cx="6542087" cy="838200"/>
          </a:xfrm>
          <a:prstGeom prst="rect">
            <a:avLst/>
          </a:prstGeom>
        </p:spPr>
        <p:txBody>
          <a:bodyPr bIns="100800" anchor="b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globes 4G Worl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801309" y="785794"/>
            <a:ext cx="1044093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3EC04-A29A-4D33-992B-755CC84C5A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D765B-F4AE-4B75-8E9A-F6517A3FB7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313488"/>
            <a:ext cx="12604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globes 4G World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61350" y="-71462"/>
            <a:ext cx="1228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2"/>
          <p:cNvSpPr>
            <a:spLocks/>
          </p:cNvSpPr>
          <p:nvPr userDrawn="1"/>
        </p:nvSpPr>
        <p:spPr bwMode="auto">
          <a:xfrm>
            <a:off x="-1397000" y="-53999"/>
            <a:ext cx="10425113" cy="90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24" y="3"/>
              </a:cxn>
              <a:cxn ang="0">
                <a:pos x="5357" y="2"/>
              </a:cxn>
              <a:cxn ang="0">
                <a:pos x="5357" y="183"/>
              </a:cxn>
              <a:cxn ang="0">
                <a:pos x="5765" y="570"/>
              </a:cxn>
              <a:cxn ang="0">
                <a:pos x="0" y="570"/>
              </a:cxn>
              <a:cxn ang="0">
                <a:pos x="0" y="0"/>
              </a:cxn>
            </a:cxnLst>
            <a:rect l="0" t="0" r="r" b="b"/>
            <a:pathLst>
              <a:path w="5765" h="570">
                <a:moveTo>
                  <a:pt x="0" y="0"/>
                </a:moveTo>
                <a:lnTo>
                  <a:pt x="5124" y="3"/>
                </a:lnTo>
                <a:lnTo>
                  <a:pt x="5357" y="2"/>
                </a:lnTo>
                <a:lnTo>
                  <a:pt x="5357" y="183"/>
                </a:lnTo>
                <a:cubicBezTo>
                  <a:pt x="5357" y="327"/>
                  <a:pt x="5489" y="569"/>
                  <a:pt x="5765" y="570"/>
                </a:cubicBezTo>
                <a:lnTo>
                  <a:pt x="0" y="570"/>
                </a:lnTo>
                <a:lnTo>
                  <a:pt x="0" y="0"/>
                </a:lnTo>
                <a:close/>
              </a:path>
            </a:pathLst>
          </a:custGeom>
          <a:solidFill>
            <a:srgbClr val="66B1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6" descr="Alvarion_waves_newRG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5850" y="-100013"/>
            <a:ext cx="1503363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526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globes 4G Worl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801309" y="785794"/>
            <a:ext cx="1044093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3EC04-A29A-4D33-992B-755CC84C5A3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D765B-F4AE-4B75-8E9A-F6517A3FB7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313488"/>
            <a:ext cx="12604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globes 4G World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61350" y="-71462"/>
            <a:ext cx="1228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2"/>
          <p:cNvSpPr>
            <a:spLocks/>
          </p:cNvSpPr>
          <p:nvPr userDrawn="1"/>
        </p:nvSpPr>
        <p:spPr bwMode="auto">
          <a:xfrm>
            <a:off x="-1397000" y="-53999"/>
            <a:ext cx="10425113" cy="90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24" y="3"/>
              </a:cxn>
              <a:cxn ang="0">
                <a:pos x="5357" y="2"/>
              </a:cxn>
              <a:cxn ang="0">
                <a:pos x="5357" y="183"/>
              </a:cxn>
              <a:cxn ang="0">
                <a:pos x="5765" y="570"/>
              </a:cxn>
              <a:cxn ang="0">
                <a:pos x="0" y="570"/>
              </a:cxn>
              <a:cxn ang="0">
                <a:pos x="0" y="0"/>
              </a:cxn>
            </a:cxnLst>
            <a:rect l="0" t="0" r="r" b="b"/>
            <a:pathLst>
              <a:path w="5765" h="570">
                <a:moveTo>
                  <a:pt x="0" y="0"/>
                </a:moveTo>
                <a:lnTo>
                  <a:pt x="5124" y="3"/>
                </a:lnTo>
                <a:lnTo>
                  <a:pt x="5357" y="2"/>
                </a:lnTo>
                <a:lnTo>
                  <a:pt x="5357" y="183"/>
                </a:lnTo>
                <a:cubicBezTo>
                  <a:pt x="5357" y="327"/>
                  <a:pt x="5489" y="569"/>
                  <a:pt x="5765" y="570"/>
                </a:cubicBezTo>
                <a:lnTo>
                  <a:pt x="0" y="570"/>
                </a:lnTo>
                <a:lnTo>
                  <a:pt x="0" y="0"/>
                </a:lnTo>
                <a:close/>
              </a:path>
            </a:pathLst>
          </a:custGeom>
          <a:solidFill>
            <a:srgbClr val="66B1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6" descr="Alvarion_waves_newRG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5850" y="-100013"/>
            <a:ext cx="1503363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8446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8313" y="1"/>
            <a:ext cx="6542087" cy="838200"/>
          </a:xfrm>
          <a:prstGeom prst="rect">
            <a:avLst/>
          </a:prstGeom>
        </p:spPr>
        <p:txBody>
          <a:bodyPr bIns="100800" anchor="b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910811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mai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2159000"/>
            <a:ext cx="67564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4"/>
          <p:cNvSpPr>
            <a:spLocks noChangeArrowheads="1"/>
          </p:cNvSpPr>
          <p:nvPr userDrawn="1"/>
        </p:nvSpPr>
        <p:spPr bwMode="auto">
          <a:xfrm>
            <a:off x="1905000" y="2155825"/>
            <a:ext cx="7239000" cy="152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-9525" y="2339975"/>
            <a:ext cx="3165475" cy="4521200"/>
          </a:xfrm>
          <a:custGeom>
            <a:avLst/>
            <a:gdLst/>
            <a:ahLst/>
            <a:cxnLst>
              <a:cxn ang="0">
                <a:pos x="0" y="2846"/>
              </a:cxn>
              <a:cxn ang="0">
                <a:pos x="1564" y="2848"/>
              </a:cxn>
              <a:cxn ang="0">
                <a:pos x="1565" y="474"/>
              </a:cxn>
              <a:cxn ang="0">
                <a:pos x="1994" y="1"/>
              </a:cxn>
              <a:cxn ang="0">
                <a:pos x="3" y="0"/>
              </a:cxn>
              <a:cxn ang="0">
                <a:pos x="0" y="2846"/>
              </a:cxn>
            </a:cxnLst>
            <a:rect l="0" t="0" r="r" b="b"/>
            <a:pathLst>
              <a:path w="1994" h="2848">
                <a:moveTo>
                  <a:pt x="0" y="2846"/>
                </a:moveTo>
                <a:lnTo>
                  <a:pt x="1564" y="2848"/>
                </a:lnTo>
                <a:lnTo>
                  <a:pt x="1565" y="474"/>
                </a:lnTo>
                <a:cubicBezTo>
                  <a:pt x="1563" y="111"/>
                  <a:pt x="1772" y="31"/>
                  <a:pt x="1994" y="1"/>
                </a:cubicBezTo>
                <a:lnTo>
                  <a:pt x="3" y="0"/>
                </a:lnTo>
                <a:lnTo>
                  <a:pt x="0" y="2846"/>
                </a:lnTo>
                <a:close/>
              </a:path>
            </a:pathLst>
          </a:custGeom>
          <a:solidFill>
            <a:srgbClr val="66B1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2333625"/>
            <a:ext cx="9144000" cy="0"/>
          </a:xfrm>
          <a:prstGeom prst="line">
            <a:avLst/>
          </a:prstGeom>
          <a:noFill/>
          <a:ln w="64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750" y="6621463"/>
            <a:ext cx="1822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b="0" baseline="0" dirty="0">
                <a:solidFill>
                  <a:schemeClr val="bg1"/>
                </a:solidFill>
              </a:rPr>
              <a:t>© Copyright Alvarion Ltd. </a:t>
            </a:r>
          </a:p>
        </p:txBody>
      </p:sp>
      <p:pic>
        <p:nvPicPr>
          <p:cNvPr id="9" name="Picture 9" descr="wmf_founding_membe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5750"/>
            <a:ext cx="469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Alvarion_waves_newRGB_lar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2025" y="1076325"/>
            <a:ext cx="52482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95275"/>
            <a:ext cx="19383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08275"/>
            <a:ext cx="1871662" cy="1152525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844675"/>
            <a:ext cx="7772400" cy="506413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mai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475" y="2325688"/>
            <a:ext cx="674052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4"/>
          <p:cNvSpPr>
            <a:spLocks noChangeArrowheads="1"/>
          </p:cNvSpPr>
          <p:nvPr userDrawn="1"/>
        </p:nvSpPr>
        <p:spPr bwMode="auto">
          <a:xfrm>
            <a:off x="1905000" y="2155825"/>
            <a:ext cx="7239000" cy="152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6" name="Freeform 2"/>
          <p:cNvSpPr>
            <a:spLocks/>
          </p:cNvSpPr>
          <p:nvPr userDrawn="1"/>
        </p:nvSpPr>
        <p:spPr bwMode="auto">
          <a:xfrm>
            <a:off x="-9525" y="2339975"/>
            <a:ext cx="3165475" cy="4521200"/>
          </a:xfrm>
          <a:custGeom>
            <a:avLst/>
            <a:gdLst/>
            <a:ahLst/>
            <a:cxnLst>
              <a:cxn ang="0">
                <a:pos x="0" y="2846"/>
              </a:cxn>
              <a:cxn ang="0">
                <a:pos x="1564" y="2848"/>
              </a:cxn>
              <a:cxn ang="0">
                <a:pos x="1565" y="474"/>
              </a:cxn>
              <a:cxn ang="0">
                <a:pos x="1994" y="1"/>
              </a:cxn>
              <a:cxn ang="0">
                <a:pos x="3" y="0"/>
              </a:cxn>
              <a:cxn ang="0">
                <a:pos x="0" y="2846"/>
              </a:cxn>
            </a:cxnLst>
            <a:rect l="0" t="0" r="r" b="b"/>
            <a:pathLst>
              <a:path w="1994" h="2848">
                <a:moveTo>
                  <a:pt x="0" y="2846"/>
                </a:moveTo>
                <a:lnTo>
                  <a:pt x="1564" y="2848"/>
                </a:lnTo>
                <a:lnTo>
                  <a:pt x="1565" y="474"/>
                </a:lnTo>
                <a:cubicBezTo>
                  <a:pt x="1563" y="111"/>
                  <a:pt x="1772" y="31"/>
                  <a:pt x="1994" y="1"/>
                </a:cubicBezTo>
                <a:lnTo>
                  <a:pt x="3" y="0"/>
                </a:lnTo>
                <a:lnTo>
                  <a:pt x="0" y="2846"/>
                </a:lnTo>
                <a:close/>
              </a:path>
            </a:pathLst>
          </a:custGeom>
          <a:solidFill>
            <a:srgbClr val="66B1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2333625"/>
            <a:ext cx="9144000" cy="0"/>
          </a:xfrm>
          <a:prstGeom prst="line">
            <a:avLst/>
          </a:prstGeom>
          <a:noFill/>
          <a:ln w="64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539750" y="6621463"/>
            <a:ext cx="1822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b="0" baseline="0" dirty="0">
                <a:solidFill>
                  <a:schemeClr val="bg1"/>
                </a:solidFill>
              </a:rPr>
              <a:t>© Copyright Alvarion Ltd. </a:t>
            </a:r>
          </a:p>
        </p:txBody>
      </p:sp>
      <p:pic>
        <p:nvPicPr>
          <p:cNvPr id="9" name="Picture 9" descr="wmf_founding_member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5750"/>
            <a:ext cx="469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95275"/>
            <a:ext cx="19383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08275"/>
            <a:ext cx="1871662" cy="1152525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844675"/>
            <a:ext cx="7772400" cy="506413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49375"/>
            <a:ext cx="7953375" cy="47577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025" y="6313488"/>
            <a:ext cx="12604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8085138" y="347663"/>
            <a:ext cx="328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47864AA3-8A56-43A4-934A-9A1BD1184BBC}" type="slidenum">
              <a:rPr lang="en-US" sz="800" baseline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8085138" y="347663"/>
            <a:ext cx="328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7086264C-8DFF-4889-83C9-1000CE64C3C4}" type="slidenum">
              <a:rPr lang="en-US" sz="800" baseline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025" y="6313488"/>
            <a:ext cx="12604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0975"/>
            <a:ext cx="6470650" cy="568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025" y="6313488"/>
            <a:ext cx="12604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/>
          <p:nvPr userDrawn="1"/>
        </p:nvSpPr>
        <p:spPr>
          <a:xfrm>
            <a:off x="8094663" y="323850"/>
            <a:ext cx="309562" cy="203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fld id="{C633676B-74B8-42F8-AB78-0C5CD1B38565}" type="slidenum">
              <a:rPr lang="en-US" sz="800" baseline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-26988"/>
            <a:ext cx="10425113" cy="9048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24" y="3"/>
              </a:cxn>
              <a:cxn ang="0">
                <a:pos x="5357" y="2"/>
              </a:cxn>
              <a:cxn ang="0">
                <a:pos x="5357" y="183"/>
              </a:cxn>
              <a:cxn ang="0">
                <a:pos x="5765" y="570"/>
              </a:cxn>
              <a:cxn ang="0">
                <a:pos x="0" y="570"/>
              </a:cxn>
              <a:cxn ang="0">
                <a:pos x="0" y="0"/>
              </a:cxn>
            </a:cxnLst>
            <a:rect l="0" t="0" r="r" b="b"/>
            <a:pathLst>
              <a:path w="5765" h="570">
                <a:moveTo>
                  <a:pt x="0" y="0"/>
                </a:moveTo>
                <a:lnTo>
                  <a:pt x="5124" y="3"/>
                </a:lnTo>
                <a:lnTo>
                  <a:pt x="5357" y="2"/>
                </a:lnTo>
                <a:lnTo>
                  <a:pt x="5357" y="183"/>
                </a:lnTo>
                <a:cubicBezTo>
                  <a:pt x="5357" y="327"/>
                  <a:pt x="5489" y="569"/>
                  <a:pt x="5765" y="570"/>
                </a:cubicBezTo>
                <a:lnTo>
                  <a:pt x="0" y="570"/>
                </a:lnTo>
                <a:lnTo>
                  <a:pt x="0" y="0"/>
                </a:lnTo>
                <a:close/>
              </a:path>
            </a:pathLst>
          </a:custGeom>
          <a:solidFill>
            <a:srgbClr val="66B1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pic>
        <p:nvPicPr>
          <p:cNvPr id="5" name="Picture 2" descr="C:\Users\Shai Schwartz\Work\VisualBee\Alvarion\logo-alvarion-no-slogen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6261100"/>
            <a:ext cx="1539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globes 4G Worl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988" y="1893888"/>
            <a:ext cx="7720012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71550" y="5686425"/>
            <a:ext cx="8172450" cy="11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9150" y="1295400"/>
            <a:ext cx="832485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21859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489075" y="3141663"/>
            <a:ext cx="7667625" cy="714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baseline="0" dirty="0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 flipV="1">
            <a:off x="-36513" y="-3175"/>
            <a:ext cx="2217738" cy="6888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4" y="0"/>
              </a:cxn>
              <a:cxn ang="0">
                <a:pos x="968" y="3866"/>
              </a:cxn>
              <a:cxn ang="0">
                <a:pos x="1397" y="4339"/>
              </a:cxn>
              <a:cxn ang="0">
                <a:pos x="0" y="4339"/>
              </a:cxn>
              <a:cxn ang="0">
                <a:pos x="0" y="0"/>
              </a:cxn>
            </a:cxnLst>
            <a:rect l="0" t="0" r="r" b="b"/>
            <a:pathLst>
              <a:path w="1397" h="4339">
                <a:moveTo>
                  <a:pt x="0" y="0"/>
                </a:moveTo>
                <a:lnTo>
                  <a:pt x="964" y="0"/>
                </a:lnTo>
                <a:lnTo>
                  <a:pt x="968" y="3866"/>
                </a:lnTo>
                <a:cubicBezTo>
                  <a:pt x="966" y="4229"/>
                  <a:pt x="1175" y="4309"/>
                  <a:pt x="1397" y="4339"/>
                </a:cubicBezTo>
                <a:lnTo>
                  <a:pt x="0" y="4339"/>
                </a:lnTo>
                <a:lnTo>
                  <a:pt x="0" y="0"/>
                </a:lnTo>
                <a:close/>
              </a:path>
            </a:pathLst>
          </a:custGeom>
          <a:solidFill>
            <a:srgbClr val="66B1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b="0" baseline="0" dirty="0"/>
          </a:p>
        </p:txBody>
      </p:sp>
      <p:pic>
        <p:nvPicPr>
          <p:cNvPr id="1032" name="Picture 2" descr="C:\Users\Shai Schwartz\Work\VisualBee\Alvarion\logo-alvarion-no-slogen-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0550" y="581025"/>
            <a:ext cx="19446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  <p:sldLayoutId id="2147485396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globes 4G World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51838" y="0"/>
            <a:ext cx="792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5" descr="strip sofi green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9226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strip blur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539750" y="1384300"/>
            <a:ext cx="82296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81000" indent="-381000">
              <a:lnSpc>
                <a:spcPct val="95000"/>
              </a:lnSpc>
              <a:spcAft>
                <a:spcPct val="3000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/>
            </a:pPr>
            <a:endParaRPr lang="en-US" sz="2100" baseline="0" dirty="0">
              <a:solidFill>
                <a:schemeClr val="accent1"/>
              </a:solidFill>
            </a:endParaRPr>
          </a:p>
        </p:txBody>
      </p:sp>
      <p:sp>
        <p:nvSpPr>
          <p:cNvPr id="410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" y="1349375"/>
            <a:ext cx="7953375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9875"/>
            <a:ext cx="64706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04" name="Picture 6" descr="Alvarion_waves_newRGB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72388" y="-100013"/>
            <a:ext cx="1503362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329613" y="311150"/>
            <a:ext cx="309562" cy="203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fld id="{A7AEF56F-A59F-44F7-B0F9-438560D674F4}" type="slidenum">
              <a:rPr lang="en-US" sz="800" baseline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6" name="Picture 2" descr="C:\Users\Shai Schwartz\Work\VisualBee\Alvarion\logo-alvarion-no-slogen-RGB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662863" y="6269038"/>
            <a:ext cx="12954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397" r:id="rId2"/>
    <p:sldLayoutId id="2147485412" r:id="rId3"/>
    <p:sldLayoutId id="2147485413" r:id="rId4"/>
    <p:sldLayoutId id="2147485398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  <p:sldLayoutId id="2147485399" r:id="rId12"/>
    <p:sldLayoutId id="2147485420" r:id="rId13"/>
    <p:sldLayoutId id="2147485421" r:id="rId14"/>
    <p:sldLayoutId id="2147485422" r:id="rId15"/>
    <p:sldLayoutId id="2147485423" r:id="rId16"/>
    <p:sldLayoutId id="2147485424" r:id="rId17"/>
    <p:sldLayoutId id="2147485401" r:id="rId18"/>
    <p:sldLayoutId id="2147485459" r:id="rId19"/>
    <p:sldLayoutId id="2147485460" r:id="rId20"/>
    <p:sldLayoutId id="2147485461" r:id="rId2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81000" indent="-3810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chemeClr val="accent1"/>
        </a:buClr>
        <a:buSzPct val="80000"/>
        <a:buFont typeface="Wingdings" pitchFamily="2" charset="2"/>
        <a:defRPr sz="2100" b="1">
          <a:solidFill>
            <a:schemeClr val="accent1"/>
          </a:solidFill>
          <a:latin typeface="+mn-lt"/>
          <a:ea typeface="+mn-ea"/>
          <a:cs typeface="+mn-cs"/>
        </a:defRPr>
      </a:lvl1pPr>
      <a:lvl2pPr marL="620713" indent="-23812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chemeClr val="accent2"/>
        </a:buClr>
        <a:buSzPct val="140000"/>
        <a:buFont typeface="Times" pitchFamily="18" charset="0"/>
        <a:defRPr b="1">
          <a:solidFill>
            <a:schemeClr val="accent1"/>
          </a:solidFill>
          <a:latin typeface="+mn-lt"/>
          <a:cs typeface="+mn-cs"/>
        </a:defRPr>
      </a:lvl2pPr>
      <a:lvl3pPr marL="838200" indent="-20637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chemeClr val="folHlink"/>
        </a:buClr>
        <a:buSzPct val="120000"/>
        <a:defRPr sz="1600" b="1">
          <a:solidFill>
            <a:schemeClr val="accent1"/>
          </a:solidFill>
          <a:latin typeface="+mn-lt"/>
          <a:cs typeface="+mn-cs"/>
        </a:defRPr>
      </a:lvl3pPr>
      <a:lvl4pPr marL="1441450" indent="-277813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87525" indent="-166688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244725" indent="-166688" algn="l" rtl="0" fontAlgn="base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701925" indent="-166688" algn="l" rtl="0" fontAlgn="base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159125" indent="-166688" algn="l" rtl="0" fontAlgn="base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616325" indent="-166688" algn="l" rtl="0" fontAlgn="base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" descr="globes 4G World pa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539750" y="1384300"/>
            <a:ext cx="82296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81000" indent="-381000">
              <a:lnSpc>
                <a:spcPct val="95000"/>
              </a:lnSpc>
              <a:spcAft>
                <a:spcPct val="3000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/>
            </a:pPr>
            <a:endParaRPr lang="en-US" sz="2100" baseline="0" dirty="0">
              <a:solidFill>
                <a:schemeClr val="accent1"/>
              </a:solidFill>
            </a:endParaRPr>
          </a:p>
        </p:txBody>
      </p:sp>
      <p:sp>
        <p:nvSpPr>
          <p:cNvPr id="6963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8425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9637" name="Picture 2" descr="C:\Users\Shai Schwartz\Work\VisualBee\Alvarion\logo-alvarion-no-slogen-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313488"/>
            <a:ext cx="12604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9" descr="globes 4G Worl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1350" y="-25400"/>
            <a:ext cx="1228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2"/>
          <p:cNvSpPr>
            <a:spLocks/>
          </p:cNvSpPr>
          <p:nvPr/>
        </p:nvSpPr>
        <p:spPr bwMode="auto">
          <a:xfrm>
            <a:off x="-1397000" y="0"/>
            <a:ext cx="10425113" cy="90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24" y="3"/>
              </a:cxn>
              <a:cxn ang="0">
                <a:pos x="5357" y="2"/>
              </a:cxn>
              <a:cxn ang="0">
                <a:pos x="5357" y="183"/>
              </a:cxn>
              <a:cxn ang="0">
                <a:pos x="5765" y="570"/>
              </a:cxn>
              <a:cxn ang="0">
                <a:pos x="0" y="570"/>
              </a:cxn>
              <a:cxn ang="0">
                <a:pos x="0" y="0"/>
              </a:cxn>
            </a:cxnLst>
            <a:rect l="0" t="0" r="r" b="b"/>
            <a:pathLst>
              <a:path w="5765" h="570">
                <a:moveTo>
                  <a:pt x="0" y="0"/>
                </a:moveTo>
                <a:lnTo>
                  <a:pt x="5124" y="3"/>
                </a:lnTo>
                <a:lnTo>
                  <a:pt x="5357" y="2"/>
                </a:lnTo>
                <a:lnTo>
                  <a:pt x="5357" y="183"/>
                </a:lnTo>
                <a:cubicBezTo>
                  <a:pt x="5357" y="327"/>
                  <a:pt x="5489" y="569"/>
                  <a:pt x="5765" y="570"/>
                </a:cubicBezTo>
                <a:lnTo>
                  <a:pt x="0" y="57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/>
          </a:p>
        </p:txBody>
      </p:sp>
      <p:pic>
        <p:nvPicPr>
          <p:cNvPr id="69640" name="Picture 6" descr="Alvarion_waves_new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5850" y="-100013"/>
            <a:ext cx="1503363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8085138" y="347663"/>
            <a:ext cx="328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8E3FBED5-4D36-42A9-8BD8-79148EEA2ED2}" type="slidenum">
              <a:rPr lang="en-US" sz="800" baseline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696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9875"/>
            <a:ext cx="64706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81000" indent="-3810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chemeClr val="accent1"/>
        </a:buClr>
        <a:buSzPct val="80000"/>
        <a:buFont typeface="Wingdings" pitchFamily="2" charset="2"/>
        <a:buChar char="l"/>
        <a:defRPr sz="2100" b="1">
          <a:solidFill>
            <a:schemeClr val="accent1"/>
          </a:solidFill>
          <a:latin typeface="+mn-lt"/>
          <a:ea typeface="+mn-ea"/>
          <a:cs typeface="+mn-cs"/>
        </a:defRPr>
      </a:lvl1pPr>
      <a:lvl2pPr marL="620713" indent="-23812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chemeClr val="accent2"/>
        </a:buClr>
        <a:buSzPct val="140000"/>
        <a:buFont typeface="Times" pitchFamily="18" charset="0"/>
        <a:buChar char="•"/>
        <a:defRPr b="1">
          <a:solidFill>
            <a:schemeClr val="accent1"/>
          </a:solidFill>
          <a:latin typeface="+mn-lt"/>
          <a:cs typeface="+mn-cs"/>
        </a:defRPr>
      </a:lvl2pPr>
      <a:lvl3pPr marL="838200" indent="-20637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chemeClr val="folHlink"/>
        </a:buClr>
        <a:buSzPct val="120000"/>
        <a:buChar char="•"/>
        <a:defRPr sz="1600" b="1">
          <a:solidFill>
            <a:schemeClr val="accent1"/>
          </a:solidFill>
          <a:latin typeface="+mn-lt"/>
          <a:cs typeface="+mn-cs"/>
        </a:defRPr>
      </a:lvl3pPr>
      <a:lvl4pPr marL="1441450" indent="-277813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87525" indent="-166688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244725" indent="-166688" algn="l" rtl="0" fontAlgn="base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701925" indent="-166688" algn="l" rtl="0" fontAlgn="base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159125" indent="-166688" algn="l" rtl="0" fontAlgn="base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616325" indent="-166688" algn="l" rtl="0" fontAlgn="base">
        <a:lnSpc>
          <a:spcPts val="2400"/>
        </a:lnSpc>
        <a:spcBef>
          <a:spcPct val="0"/>
        </a:spcBef>
        <a:spcAft>
          <a:spcPts val="60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6273" y="1215666"/>
            <a:ext cx="8947727" cy="503238"/>
          </a:xfrm>
        </p:spPr>
        <p:txBody>
          <a:bodyPr/>
          <a:lstStyle/>
          <a:p>
            <a:pPr eaLnBrk="1" hangingPunct="1"/>
            <a:r>
              <a:rPr lang="en-US" dirty="0"/>
              <a:t>Industry Perspective - The </a:t>
            </a:r>
            <a:r>
              <a:rPr lang="en-US" dirty="0" smtClean="0"/>
              <a:t>wireless marketplace </a:t>
            </a:r>
            <a:r>
              <a:rPr lang="en-US" dirty="0"/>
              <a:t>and winning through diversification of services.</a:t>
            </a:r>
            <a:endParaRPr lang="en-US" dirty="0" smtClean="0"/>
          </a:p>
        </p:txBody>
      </p:sp>
      <p:sp>
        <p:nvSpPr>
          <p:cNvPr id="7373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091" y="2708275"/>
            <a:ext cx="2069294" cy="1454150"/>
          </a:xfrm>
        </p:spPr>
        <p:txBody>
          <a:bodyPr/>
          <a:lstStyle/>
          <a:p>
            <a:pPr eaLnBrk="1" hangingPunct="1"/>
            <a:r>
              <a:rPr lang="en-US" dirty="0" smtClean="0"/>
              <a:t>Dr. Mo Shakouri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Corp Vice President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299" t="-485" r="-157433" b="485"/>
          <a:stretch/>
        </p:blipFill>
        <p:spPr>
          <a:xfrm>
            <a:off x="1235364" y="2906531"/>
            <a:ext cx="6130636" cy="35450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189060"/>
            <a:ext cx="6470650" cy="568325"/>
          </a:xfrm>
        </p:spPr>
        <p:txBody>
          <a:bodyPr/>
          <a:lstStyle/>
          <a:p>
            <a:r>
              <a:rPr lang="en-US" dirty="0" smtClean="0"/>
              <a:t>4G </a:t>
            </a:r>
            <a:r>
              <a:rPr lang="en-US" dirty="0" err="1" smtClean="0"/>
              <a:t>NextNet</a:t>
            </a:r>
            <a:r>
              <a:rPr lang="en-US" dirty="0" smtClean="0"/>
              <a:t> Banzai Network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5" y="846558"/>
            <a:ext cx="5376717" cy="197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9946" y="838199"/>
            <a:ext cx="3516254" cy="5613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0098" y="6370565"/>
            <a:ext cx="1933622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Story in Land Mobile Magazine</a:t>
            </a:r>
          </a:p>
        </p:txBody>
      </p:sp>
    </p:spTree>
    <p:extLst>
      <p:ext uri="{BB962C8B-B14F-4D97-AF65-F5344CB8AC3E}">
        <p14:creationId xmlns:p14="http://schemas.microsoft.com/office/powerpoint/2010/main" xmlns="" val="124630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ist2_10826464-man-looking-at-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9454" y="1857364"/>
            <a:ext cx="1725883" cy="160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1"/>
            <a:ext cx="6715172" cy="3757626"/>
          </a:xfrm>
        </p:spPr>
        <p:txBody>
          <a:bodyPr>
            <a:normAutofit lnSpcReduction="10000"/>
          </a:bodyPr>
          <a:lstStyle/>
          <a:p>
            <a:pPr marL="180975" indent="-19050">
              <a:buNone/>
              <a:tabLst>
                <a:tab pos="180975" algn="l"/>
              </a:tabLst>
            </a:pPr>
            <a:r>
              <a:rPr lang="en-US" sz="1800" b="1" dirty="0" smtClean="0">
                <a:solidFill>
                  <a:srgbClr val="EC7A08"/>
                </a:solidFill>
                <a:latin typeface="Arial" pitchFamily="34" charset="0"/>
                <a:cs typeface="Arial" pitchFamily="34" charset="0"/>
              </a:rPr>
              <a:t>Port Security:</a:t>
            </a:r>
          </a:p>
          <a:p>
            <a:pPr marL="180975" indent="-19050">
              <a:buNone/>
              <a:tabLst>
                <a:tab pos="180975" algn="l"/>
              </a:tabLst>
            </a:pP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Port Botany Expansion Project, Sydney (Australia) Ports</a:t>
            </a:r>
          </a:p>
          <a:p>
            <a:pPr marL="180975" lvl="1" indent="-19050">
              <a:buNone/>
              <a:tabLst>
                <a:tab pos="180975" algn="l"/>
              </a:tabLst>
            </a:pPr>
            <a:r>
              <a:rPr lang="en-US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CCTV system was deployed 200 meters from Sydney Airport runway, overcoming heavy RF congestion, harsh climatic conditions and obstacles on-the-fly.</a:t>
            </a:r>
          </a:p>
          <a:p>
            <a:pPr marL="180975" indent="-19050">
              <a:buNone/>
              <a:tabLst>
                <a:tab pos="180975" algn="l"/>
              </a:tabLst>
            </a:pPr>
            <a:endParaRPr lang="en-US" sz="16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180975" indent="-19050">
              <a:buNone/>
              <a:tabLst>
                <a:tab pos="180975" algn="l"/>
              </a:tabLst>
            </a:pPr>
            <a:r>
              <a:rPr lang="en-US" sz="1800" b="1" dirty="0" smtClean="0">
                <a:solidFill>
                  <a:srgbClr val="EC7A08"/>
                </a:solidFill>
                <a:latin typeface="Arial" pitchFamily="34" charset="0"/>
                <a:cs typeface="Arial" pitchFamily="34" charset="0"/>
              </a:rPr>
              <a:t>Video Surveillance:</a:t>
            </a:r>
          </a:p>
          <a:p>
            <a:pPr marL="180975" indent="-19050">
              <a:buNone/>
              <a:tabLst>
                <a:tab pos="180975" algn="l"/>
              </a:tabLst>
            </a:pPr>
            <a:r>
              <a:rPr lang="en-US" sz="1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Acqui</a:t>
            </a: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Terme</a:t>
            </a: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Italy</a:t>
            </a:r>
          </a:p>
          <a:p>
            <a:pPr marL="180975" lvl="1" indent="-19050">
              <a:buNone/>
              <a:tabLst>
                <a:tab pos="180975" algn="l"/>
              </a:tabLst>
            </a:pPr>
            <a:r>
              <a:rPr lang="en-US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Connecting 130 IP hi-res cameras throughout the city to police HQ, also allowing citizens to have a camera installed to monitor their homes. In return for paying for the camera and expenses, it is integrated into the city’s video surveillance system.</a:t>
            </a:r>
          </a:p>
          <a:p>
            <a:pPr marL="180975" lvl="1" indent="-19050">
              <a:buNone/>
              <a:tabLst>
                <a:tab pos="180975" algn="l"/>
              </a:tabLst>
            </a:pPr>
            <a:r>
              <a:rPr lang="en-US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 provide HQ with real time access to information in the field.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472" y="142852"/>
            <a:ext cx="700092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Wireless Broadband Applications Today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57422" y="1857364"/>
            <a:ext cx="6286544" cy="1588"/>
          </a:xfrm>
          <a:prstGeom prst="line">
            <a:avLst/>
          </a:prstGeom>
          <a:ln w="19050">
            <a:solidFill>
              <a:srgbClr val="66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ist2_10826464-man-looking-at-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9454" y="3571876"/>
            <a:ext cx="173399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928926" y="3571876"/>
            <a:ext cx="5715040" cy="1588"/>
          </a:xfrm>
          <a:prstGeom prst="line">
            <a:avLst/>
          </a:prstGeom>
          <a:ln w="19050">
            <a:solidFill>
              <a:srgbClr val="66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19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600200"/>
            <a:ext cx="6858048" cy="4686320"/>
          </a:xfrm>
        </p:spPr>
        <p:txBody>
          <a:bodyPr>
            <a:normAutofit lnSpcReduction="10000"/>
          </a:bodyPr>
          <a:lstStyle/>
          <a:p>
            <a:pPr marL="447675" indent="9525">
              <a:buNone/>
            </a:pPr>
            <a:r>
              <a:rPr lang="en-US" sz="1800" b="1" dirty="0" smtClean="0">
                <a:solidFill>
                  <a:srgbClr val="EC7A08"/>
                </a:solidFill>
                <a:latin typeface="Arial" pitchFamily="34" charset="0"/>
                <a:cs typeface="Arial" pitchFamily="34" charset="0"/>
              </a:rPr>
              <a:t>Digital Divide:</a:t>
            </a:r>
          </a:p>
          <a:p>
            <a:pPr marL="447675" indent="9525">
              <a:buNone/>
            </a:pP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Aston Pride Network, Birmingham England</a:t>
            </a:r>
          </a:p>
          <a:p>
            <a:pPr marL="447675" lvl="1" indent="9525">
              <a:buNone/>
            </a:pPr>
            <a:r>
              <a:rPr lang="en-US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As part of a nationwide government initiative to bring broadband to the most deprived communities, the Aston Pride network was set up in an inner city  area in Birmingham where only 15% of local homes own a computer. More than half the homes are expected to be connected by next year, in return for paying a community license and small computing and connectivity fee.</a:t>
            </a:r>
          </a:p>
          <a:p>
            <a:pPr marL="447675" lvl="1" indent="9525">
              <a:buNone/>
            </a:pPr>
            <a:endParaRPr lang="en-US" sz="12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47675" indent="9525">
              <a:buNone/>
            </a:pPr>
            <a:r>
              <a:rPr lang="en-US" sz="1800" b="1" dirty="0" smtClean="0">
                <a:solidFill>
                  <a:srgbClr val="EC7A08"/>
                </a:solidFill>
                <a:latin typeface="Arial" pitchFamily="34" charset="0"/>
                <a:cs typeface="Arial" pitchFamily="34" charset="0"/>
              </a:rPr>
              <a:t>Public Safety:</a:t>
            </a:r>
          </a:p>
          <a:p>
            <a:pPr marL="447675" indent="9525">
              <a:buNone/>
            </a:pPr>
            <a:r>
              <a:rPr lang="en-US" sz="1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Communaute</a:t>
            </a: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de Communes </a:t>
            </a:r>
            <a:r>
              <a:rPr lang="en-US" sz="1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Roissy</a:t>
            </a: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Porte de France(CCRPF), France</a:t>
            </a:r>
          </a:p>
          <a:p>
            <a:pPr marL="447675" lvl="1" indent="9525">
              <a:buNone/>
            </a:pPr>
            <a:r>
              <a:rPr lang="en-US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CCRPF, has a communal police force overseeing local police in each village. They have deployed a network allowing police to access files in real time and maintain close control and monitoring in each village. This includes a police vehicle with an SU installed to provide HQ with real time access to information in the field.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472" y="142852"/>
            <a:ext cx="700092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Wireless Broadband Applications Today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7" descr="ist2_10826464-man-looking-at-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39195" y="4286256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214546" y="4286256"/>
            <a:ext cx="6429420" cy="1588"/>
          </a:xfrm>
          <a:prstGeom prst="line">
            <a:avLst/>
          </a:prstGeom>
          <a:ln w="19050">
            <a:solidFill>
              <a:srgbClr val="66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ist2_10826464-man-looking-at-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9455" y="1857364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357422" y="1857364"/>
            <a:ext cx="6286544" cy="1588"/>
          </a:xfrm>
          <a:prstGeom prst="line">
            <a:avLst/>
          </a:prstGeom>
          <a:ln w="19050">
            <a:solidFill>
              <a:srgbClr val="66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08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472" y="142852"/>
            <a:ext cx="7000924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Wireless Broadband Applications Today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4" y="1714488"/>
            <a:ext cx="6729402" cy="4500594"/>
          </a:xfrm>
        </p:spPr>
        <p:txBody>
          <a:bodyPr>
            <a:normAutofit fontScale="92500" lnSpcReduction="10000"/>
          </a:bodyPr>
          <a:lstStyle/>
          <a:p>
            <a:pPr marL="447675" indent="9525">
              <a:buNone/>
            </a:pPr>
            <a:r>
              <a:rPr lang="en-US" sz="1800" b="1" dirty="0" smtClean="0">
                <a:solidFill>
                  <a:srgbClr val="EC7A08"/>
                </a:solidFill>
                <a:latin typeface="Arial" pitchFamily="34" charset="0"/>
                <a:cs typeface="Arial" pitchFamily="34" charset="0"/>
              </a:rPr>
              <a:t>Mining:</a:t>
            </a:r>
          </a:p>
          <a:p>
            <a:pPr marL="447675" indent="9525">
              <a:buNone/>
            </a:pPr>
            <a:r>
              <a:rPr lang="en-US" sz="1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Collahuasi</a:t>
            </a: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Mine, Chile</a:t>
            </a:r>
          </a:p>
          <a:p>
            <a:pPr marL="447675" lvl="1" indent="9525">
              <a:buNone/>
            </a:pPr>
            <a:r>
              <a:rPr lang="en-US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Providing WBB for a number of applications in a desolate, remote region of Chile. Examples include: dispatch vehicles, GPS positioning, gathering geological data in real time, video surveillance, monitoring the stability of structures, supporting a remote office and connectivity for people in the field.</a:t>
            </a:r>
          </a:p>
          <a:p>
            <a:pPr marL="447675" lvl="1" indent="9525">
              <a:buNone/>
            </a:pPr>
            <a:endParaRPr lang="en-US" sz="1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47675" indent="9525">
              <a:buNone/>
            </a:pPr>
            <a:r>
              <a:rPr lang="en-US" sz="1800" b="1" dirty="0" smtClean="0">
                <a:solidFill>
                  <a:srgbClr val="EC7A08"/>
                </a:solidFill>
                <a:latin typeface="Arial" pitchFamily="34" charset="0"/>
                <a:cs typeface="Arial" pitchFamily="34" charset="0"/>
              </a:rPr>
              <a:t>Connectivity:</a:t>
            </a:r>
          </a:p>
          <a:p>
            <a:pPr marL="447675" indent="9525">
              <a:buNone/>
            </a:pPr>
            <a:r>
              <a:rPr lang="en-US" sz="1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Caldonian</a:t>
            </a: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MacBayne</a:t>
            </a: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Hebridian</a:t>
            </a: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and Clyde Ferries, Scotland</a:t>
            </a:r>
          </a:p>
          <a:p>
            <a:pPr marL="447675" lvl="1" indent="9525">
              <a:buNone/>
            </a:pPr>
            <a:r>
              <a:rPr lang="en-US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Network provides WBB voice and data access for ferry terminals and vessels. It also supports ferry-to-shore communications such as: email and Internet communication including info on ticketing, passenger and vehicle details; remote access to real time information about the ferry system, including status of the engine, steering and electrical components; and future WiFi access at terminals for the public.</a:t>
            </a:r>
            <a:endParaRPr lang="en-US" sz="16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43042" y="1928802"/>
            <a:ext cx="7000924" cy="1588"/>
          </a:xfrm>
          <a:prstGeom prst="line">
            <a:avLst/>
          </a:prstGeom>
          <a:ln w="19050">
            <a:solidFill>
              <a:srgbClr val="66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ist2_10826464-man-looking-at-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9455" y="3929066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214546" y="3929066"/>
            <a:ext cx="6429420" cy="20624"/>
          </a:xfrm>
          <a:prstGeom prst="line">
            <a:avLst/>
          </a:prstGeom>
          <a:ln w="19050">
            <a:solidFill>
              <a:srgbClr val="66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ist2_10826464-man-looking-at-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9454" y="1928802"/>
            <a:ext cx="1714512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67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43"/>
          <p:cNvSpPr>
            <a:spLocks noChangeArrowheads="1"/>
          </p:cNvSpPr>
          <p:nvPr/>
        </p:nvSpPr>
        <p:spPr bwMode="auto">
          <a:xfrm>
            <a:off x="7637463" y="6035675"/>
            <a:ext cx="1506537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b="0" baseline="0"/>
          </a:p>
        </p:txBody>
      </p:sp>
      <p:grpSp>
        <p:nvGrpSpPr>
          <p:cNvPr id="171010" name="Group 35"/>
          <p:cNvGrpSpPr>
            <a:grpSpLocks/>
          </p:cNvGrpSpPr>
          <p:nvPr/>
        </p:nvGrpSpPr>
        <p:grpSpPr bwMode="auto">
          <a:xfrm>
            <a:off x="277813" y="958850"/>
            <a:ext cx="4237037" cy="2757488"/>
            <a:chOff x="175" y="604"/>
            <a:chExt cx="2669" cy="1737"/>
          </a:xfrm>
        </p:grpSpPr>
        <p:sp>
          <p:nvSpPr>
            <p:cNvPr id="171040" name="AutoShape 2"/>
            <p:cNvSpPr>
              <a:spLocks noChangeArrowheads="1"/>
            </p:cNvSpPr>
            <p:nvPr/>
          </p:nvSpPr>
          <p:spPr bwMode="auto">
            <a:xfrm>
              <a:off x="175" y="604"/>
              <a:ext cx="2669" cy="1737"/>
            </a:xfrm>
            <a:prstGeom prst="roundRect">
              <a:avLst>
                <a:gd name="adj" fmla="val 8745"/>
              </a:avLst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tIns="90000" bIns="90000" anchor="ctr"/>
            <a:lstStyle/>
            <a:p>
              <a:endParaRPr lang="en-US" sz="1800" b="0" baseline="0"/>
            </a:p>
          </p:txBody>
        </p:sp>
        <p:sp>
          <p:nvSpPr>
            <p:cNvPr id="171041" name="AutoShape 2"/>
            <p:cNvSpPr>
              <a:spLocks noChangeArrowheads="1"/>
            </p:cNvSpPr>
            <p:nvPr/>
          </p:nvSpPr>
          <p:spPr bwMode="auto">
            <a:xfrm>
              <a:off x="175" y="988"/>
              <a:ext cx="2669" cy="1353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90000" bIns="90000" anchor="ctr"/>
            <a:lstStyle/>
            <a:p>
              <a:endParaRPr lang="en-US" sz="1800" b="0" baseline="0"/>
            </a:p>
          </p:txBody>
        </p:sp>
      </p:grpSp>
      <p:grpSp>
        <p:nvGrpSpPr>
          <p:cNvPr id="171011" name="Group 34"/>
          <p:cNvGrpSpPr>
            <a:grpSpLocks/>
          </p:cNvGrpSpPr>
          <p:nvPr/>
        </p:nvGrpSpPr>
        <p:grpSpPr bwMode="auto">
          <a:xfrm>
            <a:off x="4679950" y="958850"/>
            <a:ext cx="4237038" cy="2757488"/>
            <a:chOff x="2948" y="604"/>
            <a:chExt cx="2669" cy="1737"/>
          </a:xfrm>
        </p:grpSpPr>
        <p:sp>
          <p:nvSpPr>
            <p:cNvPr id="171038" name="AutoShape 2"/>
            <p:cNvSpPr>
              <a:spLocks noChangeArrowheads="1"/>
            </p:cNvSpPr>
            <p:nvPr/>
          </p:nvSpPr>
          <p:spPr bwMode="auto">
            <a:xfrm>
              <a:off x="2948" y="604"/>
              <a:ext cx="2669" cy="1737"/>
            </a:xfrm>
            <a:prstGeom prst="roundRect">
              <a:avLst>
                <a:gd name="adj" fmla="val 8745"/>
              </a:avLst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tIns="90000" bIns="90000" anchor="ctr"/>
            <a:lstStyle/>
            <a:p>
              <a:endParaRPr lang="en-US" sz="1800" b="0" baseline="0"/>
            </a:p>
          </p:txBody>
        </p:sp>
        <p:sp>
          <p:nvSpPr>
            <p:cNvPr id="171039" name="AutoShape 2"/>
            <p:cNvSpPr>
              <a:spLocks noChangeArrowheads="1"/>
            </p:cNvSpPr>
            <p:nvPr/>
          </p:nvSpPr>
          <p:spPr bwMode="auto">
            <a:xfrm>
              <a:off x="2948" y="988"/>
              <a:ext cx="2669" cy="1353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90000" bIns="90000" anchor="ctr"/>
            <a:lstStyle/>
            <a:p>
              <a:endParaRPr lang="en-US" sz="1800" b="0" baseline="0"/>
            </a:p>
          </p:txBody>
        </p:sp>
      </p:grpSp>
      <p:grpSp>
        <p:nvGrpSpPr>
          <p:cNvPr id="171012" name="Group 32"/>
          <p:cNvGrpSpPr>
            <a:grpSpLocks/>
          </p:cNvGrpSpPr>
          <p:nvPr/>
        </p:nvGrpSpPr>
        <p:grpSpPr bwMode="auto">
          <a:xfrm>
            <a:off x="277813" y="3883025"/>
            <a:ext cx="4237037" cy="2757488"/>
            <a:chOff x="175" y="2446"/>
            <a:chExt cx="2669" cy="1737"/>
          </a:xfrm>
        </p:grpSpPr>
        <p:sp>
          <p:nvSpPr>
            <p:cNvPr id="171036" name="AutoShape 2"/>
            <p:cNvSpPr>
              <a:spLocks noChangeArrowheads="1"/>
            </p:cNvSpPr>
            <p:nvPr/>
          </p:nvSpPr>
          <p:spPr bwMode="auto">
            <a:xfrm>
              <a:off x="175" y="2446"/>
              <a:ext cx="2669" cy="1737"/>
            </a:xfrm>
            <a:prstGeom prst="roundRect">
              <a:avLst>
                <a:gd name="adj" fmla="val 8745"/>
              </a:avLst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tIns="90000" bIns="90000" anchor="ctr"/>
            <a:lstStyle/>
            <a:p>
              <a:endParaRPr lang="en-US" sz="1800" b="0" baseline="0"/>
            </a:p>
          </p:txBody>
        </p:sp>
        <p:sp>
          <p:nvSpPr>
            <p:cNvPr id="171037" name="AutoShape 2"/>
            <p:cNvSpPr>
              <a:spLocks noChangeArrowheads="1"/>
            </p:cNvSpPr>
            <p:nvPr/>
          </p:nvSpPr>
          <p:spPr bwMode="auto">
            <a:xfrm>
              <a:off x="175" y="2887"/>
              <a:ext cx="2669" cy="1296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90000" bIns="90000" anchor="ctr"/>
            <a:lstStyle/>
            <a:p>
              <a:endParaRPr lang="en-US" sz="1800" b="0" baseline="0"/>
            </a:p>
          </p:txBody>
        </p:sp>
      </p:grpSp>
      <p:sp>
        <p:nvSpPr>
          <p:cNvPr id="171013" name="AutoShape 7"/>
          <p:cNvSpPr>
            <a:spLocks noChangeArrowheads="1"/>
          </p:cNvSpPr>
          <p:nvPr/>
        </p:nvSpPr>
        <p:spPr bwMode="auto">
          <a:xfrm>
            <a:off x="4830763" y="2362200"/>
            <a:ext cx="3944937" cy="1235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tIns="90000" bIns="90000" anchor="ctr"/>
          <a:lstStyle/>
          <a:p>
            <a:endParaRPr lang="en-US" sz="1800" b="0" baseline="0"/>
          </a:p>
        </p:txBody>
      </p:sp>
      <p:sp>
        <p:nvSpPr>
          <p:cNvPr id="1710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244475"/>
            <a:ext cx="8439150" cy="55245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" charset="0"/>
                <a:cs typeface="Arial" charset="0"/>
              </a:rPr>
              <a:t>Our 4G Customers Provide Differentiating Services</a:t>
            </a:r>
          </a:p>
        </p:txBody>
      </p:sp>
      <p:sp>
        <p:nvSpPr>
          <p:cNvPr id="171015" name="AutoShape 4"/>
          <p:cNvSpPr>
            <a:spLocks noChangeArrowheads="1"/>
          </p:cNvSpPr>
          <p:nvPr/>
        </p:nvSpPr>
        <p:spPr bwMode="auto">
          <a:xfrm>
            <a:off x="400050" y="5334000"/>
            <a:ext cx="3963988" cy="1200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tIns="90000" bIns="90000" anchor="ctr"/>
          <a:lstStyle/>
          <a:p>
            <a:endParaRPr lang="en-US" sz="1800" b="0" baseline="0"/>
          </a:p>
        </p:txBody>
      </p:sp>
      <p:sp>
        <p:nvSpPr>
          <p:cNvPr id="171016" name="TextBox 22"/>
          <p:cNvSpPr txBox="1">
            <a:spLocks noChangeArrowheads="1"/>
          </p:cNvSpPr>
          <p:nvPr/>
        </p:nvSpPr>
        <p:spPr bwMode="auto">
          <a:xfrm>
            <a:off x="527050" y="5464175"/>
            <a:ext cx="3524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aseline="0">
                <a:solidFill>
                  <a:srgbClr val="333333"/>
                </a:solidFill>
              </a:rPr>
              <a:t>Wireless broadband services for residential and business customers across 12 states in midwest and western US</a:t>
            </a:r>
          </a:p>
        </p:txBody>
      </p:sp>
      <p:pic>
        <p:nvPicPr>
          <p:cNvPr id="17101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200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8" name="TextBox 20"/>
          <p:cNvSpPr txBox="1">
            <a:spLocks noChangeArrowheads="1"/>
          </p:cNvSpPr>
          <p:nvPr/>
        </p:nvSpPr>
        <p:spPr bwMode="auto">
          <a:xfrm>
            <a:off x="4953000" y="2501900"/>
            <a:ext cx="38290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/>
            <a:r>
              <a:rPr lang="en-US" baseline="0">
                <a:solidFill>
                  <a:srgbClr val="333333"/>
                </a:solidFill>
                <a:cs typeface="Times New Roman" charset="0"/>
              </a:rPr>
              <a:t>B</a:t>
            </a:r>
            <a:r>
              <a:rPr lang="en-US" baseline="0">
                <a:solidFill>
                  <a:srgbClr val="333333"/>
                </a:solidFill>
              </a:rPr>
              <a:t>roadband wireless services to consumers, businesses, educational, healthcare, and public safety </a:t>
            </a:r>
            <a:r>
              <a:rPr lang="en-US" baseline="0">
                <a:solidFill>
                  <a:srgbClr val="333333"/>
                </a:solidFill>
                <a:cs typeface="Times New Roman" charset="0"/>
              </a:rPr>
              <a:t>in 15 underserved markets across the USA </a:t>
            </a:r>
            <a:endParaRPr lang="en-US" baseline="0">
              <a:solidFill>
                <a:srgbClr val="333333"/>
              </a:solidFill>
            </a:endParaRPr>
          </a:p>
        </p:txBody>
      </p:sp>
      <p:sp>
        <p:nvSpPr>
          <p:cNvPr id="171019" name="AutoShape 7"/>
          <p:cNvSpPr>
            <a:spLocks noChangeArrowheads="1"/>
          </p:cNvSpPr>
          <p:nvPr/>
        </p:nvSpPr>
        <p:spPr bwMode="auto">
          <a:xfrm>
            <a:off x="428625" y="2362200"/>
            <a:ext cx="3944938" cy="1235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tIns="90000" bIns="90000" anchor="ctr"/>
          <a:lstStyle/>
          <a:p>
            <a:endParaRPr lang="en-US" sz="1800" b="0" baseline="0"/>
          </a:p>
        </p:txBody>
      </p:sp>
      <p:sp>
        <p:nvSpPr>
          <p:cNvPr id="171020" name="TextBox 23"/>
          <p:cNvSpPr txBox="1">
            <a:spLocks noChangeArrowheads="1"/>
          </p:cNvSpPr>
          <p:nvPr/>
        </p:nvSpPr>
        <p:spPr bwMode="auto">
          <a:xfrm>
            <a:off x="574675" y="2501900"/>
            <a:ext cx="3870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/>
            <a:r>
              <a:rPr lang="en-US" baseline="0">
                <a:solidFill>
                  <a:srgbClr val="333333"/>
                </a:solidFill>
              </a:rPr>
              <a:t>Bringing affordable high speed internet access and digital phone service to un-served and underserved markets in the southeast US</a:t>
            </a:r>
          </a:p>
        </p:txBody>
      </p:sp>
      <p:pic>
        <p:nvPicPr>
          <p:cNvPr id="171021" name="Picture 9" descr="Digital_Bridge_CMYK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162050"/>
            <a:ext cx="17716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2" name="Picture 24" descr="C:\Documents and Settings\Yuval Goren\My Documents\Alvarion\Pictures\MSB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168400"/>
            <a:ext cx="1320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3" name="Picture 23" descr="C:\Documents and Settings\Yuval Goren\My Documents\Alvarion\Logos\Mainstre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22375"/>
            <a:ext cx="194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4" name="Rectangle 37"/>
          <p:cNvSpPr>
            <a:spLocks noChangeArrowheads="1"/>
          </p:cNvSpPr>
          <p:nvPr/>
        </p:nvSpPr>
        <p:spPr bwMode="auto">
          <a:xfrm>
            <a:off x="7470775" y="1219200"/>
            <a:ext cx="1173163" cy="87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 baseline="0"/>
          </a:p>
        </p:txBody>
      </p:sp>
      <p:sp>
        <p:nvSpPr>
          <p:cNvPr id="171025" name="Rectangle 38"/>
          <p:cNvSpPr>
            <a:spLocks noChangeArrowheads="1"/>
          </p:cNvSpPr>
          <p:nvPr/>
        </p:nvSpPr>
        <p:spPr bwMode="auto">
          <a:xfrm>
            <a:off x="2957513" y="1173163"/>
            <a:ext cx="1319212" cy="87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 baseline="0"/>
          </a:p>
        </p:txBody>
      </p:sp>
      <p:pic>
        <p:nvPicPr>
          <p:cNvPr id="171026" name="Pictur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415925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7" name="Rectangle 37"/>
          <p:cNvSpPr>
            <a:spLocks noChangeArrowheads="1"/>
          </p:cNvSpPr>
          <p:nvPr/>
        </p:nvSpPr>
        <p:spPr bwMode="auto">
          <a:xfrm>
            <a:off x="3221038" y="4156075"/>
            <a:ext cx="1160462" cy="423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028" name="Group 32"/>
          <p:cNvGrpSpPr>
            <a:grpSpLocks/>
          </p:cNvGrpSpPr>
          <p:nvPr/>
        </p:nvGrpSpPr>
        <p:grpSpPr bwMode="auto">
          <a:xfrm>
            <a:off x="4702175" y="3897313"/>
            <a:ext cx="4237038" cy="2757487"/>
            <a:chOff x="175" y="2446"/>
            <a:chExt cx="2669" cy="1737"/>
          </a:xfrm>
        </p:grpSpPr>
        <p:sp>
          <p:nvSpPr>
            <p:cNvPr id="171034" name="AutoShape 2"/>
            <p:cNvSpPr>
              <a:spLocks noChangeArrowheads="1"/>
            </p:cNvSpPr>
            <p:nvPr/>
          </p:nvSpPr>
          <p:spPr bwMode="auto">
            <a:xfrm>
              <a:off x="175" y="2446"/>
              <a:ext cx="2669" cy="1737"/>
            </a:xfrm>
            <a:prstGeom prst="roundRect">
              <a:avLst>
                <a:gd name="adj" fmla="val 8745"/>
              </a:avLst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tIns="90000" bIns="90000" anchor="ctr"/>
            <a:lstStyle/>
            <a:p>
              <a:endParaRPr lang="en-US" sz="1800" b="0" baseline="0"/>
            </a:p>
          </p:txBody>
        </p:sp>
        <p:sp>
          <p:nvSpPr>
            <p:cNvPr id="171035" name="AutoShape 2"/>
            <p:cNvSpPr>
              <a:spLocks noChangeArrowheads="1"/>
            </p:cNvSpPr>
            <p:nvPr/>
          </p:nvSpPr>
          <p:spPr bwMode="auto">
            <a:xfrm>
              <a:off x="175" y="2887"/>
              <a:ext cx="2669" cy="1296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90000" bIns="90000" anchor="ctr"/>
            <a:lstStyle/>
            <a:p>
              <a:endParaRPr lang="en-US" sz="1800" b="0" baseline="0"/>
            </a:p>
          </p:txBody>
        </p:sp>
      </p:grpSp>
      <p:sp>
        <p:nvSpPr>
          <p:cNvPr id="171029" name="AutoShape 4"/>
          <p:cNvSpPr>
            <a:spLocks noChangeArrowheads="1"/>
          </p:cNvSpPr>
          <p:nvPr/>
        </p:nvSpPr>
        <p:spPr bwMode="auto">
          <a:xfrm>
            <a:off x="4824413" y="5348288"/>
            <a:ext cx="3963987" cy="1200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tIns="90000" bIns="90000" anchor="ctr"/>
          <a:lstStyle/>
          <a:p>
            <a:endParaRPr lang="en-US" sz="1800" b="0" baseline="0"/>
          </a:p>
        </p:txBody>
      </p:sp>
      <p:sp>
        <p:nvSpPr>
          <p:cNvPr id="171030" name="TextBox 22"/>
          <p:cNvSpPr txBox="1">
            <a:spLocks noChangeArrowheads="1"/>
          </p:cNvSpPr>
          <p:nvPr/>
        </p:nvSpPr>
        <p:spPr bwMode="auto">
          <a:xfrm>
            <a:off x="4951413" y="5435600"/>
            <a:ext cx="3524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aseline="0">
                <a:solidFill>
                  <a:srgbClr val="404040"/>
                </a:solidFill>
              </a:rPr>
              <a:t>4G services to un-served and underserved customers across 17 states in rural America. Stimulate local development for over 546 rural communities.</a:t>
            </a:r>
          </a:p>
        </p:txBody>
      </p:sp>
      <p:sp>
        <p:nvSpPr>
          <p:cNvPr id="171031" name="Rectangle 40"/>
          <p:cNvSpPr>
            <a:spLocks noChangeArrowheads="1"/>
          </p:cNvSpPr>
          <p:nvPr/>
        </p:nvSpPr>
        <p:spPr bwMode="auto">
          <a:xfrm>
            <a:off x="7466013" y="4122738"/>
            <a:ext cx="1193800" cy="87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 baseline="0"/>
          </a:p>
        </p:txBody>
      </p:sp>
      <p:pic>
        <p:nvPicPr>
          <p:cNvPr id="1710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988" y="4384675"/>
            <a:ext cx="22494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3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130675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726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/>
          </p:cNvSpPr>
          <p:nvPr/>
        </p:nvSpPr>
        <p:spPr bwMode="auto">
          <a:xfrm>
            <a:off x="1620638" y="2233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000" baseline="0" dirty="0">
                <a:solidFill>
                  <a:srgbClr val="003399"/>
                </a:solidFill>
              </a:rPr>
              <a:t>Thank You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clients\Alvarion\2010.12\Anat.Grynberg\iphone.png"/>
          <p:cNvPicPr>
            <a:picLocks noChangeAspect="1" noChangeArrowheads="1"/>
          </p:cNvPicPr>
          <p:nvPr/>
        </p:nvPicPr>
        <p:blipFill>
          <a:blip r:embed="rId3" cstate="print"/>
          <a:srcRect b="19824"/>
          <a:stretch>
            <a:fillRect/>
          </a:stretch>
        </p:blipFill>
        <p:spPr bwMode="auto">
          <a:xfrm>
            <a:off x="648391" y="3524952"/>
            <a:ext cx="3568223" cy="1906030"/>
          </a:xfrm>
          <a:prstGeom prst="round2SameRect">
            <a:avLst>
              <a:gd name="adj1" fmla="val 0"/>
              <a:gd name="adj2" fmla="val 4900"/>
            </a:avLst>
          </a:prstGeom>
          <a:noFill/>
        </p:spPr>
      </p:pic>
      <p:pic>
        <p:nvPicPr>
          <p:cNvPr id="1027" name="Picture 3" descr="D:\clients\Alvarion\2010.12\Anat.Grynberg\Safe_city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505" y="3995229"/>
            <a:ext cx="3553264" cy="1435753"/>
          </a:xfrm>
          <a:prstGeom prst="round2SameRect">
            <a:avLst>
              <a:gd name="adj1" fmla="val 0"/>
              <a:gd name="adj2" fmla="val 4632"/>
            </a:avLst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9397" y="225539"/>
            <a:ext cx="7389599" cy="568325"/>
          </a:xfrm>
        </p:spPr>
        <p:txBody>
          <a:bodyPr/>
          <a:lstStyle/>
          <a:p>
            <a:r>
              <a:rPr lang="en-US" dirty="0" smtClean="0"/>
              <a:t>4G Wireless Broadband Markets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2131" y="1295400"/>
            <a:ext cx="8369846" cy="4847348"/>
          </a:xfrm>
          <a:prstGeom prst="roundRect">
            <a:avLst>
              <a:gd name="adj" fmla="val 4887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1270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48148" y="1618576"/>
            <a:ext cx="3566160" cy="3806864"/>
          </a:xfrm>
          <a:prstGeom prst="roundRect">
            <a:avLst>
              <a:gd name="adj" fmla="val 2596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1270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/>
          <p:cNvSpPr/>
          <p:nvPr/>
        </p:nvSpPr>
        <p:spPr>
          <a:xfrm>
            <a:off x="646624" y="1618577"/>
            <a:ext cx="3566160" cy="338051"/>
          </a:xfrm>
          <a:prstGeom prst="round2SameRect">
            <a:avLst>
              <a:gd name="adj1" fmla="val 26503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9212" y="1629871"/>
            <a:ext cx="3360649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Carrier Customers</a:t>
            </a:r>
            <a:endParaRPr lang="en-US" sz="16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4764210" y="1618683"/>
            <a:ext cx="3566160" cy="338051"/>
          </a:xfrm>
          <a:prstGeom prst="round2SameRect">
            <a:avLst>
              <a:gd name="adj1" fmla="val 26503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68733" y="1635308"/>
            <a:ext cx="3233158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Enterprise Customers</a:t>
            </a:r>
            <a:endParaRPr lang="en-US" baseline="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2342" y="190084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(private networks)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9100" y="2189013"/>
            <a:ext cx="3325081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baseline="0" dirty="0" smtClean="0">
                <a:solidFill>
                  <a:schemeClr val="accent1"/>
                </a:solidFill>
                <a:latin typeface="+mj-lt"/>
              </a:rPr>
              <a:t>WISPs</a:t>
            </a:r>
          </a:p>
          <a:p>
            <a:pPr marL="27432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baseline="0" dirty="0" smtClean="0">
                <a:solidFill>
                  <a:schemeClr val="accent1"/>
                </a:solidFill>
                <a:latin typeface="+mj-lt"/>
              </a:rPr>
              <a:t>Public safety (video surveillance)</a:t>
            </a:r>
          </a:p>
          <a:p>
            <a:pPr marL="27432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baseline="0" dirty="0" smtClean="0">
                <a:solidFill>
                  <a:schemeClr val="accent1"/>
                </a:solidFill>
                <a:latin typeface="+mj-lt"/>
              </a:rPr>
              <a:t>Smart cities (municipalities, government)</a:t>
            </a:r>
          </a:p>
          <a:p>
            <a:pPr marL="27432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baseline="0" dirty="0" smtClean="0">
                <a:solidFill>
                  <a:schemeClr val="accent1"/>
                </a:solidFill>
                <a:latin typeface="+mj-lt"/>
              </a:rPr>
              <a:t>Business and Industry</a:t>
            </a:r>
          </a:p>
          <a:p>
            <a:pPr marL="27432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baseline="0" dirty="0" smtClean="0">
                <a:solidFill>
                  <a:schemeClr val="accent1"/>
                </a:solidFill>
                <a:latin typeface="+mj-lt"/>
              </a:rPr>
              <a:t>Smart Grids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65734" y="1618577"/>
            <a:ext cx="3566160" cy="3812405"/>
          </a:xfrm>
          <a:prstGeom prst="roundRect">
            <a:avLst>
              <a:gd name="adj" fmla="val 1975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1270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3674" y="5708073"/>
            <a:ext cx="8366760" cy="434672"/>
            <a:chOff x="313674" y="5708073"/>
            <a:chExt cx="8366760" cy="434672"/>
          </a:xfrm>
        </p:grpSpPr>
        <p:sp>
          <p:nvSpPr>
            <p:cNvPr id="10" name="Round Same Side Corner Rectangle 9"/>
            <p:cNvSpPr/>
            <p:nvPr/>
          </p:nvSpPr>
          <p:spPr>
            <a:xfrm rot="10800000">
              <a:off x="313674" y="5708073"/>
              <a:ext cx="8366760" cy="434672"/>
            </a:xfrm>
            <a:prstGeom prst="round2SameRect">
              <a:avLst>
                <a:gd name="adj1" fmla="val 36022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457" y="5715807"/>
              <a:ext cx="7725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 dirty="0" smtClean="0">
                  <a:solidFill>
                    <a:schemeClr val="bg1"/>
                  </a:solidFill>
                </a:rPr>
                <a:t>Complete offering of end-to-end and turnkey open network solutions</a:t>
              </a:r>
              <a:endParaRPr lang="en-US" sz="1800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9230" y="2189013"/>
            <a:ext cx="314223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baseline="0" dirty="0" smtClean="0">
                <a:solidFill>
                  <a:schemeClr val="accent1"/>
                </a:solidFill>
                <a:latin typeface="+mj-lt"/>
              </a:rPr>
              <a:t>Fixed, portable and mobile applications for broadband operators</a:t>
            </a:r>
          </a:p>
          <a:p>
            <a:pPr marL="27432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baseline="0" dirty="0" smtClean="0">
                <a:solidFill>
                  <a:schemeClr val="accent1"/>
                </a:solidFill>
                <a:latin typeface="+mj-lt"/>
              </a:rPr>
              <a:t>Voice, video and data access</a:t>
            </a:r>
          </a:p>
          <a:p>
            <a:pPr marL="27432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baseline="0" dirty="0" smtClean="0">
                <a:solidFill>
                  <a:schemeClr val="accent1"/>
                </a:solidFill>
                <a:latin typeface="+mj-lt"/>
              </a:rPr>
              <a:t>Backhaul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7"/>
          <p:cNvSpPr>
            <a:spLocks noGrp="1"/>
          </p:cNvSpPr>
          <p:nvPr>
            <p:ph type="title"/>
          </p:nvPr>
        </p:nvSpPr>
        <p:spPr>
          <a:xfrm>
            <a:off x="539750" y="247707"/>
            <a:ext cx="6470650" cy="568325"/>
          </a:xfrm>
        </p:spPr>
        <p:txBody>
          <a:bodyPr/>
          <a:lstStyle/>
          <a:p>
            <a:r>
              <a:rPr lang="en-US" dirty="0" smtClean="0"/>
              <a:t>Key Market Growth Factors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2131" y="1295400"/>
            <a:ext cx="8369846" cy="4847348"/>
          </a:xfrm>
          <a:prstGeom prst="roundRect">
            <a:avLst>
              <a:gd name="adj" fmla="val 4887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1270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D:\clients\Alvarion\2010.12\Anat.Grynberg\girl_on_beac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055" y="2122516"/>
            <a:ext cx="4013662" cy="4013662"/>
          </a:xfrm>
          <a:prstGeom prst="roundRect">
            <a:avLst>
              <a:gd name="adj" fmla="val 5759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9971" y="1490750"/>
            <a:ext cx="59519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1800" baseline="0" dirty="0" smtClean="0">
                <a:solidFill>
                  <a:schemeClr val="accent1"/>
                </a:solidFill>
                <a:latin typeface="+mj-lt"/>
              </a:rPr>
              <a:t>Consumer demand: </a:t>
            </a:r>
            <a:r>
              <a:rPr lang="en-US" sz="1800" baseline="0" dirty="0" smtClean="0">
                <a:solidFill>
                  <a:schemeClr val="accent2"/>
                </a:solidFill>
                <a:latin typeface="+mj-lt"/>
              </a:rPr>
              <a:t>“Always connected lifestyle”</a:t>
            </a:r>
          </a:p>
          <a:p>
            <a:pPr marL="274320" indent="-274320" eaLnBrk="0" hangingPunct="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1800" baseline="0" dirty="0" smtClean="0">
                <a:solidFill>
                  <a:schemeClr val="accent1"/>
                </a:solidFill>
                <a:latin typeface="+mj-lt"/>
              </a:rPr>
              <a:t>Growth of wireless ecosystem:</a:t>
            </a:r>
            <a:br>
              <a:rPr lang="en-US" sz="1800" baseline="0" dirty="0" smtClean="0">
                <a:solidFill>
                  <a:schemeClr val="accent1"/>
                </a:solidFill>
                <a:latin typeface="+mj-lt"/>
              </a:rPr>
            </a:br>
            <a:r>
              <a:rPr lang="en-US" sz="1800" baseline="0" dirty="0" smtClean="0">
                <a:solidFill>
                  <a:schemeClr val="accent1"/>
                </a:solidFill>
                <a:latin typeface="+mj-lt"/>
              </a:rPr>
              <a:t>availability and affordability of</a:t>
            </a:r>
            <a:br>
              <a:rPr lang="en-US" sz="1800" baseline="0" dirty="0" smtClean="0">
                <a:solidFill>
                  <a:schemeClr val="accent1"/>
                </a:solidFill>
                <a:latin typeface="+mj-lt"/>
              </a:rPr>
            </a:br>
            <a:r>
              <a:rPr lang="en-US" sz="1800" baseline="0" dirty="0" smtClean="0">
                <a:solidFill>
                  <a:schemeClr val="accent1"/>
                </a:solidFill>
                <a:latin typeface="+mj-lt"/>
              </a:rPr>
              <a:t>applications and end user devices</a:t>
            </a:r>
          </a:p>
          <a:p>
            <a:pPr marL="274320" indent="-274320" eaLnBrk="0" hangingPunct="0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1800" baseline="0" dirty="0" smtClean="0">
                <a:solidFill>
                  <a:schemeClr val="accent1"/>
                </a:solidFill>
                <a:latin typeface="+mj-lt"/>
              </a:rPr>
              <a:t>Evolution of wireless broadband for a</a:t>
            </a:r>
            <a:br>
              <a:rPr lang="en-US" sz="1800" baseline="0" dirty="0" smtClean="0">
                <a:solidFill>
                  <a:schemeClr val="accent1"/>
                </a:solidFill>
                <a:latin typeface="+mj-lt"/>
              </a:rPr>
            </a:br>
            <a:r>
              <a:rPr lang="en-US" sz="1800" baseline="0" dirty="0" smtClean="0">
                <a:solidFill>
                  <a:schemeClr val="accent1"/>
                </a:solidFill>
                <a:latin typeface="+mj-lt"/>
              </a:rPr>
              <a:t>variety of vertical markets such as:</a:t>
            </a:r>
          </a:p>
          <a:p>
            <a:pPr marL="54864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1800" b="0" baseline="0" dirty="0" smtClean="0">
                <a:solidFill>
                  <a:schemeClr val="accent1"/>
                </a:solidFill>
                <a:latin typeface="+mj-lt"/>
              </a:rPr>
              <a:t>Smart grids</a:t>
            </a:r>
          </a:p>
          <a:p>
            <a:pPr marL="54864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1800" b="0" baseline="0" dirty="0" smtClean="0">
                <a:solidFill>
                  <a:schemeClr val="accent1"/>
                </a:solidFill>
                <a:latin typeface="+mj-lt"/>
              </a:rPr>
              <a:t>Enterprises</a:t>
            </a:r>
          </a:p>
          <a:p>
            <a:pPr marL="54864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1800" b="0" baseline="0" dirty="0" smtClean="0">
                <a:solidFill>
                  <a:schemeClr val="accent1"/>
                </a:solidFill>
                <a:latin typeface="+mj-lt"/>
              </a:rPr>
              <a:t>Smart cities/municipalities</a:t>
            </a:r>
          </a:p>
          <a:p>
            <a:pPr marL="548640" indent="-274320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1800" b="0" baseline="0" dirty="0" smtClean="0">
                <a:solidFill>
                  <a:schemeClr val="accent1"/>
                </a:solidFill>
                <a:latin typeface="+mj-lt"/>
              </a:rPr>
              <a:t>Public safety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2131" y="1295400"/>
            <a:ext cx="8369846" cy="4847348"/>
          </a:xfrm>
          <a:prstGeom prst="roundRect">
            <a:avLst>
              <a:gd name="adj" fmla="val 4887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1270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88670"/>
            <a:ext cx="8439150" cy="6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en-US" sz="2700" baseline="0" dirty="0" smtClean="0">
                <a:solidFill>
                  <a:schemeClr val="bg1"/>
                </a:solidFill>
                <a:latin typeface="+mj-lt"/>
              </a:rPr>
              <a:t>Wireless Broadband Demand Growth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313674" y="1291243"/>
            <a:ext cx="8366760" cy="434672"/>
          </a:xfrm>
          <a:prstGeom prst="round2SameRect">
            <a:avLst>
              <a:gd name="adj1" fmla="val 50000"/>
              <a:gd name="adj2" fmla="val 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" rtlCol="0" anchor="ctr"/>
          <a:lstStyle/>
          <a:p>
            <a:pPr algn="ctr"/>
            <a:r>
              <a:rPr lang="en-US" sz="1600" baseline="0" dirty="0" smtClean="0"/>
              <a:t>Global Mobile vs. Desktop Internet User Projection, 2007-2015E </a:t>
            </a:r>
            <a:endParaRPr lang="en-US" sz="1600" baseline="0" dirty="0"/>
          </a:p>
        </p:txBody>
      </p:sp>
      <p:graphicFrame>
        <p:nvGraphicFramePr>
          <p:cNvPr id="38" name="Chart 37"/>
          <p:cNvGraphicFramePr/>
          <p:nvPr/>
        </p:nvGraphicFramePr>
        <p:xfrm>
          <a:off x="637309" y="2000597"/>
          <a:ext cx="6084916" cy="399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Rectangle 39"/>
          <p:cNvSpPr/>
          <p:nvPr/>
        </p:nvSpPr>
        <p:spPr>
          <a:xfrm>
            <a:off x="1626523" y="1967346"/>
            <a:ext cx="4463935" cy="33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756756" y="2000592"/>
            <a:ext cx="2061558" cy="276999"/>
            <a:chOff x="1756756" y="2000592"/>
            <a:chExt cx="2061558" cy="276999"/>
          </a:xfrm>
        </p:grpSpPr>
        <p:sp>
          <p:nvSpPr>
            <p:cNvPr id="42" name="Oval 41"/>
            <p:cNvSpPr/>
            <p:nvPr/>
          </p:nvSpPr>
          <p:spPr>
            <a:xfrm>
              <a:off x="1756756" y="2083724"/>
              <a:ext cx="105295" cy="1052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56506" y="2000592"/>
              <a:ext cx="19618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0" dirty="0" smtClean="0">
                  <a:solidFill>
                    <a:srgbClr val="003399"/>
                  </a:solidFill>
                </a:rPr>
                <a:t>Mobile Internet Devices</a:t>
              </a:r>
              <a:endParaRPr lang="en-US" sz="1200" baseline="0" dirty="0">
                <a:solidFill>
                  <a:srgbClr val="003399"/>
                </a:solidFill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 rot="5400000">
            <a:off x="3699162" y="2141912"/>
            <a:ext cx="26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001192" y="2000592"/>
            <a:ext cx="2061558" cy="276999"/>
            <a:chOff x="1756756" y="2000592"/>
            <a:chExt cx="2061558" cy="276999"/>
          </a:xfrm>
        </p:grpSpPr>
        <p:sp>
          <p:nvSpPr>
            <p:cNvPr id="48" name="Oval 47"/>
            <p:cNvSpPr/>
            <p:nvPr/>
          </p:nvSpPr>
          <p:spPr>
            <a:xfrm>
              <a:off x="1756756" y="2083724"/>
              <a:ext cx="105295" cy="1052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56506" y="2000592"/>
              <a:ext cx="19618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0" dirty="0" smtClean="0">
                  <a:solidFill>
                    <a:schemeClr val="accent2"/>
                  </a:solidFill>
                </a:rPr>
                <a:t>Desktop Internet Users</a:t>
              </a:r>
              <a:endParaRPr lang="en-US" sz="1200" baseline="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6993774" y="1972886"/>
          <a:ext cx="1291245" cy="392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245"/>
              </a:tblGrid>
              <a:tr h="441406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More than just phones: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69748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accent1"/>
                          </a:solidFill>
                        </a:rPr>
                        <a:t>iPad</a:t>
                      </a:r>
                      <a:endParaRPr lang="en-US"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269748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accent1"/>
                          </a:solidFill>
                        </a:rPr>
                        <a:t>Smartphone</a:t>
                      </a:r>
                      <a:endParaRPr lang="en-US"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48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accent1"/>
                          </a:solidFill>
                        </a:rPr>
                        <a:t>Kindle</a:t>
                      </a:r>
                      <a:endParaRPr lang="en-US"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269748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accent1"/>
                          </a:solidFill>
                        </a:rPr>
                        <a:t>Tablet</a:t>
                      </a:r>
                      <a:endParaRPr lang="en-US"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48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accent1"/>
                          </a:solidFill>
                        </a:rPr>
                        <a:t>MP3</a:t>
                      </a:r>
                      <a:endParaRPr lang="en-US"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269748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accent1"/>
                          </a:solidFill>
                        </a:rPr>
                        <a:t>Cellphone/PDA</a:t>
                      </a:r>
                      <a:endParaRPr lang="en-US"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406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accent1"/>
                          </a:solidFill>
                        </a:rPr>
                        <a:t>Car Electronics, GPS, ABS, AV</a:t>
                      </a:r>
                      <a:endParaRPr lang="en-US"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269748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accent1"/>
                          </a:solidFill>
                        </a:rPr>
                        <a:t>Mobile</a:t>
                      </a:r>
                      <a:r>
                        <a:rPr lang="en-US" sz="1050" b="1" baseline="0" dirty="0" smtClean="0">
                          <a:solidFill>
                            <a:schemeClr val="accent1"/>
                          </a:solidFill>
                        </a:rPr>
                        <a:t> Video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406">
                <a:tc>
                  <a:txBody>
                    <a:bodyPr/>
                    <a:lstStyle/>
                    <a:p>
                      <a:r>
                        <a:rPr lang="en-US" sz="1050" b="1" baseline="0" dirty="0" smtClean="0">
                          <a:solidFill>
                            <a:schemeClr val="accent1"/>
                          </a:solidFill>
                        </a:rPr>
                        <a:t>Home Entertainment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269748">
                <a:tc>
                  <a:txBody>
                    <a:bodyPr/>
                    <a:lstStyle/>
                    <a:p>
                      <a:r>
                        <a:rPr lang="en-US" sz="1050" b="1" baseline="0" dirty="0" smtClean="0">
                          <a:solidFill>
                            <a:schemeClr val="accent1"/>
                          </a:solidFill>
                        </a:rPr>
                        <a:t>Games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406">
                <a:tc>
                  <a:txBody>
                    <a:bodyPr/>
                    <a:lstStyle/>
                    <a:p>
                      <a:r>
                        <a:rPr lang="en-US" sz="1050" b="1" baseline="0" dirty="0" smtClean="0">
                          <a:solidFill>
                            <a:schemeClr val="accent1"/>
                          </a:solidFill>
                        </a:rPr>
                        <a:t>Wireless Home Applications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 rot="16200000">
            <a:off x="-246585" y="3715815"/>
            <a:ext cx="167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rgbClr val="003399"/>
                </a:solidFill>
              </a:rPr>
              <a:t>Internet Users (MM)</a:t>
            </a:r>
            <a:endParaRPr lang="en-US" sz="1200" baseline="0" dirty="0">
              <a:solidFill>
                <a:srgbClr val="003399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960524" y="1939635"/>
            <a:ext cx="1357745" cy="3995651"/>
          </a:xfrm>
          <a:prstGeom prst="roundRect">
            <a:avLst>
              <a:gd name="adj" fmla="val 7832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44095" y="2283230"/>
            <a:ext cx="2701636" cy="2094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2131" y="1295400"/>
            <a:ext cx="8369846" cy="4847348"/>
          </a:xfrm>
          <a:prstGeom prst="roundRect">
            <a:avLst>
              <a:gd name="adj" fmla="val 4887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1270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520932" y="2139142"/>
          <a:ext cx="7725295" cy="357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\\SOOFA\Clients\Alvarion\2010.12\Anat.Grynberg\graph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205" y="2285579"/>
            <a:ext cx="3957811" cy="3050673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88670"/>
            <a:ext cx="8439150" cy="6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en-US" sz="2700" baseline="0" dirty="0" smtClean="0">
                <a:solidFill>
                  <a:schemeClr val="bg1"/>
                </a:solidFill>
                <a:latin typeface="+mj-lt"/>
              </a:rPr>
              <a:t>Wireless Broadband Demand Growth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313674" y="1291243"/>
            <a:ext cx="8366760" cy="434672"/>
          </a:xfrm>
          <a:prstGeom prst="round2SameRect">
            <a:avLst>
              <a:gd name="adj1" fmla="val 50000"/>
              <a:gd name="adj2" fmla="val 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" rtlCol="0" anchor="ctr"/>
          <a:lstStyle/>
          <a:p>
            <a:pPr algn="ctr"/>
            <a:r>
              <a:rPr lang="en-US" sz="1600" baseline="0" dirty="0" smtClean="0"/>
              <a:t>Global Mobile Data Traffic, by Type (2008-2014)</a:t>
            </a:r>
            <a:endParaRPr lang="en-US" sz="1600" baseline="0" dirty="0"/>
          </a:p>
        </p:txBody>
      </p:sp>
      <p:sp>
        <p:nvSpPr>
          <p:cNvPr id="8" name="TextBox 7"/>
          <p:cNvSpPr txBox="1"/>
          <p:nvPr/>
        </p:nvSpPr>
        <p:spPr>
          <a:xfrm>
            <a:off x="5940827" y="2776447"/>
            <a:ext cx="665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smtClean="0">
                <a:solidFill>
                  <a:srgbClr val="003399"/>
                </a:solidFill>
              </a:rPr>
              <a:t>Total</a:t>
            </a:r>
            <a:endParaRPr lang="en-US" sz="1200" baseline="0" dirty="0">
              <a:solidFill>
                <a:srgbClr val="00339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52407" y="3108960"/>
            <a:ext cx="268778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381405" y="3333406"/>
            <a:ext cx="20892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20245" y="2776447"/>
            <a:ext cx="665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smtClean="0">
                <a:solidFill>
                  <a:srgbClr val="003399"/>
                </a:solidFill>
              </a:rPr>
              <a:t>108%</a:t>
            </a:r>
            <a:endParaRPr lang="en-US" sz="1200" baseline="0" dirty="0">
              <a:solidFill>
                <a:srgbClr val="00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0245" y="3192084"/>
            <a:ext cx="6650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aseline="0" dirty="0" smtClean="0">
                <a:solidFill>
                  <a:srgbClr val="003399"/>
                </a:solidFill>
              </a:rPr>
              <a:t>83%</a:t>
            </a:r>
          </a:p>
          <a:p>
            <a:pPr>
              <a:spcBef>
                <a:spcPts val="600"/>
              </a:spcBef>
            </a:pPr>
            <a:r>
              <a:rPr lang="en-US" sz="1200" baseline="0" dirty="0" smtClean="0">
                <a:solidFill>
                  <a:srgbClr val="003399"/>
                </a:solidFill>
              </a:rPr>
              <a:t>78%</a:t>
            </a:r>
          </a:p>
          <a:p>
            <a:pPr>
              <a:spcBef>
                <a:spcPts val="600"/>
              </a:spcBef>
            </a:pPr>
            <a:r>
              <a:rPr lang="en-US" sz="1200" baseline="0" dirty="0" smtClean="0">
                <a:solidFill>
                  <a:srgbClr val="003399"/>
                </a:solidFill>
              </a:rPr>
              <a:t>131%</a:t>
            </a:r>
          </a:p>
          <a:p>
            <a:pPr>
              <a:spcBef>
                <a:spcPts val="600"/>
              </a:spcBef>
            </a:pPr>
            <a:r>
              <a:rPr lang="en-US" sz="1200" baseline="0" dirty="0" smtClean="0">
                <a:solidFill>
                  <a:srgbClr val="003399"/>
                </a:solidFill>
              </a:rPr>
              <a:t>103%</a:t>
            </a:r>
            <a:endParaRPr lang="en-US" sz="1200" baseline="0" dirty="0">
              <a:solidFill>
                <a:srgbClr val="0033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3620" y="2299851"/>
            <a:ext cx="870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0" dirty="0" smtClean="0">
                <a:solidFill>
                  <a:schemeClr val="accent2"/>
                </a:solidFill>
              </a:rPr>
              <a:t>2009-2014 CAGR</a:t>
            </a:r>
            <a:endParaRPr lang="en-US" sz="1100" baseline="0" dirty="0">
              <a:solidFill>
                <a:schemeClr val="accent2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752407" y="2743200"/>
            <a:ext cx="26933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1141566" y="3635429"/>
            <a:ext cx="3347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baseline="0" dirty="0" smtClean="0">
                <a:solidFill>
                  <a:srgbClr val="003399"/>
                </a:solidFill>
              </a:rPr>
              <a:t>Total Mobile Data Traffic (Terabyte per Month)</a:t>
            </a:r>
            <a:endParaRPr lang="en-US" sz="1200" b="0" baseline="0" dirty="0">
              <a:solidFill>
                <a:srgbClr val="00339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2471650" y="2676699"/>
            <a:ext cx="2272146" cy="20948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8780000">
            <a:off x="2207890" y="3574472"/>
            <a:ext cx="242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rgbClr val="003399"/>
                </a:solidFill>
              </a:rPr>
              <a:t>39x Increase, 09-14E </a:t>
            </a:r>
            <a:endParaRPr lang="en-US" sz="1200" baseline="0" dirty="0">
              <a:solidFill>
                <a:srgbClr val="0033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6644" y="5115098"/>
            <a:ext cx="376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>
                <a:solidFill>
                  <a:srgbClr val="003399"/>
                </a:solidFill>
              </a:rPr>
              <a:t>5%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325687" y="5253644"/>
            <a:ext cx="13300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21134" y="4017819"/>
            <a:ext cx="443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59928" y="2942707"/>
            <a:ext cx="443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21134" y="2560323"/>
            <a:ext cx="443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</a:rPr>
              <a:t>18%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88670"/>
            <a:ext cx="8439150" cy="6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en-US" sz="2700" baseline="0" dirty="0" smtClean="0">
                <a:solidFill>
                  <a:schemeClr val="bg1"/>
                </a:solidFill>
                <a:latin typeface="+mj-lt"/>
              </a:rPr>
              <a:t>Wireless Broadband Market Segments</a:t>
            </a:r>
            <a:endParaRPr lang="en-US" sz="2700" b="1" baseline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57771" y="3147921"/>
            <a:ext cx="1079500" cy="1559512"/>
            <a:chOff x="1834408" y="1549710"/>
            <a:chExt cx="1080000" cy="1559906"/>
          </a:xfrm>
        </p:grpSpPr>
        <p:pic>
          <p:nvPicPr>
            <p:cNvPr id="297986" name="Picture 2" descr="D:\Clients\Alvarion\2009.07\Amir.Gaver\acces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4408" y="1549710"/>
              <a:ext cx="1080000" cy="108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37927" name="TextBox 9"/>
            <p:cNvSpPr txBox="1">
              <a:spLocks noChangeArrowheads="1"/>
            </p:cNvSpPr>
            <p:nvPr/>
          </p:nvSpPr>
          <p:spPr bwMode="auto">
            <a:xfrm>
              <a:off x="1884898" y="2647834"/>
              <a:ext cx="1015377" cy="46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baseline="0" dirty="0" smtClean="0">
                  <a:solidFill>
                    <a:schemeClr val="accent1"/>
                  </a:solidFill>
                  <a:latin typeface="+mj-lt"/>
                </a:rPr>
                <a:t>Consumer Access</a:t>
              </a:r>
              <a:endParaRPr lang="en-US" sz="1600" b="1" baseline="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35641" y="1751329"/>
            <a:ext cx="1681163" cy="1535272"/>
            <a:chOff x="3342982" y="1254144"/>
            <a:chExt cx="1680142" cy="1535696"/>
          </a:xfrm>
        </p:grpSpPr>
        <p:pic>
          <p:nvPicPr>
            <p:cNvPr id="297987" name="Picture 3" descr="D:\Clients\Alvarion\2008.02\jeff.goodfellow\AIRSessions\images\surveillance-cameras-4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7645" y="1254144"/>
              <a:ext cx="1080000" cy="108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37925" name="TextBox 11"/>
            <p:cNvSpPr txBox="1">
              <a:spLocks noChangeArrowheads="1"/>
            </p:cNvSpPr>
            <p:nvPr/>
          </p:nvSpPr>
          <p:spPr bwMode="auto">
            <a:xfrm>
              <a:off x="3342982" y="2401935"/>
              <a:ext cx="1680142" cy="38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baseline="0" dirty="0">
                  <a:solidFill>
                    <a:schemeClr val="accent1"/>
                  </a:solidFill>
                  <a:latin typeface="+mj-lt"/>
                </a:rPr>
                <a:t>Public </a:t>
              </a:r>
              <a:r>
                <a:rPr lang="en-US" sz="1200" b="1" baseline="0" dirty="0" smtClean="0">
                  <a:solidFill>
                    <a:schemeClr val="accent1"/>
                  </a:solidFill>
                  <a:latin typeface="+mj-lt"/>
                </a:rPr>
                <a:t>Safety / Surveillance</a:t>
              </a:r>
              <a:endParaRPr lang="en-US" sz="1600" b="1" baseline="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736253" y="1117163"/>
            <a:ext cx="1647825" cy="1381676"/>
            <a:chOff x="5076265" y="1401168"/>
            <a:chExt cx="1649284" cy="1381501"/>
          </a:xfrm>
        </p:grpSpPr>
        <p:pic>
          <p:nvPicPr>
            <p:cNvPr id="297990" name="Picture 6" descr="D:\Clients\Alvarion\2008.02\jeff.goodfellow\AIRSessions\images\fe03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7857" y="1401168"/>
              <a:ext cx="1080000" cy="108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37921" name="TextBox 27"/>
            <p:cNvSpPr txBox="1">
              <a:spLocks noChangeArrowheads="1"/>
            </p:cNvSpPr>
            <p:nvPr/>
          </p:nvSpPr>
          <p:spPr bwMode="auto">
            <a:xfrm>
              <a:off x="5076265" y="2542633"/>
              <a:ext cx="1649284" cy="240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baseline="0" dirty="0" smtClean="0">
                  <a:solidFill>
                    <a:schemeClr val="accent1"/>
                  </a:solidFill>
                  <a:latin typeface="+mj-lt"/>
                </a:rPr>
                <a:t>Enterprise</a:t>
              </a:r>
              <a:endParaRPr lang="en-US" sz="1600" b="1" baseline="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213857" y="3164542"/>
            <a:ext cx="1116012" cy="1397480"/>
            <a:chOff x="7397243" y="2002458"/>
            <a:chExt cx="1116592" cy="1397025"/>
          </a:xfrm>
        </p:grpSpPr>
        <p:pic>
          <p:nvPicPr>
            <p:cNvPr id="297992" name="Picture 8" descr="D:\Clients\Alvarion\2009.07\Amir.Gaver\utilities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397243" y="2002458"/>
              <a:ext cx="1080000" cy="107908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37919" name="TextBox 28"/>
            <p:cNvSpPr txBox="1">
              <a:spLocks noChangeArrowheads="1"/>
            </p:cNvSpPr>
            <p:nvPr/>
          </p:nvSpPr>
          <p:spPr bwMode="auto">
            <a:xfrm>
              <a:off x="7416179" y="3159495"/>
              <a:ext cx="1097656" cy="2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aseline="0" dirty="0">
                  <a:solidFill>
                    <a:schemeClr val="accent1"/>
                  </a:solidFill>
                  <a:latin typeface="+mj-lt"/>
                </a:rPr>
                <a:t>Utilities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766118" y="1747445"/>
            <a:ext cx="1473200" cy="1535728"/>
            <a:chOff x="7809796" y="3753143"/>
            <a:chExt cx="1474443" cy="1534523"/>
          </a:xfrm>
        </p:grpSpPr>
        <p:pic>
          <p:nvPicPr>
            <p:cNvPr id="297993" name="Picture 9" descr="D:\Clients\Alvarion\2009.07\Amir.Gaver\remote_office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975055" y="3753143"/>
              <a:ext cx="1080000" cy="107824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37917" name="TextBox 30"/>
            <p:cNvSpPr txBox="1">
              <a:spLocks noChangeArrowheads="1"/>
            </p:cNvSpPr>
            <p:nvPr/>
          </p:nvSpPr>
          <p:spPr bwMode="auto">
            <a:xfrm>
              <a:off x="7809796" y="4900172"/>
              <a:ext cx="1474443" cy="387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aseline="0" dirty="0" smtClean="0">
                  <a:solidFill>
                    <a:schemeClr val="accent1"/>
                  </a:solidFill>
                  <a:latin typeface="+mj-lt"/>
                </a:rPr>
                <a:t>Underserved Areas</a:t>
              </a:r>
              <a:endParaRPr lang="en-US" sz="1200" baseline="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727450" y="4963476"/>
            <a:ext cx="1638300" cy="1528215"/>
            <a:chOff x="3733800" y="4896085"/>
            <a:chExt cx="1637132" cy="1527766"/>
          </a:xfrm>
        </p:grpSpPr>
        <p:pic>
          <p:nvPicPr>
            <p:cNvPr id="297989" name="Picture 5" descr="D:\Clients\Alvarion\2008.02\jeff.goodfellow\AIRSessions\images\117037837_8be1713de3_o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7336" y="4896085"/>
              <a:ext cx="1079548" cy="10800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37915" name="TextBox 34"/>
            <p:cNvSpPr txBox="1">
              <a:spLocks noChangeArrowheads="1"/>
            </p:cNvSpPr>
            <p:nvPr/>
          </p:nvSpPr>
          <p:spPr bwMode="auto">
            <a:xfrm>
              <a:off x="3733800" y="6036167"/>
              <a:ext cx="1637132" cy="387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aseline="0" dirty="0" smtClean="0">
                  <a:solidFill>
                    <a:schemeClr val="accent1"/>
                  </a:solidFill>
                  <a:latin typeface="+mj-lt"/>
                </a:rPr>
                <a:t>City-wide Broadband</a:t>
              </a:r>
              <a:endParaRPr lang="en-US" sz="1200" baseline="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5893118" y="4495842"/>
            <a:ext cx="1219200" cy="1528804"/>
            <a:chOff x="5791202" y="4645393"/>
            <a:chExt cx="1219198" cy="1528969"/>
          </a:xfrm>
        </p:grpSpPr>
        <p:pic>
          <p:nvPicPr>
            <p:cNvPr id="297988" name="Picture 4" descr="D:\Clients\Alvarion\2008.02\jeff.goodfellow\AIRSessions\images\cop1.jp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844552" y="4645393"/>
              <a:ext cx="1079881" cy="108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37911" name="TextBox 39"/>
            <p:cNvSpPr txBox="1">
              <a:spLocks noChangeArrowheads="1"/>
            </p:cNvSpPr>
            <p:nvPr/>
          </p:nvSpPr>
          <p:spPr bwMode="auto">
            <a:xfrm>
              <a:off x="5791202" y="5786522"/>
              <a:ext cx="1219198" cy="387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aseline="0" dirty="0" smtClean="0">
                  <a:solidFill>
                    <a:schemeClr val="accent1"/>
                  </a:solidFill>
                  <a:latin typeface="+mj-lt"/>
                </a:rPr>
                <a:t>Entertainment / CE</a:t>
              </a:r>
              <a:endParaRPr lang="en-US" sz="1200" baseline="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034078" y="4488824"/>
            <a:ext cx="1284288" cy="1542842"/>
            <a:chOff x="7239000" y="3913110"/>
            <a:chExt cx="1283716" cy="1542012"/>
          </a:xfrm>
        </p:grpSpPr>
        <p:pic>
          <p:nvPicPr>
            <p:cNvPr id="297994" name="Picture 10" descr="D:\Clients\Alvarion\2009.07\Amir.Gaver\ticket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1256" y="3913110"/>
              <a:ext cx="1080000" cy="108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37909" name="TextBox 43"/>
            <p:cNvSpPr txBox="1">
              <a:spLocks noChangeArrowheads="1"/>
            </p:cNvSpPr>
            <p:nvPr/>
          </p:nvSpPr>
          <p:spPr bwMode="auto">
            <a:xfrm>
              <a:off x="7239000" y="5067533"/>
              <a:ext cx="1283716" cy="387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aseline="0" dirty="0" smtClean="0">
                  <a:solidFill>
                    <a:schemeClr val="accent1"/>
                  </a:solidFill>
                  <a:latin typeface="+mj-lt"/>
                </a:rPr>
                <a:t>Municipalities / Governments</a:t>
              </a:r>
              <a:endParaRPr lang="en-US" sz="1200" baseline="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71800" y="3182094"/>
            <a:ext cx="3048000" cy="1179956"/>
            <a:chOff x="2695575" y="3025281"/>
            <a:chExt cx="3600450" cy="1393825"/>
          </a:xfrm>
        </p:grpSpPr>
        <p:pic>
          <p:nvPicPr>
            <p:cNvPr id="57" name="Picture 22" descr="extreme with pole small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t="10014" b="10249"/>
            <a:stretch>
              <a:fillRect/>
            </a:stretch>
          </p:blipFill>
          <p:spPr bwMode="auto">
            <a:xfrm>
              <a:off x="4114800" y="3025281"/>
              <a:ext cx="696913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Moon 57"/>
            <p:cNvSpPr/>
            <p:nvPr/>
          </p:nvSpPr>
          <p:spPr>
            <a:xfrm rot="457651">
              <a:off x="3294063" y="3441206"/>
              <a:ext cx="819150" cy="246062"/>
            </a:xfrm>
            <a:prstGeom prst="moon">
              <a:avLst>
                <a:gd name="adj" fmla="val 3944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9" name="Moon 58"/>
            <p:cNvSpPr/>
            <p:nvPr/>
          </p:nvSpPr>
          <p:spPr>
            <a:xfrm rot="457651">
              <a:off x="2987675" y="3399931"/>
              <a:ext cx="817563" cy="254000"/>
            </a:xfrm>
            <a:prstGeom prst="moon">
              <a:avLst>
                <a:gd name="adj" fmla="val 30555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0" name="Moon 59"/>
            <p:cNvSpPr/>
            <p:nvPr/>
          </p:nvSpPr>
          <p:spPr>
            <a:xfrm rot="457651">
              <a:off x="2695575" y="3353893"/>
              <a:ext cx="817563" cy="273050"/>
            </a:xfrm>
            <a:prstGeom prst="moon">
              <a:avLst>
                <a:gd name="adj" fmla="val 30555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3" name="Moon 62"/>
            <p:cNvSpPr/>
            <p:nvPr/>
          </p:nvSpPr>
          <p:spPr>
            <a:xfrm rot="11336952">
              <a:off x="4875213" y="3623768"/>
              <a:ext cx="817562" cy="246063"/>
            </a:xfrm>
            <a:prstGeom prst="moon">
              <a:avLst>
                <a:gd name="adj" fmla="val 3944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4" name="Moon 63"/>
            <p:cNvSpPr/>
            <p:nvPr/>
          </p:nvSpPr>
          <p:spPr>
            <a:xfrm rot="11336952">
              <a:off x="5181600" y="3668218"/>
              <a:ext cx="817563" cy="255588"/>
            </a:xfrm>
            <a:prstGeom prst="moon">
              <a:avLst>
                <a:gd name="adj" fmla="val 30555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5" name="Moon 64"/>
            <p:cNvSpPr/>
            <p:nvPr/>
          </p:nvSpPr>
          <p:spPr>
            <a:xfrm rot="11336952">
              <a:off x="5478463" y="3703143"/>
              <a:ext cx="817562" cy="273050"/>
            </a:xfrm>
            <a:prstGeom prst="moon">
              <a:avLst>
                <a:gd name="adj" fmla="val 30555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ounded Rectangle 40"/>
          <p:cNvSpPr>
            <a:spLocks noChangeArrowheads="1"/>
          </p:cNvSpPr>
          <p:nvPr/>
        </p:nvSpPr>
        <p:spPr bwMode="auto">
          <a:xfrm>
            <a:off x="250825" y="1143001"/>
            <a:ext cx="5905500" cy="5105400"/>
          </a:xfrm>
          <a:prstGeom prst="roundRect">
            <a:avLst>
              <a:gd name="adj" fmla="val 5259"/>
            </a:avLst>
          </a:prstGeom>
          <a:solidFill>
            <a:srgbClr val="EAEAEA">
              <a:alpha val="21176"/>
            </a:srgbClr>
          </a:solidFill>
          <a:ln w="12700" algn="ctr">
            <a:solidFill>
              <a:srgbClr val="BFBFB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28625" y="1357313"/>
            <a:ext cx="5958945" cy="505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</a:pPr>
            <a:r>
              <a:rPr lang="en-US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Platform options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Carrier-class WiMAX 802.16e certified platform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Wide range of frequencies (2.X GHz, 3.X GHz…) 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Data, Voice and Video – Fixed &amp; Mobile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Security: AES128,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NERC-CIP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</a:pPr>
            <a:r>
              <a:rPr lang="en-US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Deployment options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Macro and all-outdoor Micro BST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Outdoor remote RF heads 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Scalable platform with up to 6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sectors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</a:pPr>
            <a:r>
              <a:rPr lang="en-US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Coverage &amp; Capacity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Optimized air link coverage and capacity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/4</a:t>
            </a:r>
            <a:r>
              <a:rPr lang="en-US" sz="24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order diversity, MIMO and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Beamforming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</a:pPr>
            <a:r>
              <a:rPr lang="en-US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Performance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&lt;100MSec roundtrip configuration</a:t>
            </a:r>
          </a:p>
          <a:p>
            <a:pPr marL="228600" indent="-228600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QoS levels for different applications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xfrm>
            <a:off x="212004" y="0"/>
            <a:ext cx="6542087" cy="838200"/>
          </a:xfrm>
        </p:spPr>
        <p:txBody>
          <a:bodyPr/>
          <a:lstStyle/>
          <a:p>
            <a:pPr eaLnBrk="1" hangingPunct="1"/>
            <a:r>
              <a:rPr lang="it-IT" dirty="0" err="1" smtClean="0"/>
              <a:t>Key</a:t>
            </a:r>
            <a:r>
              <a:rPr lang="it-IT" dirty="0" smtClean="0"/>
              <a:t> 4G </a:t>
            </a:r>
            <a:r>
              <a:rPr lang="it-IT" dirty="0" err="1" smtClean="0"/>
              <a:t>Requirements</a:t>
            </a:r>
            <a:endParaRPr lang="en-US" dirty="0" smtClean="0"/>
          </a:p>
        </p:txBody>
      </p:sp>
      <p:sp>
        <p:nvSpPr>
          <p:cNvPr id="466949" name="AutoShape 5"/>
          <p:cNvSpPr>
            <a:spLocks noChangeArrowheads="1"/>
          </p:cNvSpPr>
          <p:nvPr/>
        </p:nvSpPr>
        <p:spPr bwMode="auto">
          <a:xfrm>
            <a:off x="511608" y="928689"/>
            <a:ext cx="4664075" cy="45676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Key Attributes</a:t>
            </a:r>
          </a:p>
        </p:txBody>
      </p:sp>
      <p:pic>
        <p:nvPicPr>
          <p:cNvPr id="11270" name="Picture 6" descr="4motion approve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112" y="5257800"/>
            <a:ext cx="6746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7" descr="BWA Base Stati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9463" y="1052513"/>
            <a:ext cx="16192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4" name="Picture 2" descr="D:\Clients\Alvarion\2008.01\dana.nehama\images\micr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565400"/>
            <a:ext cx="7588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0" name="Picture 30" descr="\\FOZZY\Clients\Alvarion\2009.07\Amir.Gaver\pole.png"/>
          <p:cNvPicPr>
            <a:picLocks noChangeAspect="1" noChangeArrowheads="1"/>
          </p:cNvPicPr>
          <p:nvPr/>
        </p:nvPicPr>
        <p:blipFill>
          <a:blip r:embed="rId6" cstate="print"/>
          <a:srcRect b="38042"/>
          <a:stretch>
            <a:fillRect/>
          </a:stretch>
        </p:blipFill>
        <p:spPr bwMode="auto">
          <a:xfrm>
            <a:off x="6286512" y="2928934"/>
            <a:ext cx="1259678" cy="191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9347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19"/>
          <p:cNvSpPr>
            <a:spLocks noGrp="1"/>
          </p:cNvSpPr>
          <p:nvPr>
            <p:ph idx="1"/>
          </p:nvPr>
        </p:nvSpPr>
        <p:spPr>
          <a:xfrm>
            <a:off x="600424" y="1920183"/>
            <a:ext cx="8033729" cy="1028065"/>
          </a:xfrm>
        </p:spPr>
        <p:txBody>
          <a:bodyPr/>
          <a:lstStyle/>
          <a:p>
            <a:pPr marL="274320" lvl="1" indent="-27432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1600" kern="1200" dirty="0" smtClean="0">
                <a:latin typeface="+mj-lt"/>
                <a:ea typeface="+mn-ea"/>
                <a:cs typeface="Arial" charset="0"/>
              </a:rPr>
              <a:t>Supports both TDD network evolutions: investment protection and flexibility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1600" kern="1200" dirty="0" smtClean="0">
                <a:latin typeface="+mj-lt"/>
                <a:ea typeface="+mn-ea"/>
                <a:cs typeface="Arial" charset="0"/>
              </a:rPr>
              <a:t>Reuse large part of existing infrastructure: lower rollout costs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US" sz="1600" kern="1200" dirty="0" smtClean="0">
                <a:latin typeface="+mj-lt"/>
                <a:ea typeface="+mn-ea"/>
                <a:cs typeface="Arial" charset="0"/>
              </a:rPr>
              <a:t>Rollout designed for phased approach based on market demand</a:t>
            </a:r>
          </a:p>
        </p:txBody>
      </p:sp>
      <p:sp>
        <p:nvSpPr>
          <p:cNvPr id="83970" name="Title 8"/>
          <p:cNvSpPr>
            <a:spLocks noGrp="1"/>
          </p:cNvSpPr>
          <p:nvPr>
            <p:ph type="title"/>
          </p:nvPr>
        </p:nvSpPr>
        <p:spPr>
          <a:xfrm>
            <a:off x="539750" y="208913"/>
            <a:ext cx="8151813" cy="554038"/>
          </a:xfrm>
        </p:spPr>
        <p:txBody>
          <a:bodyPr/>
          <a:lstStyle/>
          <a:p>
            <a:r>
              <a:rPr lang="en-US" sz="2700" dirty="0" smtClean="0"/>
              <a:t>Protecting Customer Investment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200" dirty="0" smtClean="0"/>
          </a:p>
        </p:txBody>
      </p:sp>
      <p:sp>
        <p:nvSpPr>
          <p:cNvPr id="83971" name="Text Box 48"/>
          <p:cNvSpPr txBox="1">
            <a:spLocks noChangeArrowheads="1"/>
          </p:cNvSpPr>
          <p:nvPr/>
        </p:nvSpPr>
        <p:spPr bwMode="auto">
          <a:xfrm rot="10800000">
            <a:off x="572266" y="4095399"/>
            <a:ext cx="400110" cy="59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/>
            <a:r>
              <a:rPr lang="en-US" baseline="0" dirty="0">
                <a:solidFill>
                  <a:schemeClr val="accent1"/>
                </a:solidFill>
              </a:rPr>
              <a:t>TDD</a:t>
            </a: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 rot="16200000" flipH="1">
            <a:off x="7082555" y="4701771"/>
            <a:ext cx="1372" cy="87048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800" b="0" baseline="0">
              <a:latin typeface="+mn-lt"/>
              <a:cs typeface="+mn-cs"/>
            </a:endParaRPr>
          </a:p>
        </p:txBody>
      </p:sp>
      <p:sp>
        <p:nvSpPr>
          <p:cNvPr id="83982" name="Line 18"/>
          <p:cNvSpPr>
            <a:spLocks noChangeShapeType="1"/>
          </p:cNvSpPr>
          <p:nvPr/>
        </p:nvSpPr>
        <p:spPr bwMode="auto">
          <a:xfrm rot="5400000">
            <a:off x="1278289" y="3848913"/>
            <a:ext cx="326717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roup 177"/>
          <p:cNvGrpSpPr>
            <a:grpSpLocks/>
          </p:cNvGrpSpPr>
          <p:nvPr/>
        </p:nvGrpSpPr>
        <p:grpSpPr bwMode="auto">
          <a:xfrm>
            <a:off x="5562277" y="3900192"/>
            <a:ext cx="955414" cy="955116"/>
            <a:chOff x="5448300" y="1547813"/>
            <a:chExt cx="1106487" cy="1106487"/>
          </a:xfrm>
        </p:grpSpPr>
        <p:sp>
          <p:nvSpPr>
            <p:cNvPr id="68" name="Oval 69"/>
            <p:cNvSpPr/>
            <p:nvPr/>
          </p:nvSpPr>
          <p:spPr bwMode="auto">
            <a:xfrm>
              <a:off x="5448300" y="1547813"/>
              <a:ext cx="1106487" cy="110648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495300" dist="127000" dir="21540000" sx="112000" sy="112000" algn="tr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19444085" lon="2247233" rev="18447191"/>
              </a:camera>
              <a:lightRig rig="twoPt" dir="t"/>
            </a:scene3d>
            <a:sp3d z="57150" prstMaterial="softEdge">
              <a:bevelT w="114300" prst="artDeco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800" b="0" baseline="0">
                <a:solidFill>
                  <a:srgbClr val="FFFFFF"/>
                </a:solidFill>
              </a:endParaRPr>
            </a:p>
          </p:txBody>
        </p:sp>
        <p:sp>
          <p:nvSpPr>
            <p:cNvPr id="83997" name="Rectangle 72"/>
            <p:cNvSpPr>
              <a:spLocks noChangeArrowheads="1"/>
            </p:cNvSpPr>
            <p:nvPr/>
          </p:nvSpPr>
          <p:spPr bwMode="auto">
            <a:xfrm>
              <a:off x="5516567" y="1793875"/>
              <a:ext cx="957261" cy="53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WiMAX2</a:t>
              </a:r>
            </a:p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802.16m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28641" y="4486509"/>
            <a:ext cx="1802538" cy="1079865"/>
            <a:chOff x="2928641" y="4420005"/>
            <a:chExt cx="1802538" cy="1079865"/>
          </a:xfrm>
        </p:grpSpPr>
        <p:sp>
          <p:nvSpPr>
            <p:cNvPr id="54" name="Oval 69"/>
            <p:cNvSpPr/>
            <p:nvPr/>
          </p:nvSpPr>
          <p:spPr bwMode="auto">
            <a:xfrm rot="20530123">
              <a:off x="3042204" y="4420005"/>
              <a:ext cx="1619833" cy="1079865"/>
            </a:xfrm>
            <a:prstGeom prst="ellipse">
              <a:avLst/>
            </a:prstGeom>
            <a:solidFill>
              <a:srgbClr val="EC7A08"/>
            </a:solidFill>
            <a:ln w="38100">
              <a:solidFill>
                <a:schemeClr val="bg1"/>
              </a:solidFill>
            </a:ln>
            <a:effectLst>
              <a:outerShdw blurRad="495300" dist="127000" dir="21540000" sx="112000" sy="112000" algn="tr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19444085" lon="2247233" rev="18447191"/>
              </a:camera>
              <a:lightRig rig="twoPt" dir="t"/>
            </a:scene3d>
            <a:sp3d z="57150" prstMaterial="softEdge">
              <a:bevelT w="114300" prst="artDeco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800" b="0" baseline="0">
                <a:solidFill>
                  <a:srgbClr val="FFFFFF"/>
                </a:solidFill>
              </a:endParaRPr>
            </a:p>
          </p:txBody>
        </p:sp>
        <p:sp>
          <p:nvSpPr>
            <p:cNvPr id="83986" name="Rectangle 72"/>
            <p:cNvSpPr>
              <a:spLocks noChangeArrowheads="1"/>
            </p:cNvSpPr>
            <p:nvPr/>
          </p:nvSpPr>
          <p:spPr bwMode="auto">
            <a:xfrm>
              <a:off x="2928641" y="4690882"/>
              <a:ext cx="18025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WiMAX/3G</a:t>
              </a:r>
            </a:p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integration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068234" y="4664768"/>
            <a:ext cx="955413" cy="955116"/>
            <a:chOff x="6129196" y="4803318"/>
            <a:chExt cx="955413" cy="955116"/>
          </a:xfrm>
        </p:grpSpPr>
        <p:sp>
          <p:nvSpPr>
            <p:cNvPr id="56" name="Oval 69"/>
            <p:cNvSpPr/>
            <p:nvPr/>
          </p:nvSpPr>
          <p:spPr bwMode="auto">
            <a:xfrm>
              <a:off x="6129196" y="4803318"/>
              <a:ext cx="955413" cy="955116"/>
            </a:xfrm>
            <a:prstGeom prst="ellipse">
              <a:avLst/>
            </a:prstGeom>
            <a:solidFill>
              <a:srgbClr val="808080"/>
            </a:solidFill>
            <a:ln w="38100">
              <a:solidFill>
                <a:schemeClr val="bg1"/>
              </a:solidFill>
            </a:ln>
            <a:effectLst>
              <a:outerShdw blurRad="495300" dist="127000" dir="21540000" sx="112000" sy="112000" algn="tr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19444085" lon="2247233" rev="18447191"/>
              </a:camera>
              <a:lightRig rig="twoPt" dir="t"/>
            </a:scene3d>
            <a:sp3d z="57150" prstMaterial="softEdge">
              <a:bevelT w="114300" prst="artDeco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800" b="0" baseline="0">
                <a:solidFill>
                  <a:srgbClr val="FFFFFF"/>
                </a:solidFill>
              </a:endParaRPr>
            </a:p>
          </p:txBody>
        </p:sp>
        <p:sp>
          <p:nvSpPr>
            <p:cNvPr id="83988" name="Rectangle 104"/>
            <p:cNvSpPr>
              <a:spLocks noChangeArrowheads="1"/>
            </p:cNvSpPr>
            <p:nvPr/>
          </p:nvSpPr>
          <p:spPr bwMode="auto">
            <a:xfrm>
              <a:off x="6193563" y="5027902"/>
              <a:ext cx="827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TD-LTE</a:t>
              </a:r>
            </a:p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Rev8</a:t>
              </a:r>
            </a:p>
          </p:txBody>
        </p:sp>
      </p:grpSp>
      <p:sp>
        <p:nvSpPr>
          <p:cNvPr id="83991" name="Rectangle 59"/>
          <p:cNvSpPr>
            <a:spLocks noChangeArrowheads="1"/>
          </p:cNvSpPr>
          <p:nvPr/>
        </p:nvSpPr>
        <p:spPr bwMode="auto">
          <a:xfrm>
            <a:off x="2520219" y="4229654"/>
            <a:ext cx="2685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aseline="0" dirty="0">
                <a:solidFill>
                  <a:schemeClr val="accent1"/>
                </a:solidFill>
              </a:rPr>
              <a:t>Upgrade Backward Compatibility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959018" y="3900192"/>
            <a:ext cx="955413" cy="955116"/>
            <a:chOff x="981186" y="3887595"/>
            <a:chExt cx="955413" cy="955116"/>
          </a:xfrm>
        </p:grpSpPr>
        <p:sp>
          <p:nvSpPr>
            <p:cNvPr id="64" name="Oval 69"/>
            <p:cNvSpPr/>
            <p:nvPr/>
          </p:nvSpPr>
          <p:spPr bwMode="auto">
            <a:xfrm>
              <a:off x="981186" y="3887595"/>
              <a:ext cx="955413" cy="95511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495300" dist="127000" dir="21540000" sx="112000" sy="112000" algn="tr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19444085" lon="2247233" rev="18447191"/>
              </a:camera>
              <a:lightRig rig="twoPt" dir="t"/>
            </a:scene3d>
            <a:sp3d z="57150" prstMaterial="softEdge">
              <a:bevelT w="114300" prst="artDeco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800" b="0" baseline="0">
                <a:solidFill>
                  <a:srgbClr val="FFFFFF"/>
                </a:solidFill>
              </a:endParaRPr>
            </a:p>
          </p:txBody>
        </p:sp>
        <p:sp>
          <p:nvSpPr>
            <p:cNvPr id="83993" name="Rectangle 70"/>
            <p:cNvSpPr>
              <a:spLocks noChangeArrowheads="1"/>
            </p:cNvSpPr>
            <p:nvPr/>
          </p:nvSpPr>
          <p:spPr bwMode="auto">
            <a:xfrm>
              <a:off x="1036016" y="4109069"/>
              <a:ext cx="827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WiMAX1</a:t>
              </a:r>
            </a:p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802.16e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12980" y="4664768"/>
            <a:ext cx="955413" cy="955116"/>
            <a:chOff x="7373942" y="4803318"/>
            <a:chExt cx="955413" cy="955116"/>
          </a:xfrm>
        </p:grpSpPr>
        <p:sp>
          <p:nvSpPr>
            <p:cNvPr id="66" name="Oval 69"/>
            <p:cNvSpPr/>
            <p:nvPr/>
          </p:nvSpPr>
          <p:spPr bwMode="auto">
            <a:xfrm>
              <a:off x="7373942" y="4803318"/>
              <a:ext cx="955413" cy="955116"/>
            </a:xfrm>
            <a:prstGeom prst="ellipse">
              <a:avLst/>
            </a:prstGeom>
            <a:solidFill>
              <a:srgbClr val="808080"/>
            </a:solidFill>
            <a:ln w="38100">
              <a:solidFill>
                <a:schemeClr val="bg1"/>
              </a:solidFill>
            </a:ln>
            <a:effectLst>
              <a:outerShdw blurRad="495300" dist="127000" dir="21540000" sx="112000" sy="112000" algn="tr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19444085" lon="2247233" rev="18447191"/>
              </a:camera>
              <a:lightRig rig="twoPt" dir="t"/>
            </a:scene3d>
            <a:sp3d z="57150" prstMaterial="softEdge">
              <a:bevelT w="114300" prst="artDeco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800" b="0" baseline="0">
                <a:solidFill>
                  <a:srgbClr val="FFFFFF"/>
                </a:solidFill>
              </a:endParaRPr>
            </a:p>
          </p:txBody>
        </p:sp>
        <p:sp>
          <p:nvSpPr>
            <p:cNvPr id="83995" name="Rectangle 104"/>
            <p:cNvSpPr>
              <a:spLocks noChangeArrowheads="1"/>
            </p:cNvSpPr>
            <p:nvPr/>
          </p:nvSpPr>
          <p:spPr bwMode="auto">
            <a:xfrm>
              <a:off x="7480415" y="5019033"/>
              <a:ext cx="8279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aseline="0" dirty="0">
                  <a:solidFill>
                    <a:schemeClr val="bg1"/>
                  </a:solidFill>
                </a:rPr>
                <a:t>TD-LTE</a:t>
              </a:r>
            </a:p>
            <a:p>
              <a:r>
                <a:rPr lang="en-US" sz="1200" baseline="0" dirty="0">
                  <a:solidFill>
                    <a:schemeClr val="bg1"/>
                  </a:solidFill>
                </a:rPr>
                <a:t>Rev9/10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12131" y="1295400"/>
            <a:ext cx="8369846" cy="4847348"/>
          </a:xfrm>
          <a:prstGeom prst="roundRect">
            <a:avLst>
              <a:gd name="adj" fmla="val 3172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1270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306053" y="1291610"/>
            <a:ext cx="8377975" cy="382019"/>
          </a:xfrm>
          <a:prstGeom prst="round2SameRect">
            <a:avLst>
              <a:gd name="adj1" fmla="val 33606"/>
              <a:gd name="adj2" fmla="val 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aseline="0" dirty="0" smtClean="0"/>
              <a:t>Evolutionary approach guarantees CAPEX efficiency</a:t>
            </a:r>
            <a:endParaRPr lang="en-US" sz="1800" baseline="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435331" y="3663140"/>
            <a:ext cx="6362007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/>
          </a:ln>
        </p:spPr>
      </p:cxnSp>
      <p:sp>
        <p:nvSpPr>
          <p:cNvPr id="35" name="Line 18"/>
          <p:cNvSpPr>
            <a:spLocks noChangeShapeType="1"/>
          </p:cNvSpPr>
          <p:nvPr/>
        </p:nvSpPr>
        <p:spPr bwMode="auto">
          <a:xfrm rot="5400000">
            <a:off x="7266223" y="4211904"/>
            <a:ext cx="1052698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998124" y="3474715"/>
            <a:ext cx="1701338" cy="33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928641" y="3111408"/>
            <a:ext cx="1802538" cy="1079865"/>
            <a:chOff x="2928641" y="3288752"/>
            <a:chExt cx="1802538" cy="1079865"/>
          </a:xfrm>
        </p:grpSpPr>
        <p:sp>
          <p:nvSpPr>
            <p:cNvPr id="48" name="Oval 69"/>
            <p:cNvSpPr/>
            <p:nvPr/>
          </p:nvSpPr>
          <p:spPr bwMode="auto">
            <a:xfrm rot="20530123">
              <a:off x="3042204" y="3288752"/>
              <a:ext cx="1619833" cy="1079865"/>
            </a:xfrm>
            <a:prstGeom prst="ellipse">
              <a:avLst/>
            </a:prstGeom>
            <a:solidFill>
              <a:srgbClr val="003399"/>
            </a:solidFill>
            <a:ln w="38100">
              <a:solidFill>
                <a:schemeClr val="bg1"/>
              </a:solidFill>
            </a:ln>
            <a:effectLst>
              <a:outerShdw blurRad="495300" dist="127000" dir="21540000" sx="112000" sy="112000" algn="tr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19444085" lon="2247233" rev="18447191"/>
              </a:camera>
              <a:lightRig rig="twoPt" dir="t"/>
            </a:scene3d>
            <a:sp3d z="57150" prstMaterial="softEdge">
              <a:bevelT w="114300" prst="artDeco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800" b="0" baseline="0">
                <a:solidFill>
                  <a:srgbClr val="FFFFFF"/>
                </a:solidFill>
              </a:endParaRPr>
            </a:p>
          </p:txBody>
        </p:sp>
        <p:sp>
          <p:nvSpPr>
            <p:cNvPr id="83984" name="Rectangle 72"/>
            <p:cNvSpPr>
              <a:spLocks noChangeArrowheads="1"/>
            </p:cNvSpPr>
            <p:nvPr/>
          </p:nvSpPr>
          <p:spPr bwMode="auto">
            <a:xfrm>
              <a:off x="2928641" y="3487051"/>
              <a:ext cx="1802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WiMAX1</a:t>
              </a:r>
            </a:p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802.16e</a:t>
              </a:r>
            </a:p>
            <a:p>
              <a:pPr algn="ctr"/>
              <a:r>
                <a:rPr lang="en-US" sz="1200" baseline="0" dirty="0">
                  <a:solidFill>
                    <a:schemeClr val="bg1"/>
                  </a:solidFill>
                </a:rPr>
                <a:t>enhanced</a:t>
              </a:r>
            </a:p>
          </p:txBody>
        </p:sp>
      </p:grpSp>
      <p:sp>
        <p:nvSpPr>
          <p:cNvPr id="40" name="Line 18"/>
          <p:cNvSpPr>
            <a:spLocks noChangeShapeType="1"/>
          </p:cNvSpPr>
          <p:nvPr/>
        </p:nvSpPr>
        <p:spPr bwMode="auto">
          <a:xfrm rot="5400000">
            <a:off x="1530317" y="3918064"/>
            <a:ext cx="188421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623753" y="3812769"/>
            <a:ext cx="1390996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 type="triangle"/>
          </a:ln>
        </p:spPr>
      </p:cxnSp>
      <p:sp>
        <p:nvSpPr>
          <p:cNvPr id="49" name="Line 18"/>
          <p:cNvSpPr>
            <a:spLocks noChangeShapeType="1"/>
          </p:cNvSpPr>
          <p:nvPr/>
        </p:nvSpPr>
        <p:spPr bwMode="auto">
          <a:xfrm rot="5400000">
            <a:off x="1530317" y="4882342"/>
            <a:ext cx="188421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623753" y="4987634"/>
            <a:ext cx="1390996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 type="triangle"/>
          </a:ln>
        </p:spPr>
      </p:cxnSp>
      <p:cxnSp>
        <p:nvCxnSpPr>
          <p:cNvPr id="52" name="Straight Connector 51"/>
          <p:cNvCxnSpPr/>
          <p:nvPr/>
        </p:nvCxnSpPr>
        <p:spPr>
          <a:xfrm>
            <a:off x="4699462" y="3812769"/>
            <a:ext cx="1324494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 type="none"/>
          </a:ln>
        </p:spPr>
      </p:cxnSp>
      <p:sp>
        <p:nvSpPr>
          <p:cNvPr id="53" name="Line 18"/>
          <p:cNvSpPr>
            <a:spLocks noChangeShapeType="1"/>
          </p:cNvSpPr>
          <p:nvPr/>
        </p:nvSpPr>
        <p:spPr bwMode="auto">
          <a:xfrm rot="5400000">
            <a:off x="5924980" y="3918065"/>
            <a:ext cx="188421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 type="triangle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972888" y="4372492"/>
            <a:ext cx="587432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 type="triangle"/>
          </a:ln>
        </p:spPr>
      </p:cxnSp>
      <p:cxnSp>
        <p:nvCxnSpPr>
          <p:cNvPr id="61" name="Straight Connector 60"/>
          <p:cNvCxnSpPr/>
          <p:nvPr/>
        </p:nvCxnSpPr>
        <p:spPr>
          <a:xfrm>
            <a:off x="5092931" y="4372492"/>
            <a:ext cx="393469" cy="0"/>
          </a:xfrm>
          <a:prstGeom prst="line">
            <a:avLst/>
          </a:prstGeom>
          <a:noFill/>
          <a:ln w="19050">
            <a:solidFill>
              <a:srgbClr val="003399"/>
            </a:solidFill>
            <a:prstDash val="sysDot"/>
            <a:round/>
            <a:headEnd/>
            <a:tailEnd type="triangle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72" y="169694"/>
            <a:ext cx="7429552" cy="571504"/>
          </a:xfrm>
        </p:spPr>
        <p:txBody>
          <a:bodyPr/>
          <a:lstStyle/>
          <a:p>
            <a:pPr algn="l"/>
            <a:r>
              <a:rPr lang="en-US" dirty="0" smtClean="0"/>
              <a:t>Network </a:t>
            </a:r>
            <a:r>
              <a:rPr dirty="0" smtClean="0"/>
              <a:t>Overview</a:t>
            </a:r>
            <a:r>
              <a:rPr lang="en-US" dirty="0" smtClean="0"/>
              <a:t> Example</a:t>
            </a:r>
            <a:r>
              <a:rPr dirty="0" smtClean="0"/>
              <a:t> </a:t>
            </a:r>
            <a:endParaRPr lang="en-US" dirty="0"/>
          </a:p>
        </p:txBody>
      </p:sp>
      <p:pic>
        <p:nvPicPr>
          <p:cNvPr id="21" name="Picture 92" descr="\\FOZZY\Clients\Alvarion\2009.11\Inesa\tower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4295" y="2144861"/>
            <a:ext cx="450112" cy="64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1884392" y="1580659"/>
            <a:ext cx="4873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e-IL" sz="240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294217" y="3158547"/>
            <a:ext cx="208915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</p:spPr>
      </p:cxn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4802112" y="2717011"/>
            <a:ext cx="11052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aseline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IP </a:t>
            </a:r>
            <a:r>
              <a:rPr lang="en-US" sz="1200" baseline="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Backbone</a:t>
            </a:r>
            <a:endParaRPr lang="en-US" sz="1200" baseline="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3601327" y="3427591"/>
            <a:ext cx="918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aseline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Baseband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4205578" y="1841187"/>
            <a:ext cx="754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aseline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RRH </a:t>
            </a:r>
            <a:r>
              <a:rPr lang="en-US" sz="1200" baseline="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aseline="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aseline="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aseline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ODU)</a:t>
            </a:r>
          </a:p>
        </p:txBody>
      </p:sp>
      <p:grpSp>
        <p:nvGrpSpPr>
          <p:cNvPr id="6" name="Group 126"/>
          <p:cNvGrpSpPr>
            <a:grpSpLocks/>
          </p:cNvGrpSpPr>
          <p:nvPr/>
        </p:nvGrpSpPr>
        <p:grpSpPr bwMode="auto">
          <a:xfrm>
            <a:off x="1830536" y="1757746"/>
            <a:ext cx="686200" cy="686200"/>
            <a:chOff x="1884057" y="1246979"/>
            <a:chExt cx="732595" cy="732536"/>
          </a:xfrm>
        </p:grpSpPr>
        <p:sp>
          <p:nvSpPr>
            <p:cNvPr id="42" name="Oval 41"/>
            <p:cNvSpPr/>
            <p:nvPr/>
          </p:nvSpPr>
          <p:spPr bwMode="auto">
            <a:xfrm>
              <a:off x="1884057" y="1246979"/>
              <a:ext cx="732595" cy="732536"/>
            </a:xfrm>
            <a:prstGeom prst="ellipse">
              <a:avLst/>
            </a:prstGeom>
            <a:solidFill>
              <a:srgbClr val="66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124"/>
            <p:cNvSpPr>
              <a:spLocks noChangeArrowheads="1"/>
            </p:cNvSpPr>
            <p:nvPr/>
          </p:nvSpPr>
          <p:spPr bwMode="auto">
            <a:xfrm>
              <a:off x="1953201" y="1362339"/>
              <a:ext cx="582502" cy="36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4G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136696" y="2171211"/>
            <a:ext cx="53997" cy="910040"/>
            <a:chOff x="4305278" y="2071676"/>
            <a:chExt cx="54002" cy="910045"/>
          </a:xfrm>
        </p:grpSpPr>
        <p:sp>
          <p:nvSpPr>
            <p:cNvPr id="40" name="Rectangle 134"/>
            <p:cNvSpPr>
              <a:spLocks noChangeArrowheads="1"/>
            </p:cNvSpPr>
            <p:nvPr/>
          </p:nvSpPr>
          <p:spPr bwMode="auto">
            <a:xfrm>
              <a:off x="4305278" y="2071676"/>
              <a:ext cx="54002" cy="91004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he-IL" sz="2400"/>
            </a:p>
          </p:txBody>
        </p:sp>
        <p:cxnSp>
          <p:nvCxnSpPr>
            <p:cNvPr id="41" name="Straight Connector 133"/>
            <p:cNvCxnSpPr>
              <a:cxnSpLocks noChangeShapeType="1"/>
            </p:cNvCxnSpPr>
            <p:nvPr/>
          </p:nvCxnSpPr>
          <p:spPr bwMode="auto">
            <a:xfrm>
              <a:off x="4327842" y="2071676"/>
              <a:ext cx="0" cy="860172"/>
            </a:xfrm>
            <a:prstGeom prst="line">
              <a:avLst/>
            </a:prstGeom>
            <a:noFill/>
            <a:ln w="19050" algn="ctr">
              <a:solidFill>
                <a:srgbClr val="66B100"/>
              </a:solidFill>
              <a:round/>
              <a:headEnd/>
              <a:tailEnd/>
            </a:ln>
          </p:spPr>
        </p:cxnSp>
      </p:grp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984928" y="3137045"/>
            <a:ext cx="859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aseline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End User</a:t>
            </a:r>
          </a:p>
        </p:txBody>
      </p:sp>
      <p:pic>
        <p:nvPicPr>
          <p:cNvPr id="31" name="Picture 2" descr="\\FOZZY\Clients\Alvarion\2009.11\Inesa\image_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85309" y="2881681"/>
            <a:ext cx="705746" cy="5780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5" name="Straight Connector 64"/>
          <p:cNvCxnSpPr/>
          <p:nvPr/>
        </p:nvCxnSpPr>
        <p:spPr>
          <a:xfrm rot="5400000">
            <a:off x="1787237" y="2856807"/>
            <a:ext cx="26656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6"/>
          <p:cNvGrpSpPr>
            <a:grpSpLocks/>
          </p:cNvGrpSpPr>
          <p:nvPr/>
        </p:nvGrpSpPr>
        <p:grpSpPr bwMode="auto">
          <a:xfrm rot="20365325">
            <a:off x="2578190" y="1561974"/>
            <a:ext cx="1119508" cy="473075"/>
            <a:chOff x="6574914" y="4301290"/>
            <a:chExt cx="1522494" cy="583116"/>
          </a:xfrm>
        </p:grpSpPr>
        <p:sp>
          <p:nvSpPr>
            <p:cNvPr id="44" name="Moon 43"/>
            <p:cNvSpPr/>
            <p:nvPr/>
          </p:nvSpPr>
          <p:spPr>
            <a:xfrm rot="542913">
              <a:off x="6574914" y="4301290"/>
              <a:ext cx="356226" cy="583116"/>
            </a:xfrm>
            <a:prstGeom prst="moon">
              <a:avLst>
                <a:gd name="adj" fmla="val 35949"/>
              </a:avLst>
            </a:prstGeom>
            <a:solidFill>
              <a:srgbClr val="66B1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Moon 44"/>
            <p:cNvSpPr/>
            <p:nvPr/>
          </p:nvSpPr>
          <p:spPr>
            <a:xfrm rot="542913">
              <a:off x="6890404" y="4392801"/>
              <a:ext cx="295777" cy="481364"/>
            </a:xfrm>
            <a:prstGeom prst="moon">
              <a:avLst>
                <a:gd name="adj" fmla="val 35949"/>
              </a:avLst>
            </a:prstGeom>
            <a:solidFill>
              <a:srgbClr val="66B1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Moon 45"/>
            <p:cNvSpPr/>
            <p:nvPr/>
          </p:nvSpPr>
          <p:spPr>
            <a:xfrm rot="542913">
              <a:off x="7143176" y="4453547"/>
              <a:ext cx="256915" cy="424619"/>
            </a:xfrm>
            <a:prstGeom prst="moon">
              <a:avLst>
                <a:gd name="adj" fmla="val 35949"/>
              </a:avLst>
            </a:prstGeom>
            <a:solidFill>
              <a:srgbClr val="66B1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Moon 46"/>
            <p:cNvSpPr/>
            <p:nvPr/>
          </p:nvSpPr>
          <p:spPr>
            <a:xfrm rot="542913">
              <a:off x="7385193" y="4513066"/>
              <a:ext cx="202941" cy="330693"/>
            </a:xfrm>
            <a:prstGeom prst="moon">
              <a:avLst>
                <a:gd name="adj" fmla="val 35949"/>
              </a:avLst>
            </a:prstGeom>
            <a:solidFill>
              <a:srgbClr val="66B1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Moon 47"/>
            <p:cNvSpPr/>
            <p:nvPr/>
          </p:nvSpPr>
          <p:spPr>
            <a:xfrm rot="542913">
              <a:off x="7569762" y="4555672"/>
              <a:ext cx="159762" cy="260250"/>
            </a:xfrm>
            <a:prstGeom prst="moon">
              <a:avLst>
                <a:gd name="adj" fmla="val 35949"/>
              </a:avLst>
            </a:prstGeom>
            <a:solidFill>
              <a:srgbClr val="66B1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9" name="Moon 48"/>
            <p:cNvSpPr/>
            <p:nvPr/>
          </p:nvSpPr>
          <p:spPr>
            <a:xfrm rot="542913">
              <a:off x="7741473" y="4604702"/>
              <a:ext cx="127377" cy="207417"/>
            </a:xfrm>
            <a:prstGeom prst="moon">
              <a:avLst>
                <a:gd name="adj" fmla="val 35949"/>
              </a:avLst>
            </a:prstGeom>
            <a:solidFill>
              <a:srgbClr val="66B1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Moon 49"/>
            <p:cNvSpPr/>
            <p:nvPr/>
          </p:nvSpPr>
          <p:spPr>
            <a:xfrm rot="542913">
              <a:off x="7903332" y="4644108"/>
              <a:ext cx="94994" cy="154584"/>
            </a:xfrm>
            <a:prstGeom prst="moon">
              <a:avLst>
                <a:gd name="adj" fmla="val 35949"/>
              </a:avLst>
            </a:prstGeom>
            <a:solidFill>
              <a:srgbClr val="66B1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Moon 50"/>
            <p:cNvSpPr/>
            <p:nvPr/>
          </p:nvSpPr>
          <p:spPr>
            <a:xfrm rot="542913">
              <a:off x="8036957" y="4690261"/>
              <a:ext cx="60451" cy="101752"/>
            </a:xfrm>
            <a:prstGeom prst="moon">
              <a:avLst>
                <a:gd name="adj" fmla="val 35949"/>
              </a:avLst>
            </a:prstGeom>
            <a:solidFill>
              <a:srgbClr val="66B1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2" name="Group 64"/>
          <p:cNvGrpSpPr/>
          <p:nvPr/>
        </p:nvGrpSpPr>
        <p:grpSpPr>
          <a:xfrm>
            <a:off x="6445383" y="2444755"/>
            <a:ext cx="1711040" cy="990548"/>
            <a:chOff x="1841499" y="1257300"/>
            <a:chExt cx="5233821" cy="2590795"/>
          </a:xfrm>
        </p:grpSpPr>
        <p:pic>
          <p:nvPicPr>
            <p:cNvPr id="74" name="Picture 5" descr="D:\Clients\NICE\2010.07\Audelia.Boker\NICE.Hosted.Offering\cloud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41499" y="1309403"/>
              <a:ext cx="5208819" cy="2538692"/>
            </a:xfrm>
            <a:prstGeom prst="rect">
              <a:avLst/>
            </a:prstGeom>
            <a:noFill/>
          </p:spPr>
        </p:pic>
        <p:pic>
          <p:nvPicPr>
            <p:cNvPr id="75" name="Picture 5" descr="D:\Clients\NICE\2010.07\Audelia.Boker\NICE.Hosted.Offering\cloud.wm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866502" y="1257300"/>
              <a:ext cx="5208818" cy="2538690"/>
            </a:xfrm>
            <a:prstGeom prst="rect">
              <a:avLst/>
            </a:prstGeom>
            <a:noFill/>
          </p:spPr>
        </p:pic>
      </p:grp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6905106" y="2809296"/>
            <a:ext cx="736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baseline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Core</a:t>
            </a:r>
            <a:endParaRPr lang="en-US" sz="1600" b="1" baseline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043055" y="3386051"/>
            <a:ext cx="637309" cy="105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60"/>
          <p:cNvGrpSpPr/>
          <p:nvPr/>
        </p:nvGrpSpPr>
        <p:grpSpPr>
          <a:xfrm>
            <a:off x="5097759" y="2870236"/>
            <a:ext cx="524415" cy="524415"/>
            <a:chOff x="6834214" y="4054018"/>
            <a:chExt cx="591981" cy="591981"/>
          </a:xfrm>
        </p:grpSpPr>
        <p:sp>
          <p:nvSpPr>
            <p:cNvPr id="77" name="Oval 76"/>
            <p:cNvSpPr/>
            <p:nvPr/>
          </p:nvSpPr>
          <p:spPr>
            <a:xfrm>
              <a:off x="6834214" y="4054018"/>
              <a:ext cx="591981" cy="5919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18000000" lon="0" rev="0"/>
              </a:camera>
              <a:lightRig rig="threePt" dir="t"/>
            </a:scene3d>
            <a:sp3d extrusionH="101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67"/>
            <p:cNvGrpSpPr/>
            <p:nvPr/>
          </p:nvGrpSpPr>
          <p:grpSpPr>
            <a:xfrm>
              <a:off x="6883292" y="4061513"/>
              <a:ext cx="498784" cy="550578"/>
              <a:chOff x="2800703" y="2713665"/>
              <a:chExt cx="661642" cy="730347"/>
            </a:xfrm>
            <a:solidFill>
              <a:schemeClr val="bg1"/>
            </a:solidFill>
            <a:scene3d>
              <a:camera prst="isometricOffAxis2Top">
                <a:rot lat="18600000" lon="3210000" rev="18000000"/>
              </a:camera>
              <a:lightRig rig="threePt" dir="t"/>
            </a:scene3d>
          </p:grpSpPr>
          <p:grpSp>
            <p:nvGrpSpPr>
              <p:cNvPr id="79" name="Group 61"/>
              <p:cNvGrpSpPr/>
              <p:nvPr/>
            </p:nvGrpSpPr>
            <p:grpSpPr>
              <a:xfrm>
                <a:off x="2800703" y="2949338"/>
                <a:ext cx="661642" cy="258992"/>
                <a:chOff x="2800703" y="2949337"/>
                <a:chExt cx="661642" cy="258992"/>
              </a:xfrm>
              <a:grpFill/>
            </p:grpSpPr>
            <p:sp>
              <p:nvSpPr>
                <p:cNvPr id="83" name="Left Arrow 82"/>
                <p:cNvSpPr/>
                <p:nvPr/>
              </p:nvSpPr>
              <p:spPr>
                <a:xfrm>
                  <a:off x="3188026" y="2949337"/>
                  <a:ext cx="274319" cy="258992"/>
                </a:xfrm>
                <a:prstGeom prst="lef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Left Arrow 83"/>
                <p:cNvSpPr/>
                <p:nvPr/>
              </p:nvSpPr>
              <p:spPr>
                <a:xfrm rot="10800000">
                  <a:off x="2800703" y="2949337"/>
                  <a:ext cx="274320" cy="258992"/>
                </a:xfrm>
                <a:prstGeom prst="lef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0" name="Group 65"/>
              <p:cNvGrpSpPr/>
              <p:nvPr/>
            </p:nvGrpSpPr>
            <p:grpSpPr>
              <a:xfrm>
                <a:off x="3002027" y="2713665"/>
                <a:ext cx="258991" cy="730347"/>
                <a:chOff x="3004672" y="2713665"/>
                <a:chExt cx="258991" cy="730347"/>
              </a:xfrm>
              <a:grpFill/>
            </p:grpSpPr>
            <p:sp>
              <p:nvSpPr>
                <p:cNvPr id="81" name="Left Arrow 80"/>
                <p:cNvSpPr/>
                <p:nvPr/>
              </p:nvSpPr>
              <p:spPr>
                <a:xfrm rot="5400000">
                  <a:off x="2997008" y="2721329"/>
                  <a:ext cx="274320" cy="258991"/>
                </a:xfrm>
                <a:prstGeom prst="lef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Left Arrow 81"/>
                <p:cNvSpPr/>
                <p:nvPr/>
              </p:nvSpPr>
              <p:spPr>
                <a:xfrm rot="16200000">
                  <a:off x="2997008" y="3177356"/>
                  <a:ext cx="274320" cy="258991"/>
                </a:xfrm>
                <a:prstGeom prst="lef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68" name="Group 67"/>
          <p:cNvGrpSpPr/>
          <p:nvPr/>
        </p:nvGrpSpPr>
        <p:grpSpPr>
          <a:xfrm>
            <a:off x="5992698" y="1739705"/>
            <a:ext cx="825867" cy="745490"/>
            <a:chOff x="5992698" y="1739705"/>
            <a:chExt cx="825867" cy="745490"/>
          </a:xfrm>
        </p:grpSpPr>
        <p:grpSp>
          <p:nvGrpSpPr>
            <p:cNvPr id="86" name="Group 60"/>
            <p:cNvGrpSpPr/>
            <p:nvPr/>
          </p:nvGrpSpPr>
          <p:grpSpPr>
            <a:xfrm>
              <a:off x="6128537" y="1739705"/>
              <a:ext cx="524415" cy="524415"/>
              <a:chOff x="6834214" y="4054018"/>
              <a:chExt cx="591981" cy="591981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6834214" y="4054018"/>
                <a:ext cx="591981" cy="5919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>
                  <a:rot lat="18000000" lon="0" rev="0"/>
                </a:camera>
                <a:lightRig rig="threePt" dir="t"/>
              </a:scene3d>
              <a:sp3d extrusionH="1016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8" name="Group 67"/>
              <p:cNvGrpSpPr/>
              <p:nvPr/>
            </p:nvGrpSpPr>
            <p:grpSpPr>
              <a:xfrm>
                <a:off x="6883292" y="4061514"/>
                <a:ext cx="498784" cy="550578"/>
                <a:chOff x="2800703" y="2713665"/>
                <a:chExt cx="661642" cy="730347"/>
              </a:xfrm>
              <a:solidFill>
                <a:schemeClr val="bg1"/>
              </a:solidFill>
              <a:scene3d>
                <a:camera prst="isometricOffAxis2Top">
                  <a:rot lat="18600000" lon="3210000" rev="18000000"/>
                </a:camera>
                <a:lightRig rig="threePt" dir="t"/>
              </a:scene3d>
            </p:grpSpPr>
            <p:grpSp>
              <p:nvGrpSpPr>
                <p:cNvPr id="89" name="Group 61"/>
                <p:cNvGrpSpPr/>
                <p:nvPr/>
              </p:nvGrpSpPr>
              <p:grpSpPr>
                <a:xfrm>
                  <a:off x="2800703" y="2949338"/>
                  <a:ext cx="661642" cy="258992"/>
                  <a:chOff x="2800703" y="2949337"/>
                  <a:chExt cx="661642" cy="258992"/>
                </a:xfrm>
                <a:grpFill/>
              </p:grpSpPr>
              <p:sp>
                <p:nvSpPr>
                  <p:cNvPr id="93" name="Left Arrow 92"/>
                  <p:cNvSpPr/>
                  <p:nvPr/>
                </p:nvSpPr>
                <p:spPr>
                  <a:xfrm>
                    <a:off x="3188026" y="2949337"/>
                    <a:ext cx="274319" cy="258992"/>
                  </a:xfrm>
                  <a:prstGeom prst="left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Left Arrow 93"/>
                  <p:cNvSpPr/>
                  <p:nvPr/>
                </p:nvSpPr>
                <p:spPr>
                  <a:xfrm rot="10800000">
                    <a:off x="2800703" y="2949337"/>
                    <a:ext cx="274320" cy="258992"/>
                  </a:xfrm>
                  <a:prstGeom prst="left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0" name="Group 65"/>
                <p:cNvGrpSpPr/>
                <p:nvPr/>
              </p:nvGrpSpPr>
              <p:grpSpPr>
                <a:xfrm>
                  <a:off x="3002027" y="2713665"/>
                  <a:ext cx="258991" cy="730347"/>
                  <a:chOff x="3004672" y="2713665"/>
                  <a:chExt cx="258991" cy="730347"/>
                </a:xfrm>
                <a:grpFill/>
              </p:grpSpPr>
              <p:sp>
                <p:nvSpPr>
                  <p:cNvPr id="91" name="Left Arrow 90"/>
                  <p:cNvSpPr/>
                  <p:nvPr/>
                </p:nvSpPr>
                <p:spPr>
                  <a:xfrm rot="5400000">
                    <a:off x="2997008" y="2721329"/>
                    <a:ext cx="274320" cy="258991"/>
                  </a:xfrm>
                  <a:prstGeom prst="left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Left Arrow 91"/>
                  <p:cNvSpPr/>
                  <p:nvPr/>
                </p:nvSpPr>
                <p:spPr>
                  <a:xfrm rot="16200000">
                    <a:off x="2997008" y="3177356"/>
                    <a:ext cx="274320" cy="258991"/>
                  </a:xfrm>
                  <a:prstGeom prst="leftArrow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95" name="Rectangle 94"/>
            <p:cNvSpPr/>
            <p:nvPr/>
          </p:nvSpPr>
          <p:spPr>
            <a:xfrm>
              <a:off x="5992698" y="2208196"/>
              <a:ext cx="8258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aseline="0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ASN-GW</a:t>
              </a:r>
              <a:endParaRPr lang="en-US" sz="1200" baseline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8" name="Straight Connector 97"/>
          <p:cNvCxnSpPr/>
          <p:nvPr/>
        </p:nvCxnSpPr>
        <p:spPr>
          <a:xfrm rot="5400000">
            <a:off x="4569230" y="2829098"/>
            <a:ext cx="26101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ight Brace 98"/>
          <p:cNvSpPr/>
          <p:nvPr/>
        </p:nvSpPr>
        <p:spPr>
          <a:xfrm rot="5400000">
            <a:off x="1655617" y="2572789"/>
            <a:ext cx="191193" cy="2637904"/>
          </a:xfrm>
          <a:prstGeom prst="rightBrace">
            <a:avLst>
              <a:gd name="adj1" fmla="val 3882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D:\Clients\NICE\2010.10\David Geffen\Multi-Channel-Recording-FTF Customers\Ale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143000" y="2425192"/>
            <a:ext cx="498116" cy="711352"/>
          </a:xfrm>
          <a:prstGeom prst="rect">
            <a:avLst/>
          </a:prstGeom>
          <a:noFill/>
        </p:spPr>
      </p:pic>
      <p:sp>
        <p:nvSpPr>
          <p:cNvPr id="66" name="Right Brace 65"/>
          <p:cNvSpPr/>
          <p:nvPr/>
        </p:nvSpPr>
        <p:spPr>
          <a:xfrm rot="5400000">
            <a:off x="4404359" y="2567246"/>
            <a:ext cx="191193" cy="2648990"/>
          </a:xfrm>
          <a:prstGeom prst="rightBrace">
            <a:avLst>
              <a:gd name="adj1" fmla="val 3882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67" name="Right Brace 66"/>
          <p:cNvSpPr/>
          <p:nvPr/>
        </p:nvSpPr>
        <p:spPr>
          <a:xfrm rot="5400000">
            <a:off x="7147558" y="2567244"/>
            <a:ext cx="191193" cy="2648992"/>
          </a:xfrm>
          <a:prstGeom prst="rightBrace">
            <a:avLst>
              <a:gd name="adj1" fmla="val 3882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410094" y="4073696"/>
          <a:ext cx="8200503" cy="174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950"/>
                <a:gridCol w="2757052"/>
                <a:gridCol w="2733501"/>
              </a:tblGrid>
              <a:tr h="2975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End User Devices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RAN (BS Site)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442102">
                <a:tc>
                  <a:txBody>
                    <a:bodyPr/>
                    <a:lstStyle/>
                    <a:p>
                      <a:pPr marL="216000" lvl="1" indent="-216000" algn="l" rtl="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l"/>
                      </a:pPr>
                      <a:r>
                        <a:rPr lang="en-US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charset="0"/>
                        </a:rPr>
                        <a:t>Banzai biscuit</a:t>
                      </a:r>
                    </a:p>
                  </a:txBody>
                  <a:tcPr marL="108000" marT="108000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lvl="1" indent="-21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l"/>
                      </a:pPr>
                      <a:r>
                        <a:rPr lang="en-US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charset="0"/>
                        </a:rPr>
                        <a:t>4Motion Macro Outdoor &amp; Indoor </a:t>
                      </a:r>
                    </a:p>
                    <a:p>
                      <a:pPr marL="216000" lvl="1" indent="-21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l"/>
                      </a:pPr>
                      <a:r>
                        <a:rPr lang="en-US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charset="0"/>
                        </a:rPr>
                        <a:t>2.5GHz ,5MHz </a:t>
                      </a:r>
                    </a:p>
                    <a:p>
                      <a:pPr marL="216000" lvl="1" indent="-21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l"/>
                      </a:pPr>
                      <a:r>
                        <a:rPr lang="en-US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charset="0"/>
                        </a:rPr>
                        <a:t>MIMO B 2x2</a:t>
                      </a:r>
                    </a:p>
                    <a:p>
                      <a:pPr marL="216000" lvl="1" indent="-21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l"/>
                      </a:pPr>
                      <a:r>
                        <a:rPr lang="en-US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charset="0"/>
                        </a:rPr>
                        <a:t>DL / UL ratio = 29:18</a:t>
                      </a:r>
                    </a:p>
                  </a:txBody>
                  <a:tcPr marL="108000" marT="108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lvl="1" indent="-21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l"/>
                      </a:pPr>
                      <a:r>
                        <a:rPr lang="en-US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charset="0"/>
                        </a:rPr>
                        <a:t>ASN-GW</a:t>
                      </a:r>
                    </a:p>
                    <a:p>
                      <a:pPr marL="216000" lvl="1" indent="-21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l"/>
                      </a:pPr>
                      <a:r>
                        <a:rPr lang="en-US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charset="0"/>
                        </a:rPr>
                        <a:t>AAA</a:t>
                      </a:r>
                    </a:p>
                    <a:p>
                      <a:pPr marL="216000" lvl="1" indent="-21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</a:pPr>
                      <a:endParaRPr lang="en-US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108000" marT="108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3" name="Rounded Rectangle 72"/>
          <p:cNvSpPr/>
          <p:nvPr/>
        </p:nvSpPr>
        <p:spPr>
          <a:xfrm>
            <a:off x="381000" y="4051065"/>
            <a:ext cx="8242069" cy="1795554"/>
          </a:xfrm>
          <a:prstGeom prst="roundRect">
            <a:avLst>
              <a:gd name="adj" fmla="val 7245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312131" y="1295400"/>
            <a:ext cx="8369846" cy="4847348"/>
          </a:xfrm>
          <a:prstGeom prst="roundRect">
            <a:avLst>
              <a:gd name="adj" fmla="val 3172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  <a:effectLst>
            <a:outerShdw blurRad="1270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405563" y="5782656"/>
            <a:ext cx="4718528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* Peak Sector Throughput:  </a:t>
            </a:r>
            <a:r>
              <a:rPr lang="en-US" sz="1600" b="0" dirty="0" smtClean="0">
                <a:solidFill>
                  <a:schemeClr val="bg2"/>
                </a:solidFill>
              </a:rPr>
              <a:t>DL: 17 Mbps / UL: 4Mbps per sector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3075" name="Picture 3" descr="D:\clients\Alvarion\2010.12\Anat.Grynberg\Evo4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1585" y="2425543"/>
            <a:ext cx="157340" cy="361298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929099" y="1415936"/>
            <a:ext cx="202680" cy="617039"/>
            <a:chOff x="3712" y="2328"/>
            <a:chExt cx="518" cy="1796"/>
          </a:xfrm>
        </p:grpSpPr>
        <p:pic>
          <p:nvPicPr>
            <p:cNvPr id="52" name="Picture 23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712" y="2328"/>
              <a:ext cx="518" cy="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3792" y="2976"/>
              <a:ext cx="144" cy="144"/>
              <a:chOff x="4656" y="864"/>
              <a:chExt cx="144" cy="144"/>
            </a:xfrm>
          </p:grpSpPr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>
                <a:off x="4656" y="8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auto">
              <a:xfrm flipV="1">
                <a:off x="4656" y="8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936" y="2976"/>
              <a:ext cx="144" cy="144"/>
              <a:chOff x="4656" y="864"/>
              <a:chExt cx="144" cy="144"/>
            </a:xfrm>
          </p:grpSpPr>
          <p:sp>
            <p:nvSpPr>
              <p:cNvPr id="55" name="Line 28"/>
              <p:cNvSpPr>
                <a:spLocks noChangeShapeType="1"/>
              </p:cNvSpPr>
              <p:nvPr/>
            </p:nvSpPr>
            <p:spPr bwMode="auto">
              <a:xfrm>
                <a:off x="4656" y="8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 flipV="1">
                <a:off x="4656" y="86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33" name="Picture 3" descr="\\FOZZY\Clients\Alvarion\2009.11\Inesa\ODU2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43367" y="1942495"/>
            <a:ext cx="333375" cy="315912"/>
          </a:xfrm>
          <a:prstGeom prst="rect">
            <a:avLst/>
          </a:prstGeom>
          <a:noFill/>
          <a:effectLst>
            <a:outerShdw blurRad="50800" dist="38100" dir="2700000" sx="96000" sy="96000" algn="tl" rotWithShape="0">
              <a:prstClr val="black">
                <a:alpha val="34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varion template v2">
  <a:themeElements>
    <a:clrScheme name="Alvarion template v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99"/>
      </a:accent1>
      <a:accent2>
        <a:srgbClr val="66B100"/>
      </a:accent2>
      <a:accent3>
        <a:srgbClr val="FFFFFF"/>
      </a:accent3>
      <a:accent4>
        <a:srgbClr val="000000"/>
      </a:accent4>
      <a:accent5>
        <a:srgbClr val="AAADCA"/>
      </a:accent5>
      <a:accent6>
        <a:srgbClr val="5CA000"/>
      </a:accent6>
      <a:hlink>
        <a:srgbClr val="FF6400"/>
      </a:hlink>
      <a:folHlink>
        <a:srgbClr val="808080"/>
      </a:folHlink>
    </a:clrScheme>
    <a:fontScheme name="Alvarion template v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aseline="0" dirty="0" smtClean="0">
            <a:solidFill>
              <a:srgbClr val="003399"/>
            </a:solidFill>
          </a:defRPr>
        </a:defPPr>
      </a:lstStyle>
    </a:txDef>
  </a:objectDefaults>
  <a:extraClrSchemeLst>
    <a:extraClrScheme>
      <a:clrScheme name="Alvarion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99"/>
        </a:accent1>
        <a:accent2>
          <a:srgbClr val="66B1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5CA000"/>
        </a:accent6>
        <a:hlink>
          <a:srgbClr val="FF64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lvarion template v2">
  <a:themeElements>
    <a:clrScheme name="Alvarion template v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99"/>
      </a:accent1>
      <a:accent2>
        <a:srgbClr val="66B100"/>
      </a:accent2>
      <a:accent3>
        <a:srgbClr val="FFFFFF"/>
      </a:accent3>
      <a:accent4>
        <a:srgbClr val="000000"/>
      </a:accent4>
      <a:accent5>
        <a:srgbClr val="AAADCA"/>
      </a:accent5>
      <a:accent6>
        <a:srgbClr val="5CA000"/>
      </a:accent6>
      <a:hlink>
        <a:srgbClr val="FF6400"/>
      </a:hlink>
      <a:folHlink>
        <a:srgbClr val="808080"/>
      </a:folHlink>
    </a:clrScheme>
    <a:fontScheme name="Alvarion template v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varion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varion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varion template v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99"/>
        </a:accent1>
        <a:accent2>
          <a:srgbClr val="66B1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5CA000"/>
        </a:accent6>
        <a:hlink>
          <a:srgbClr val="FF64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varion template v2 13">
    <a:dk1>
      <a:srgbClr val="000000"/>
    </a:dk1>
    <a:lt1>
      <a:srgbClr val="FFFFFF"/>
    </a:lt1>
    <a:dk2>
      <a:srgbClr val="000000"/>
    </a:dk2>
    <a:lt2>
      <a:srgbClr val="808080"/>
    </a:lt2>
    <a:accent1>
      <a:srgbClr val="003399"/>
    </a:accent1>
    <a:accent2>
      <a:srgbClr val="66B100"/>
    </a:accent2>
    <a:accent3>
      <a:srgbClr val="FFFFFF"/>
    </a:accent3>
    <a:accent4>
      <a:srgbClr val="000000"/>
    </a:accent4>
    <a:accent5>
      <a:srgbClr val="AAADCA"/>
    </a:accent5>
    <a:accent6>
      <a:srgbClr val="5CA000"/>
    </a:accent6>
    <a:hlink>
      <a:srgbClr val="FF6400"/>
    </a:hlink>
    <a:folHlink>
      <a:srgbClr val="808080"/>
    </a:folHlink>
  </a:clrScheme>
  <a:fontScheme name="Alvarion template v2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Alvarion PPT_template_internal_2008</Template>
  <TotalTime>23414</TotalTime>
  <Words>1052</Words>
  <Application>Microsoft Office PowerPoint</Application>
  <PresentationFormat>On-screen Show (4:3)</PresentationFormat>
  <Paragraphs>183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Custom Design</vt:lpstr>
      <vt:lpstr>Alvarion template v2</vt:lpstr>
      <vt:lpstr>1_Alvarion template v2</vt:lpstr>
      <vt:lpstr>Industry Perspective - The wireless marketplace and winning through diversification of services.</vt:lpstr>
      <vt:lpstr>4G Wireless Broadband Markets</vt:lpstr>
      <vt:lpstr>Key Market Growth Factors</vt:lpstr>
      <vt:lpstr>Slide 4</vt:lpstr>
      <vt:lpstr>Slide 5</vt:lpstr>
      <vt:lpstr>Slide 6</vt:lpstr>
      <vt:lpstr>Key 4G Requirements</vt:lpstr>
      <vt:lpstr>Protecting Customer Investment  </vt:lpstr>
      <vt:lpstr>Network Overview Example </vt:lpstr>
      <vt:lpstr>4G NextNet Banzai Network</vt:lpstr>
      <vt:lpstr>Slide 11</vt:lpstr>
      <vt:lpstr>Slide 12</vt:lpstr>
      <vt:lpstr>Wireless Broadband Applications Today</vt:lpstr>
      <vt:lpstr>Our 4G Customers Provide Differentiating Services</vt:lpstr>
      <vt:lpstr>Slide 15</vt:lpstr>
    </vt:vector>
  </TitlesOfParts>
  <Company>Alvarion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Perspective - The wireless marketplace and winning through diversification of services.</dc:title>
  <dc:creator>Alwaysoncarl</dc:creator>
  <cp:lastModifiedBy>Lenovo User</cp:lastModifiedBy>
  <cp:revision>1381</cp:revision>
  <cp:lastPrinted>2011-02-01T00:56:06Z</cp:lastPrinted>
  <dcterms:created xsi:type="dcterms:W3CDTF">2009-04-16T04:43:00Z</dcterms:created>
  <dcterms:modified xsi:type="dcterms:W3CDTF">2011-03-14T19:18:08Z</dcterms:modified>
</cp:coreProperties>
</file>