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3" r:id="rId3"/>
    <p:sldId id="260" r:id="rId4"/>
    <p:sldId id="265" r:id="rId5"/>
    <p:sldId id="267" r:id="rId6"/>
    <p:sldId id="269" r:id="rId7"/>
    <p:sldId id="258" r:id="rId8"/>
    <p:sldId id="268" r:id="rId9"/>
    <p:sldId id="266" r:id="rId10"/>
    <p:sldId id="270" r:id="rId11"/>
    <p:sldId id="261" r:id="rId12"/>
    <p:sldId id="264" r:id="rId13"/>
    <p:sldId id="262" r:id="rId14"/>
    <p:sldId id="25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D345B"/>
    <a:srgbClr val="A4CBF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Stone\Documents\My%20Dropbox\Work\Grossi%20LBS\LBS%20Market%20Siz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spPr>
            <a:solidFill>
              <a:srgbClr val="0D345B"/>
            </a:solidFill>
          </c:spPr>
          <c:dLbls>
            <c:showVal val="1"/>
          </c:dLbls>
          <c:cat>
            <c:numRef>
              <c:f>Sheet1!$F$5:$L$5</c:f>
              <c:numCache>
                <c:formatCode>General</c:formatCode>
                <c:ptCount val="7"/>
                <c:pt idx="0">
                  <c:v>2009</c:v>
                </c:pt>
                <c:pt idx="1">
                  <c:v>2010</c:v>
                </c:pt>
                <c:pt idx="2">
                  <c:v>2011</c:v>
                </c:pt>
                <c:pt idx="3">
                  <c:v>2012</c:v>
                </c:pt>
                <c:pt idx="4">
                  <c:v>2013</c:v>
                </c:pt>
                <c:pt idx="5">
                  <c:v>2014</c:v>
                </c:pt>
                <c:pt idx="6">
                  <c:v>2015</c:v>
                </c:pt>
              </c:numCache>
            </c:numRef>
          </c:cat>
          <c:val>
            <c:numRef>
              <c:f>Sheet1!$F$6:$L$6</c:f>
              <c:numCache>
                <c:formatCode>"$"#,##0_);[Red]\("$"#,##0\)</c:formatCode>
                <c:ptCount val="7"/>
                <c:pt idx="0">
                  <c:v>597</c:v>
                </c:pt>
                <c:pt idx="1">
                  <c:v>735</c:v>
                </c:pt>
                <c:pt idx="2">
                  <c:v>940</c:v>
                </c:pt>
                <c:pt idx="3">
                  <c:v>1145</c:v>
                </c:pt>
                <c:pt idx="4">
                  <c:v>1349</c:v>
                </c:pt>
                <c:pt idx="5">
                  <c:v>1480</c:v>
                </c:pt>
                <c:pt idx="6">
                  <c:v>1565</c:v>
                </c:pt>
              </c:numCache>
            </c:numRef>
          </c:val>
        </c:ser>
        <c:axId val="190684544"/>
        <c:axId val="191321216"/>
      </c:barChart>
      <c:catAx>
        <c:axId val="190684544"/>
        <c:scaling>
          <c:orientation val="minMax"/>
        </c:scaling>
        <c:axPos val="b"/>
        <c:numFmt formatCode="General" sourceLinked="1"/>
        <c:tickLblPos val="nextTo"/>
        <c:crossAx val="191321216"/>
        <c:crosses val="autoZero"/>
        <c:auto val="1"/>
        <c:lblAlgn val="ctr"/>
        <c:lblOffset val="100"/>
      </c:catAx>
      <c:valAx>
        <c:axId val="191321216"/>
        <c:scaling>
          <c:orientation val="minMax"/>
        </c:scaling>
        <c:axPos val="l"/>
        <c:numFmt formatCode="&quot;$&quot;#,##0_);[Red]\(&quot;$&quot;#,##0\)" sourceLinked="1"/>
        <c:tickLblPos val="nextTo"/>
        <c:crossAx val="190684544"/>
        <c:crosses val="autoZero"/>
        <c:crossBetween val="between"/>
      </c:valAx>
      <c:spPr>
        <a:noFill/>
        <a:ln>
          <a:noFill/>
        </a:ln>
      </c:spPr>
    </c:plotArea>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82EF7F-34B6-4AE6-85CC-C1F75E5EF701}" type="doc">
      <dgm:prSet loTypeId="urn:microsoft.com/office/officeart/2005/8/layout/chevron1" loCatId="process" qsTypeId="urn:microsoft.com/office/officeart/2005/8/quickstyle/simple1" qsCatId="simple" csTypeId="urn:microsoft.com/office/officeart/2005/8/colors/accent0_3" csCatId="mainScheme" phldr="1"/>
      <dgm:spPr/>
    </dgm:pt>
    <dgm:pt modelId="{0523CCBC-B4BA-437B-868F-12923518B834}">
      <dgm:prSet phldrT="[Text]" custT="1"/>
      <dgm:spPr>
        <a:solidFill>
          <a:schemeClr val="bg1">
            <a:lumMod val="85000"/>
          </a:schemeClr>
        </a:solidFill>
        <a:ln>
          <a:solidFill>
            <a:schemeClr val="bg1">
              <a:lumMod val="65000"/>
            </a:schemeClr>
          </a:solidFill>
          <a:prstDash val="dash"/>
        </a:ln>
      </dgm:spPr>
      <dgm:t>
        <a:bodyPr/>
        <a:lstStyle/>
        <a:p>
          <a:r>
            <a:rPr lang="en-US" sz="1600" dirty="0" smtClean="0">
              <a:solidFill>
                <a:schemeClr val="tx2"/>
              </a:solidFill>
            </a:rPr>
            <a:t>Network</a:t>
          </a:r>
          <a:endParaRPr lang="en-US" sz="1600" dirty="0">
            <a:solidFill>
              <a:schemeClr val="tx2"/>
            </a:solidFill>
          </a:endParaRPr>
        </a:p>
      </dgm:t>
    </dgm:pt>
    <dgm:pt modelId="{DA13BCE1-7B7E-480A-9217-878E0B4EC09D}" type="parTrans" cxnId="{7166DDE6-6A12-4302-A6C6-55984EC76B81}">
      <dgm:prSet/>
      <dgm:spPr/>
      <dgm:t>
        <a:bodyPr/>
        <a:lstStyle/>
        <a:p>
          <a:endParaRPr lang="en-US" sz="1600"/>
        </a:p>
      </dgm:t>
    </dgm:pt>
    <dgm:pt modelId="{B3B9B57C-722C-4DD8-AE7C-1F2430AE9F07}" type="sibTrans" cxnId="{7166DDE6-6A12-4302-A6C6-55984EC76B81}">
      <dgm:prSet/>
      <dgm:spPr/>
      <dgm:t>
        <a:bodyPr/>
        <a:lstStyle/>
        <a:p>
          <a:endParaRPr lang="en-US" sz="1600"/>
        </a:p>
      </dgm:t>
    </dgm:pt>
    <dgm:pt modelId="{016FCAC2-B173-473B-8D94-77C34371C44B}">
      <dgm:prSet phldrT="[Text]" custT="1"/>
      <dgm:spPr>
        <a:solidFill>
          <a:schemeClr val="bg1">
            <a:lumMod val="85000"/>
          </a:schemeClr>
        </a:solidFill>
        <a:ln>
          <a:solidFill>
            <a:schemeClr val="bg1">
              <a:lumMod val="65000"/>
            </a:schemeClr>
          </a:solidFill>
          <a:prstDash val="dash"/>
        </a:ln>
      </dgm:spPr>
      <dgm:t>
        <a:bodyPr/>
        <a:lstStyle/>
        <a:p>
          <a:r>
            <a:rPr lang="en-US" sz="1600" dirty="0" smtClean="0">
              <a:solidFill>
                <a:schemeClr val="tx2"/>
              </a:solidFill>
            </a:rPr>
            <a:t>End User Hardware</a:t>
          </a:r>
          <a:endParaRPr lang="en-US" sz="1600" dirty="0">
            <a:solidFill>
              <a:schemeClr val="tx2"/>
            </a:solidFill>
          </a:endParaRPr>
        </a:p>
      </dgm:t>
    </dgm:pt>
    <dgm:pt modelId="{69BA7FA4-EC63-4AE4-8EAC-E0BAD389A1F0}" type="parTrans" cxnId="{DECF7E27-BDB3-4EBC-95A8-1BF2EDB2E6FE}">
      <dgm:prSet/>
      <dgm:spPr/>
      <dgm:t>
        <a:bodyPr/>
        <a:lstStyle/>
        <a:p>
          <a:endParaRPr lang="en-US" sz="1600"/>
        </a:p>
      </dgm:t>
    </dgm:pt>
    <dgm:pt modelId="{DDE4ED3A-4E9B-4EA4-8757-E42AFB48C717}" type="sibTrans" cxnId="{DECF7E27-BDB3-4EBC-95A8-1BF2EDB2E6FE}">
      <dgm:prSet/>
      <dgm:spPr/>
      <dgm:t>
        <a:bodyPr/>
        <a:lstStyle/>
        <a:p>
          <a:endParaRPr lang="en-US" sz="1600"/>
        </a:p>
      </dgm:t>
    </dgm:pt>
    <dgm:pt modelId="{E14FBE2D-109D-4342-B9D9-8C3FFDF32D2F}">
      <dgm:prSet phldrT="[Text]" custT="1"/>
      <dgm:spPr>
        <a:solidFill>
          <a:schemeClr val="bg1">
            <a:lumMod val="85000"/>
          </a:schemeClr>
        </a:solidFill>
        <a:ln>
          <a:solidFill>
            <a:schemeClr val="bg1">
              <a:lumMod val="65000"/>
            </a:schemeClr>
          </a:solidFill>
          <a:prstDash val="dash"/>
        </a:ln>
      </dgm:spPr>
      <dgm:t>
        <a:bodyPr/>
        <a:lstStyle/>
        <a:p>
          <a:r>
            <a:rPr lang="en-US" sz="1600" dirty="0" smtClean="0">
              <a:solidFill>
                <a:schemeClr val="tx2"/>
              </a:solidFill>
            </a:rPr>
            <a:t>End User Operating System</a:t>
          </a:r>
          <a:endParaRPr lang="en-US" sz="1600" dirty="0">
            <a:solidFill>
              <a:schemeClr val="tx2"/>
            </a:solidFill>
          </a:endParaRPr>
        </a:p>
      </dgm:t>
    </dgm:pt>
    <dgm:pt modelId="{42DA55D4-88AE-4E49-B99A-4AE6CACD928C}" type="parTrans" cxnId="{3426DD25-FB57-4AE0-BC0E-A10F2D18B9BB}">
      <dgm:prSet/>
      <dgm:spPr/>
      <dgm:t>
        <a:bodyPr/>
        <a:lstStyle/>
        <a:p>
          <a:endParaRPr lang="en-US" sz="1600"/>
        </a:p>
      </dgm:t>
    </dgm:pt>
    <dgm:pt modelId="{3853295E-EF77-4848-9FD7-2EEC287571C3}" type="sibTrans" cxnId="{3426DD25-FB57-4AE0-BC0E-A10F2D18B9BB}">
      <dgm:prSet/>
      <dgm:spPr/>
      <dgm:t>
        <a:bodyPr/>
        <a:lstStyle/>
        <a:p>
          <a:endParaRPr lang="en-US" sz="1600"/>
        </a:p>
      </dgm:t>
    </dgm:pt>
    <dgm:pt modelId="{F25E4F55-4A6D-4FBE-A94A-5BE09C425606}">
      <dgm:prSet phldrT="[Text]" custT="1"/>
      <dgm:spPr>
        <a:ln>
          <a:solidFill>
            <a:schemeClr val="tx2"/>
          </a:solidFill>
        </a:ln>
      </dgm:spPr>
      <dgm:t>
        <a:bodyPr/>
        <a:lstStyle/>
        <a:p>
          <a:r>
            <a:rPr lang="en-US" sz="1600" dirty="0" smtClean="0"/>
            <a:t>End User Application</a:t>
          </a:r>
          <a:endParaRPr lang="en-US" sz="1600" dirty="0"/>
        </a:p>
      </dgm:t>
    </dgm:pt>
    <dgm:pt modelId="{A0323394-62B7-47CF-9B0E-FBAB9CE9B237}" type="parTrans" cxnId="{F4645F42-9525-4D2D-9399-7924B71D9F50}">
      <dgm:prSet/>
      <dgm:spPr/>
      <dgm:t>
        <a:bodyPr/>
        <a:lstStyle/>
        <a:p>
          <a:endParaRPr lang="en-US" sz="1600"/>
        </a:p>
      </dgm:t>
    </dgm:pt>
    <dgm:pt modelId="{4AA2AF13-B9B7-4210-A96C-9402835CC1F8}" type="sibTrans" cxnId="{F4645F42-9525-4D2D-9399-7924B71D9F50}">
      <dgm:prSet/>
      <dgm:spPr/>
      <dgm:t>
        <a:bodyPr/>
        <a:lstStyle/>
        <a:p>
          <a:endParaRPr lang="en-US" sz="1600"/>
        </a:p>
      </dgm:t>
    </dgm:pt>
    <dgm:pt modelId="{CF3AB953-4105-4998-B4BA-ED1F264EADC1}">
      <dgm:prSet phldrT="[Text]" custT="1"/>
      <dgm:spPr>
        <a:ln>
          <a:solidFill>
            <a:schemeClr val="tx2"/>
          </a:solidFill>
        </a:ln>
      </dgm:spPr>
      <dgm:t>
        <a:bodyPr/>
        <a:lstStyle/>
        <a:p>
          <a:r>
            <a:rPr lang="en-US" sz="1600" dirty="0" smtClean="0"/>
            <a:t>Internet/ Cloud &amp; CDNs</a:t>
          </a:r>
          <a:endParaRPr lang="en-US" sz="1600" dirty="0"/>
        </a:p>
      </dgm:t>
    </dgm:pt>
    <dgm:pt modelId="{3A4F86FB-6582-4A77-B3B8-1E77C8FD0F15}" type="parTrans" cxnId="{A4B93A0E-36EB-42D4-A959-25DABAD71D43}">
      <dgm:prSet/>
      <dgm:spPr/>
      <dgm:t>
        <a:bodyPr/>
        <a:lstStyle/>
        <a:p>
          <a:endParaRPr lang="en-US" sz="1600"/>
        </a:p>
      </dgm:t>
    </dgm:pt>
    <dgm:pt modelId="{586A12B9-1607-44DB-8959-902AC124FAFE}" type="sibTrans" cxnId="{A4B93A0E-36EB-42D4-A959-25DABAD71D43}">
      <dgm:prSet/>
      <dgm:spPr/>
      <dgm:t>
        <a:bodyPr/>
        <a:lstStyle/>
        <a:p>
          <a:endParaRPr lang="en-US" sz="1600"/>
        </a:p>
      </dgm:t>
    </dgm:pt>
    <dgm:pt modelId="{EA75DF81-5789-4A49-8460-67C44E2ADCBB}" type="pres">
      <dgm:prSet presAssocID="{A182EF7F-34B6-4AE6-85CC-C1F75E5EF701}" presName="Name0" presStyleCnt="0">
        <dgm:presLayoutVars>
          <dgm:dir/>
          <dgm:animLvl val="lvl"/>
          <dgm:resizeHandles val="exact"/>
        </dgm:presLayoutVars>
      </dgm:prSet>
      <dgm:spPr/>
    </dgm:pt>
    <dgm:pt modelId="{FEB766E4-6538-46D1-A32A-E3F2F57CA554}" type="pres">
      <dgm:prSet presAssocID="{CF3AB953-4105-4998-B4BA-ED1F264EADC1}" presName="parTxOnly" presStyleLbl="node1" presStyleIdx="0" presStyleCnt="5">
        <dgm:presLayoutVars>
          <dgm:chMax val="0"/>
          <dgm:chPref val="0"/>
          <dgm:bulletEnabled val="1"/>
        </dgm:presLayoutVars>
      </dgm:prSet>
      <dgm:spPr/>
      <dgm:t>
        <a:bodyPr/>
        <a:lstStyle/>
        <a:p>
          <a:endParaRPr lang="en-US"/>
        </a:p>
      </dgm:t>
    </dgm:pt>
    <dgm:pt modelId="{D11C28F1-AC1B-4015-82EA-1FE7E2A4B9E5}" type="pres">
      <dgm:prSet presAssocID="{586A12B9-1607-44DB-8959-902AC124FAFE}" presName="parTxOnlySpace" presStyleCnt="0"/>
      <dgm:spPr/>
    </dgm:pt>
    <dgm:pt modelId="{E7248F5F-4E14-45B5-9033-87A9A53BC750}" type="pres">
      <dgm:prSet presAssocID="{0523CCBC-B4BA-437B-868F-12923518B834}" presName="parTxOnly" presStyleLbl="node1" presStyleIdx="1" presStyleCnt="5">
        <dgm:presLayoutVars>
          <dgm:chMax val="0"/>
          <dgm:chPref val="0"/>
          <dgm:bulletEnabled val="1"/>
        </dgm:presLayoutVars>
      </dgm:prSet>
      <dgm:spPr/>
      <dgm:t>
        <a:bodyPr/>
        <a:lstStyle/>
        <a:p>
          <a:endParaRPr lang="en-US"/>
        </a:p>
      </dgm:t>
    </dgm:pt>
    <dgm:pt modelId="{F3CA5683-448B-4EC7-8133-6D38F29F85E6}" type="pres">
      <dgm:prSet presAssocID="{B3B9B57C-722C-4DD8-AE7C-1F2430AE9F07}" presName="parTxOnlySpace" presStyleCnt="0"/>
      <dgm:spPr/>
    </dgm:pt>
    <dgm:pt modelId="{74DAA706-A415-4AD0-921E-FD7D71615397}" type="pres">
      <dgm:prSet presAssocID="{016FCAC2-B173-473B-8D94-77C34371C44B}" presName="parTxOnly" presStyleLbl="node1" presStyleIdx="2" presStyleCnt="5">
        <dgm:presLayoutVars>
          <dgm:chMax val="0"/>
          <dgm:chPref val="0"/>
          <dgm:bulletEnabled val="1"/>
        </dgm:presLayoutVars>
      </dgm:prSet>
      <dgm:spPr/>
      <dgm:t>
        <a:bodyPr/>
        <a:lstStyle/>
        <a:p>
          <a:endParaRPr lang="en-US"/>
        </a:p>
      </dgm:t>
    </dgm:pt>
    <dgm:pt modelId="{1877CAEC-AB87-45A3-B64C-FEB70861C84B}" type="pres">
      <dgm:prSet presAssocID="{DDE4ED3A-4E9B-4EA4-8757-E42AFB48C717}" presName="parTxOnlySpace" presStyleCnt="0"/>
      <dgm:spPr/>
    </dgm:pt>
    <dgm:pt modelId="{A719AAC2-010F-4045-8BD8-A87EB87F35EE}" type="pres">
      <dgm:prSet presAssocID="{E14FBE2D-109D-4342-B9D9-8C3FFDF32D2F}" presName="parTxOnly" presStyleLbl="node1" presStyleIdx="3" presStyleCnt="5">
        <dgm:presLayoutVars>
          <dgm:chMax val="0"/>
          <dgm:chPref val="0"/>
          <dgm:bulletEnabled val="1"/>
        </dgm:presLayoutVars>
      </dgm:prSet>
      <dgm:spPr/>
      <dgm:t>
        <a:bodyPr/>
        <a:lstStyle/>
        <a:p>
          <a:endParaRPr lang="en-US"/>
        </a:p>
      </dgm:t>
    </dgm:pt>
    <dgm:pt modelId="{6C629816-E441-42F9-ABB7-72DCEBC6CA3E}" type="pres">
      <dgm:prSet presAssocID="{3853295E-EF77-4848-9FD7-2EEC287571C3}" presName="parTxOnlySpace" presStyleCnt="0"/>
      <dgm:spPr/>
    </dgm:pt>
    <dgm:pt modelId="{4CA28247-9047-443D-BB19-E09D99D01E97}" type="pres">
      <dgm:prSet presAssocID="{F25E4F55-4A6D-4FBE-A94A-5BE09C425606}" presName="parTxOnly" presStyleLbl="node1" presStyleIdx="4" presStyleCnt="5">
        <dgm:presLayoutVars>
          <dgm:chMax val="0"/>
          <dgm:chPref val="0"/>
          <dgm:bulletEnabled val="1"/>
        </dgm:presLayoutVars>
      </dgm:prSet>
      <dgm:spPr/>
      <dgm:t>
        <a:bodyPr/>
        <a:lstStyle/>
        <a:p>
          <a:endParaRPr lang="en-US"/>
        </a:p>
      </dgm:t>
    </dgm:pt>
  </dgm:ptLst>
  <dgm:cxnLst>
    <dgm:cxn modelId="{A4B93A0E-36EB-42D4-A959-25DABAD71D43}" srcId="{A182EF7F-34B6-4AE6-85CC-C1F75E5EF701}" destId="{CF3AB953-4105-4998-B4BA-ED1F264EADC1}" srcOrd="0" destOrd="0" parTransId="{3A4F86FB-6582-4A77-B3B8-1E77C8FD0F15}" sibTransId="{586A12B9-1607-44DB-8959-902AC124FAFE}"/>
    <dgm:cxn modelId="{36F24853-F50A-40A9-899E-73520371B3BA}" type="presOf" srcId="{016FCAC2-B173-473B-8D94-77C34371C44B}" destId="{74DAA706-A415-4AD0-921E-FD7D71615397}" srcOrd="0" destOrd="0" presId="urn:microsoft.com/office/officeart/2005/8/layout/chevron1"/>
    <dgm:cxn modelId="{3D833ACA-4FB4-4E5F-9CE3-506F363595FF}" type="presOf" srcId="{F25E4F55-4A6D-4FBE-A94A-5BE09C425606}" destId="{4CA28247-9047-443D-BB19-E09D99D01E97}" srcOrd="0" destOrd="0" presId="urn:microsoft.com/office/officeart/2005/8/layout/chevron1"/>
    <dgm:cxn modelId="{AC2F2910-1B51-42BD-B329-3F4D49100638}" type="presOf" srcId="{CF3AB953-4105-4998-B4BA-ED1F264EADC1}" destId="{FEB766E4-6538-46D1-A32A-E3F2F57CA554}" srcOrd="0" destOrd="0" presId="urn:microsoft.com/office/officeart/2005/8/layout/chevron1"/>
    <dgm:cxn modelId="{3426DD25-FB57-4AE0-BC0E-A10F2D18B9BB}" srcId="{A182EF7F-34B6-4AE6-85CC-C1F75E5EF701}" destId="{E14FBE2D-109D-4342-B9D9-8C3FFDF32D2F}" srcOrd="3" destOrd="0" parTransId="{42DA55D4-88AE-4E49-B99A-4AE6CACD928C}" sibTransId="{3853295E-EF77-4848-9FD7-2EEC287571C3}"/>
    <dgm:cxn modelId="{7166DDE6-6A12-4302-A6C6-55984EC76B81}" srcId="{A182EF7F-34B6-4AE6-85CC-C1F75E5EF701}" destId="{0523CCBC-B4BA-437B-868F-12923518B834}" srcOrd="1" destOrd="0" parTransId="{DA13BCE1-7B7E-480A-9217-878E0B4EC09D}" sibTransId="{B3B9B57C-722C-4DD8-AE7C-1F2430AE9F07}"/>
    <dgm:cxn modelId="{72E51E60-A912-4ADB-B1D9-322AD75144CB}" type="presOf" srcId="{A182EF7F-34B6-4AE6-85CC-C1F75E5EF701}" destId="{EA75DF81-5789-4A49-8460-67C44E2ADCBB}" srcOrd="0" destOrd="0" presId="urn:microsoft.com/office/officeart/2005/8/layout/chevron1"/>
    <dgm:cxn modelId="{DECF7E27-BDB3-4EBC-95A8-1BF2EDB2E6FE}" srcId="{A182EF7F-34B6-4AE6-85CC-C1F75E5EF701}" destId="{016FCAC2-B173-473B-8D94-77C34371C44B}" srcOrd="2" destOrd="0" parTransId="{69BA7FA4-EC63-4AE4-8EAC-E0BAD389A1F0}" sibTransId="{DDE4ED3A-4E9B-4EA4-8757-E42AFB48C717}"/>
    <dgm:cxn modelId="{F4645F42-9525-4D2D-9399-7924B71D9F50}" srcId="{A182EF7F-34B6-4AE6-85CC-C1F75E5EF701}" destId="{F25E4F55-4A6D-4FBE-A94A-5BE09C425606}" srcOrd="4" destOrd="0" parTransId="{A0323394-62B7-47CF-9B0E-FBAB9CE9B237}" sibTransId="{4AA2AF13-B9B7-4210-A96C-9402835CC1F8}"/>
    <dgm:cxn modelId="{2810809F-90E9-441C-847C-2954916F876A}" type="presOf" srcId="{E14FBE2D-109D-4342-B9D9-8C3FFDF32D2F}" destId="{A719AAC2-010F-4045-8BD8-A87EB87F35EE}" srcOrd="0" destOrd="0" presId="urn:microsoft.com/office/officeart/2005/8/layout/chevron1"/>
    <dgm:cxn modelId="{D6DB8805-2132-4EC8-A248-B646659A1265}" type="presOf" srcId="{0523CCBC-B4BA-437B-868F-12923518B834}" destId="{E7248F5F-4E14-45B5-9033-87A9A53BC750}" srcOrd="0" destOrd="0" presId="urn:microsoft.com/office/officeart/2005/8/layout/chevron1"/>
    <dgm:cxn modelId="{58877CB8-7D47-419E-935D-C78C9B31D80F}" type="presParOf" srcId="{EA75DF81-5789-4A49-8460-67C44E2ADCBB}" destId="{FEB766E4-6538-46D1-A32A-E3F2F57CA554}" srcOrd="0" destOrd="0" presId="urn:microsoft.com/office/officeart/2005/8/layout/chevron1"/>
    <dgm:cxn modelId="{38F04FA1-87B2-4F4A-8BAC-A2D38B43F460}" type="presParOf" srcId="{EA75DF81-5789-4A49-8460-67C44E2ADCBB}" destId="{D11C28F1-AC1B-4015-82EA-1FE7E2A4B9E5}" srcOrd="1" destOrd="0" presId="urn:microsoft.com/office/officeart/2005/8/layout/chevron1"/>
    <dgm:cxn modelId="{09F3E44D-6AC5-45E6-8E24-0C5ADC16DAC4}" type="presParOf" srcId="{EA75DF81-5789-4A49-8460-67C44E2ADCBB}" destId="{E7248F5F-4E14-45B5-9033-87A9A53BC750}" srcOrd="2" destOrd="0" presId="urn:microsoft.com/office/officeart/2005/8/layout/chevron1"/>
    <dgm:cxn modelId="{EAEF460A-3546-4AA8-B432-97A339EA9A18}" type="presParOf" srcId="{EA75DF81-5789-4A49-8460-67C44E2ADCBB}" destId="{F3CA5683-448B-4EC7-8133-6D38F29F85E6}" srcOrd="3" destOrd="0" presId="urn:microsoft.com/office/officeart/2005/8/layout/chevron1"/>
    <dgm:cxn modelId="{A9AD9271-AFBD-4EAD-A7DA-E4F2779B5F52}" type="presParOf" srcId="{EA75DF81-5789-4A49-8460-67C44E2ADCBB}" destId="{74DAA706-A415-4AD0-921E-FD7D71615397}" srcOrd="4" destOrd="0" presId="urn:microsoft.com/office/officeart/2005/8/layout/chevron1"/>
    <dgm:cxn modelId="{0BB53E5E-1E92-4D3F-905B-4FF768F55455}" type="presParOf" srcId="{EA75DF81-5789-4A49-8460-67C44E2ADCBB}" destId="{1877CAEC-AB87-45A3-B64C-FEB70861C84B}" srcOrd="5" destOrd="0" presId="urn:microsoft.com/office/officeart/2005/8/layout/chevron1"/>
    <dgm:cxn modelId="{B6F290D5-49F8-47E9-B296-D335AB36ABBE}" type="presParOf" srcId="{EA75DF81-5789-4A49-8460-67C44E2ADCBB}" destId="{A719AAC2-010F-4045-8BD8-A87EB87F35EE}" srcOrd="6" destOrd="0" presId="urn:microsoft.com/office/officeart/2005/8/layout/chevron1"/>
    <dgm:cxn modelId="{3916169A-0219-4CDF-99BD-8C29073975D9}" type="presParOf" srcId="{EA75DF81-5789-4A49-8460-67C44E2ADCBB}" destId="{6C629816-E441-42F9-ABB7-72DCEBC6CA3E}" srcOrd="7" destOrd="0" presId="urn:microsoft.com/office/officeart/2005/8/layout/chevron1"/>
    <dgm:cxn modelId="{8D603835-5FA3-4D12-A785-275DC528CEF3}" type="presParOf" srcId="{EA75DF81-5789-4A49-8460-67C44E2ADCBB}" destId="{4CA28247-9047-443D-BB19-E09D99D01E97}" srcOrd="8" destOrd="0" presId="urn:microsoft.com/office/officeart/2005/8/layout/chevron1"/>
  </dgm:cxnLst>
  <dgm:bg>
    <a:noFill/>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B766E4-6538-46D1-A32A-E3F2F57CA554}">
      <dsp:nvSpPr>
        <dsp:cNvPr id="0" name=""/>
        <dsp:cNvSpPr/>
      </dsp:nvSpPr>
      <dsp:spPr>
        <a:xfrm>
          <a:off x="1912" y="383407"/>
          <a:ext cx="1702460" cy="680984"/>
        </a:xfrm>
        <a:prstGeom prst="chevron">
          <a:avLst/>
        </a:prstGeom>
        <a:solidFill>
          <a:schemeClr val="dk2">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Internet/ Cloud &amp; CDNs</a:t>
          </a:r>
          <a:endParaRPr lang="en-US" sz="1600" kern="1200" dirty="0"/>
        </a:p>
      </dsp:txBody>
      <dsp:txXfrm>
        <a:off x="1912" y="383407"/>
        <a:ext cx="1702460" cy="680984"/>
      </dsp:txXfrm>
    </dsp:sp>
    <dsp:sp modelId="{E7248F5F-4E14-45B5-9033-87A9A53BC750}">
      <dsp:nvSpPr>
        <dsp:cNvPr id="0" name=""/>
        <dsp:cNvSpPr/>
      </dsp:nvSpPr>
      <dsp:spPr>
        <a:xfrm>
          <a:off x="1534127" y="383407"/>
          <a:ext cx="1702460" cy="680984"/>
        </a:xfrm>
        <a:prstGeom prst="chevron">
          <a:avLst/>
        </a:prstGeom>
        <a:solidFill>
          <a:schemeClr val="bg1">
            <a:lumMod val="85000"/>
          </a:schemeClr>
        </a:solidFill>
        <a:ln w="25400" cap="flat" cmpd="sng" algn="ctr">
          <a:solidFill>
            <a:schemeClr val="bg1">
              <a:lumMod val="65000"/>
            </a:schemeClr>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2"/>
              </a:solidFill>
            </a:rPr>
            <a:t>Network</a:t>
          </a:r>
          <a:endParaRPr lang="en-US" sz="1600" kern="1200" dirty="0">
            <a:solidFill>
              <a:schemeClr val="tx2"/>
            </a:solidFill>
          </a:endParaRPr>
        </a:p>
      </dsp:txBody>
      <dsp:txXfrm>
        <a:off x="1534127" y="383407"/>
        <a:ext cx="1702460" cy="680984"/>
      </dsp:txXfrm>
    </dsp:sp>
    <dsp:sp modelId="{74DAA706-A415-4AD0-921E-FD7D71615397}">
      <dsp:nvSpPr>
        <dsp:cNvPr id="0" name=""/>
        <dsp:cNvSpPr/>
      </dsp:nvSpPr>
      <dsp:spPr>
        <a:xfrm>
          <a:off x="3066341" y="383407"/>
          <a:ext cx="1702460" cy="680984"/>
        </a:xfrm>
        <a:prstGeom prst="chevron">
          <a:avLst/>
        </a:prstGeom>
        <a:solidFill>
          <a:schemeClr val="bg1">
            <a:lumMod val="85000"/>
          </a:schemeClr>
        </a:solidFill>
        <a:ln w="25400" cap="flat" cmpd="sng" algn="ctr">
          <a:solidFill>
            <a:schemeClr val="bg1">
              <a:lumMod val="65000"/>
            </a:schemeClr>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2"/>
              </a:solidFill>
            </a:rPr>
            <a:t>End User Hardware</a:t>
          </a:r>
          <a:endParaRPr lang="en-US" sz="1600" kern="1200" dirty="0">
            <a:solidFill>
              <a:schemeClr val="tx2"/>
            </a:solidFill>
          </a:endParaRPr>
        </a:p>
      </dsp:txBody>
      <dsp:txXfrm>
        <a:off x="3066341" y="383407"/>
        <a:ext cx="1702460" cy="680984"/>
      </dsp:txXfrm>
    </dsp:sp>
    <dsp:sp modelId="{A719AAC2-010F-4045-8BD8-A87EB87F35EE}">
      <dsp:nvSpPr>
        <dsp:cNvPr id="0" name=""/>
        <dsp:cNvSpPr/>
      </dsp:nvSpPr>
      <dsp:spPr>
        <a:xfrm>
          <a:off x="4598556" y="383407"/>
          <a:ext cx="1702460" cy="680984"/>
        </a:xfrm>
        <a:prstGeom prst="chevron">
          <a:avLst/>
        </a:prstGeom>
        <a:solidFill>
          <a:schemeClr val="bg1">
            <a:lumMod val="85000"/>
          </a:schemeClr>
        </a:solidFill>
        <a:ln w="25400" cap="flat" cmpd="sng" algn="ctr">
          <a:solidFill>
            <a:schemeClr val="bg1">
              <a:lumMod val="65000"/>
            </a:schemeClr>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2"/>
              </a:solidFill>
            </a:rPr>
            <a:t>End User Operating System</a:t>
          </a:r>
          <a:endParaRPr lang="en-US" sz="1600" kern="1200" dirty="0">
            <a:solidFill>
              <a:schemeClr val="tx2"/>
            </a:solidFill>
          </a:endParaRPr>
        </a:p>
      </dsp:txBody>
      <dsp:txXfrm>
        <a:off x="4598556" y="383407"/>
        <a:ext cx="1702460" cy="680984"/>
      </dsp:txXfrm>
    </dsp:sp>
    <dsp:sp modelId="{4CA28247-9047-443D-BB19-E09D99D01E97}">
      <dsp:nvSpPr>
        <dsp:cNvPr id="0" name=""/>
        <dsp:cNvSpPr/>
      </dsp:nvSpPr>
      <dsp:spPr>
        <a:xfrm>
          <a:off x="6130770" y="383407"/>
          <a:ext cx="1702460" cy="680984"/>
        </a:xfrm>
        <a:prstGeom prst="chevron">
          <a:avLst/>
        </a:prstGeom>
        <a:solidFill>
          <a:schemeClr val="dk2">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End User Application</a:t>
          </a:r>
          <a:endParaRPr lang="en-US" sz="1600" kern="1200" dirty="0"/>
        </a:p>
      </dsp:txBody>
      <dsp:txXfrm>
        <a:off x="6130770" y="383407"/>
        <a:ext cx="1702460" cy="68098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663554-1A79-4313-890C-5E8532B46D65}" type="datetimeFigureOut">
              <a:rPr lang="en-US" smtClean="0"/>
              <a:pPr/>
              <a:t>1/20/2011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045D02-867D-4726-A7C4-FC5454DFCC5E}" type="slidenum">
              <a:rPr lang="en-US" smtClean="0"/>
              <a:pPr/>
              <a:t>‹#›</a:t>
            </a:fld>
            <a:endParaRPr lang="en-US"/>
          </a:p>
        </p:txBody>
      </p:sp>
    </p:spTree>
    <p:extLst>
      <p:ext uri="{BB962C8B-B14F-4D97-AF65-F5344CB8AC3E}">
        <p14:creationId xmlns:p14="http://schemas.microsoft.com/office/powerpoint/2010/main" xmlns="" val="3664392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045D02-867D-4726-A7C4-FC5454DFCC5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Examples include:</a:t>
            </a:r>
          </a:p>
          <a:p>
            <a:endParaRPr lang="en-US" dirty="0"/>
          </a:p>
        </p:txBody>
      </p:sp>
      <p:sp>
        <p:nvSpPr>
          <p:cNvPr id="4" name="Slide Number Placeholder 3"/>
          <p:cNvSpPr>
            <a:spLocks noGrp="1"/>
          </p:cNvSpPr>
          <p:nvPr>
            <p:ph type="sldNum" sz="quarter" idx="10"/>
          </p:nvPr>
        </p:nvSpPr>
        <p:spPr/>
        <p:txBody>
          <a:bodyPr/>
          <a:lstStyle/>
          <a:p>
            <a:fld id="{AD045D02-867D-4726-A7C4-FC5454DFCC5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Fraud prevention –</a:t>
            </a:r>
            <a:r>
              <a:rPr lang="en-US" baseline="0" dirty="0" smtClean="0"/>
              <a:t> Visa with </a:t>
            </a:r>
            <a:r>
              <a:rPr lang="en-US" baseline="0" dirty="0" err="1" smtClean="0"/>
              <a:t>Validsoft</a:t>
            </a:r>
            <a:r>
              <a:rPr lang="en-US" baseline="0" dirty="0" smtClean="0"/>
              <a:t> – uses your </a:t>
            </a:r>
            <a:r>
              <a:rPr lang="en-US" baseline="0" dirty="0" err="1" smtClean="0"/>
              <a:t>locatoin</a:t>
            </a:r>
            <a:endParaRPr lang="en-US" dirty="0" smtClean="0"/>
          </a:p>
          <a:p>
            <a:endParaRPr lang="en-US" dirty="0"/>
          </a:p>
        </p:txBody>
      </p:sp>
      <p:sp>
        <p:nvSpPr>
          <p:cNvPr id="4" name="Slide Number Placeholder 3"/>
          <p:cNvSpPr>
            <a:spLocks noGrp="1"/>
          </p:cNvSpPr>
          <p:nvPr>
            <p:ph type="sldNum" sz="quarter" idx="10"/>
          </p:nvPr>
        </p:nvSpPr>
        <p:spPr/>
        <p:txBody>
          <a:bodyPr/>
          <a:lstStyle/>
          <a:p>
            <a:fld id="{AD045D02-867D-4726-A7C4-FC5454DFCC5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device connectivity and</a:t>
            </a:r>
            <a:r>
              <a:rPr lang="en-US" baseline="0" dirty="0" smtClean="0"/>
              <a:t> lower latency could lead to more usage by customers</a:t>
            </a:r>
            <a:endParaRPr lang="en-US" dirty="0"/>
          </a:p>
        </p:txBody>
      </p:sp>
      <p:sp>
        <p:nvSpPr>
          <p:cNvPr id="4" name="Slide Number Placeholder 3"/>
          <p:cNvSpPr>
            <a:spLocks noGrp="1"/>
          </p:cNvSpPr>
          <p:nvPr>
            <p:ph type="sldNum" sz="quarter" idx="10"/>
          </p:nvPr>
        </p:nvSpPr>
        <p:spPr/>
        <p:txBody>
          <a:bodyPr/>
          <a:lstStyle/>
          <a:p>
            <a:fld id="{AD045D02-867D-4726-A7C4-FC5454DFCC5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045D02-867D-4726-A7C4-FC5454DFCC5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045D02-867D-4726-A7C4-FC5454DFCC5E}"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045D02-867D-4726-A7C4-FC5454DFCC5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Much</a:t>
            </a:r>
            <a:r>
              <a:rPr lang="en-US" baseline="0" dirty="0" smtClean="0"/>
              <a:t> of this growth assumes navigation services and child locater services – still a small market today when compared to data revenues</a:t>
            </a:r>
            <a:endParaRPr lang="en-US" dirty="0"/>
          </a:p>
        </p:txBody>
      </p:sp>
      <p:sp>
        <p:nvSpPr>
          <p:cNvPr id="4" name="Slide Number Placeholder 3"/>
          <p:cNvSpPr>
            <a:spLocks noGrp="1"/>
          </p:cNvSpPr>
          <p:nvPr>
            <p:ph type="sldNum" sz="quarter" idx="10"/>
          </p:nvPr>
        </p:nvSpPr>
        <p:spPr/>
        <p:txBody>
          <a:bodyPr/>
          <a:lstStyle/>
          <a:p>
            <a:fld id="{AD045D02-867D-4726-A7C4-FC5454DFCC5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045D02-867D-4726-A7C4-FC5454DFCC5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smtClean="0"/>
              <a:t>Comments – applications starting from top:</a:t>
            </a:r>
          </a:p>
          <a:p>
            <a:pPr algn="l"/>
            <a:r>
              <a:rPr lang="en-US" dirty="0" err="1" smtClean="0"/>
              <a:t>Scvngr</a:t>
            </a:r>
            <a:r>
              <a:rPr lang="en-US" dirty="0" smtClean="0"/>
              <a:t>, </a:t>
            </a:r>
            <a:r>
              <a:rPr lang="en-US" dirty="0" err="1" smtClean="0"/>
              <a:t>Gowalla</a:t>
            </a:r>
            <a:r>
              <a:rPr lang="en-US" dirty="0" smtClean="0"/>
              <a:t>, </a:t>
            </a:r>
            <a:r>
              <a:rPr lang="en-US" dirty="0" err="1" smtClean="0"/>
              <a:t>bizzy</a:t>
            </a:r>
            <a:r>
              <a:rPr lang="en-US" dirty="0" smtClean="0"/>
              <a:t>, foursquare, </a:t>
            </a:r>
            <a:r>
              <a:rPr lang="en-US" dirty="0" err="1" smtClean="0"/>
              <a:t>google</a:t>
            </a:r>
            <a:r>
              <a:rPr lang="en-US" dirty="0" smtClean="0"/>
              <a:t> </a:t>
            </a:r>
            <a:r>
              <a:rPr lang="en-US" dirty="0" err="1" smtClean="0"/>
              <a:t>lattitude</a:t>
            </a:r>
            <a:r>
              <a:rPr lang="en-US" dirty="0" smtClean="0"/>
              <a:t>, </a:t>
            </a:r>
            <a:r>
              <a:rPr lang="en-US" dirty="0" err="1" smtClean="0"/>
              <a:t>findmyiphone</a:t>
            </a:r>
            <a:r>
              <a:rPr lang="en-US" dirty="0" smtClean="0"/>
              <a:t>, </a:t>
            </a:r>
            <a:r>
              <a:rPr lang="en-US" dirty="0" err="1" smtClean="0"/>
              <a:t>cellfire</a:t>
            </a:r>
            <a:r>
              <a:rPr lang="en-US" dirty="0" smtClean="0"/>
              <a:t>, </a:t>
            </a:r>
            <a:r>
              <a:rPr lang="en-US" dirty="0" err="1" smtClean="0"/>
              <a:t>taximagic</a:t>
            </a:r>
            <a:r>
              <a:rPr lang="en-US" dirty="0" smtClean="0"/>
              <a:t>, </a:t>
            </a:r>
            <a:r>
              <a:rPr lang="en-US" dirty="0" err="1" smtClean="0"/>
              <a:t>junaio</a:t>
            </a:r>
            <a:r>
              <a:rPr lang="en-US" baseline="0" dirty="0" smtClean="0"/>
              <a:t> – more popular with younger audience</a:t>
            </a:r>
          </a:p>
          <a:p>
            <a:pPr algn="l"/>
            <a:r>
              <a:rPr lang="en-US" baseline="0" dirty="0" err="1" smtClean="0"/>
              <a:t>Nav</a:t>
            </a:r>
            <a:r>
              <a:rPr lang="en-US" baseline="0" dirty="0" smtClean="0"/>
              <a:t> </a:t>
            </a:r>
            <a:r>
              <a:rPr lang="en-US" baseline="0" dirty="0" err="1" smtClean="0"/>
              <a:t>aps</a:t>
            </a:r>
            <a:r>
              <a:rPr lang="en-US" baseline="0" dirty="0" smtClean="0"/>
              <a:t> and maps have broader demographic appeal </a:t>
            </a:r>
            <a:endParaRPr lang="en-US" dirty="0" smtClean="0"/>
          </a:p>
          <a:p>
            <a:endParaRPr lang="en-US" dirty="0"/>
          </a:p>
        </p:txBody>
      </p:sp>
      <p:sp>
        <p:nvSpPr>
          <p:cNvPr id="4" name="Slide Number Placeholder 3"/>
          <p:cNvSpPr>
            <a:spLocks noGrp="1"/>
          </p:cNvSpPr>
          <p:nvPr>
            <p:ph type="sldNum" sz="quarter" idx="10"/>
          </p:nvPr>
        </p:nvSpPr>
        <p:spPr/>
        <p:txBody>
          <a:bodyPr/>
          <a:lstStyle/>
          <a:p>
            <a:fld id="{AD045D02-867D-4726-A7C4-FC5454DFCC5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045D02-867D-4726-A7C4-FC5454DFCC5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 of US</a:t>
            </a:r>
            <a:r>
              <a:rPr lang="en-US" baseline="0" dirty="0" smtClean="0"/>
              <a:t> online adults have used LBS on their mobile phones</a:t>
            </a:r>
          </a:p>
          <a:p>
            <a:endParaRPr lang="en-US" baseline="0" dirty="0" smtClean="0"/>
          </a:p>
          <a:p>
            <a:r>
              <a:rPr lang="en-US" baseline="0" dirty="0" smtClean="0"/>
              <a:t>Geo-social application providers like </a:t>
            </a:r>
            <a:r>
              <a:rPr lang="en-US" baseline="0" dirty="0" err="1" smtClean="0"/>
              <a:t>Foursquared</a:t>
            </a:r>
            <a:r>
              <a:rPr lang="en-US" baseline="0" dirty="0" smtClean="0"/>
              <a:t>, </a:t>
            </a:r>
            <a:r>
              <a:rPr lang="en-US" baseline="0" dirty="0" err="1" smtClean="0"/>
              <a:t>Loopt</a:t>
            </a:r>
            <a:endParaRPr lang="en-US" dirty="0"/>
          </a:p>
        </p:txBody>
      </p:sp>
      <p:sp>
        <p:nvSpPr>
          <p:cNvPr id="4" name="Slide Number Placeholder 3"/>
          <p:cNvSpPr>
            <a:spLocks noGrp="1"/>
          </p:cNvSpPr>
          <p:nvPr>
            <p:ph type="sldNum" sz="quarter" idx="10"/>
          </p:nvPr>
        </p:nvSpPr>
        <p:spPr/>
        <p:txBody>
          <a:bodyPr/>
          <a:lstStyle/>
          <a:p>
            <a:fld id="{AD045D02-867D-4726-A7C4-FC5454DFCC5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045D02-867D-4726-A7C4-FC5454DFCC5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045D02-867D-4726-A7C4-FC5454DFCC5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616DFF-18F4-4ACF-BF85-5DF77D6BDA4C}" type="datetimeFigureOut">
              <a:rPr lang="en-US" smtClean="0"/>
              <a:pPr/>
              <a:t>1/20/2011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16DFF-18F4-4ACF-BF85-5DF77D6BDA4C}" type="datetimeFigureOut">
              <a:rPr lang="en-US" smtClean="0"/>
              <a:pPr/>
              <a:t>1/20/2011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16DFF-18F4-4ACF-BF85-5DF77D6BDA4C}" type="datetimeFigureOut">
              <a:rPr lang="en-US" smtClean="0"/>
              <a:pPr/>
              <a:t>1/20/2011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16DFF-18F4-4ACF-BF85-5DF77D6BDA4C}" type="datetimeFigureOut">
              <a:rPr lang="en-US" smtClean="0"/>
              <a:pPr/>
              <a:t>1/20/2011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616DFF-18F4-4ACF-BF85-5DF77D6BDA4C}" type="datetimeFigureOut">
              <a:rPr lang="en-US" smtClean="0"/>
              <a:pPr/>
              <a:t>1/20/2011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616DFF-18F4-4ACF-BF85-5DF77D6BDA4C}" type="datetimeFigureOut">
              <a:rPr lang="en-US" smtClean="0"/>
              <a:pPr/>
              <a:t>1/20/2011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616DFF-18F4-4ACF-BF85-5DF77D6BDA4C}" type="datetimeFigureOut">
              <a:rPr lang="en-US" smtClean="0"/>
              <a:pPr/>
              <a:t>1/20/2011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616DFF-18F4-4ACF-BF85-5DF77D6BDA4C}" type="datetimeFigureOut">
              <a:rPr lang="en-US" smtClean="0"/>
              <a:pPr/>
              <a:t>1/20/2011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16DFF-18F4-4ACF-BF85-5DF77D6BDA4C}" type="datetimeFigureOut">
              <a:rPr lang="en-US" smtClean="0"/>
              <a:pPr/>
              <a:t>1/20/2011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16DFF-18F4-4ACF-BF85-5DF77D6BDA4C}" type="datetimeFigureOut">
              <a:rPr lang="en-US" smtClean="0"/>
              <a:pPr/>
              <a:t>1/20/2011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16DFF-18F4-4ACF-BF85-5DF77D6BDA4C}" type="datetimeFigureOut">
              <a:rPr lang="en-US" smtClean="0"/>
              <a:pPr/>
              <a:t>1/20/2011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616DFF-18F4-4ACF-BF85-5DF77D6BDA4C}" type="datetimeFigureOut">
              <a:rPr lang="en-US" smtClean="0"/>
              <a:pPr/>
              <a:t>1/20/2011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5748A-FAE1-4E3E-91D9-758FE9294B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0.jpeg"/><Relationship Id="rId13" Type="http://schemas.openxmlformats.org/officeDocument/2006/relationships/image" Target="../media/image65.jpeg"/><Relationship Id="rId18" Type="http://schemas.openxmlformats.org/officeDocument/2006/relationships/image" Target="../media/image70.jpeg"/><Relationship Id="rId26" Type="http://schemas.openxmlformats.org/officeDocument/2006/relationships/image" Target="../media/image78.png"/><Relationship Id="rId3" Type="http://schemas.openxmlformats.org/officeDocument/2006/relationships/image" Target="../media/image55.jpeg"/><Relationship Id="rId21" Type="http://schemas.openxmlformats.org/officeDocument/2006/relationships/image" Target="../media/image73.png"/><Relationship Id="rId7" Type="http://schemas.openxmlformats.org/officeDocument/2006/relationships/image" Target="../media/image59.jpeg"/><Relationship Id="rId12" Type="http://schemas.openxmlformats.org/officeDocument/2006/relationships/image" Target="../media/image64.jpeg"/><Relationship Id="rId17" Type="http://schemas.openxmlformats.org/officeDocument/2006/relationships/image" Target="../media/image69.png"/><Relationship Id="rId25" Type="http://schemas.openxmlformats.org/officeDocument/2006/relationships/image" Target="../media/image77.png"/><Relationship Id="rId2" Type="http://schemas.openxmlformats.org/officeDocument/2006/relationships/notesSlide" Target="../notesSlides/notesSlide12.xml"/><Relationship Id="rId16" Type="http://schemas.openxmlformats.org/officeDocument/2006/relationships/image" Target="../media/image68.png"/><Relationship Id="rId20" Type="http://schemas.openxmlformats.org/officeDocument/2006/relationships/image" Target="../media/image72.jpeg"/><Relationship Id="rId29"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58.jpeg"/><Relationship Id="rId11" Type="http://schemas.openxmlformats.org/officeDocument/2006/relationships/image" Target="../media/image63.jpeg"/><Relationship Id="rId24" Type="http://schemas.openxmlformats.org/officeDocument/2006/relationships/image" Target="../media/image76.jpeg"/><Relationship Id="rId5" Type="http://schemas.openxmlformats.org/officeDocument/2006/relationships/image" Target="../media/image57.jpeg"/><Relationship Id="rId15" Type="http://schemas.openxmlformats.org/officeDocument/2006/relationships/image" Target="../media/image67.jpeg"/><Relationship Id="rId23" Type="http://schemas.openxmlformats.org/officeDocument/2006/relationships/image" Target="../media/image75.jpeg"/><Relationship Id="rId28" Type="http://schemas.openxmlformats.org/officeDocument/2006/relationships/image" Target="../media/image80.jpeg"/><Relationship Id="rId10" Type="http://schemas.openxmlformats.org/officeDocument/2006/relationships/image" Target="../media/image62.jpeg"/><Relationship Id="rId19" Type="http://schemas.openxmlformats.org/officeDocument/2006/relationships/image" Target="../media/image71.png"/><Relationship Id="rId4" Type="http://schemas.openxmlformats.org/officeDocument/2006/relationships/image" Target="../media/image56.jpeg"/><Relationship Id="rId9" Type="http://schemas.openxmlformats.org/officeDocument/2006/relationships/image" Target="../media/image61.png"/><Relationship Id="rId14" Type="http://schemas.openxmlformats.org/officeDocument/2006/relationships/image" Target="../media/image66.jpeg"/><Relationship Id="rId22" Type="http://schemas.openxmlformats.org/officeDocument/2006/relationships/image" Target="../media/image74.jpeg"/><Relationship Id="rId27" Type="http://schemas.openxmlformats.org/officeDocument/2006/relationships/image" Target="../media/image7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gif"/><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18" Type="http://schemas.openxmlformats.org/officeDocument/2006/relationships/hyperlink" Target="http://images.google.com/imgres?imgurl=http://www.iab.net/mixx2008/38.119.111.213/company_logos/logo_quattrowireless_s.gif&amp;imgrefurl=http://www.iab.net/mixx2008/38.119.111.213/2.8/sponsor_detailb981.html?sponsor_id=204&amp;usg=__H_rYjWfRT0yy1Tex_Ftw8R_RHTE=&amp;h=49&amp;w=115&amp;sz=2&amp;hl=en&amp;start=9&amp;itbs=1&amp;tbnid=VrhdzD9jdolDnM:&amp;tbnh=37&amp;tbnw=87&amp;prev=/images?q=quattro+wireless&amp;hl=en&amp;gbv=2&amp;tbs=isch:1" TargetMode="External"/><Relationship Id="rId26" Type="http://schemas.openxmlformats.org/officeDocument/2006/relationships/image" Target="../media/image33.gif"/><Relationship Id="rId3" Type="http://schemas.openxmlformats.org/officeDocument/2006/relationships/diagramData" Target="../diagrams/data1.xml"/><Relationship Id="rId21" Type="http://schemas.openxmlformats.org/officeDocument/2006/relationships/image" Target="../media/image28.png"/><Relationship Id="rId34" Type="http://schemas.openxmlformats.org/officeDocument/2006/relationships/image" Target="../media/image41.jpeg"/><Relationship Id="rId7" Type="http://schemas.microsoft.com/office/2007/relationships/diagramDrawing" Target="../diagrams/drawing1.xml"/><Relationship Id="rId12" Type="http://schemas.openxmlformats.org/officeDocument/2006/relationships/image" Target="../media/image21.jpeg"/><Relationship Id="rId17" Type="http://schemas.openxmlformats.org/officeDocument/2006/relationships/image" Target="../media/image25.jpeg"/><Relationship Id="rId25" Type="http://schemas.openxmlformats.org/officeDocument/2006/relationships/image" Target="../media/image32.jpeg"/><Relationship Id="rId33" Type="http://schemas.openxmlformats.org/officeDocument/2006/relationships/image" Target="../media/image40.png"/><Relationship Id="rId38" Type="http://schemas.openxmlformats.org/officeDocument/2006/relationships/image" Target="../media/image45.jpeg"/><Relationship Id="rId2" Type="http://schemas.openxmlformats.org/officeDocument/2006/relationships/notesSlide" Target="../notesSlides/notesSlide6.xml"/><Relationship Id="rId16" Type="http://schemas.openxmlformats.org/officeDocument/2006/relationships/hyperlink" Target="http://images.google.com/imgres?imgurl=http://pulse2.com/wp-content/uploads/2009/11/millennial-media.gif&amp;imgrefurl=http://pulse2.com/category/millenial-media/&amp;usg=__LrKiYIlc0CqQYBRnW1qGcSUu9Nk=&amp;h=103&amp;w=230&amp;sz=5&amp;hl=en&amp;start=1&amp;itbs=1&amp;tbnid=XzI6JdyvA_a7TM:&amp;tbnh=48&amp;tbnw=108&amp;prev=/images?q=millennial+media&amp;hl=en&amp;sa=G&amp;gbv=2&amp;tbs=isch:1" TargetMode="External"/><Relationship Id="rId20" Type="http://schemas.openxmlformats.org/officeDocument/2006/relationships/image" Target="../media/image27.jpeg"/><Relationship Id="rId29"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0.jpeg"/><Relationship Id="rId24" Type="http://schemas.openxmlformats.org/officeDocument/2006/relationships/image" Target="../media/image31.jpeg"/><Relationship Id="rId32" Type="http://schemas.openxmlformats.org/officeDocument/2006/relationships/image" Target="../media/image39.jpeg"/><Relationship Id="rId37" Type="http://schemas.openxmlformats.org/officeDocument/2006/relationships/image" Target="../media/image44.jpeg"/><Relationship Id="rId5" Type="http://schemas.openxmlformats.org/officeDocument/2006/relationships/diagramQuickStyle" Target="../diagrams/quickStyle1.xml"/><Relationship Id="rId15" Type="http://schemas.openxmlformats.org/officeDocument/2006/relationships/image" Target="../media/image24.png"/><Relationship Id="rId23" Type="http://schemas.openxmlformats.org/officeDocument/2006/relationships/image" Target="../media/image30.jpeg"/><Relationship Id="rId28" Type="http://schemas.openxmlformats.org/officeDocument/2006/relationships/image" Target="../media/image35.png"/><Relationship Id="rId36" Type="http://schemas.openxmlformats.org/officeDocument/2006/relationships/image" Target="../media/image43.jpeg"/><Relationship Id="rId10" Type="http://schemas.openxmlformats.org/officeDocument/2006/relationships/image" Target="../media/image19.png"/><Relationship Id="rId19" Type="http://schemas.openxmlformats.org/officeDocument/2006/relationships/image" Target="../media/image26.jpeg"/><Relationship Id="rId31" Type="http://schemas.openxmlformats.org/officeDocument/2006/relationships/image" Target="../media/image38.png"/><Relationship Id="rId4" Type="http://schemas.openxmlformats.org/officeDocument/2006/relationships/diagramLayout" Target="../diagrams/layout1.xml"/><Relationship Id="rId9" Type="http://schemas.openxmlformats.org/officeDocument/2006/relationships/image" Target="../media/image18.jpeg"/><Relationship Id="rId14" Type="http://schemas.openxmlformats.org/officeDocument/2006/relationships/image" Target="../media/image23.jpe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jpeg"/><Relationship Id="rId35" Type="http://schemas.openxmlformats.org/officeDocument/2006/relationships/image" Target="../media/image42.jpeg"/></Relationships>
</file>

<file path=ppt/slides/_rels/slide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9.jpe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jpeg"/><Relationship Id="rId9" Type="http://schemas.openxmlformats.org/officeDocument/2006/relationships/image" Target="../media/image52.png"/></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33600" y="609600"/>
            <a:ext cx="6858000" cy="1077218"/>
          </a:xfrm>
          <a:prstGeom prst="rect">
            <a:avLst/>
          </a:prstGeom>
          <a:noFill/>
        </p:spPr>
        <p:txBody>
          <a:bodyPr wrap="square" rtlCol="0">
            <a:spAutoFit/>
          </a:bodyPr>
          <a:lstStyle/>
          <a:p>
            <a:r>
              <a:rPr lang="en-US" sz="3200" b="1" dirty="0" smtClean="0"/>
              <a:t>How Carriers Can Win the Application Wars with Location Based Services?</a:t>
            </a:r>
            <a:endParaRPr lang="en-US" sz="3200" b="1" dirty="0"/>
          </a:p>
        </p:txBody>
      </p:sp>
      <p:sp>
        <p:nvSpPr>
          <p:cNvPr id="3" name="TextBox 2"/>
          <p:cNvSpPr txBox="1"/>
          <p:nvPr/>
        </p:nvSpPr>
        <p:spPr>
          <a:xfrm>
            <a:off x="3276600" y="1676400"/>
            <a:ext cx="3200400" cy="646331"/>
          </a:xfrm>
          <a:prstGeom prst="rect">
            <a:avLst/>
          </a:prstGeom>
          <a:noFill/>
        </p:spPr>
        <p:txBody>
          <a:bodyPr wrap="square" rtlCol="0">
            <a:spAutoFit/>
          </a:bodyPr>
          <a:lstStyle/>
          <a:p>
            <a:r>
              <a:rPr lang="en-US" b="1" dirty="0" smtClean="0"/>
              <a:t>Michael Grossi, Director</a:t>
            </a:r>
          </a:p>
          <a:p>
            <a:r>
              <a:rPr lang="en-US" sz="1600" b="1" dirty="0" smtClean="0"/>
              <a:t>Altman Vilandrie &amp; Co</a:t>
            </a:r>
            <a:r>
              <a:rPr lang="en-US" b="1" dirty="0" smtClean="0"/>
              <a:t>.</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5962"/>
            <a:ext cx="8229600" cy="808038"/>
          </a:xfrm>
        </p:spPr>
        <p:txBody>
          <a:bodyPr>
            <a:normAutofit/>
          </a:bodyPr>
          <a:lstStyle/>
          <a:p>
            <a:r>
              <a:rPr lang="en-US" sz="3200" dirty="0" smtClean="0"/>
              <a:t>Enterprise LBS may Present Greater Opportunity </a:t>
            </a:r>
            <a:endParaRPr lang="en-US" sz="3200" dirty="0"/>
          </a:p>
        </p:txBody>
      </p:sp>
      <p:sp>
        <p:nvSpPr>
          <p:cNvPr id="15" name="TextBox 14"/>
          <p:cNvSpPr txBox="1"/>
          <p:nvPr/>
        </p:nvSpPr>
        <p:spPr>
          <a:xfrm>
            <a:off x="838200" y="1647885"/>
            <a:ext cx="7467600" cy="4247317"/>
          </a:xfrm>
          <a:prstGeom prst="rect">
            <a:avLst/>
          </a:prstGeom>
          <a:noFill/>
        </p:spPr>
        <p:txBody>
          <a:bodyPr wrap="square" rtlCol="0">
            <a:spAutoFit/>
          </a:bodyPr>
          <a:lstStyle/>
          <a:p>
            <a:pPr marL="114300" indent="-114300">
              <a:buFont typeface="Arial" pitchFamily="34" charset="0"/>
              <a:buChar char="•"/>
            </a:pPr>
            <a:r>
              <a:rPr lang="en-US" dirty="0" smtClean="0"/>
              <a:t>Carrier can have more </a:t>
            </a:r>
            <a:r>
              <a:rPr lang="en-US" b="1" dirty="0" smtClean="0"/>
              <a:t>direct involvement </a:t>
            </a:r>
            <a:r>
              <a:rPr lang="en-US" dirty="0" smtClean="0"/>
              <a:t>in the enterprise model than consumer</a:t>
            </a:r>
          </a:p>
          <a:p>
            <a:pPr marL="114300" indent="-114300">
              <a:buFont typeface="Arial" pitchFamily="34" charset="0"/>
              <a:buChar char="•"/>
            </a:pPr>
            <a:endParaRPr lang="en-US" dirty="0" smtClean="0"/>
          </a:p>
          <a:p>
            <a:pPr marL="114300" indent="-114300">
              <a:buFont typeface="Arial" pitchFamily="34" charset="0"/>
              <a:buChar char="•"/>
            </a:pPr>
            <a:r>
              <a:rPr lang="en-US" dirty="0" smtClean="0"/>
              <a:t>Carriers provide solution expertise direct to large enterprises and businesses</a:t>
            </a:r>
          </a:p>
          <a:p>
            <a:pPr marL="114300" indent="-114300">
              <a:buFont typeface="Arial" pitchFamily="34" charset="0"/>
              <a:buChar char="•"/>
            </a:pPr>
            <a:endParaRPr lang="en-US" dirty="0" smtClean="0"/>
          </a:p>
          <a:p>
            <a:pPr marL="114300" indent="-114300">
              <a:buFont typeface="Arial" pitchFamily="34" charset="0"/>
              <a:buChar char="•"/>
            </a:pPr>
            <a:r>
              <a:rPr lang="en-US" dirty="0" smtClean="0"/>
              <a:t>Many M2M and </a:t>
            </a:r>
            <a:r>
              <a:rPr lang="en-US" dirty="0" err="1" smtClean="0"/>
              <a:t>Telematics</a:t>
            </a:r>
            <a:r>
              <a:rPr lang="en-US" dirty="0" smtClean="0"/>
              <a:t> solutions leverage LBS to enable solution </a:t>
            </a:r>
          </a:p>
          <a:p>
            <a:pPr marL="114300" indent="-114300">
              <a:buFont typeface="Arial" pitchFamily="34" charset="0"/>
              <a:buChar char="•"/>
            </a:pPr>
            <a:endParaRPr lang="en-US" dirty="0" smtClean="0"/>
          </a:p>
          <a:p>
            <a:pPr marL="114300" indent="-114300">
              <a:buFont typeface="Arial" pitchFamily="34" charset="0"/>
              <a:buChar char="•"/>
            </a:pPr>
            <a:r>
              <a:rPr lang="en-US" dirty="0" smtClean="0"/>
              <a:t>ATT, Verizon and Sprint – each have their own in-house M2M and LBS experts and provide solution expertise to their customers</a:t>
            </a:r>
          </a:p>
          <a:p>
            <a:pPr marL="114300" indent="-114300">
              <a:buFont typeface="Arial" pitchFamily="34" charset="0"/>
              <a:buChar char="•"/>
            </a:pPr>
            <a:endParaRPr lang="en-US" dirty="0" smtClean="0"/>
          </a:p>
          <a:p>
            <a:pPr marL="114300" indent="-114300">
              <a:buFont typeface="Arial" pitchFamily="34" charset="0"/>
              <a:buChar char="•"/>
            </a:pPr>
            <a:r>
              <a:rPr lang="en-US" dirty="0" smtClean="0"/>
              <a:t>Carriers will partner with various players in the value chain to enable solution enablement</a:t>
            </a:r>
          </a:p>
          <a:p>
            <a:pPr marL="114300" indent="-114300">
              <a:buFont typeface="Arial" pitchFamily="34" charset="0"/>
              <a:buChar char="•"/>
            </a:pPr>
            <a:endParaRPr lang="en-US" dirty="0" smtClean="0"/>
          </a:p>
          <a:p>
            <a:pPr marL="114300" indent="-114300">
              <a:buFont typeface="Arial" pitchFamily="34" charset="0"/>
              <a:buChar char="•"/>
            </a:pPr>
            <a:r>
              <a:rPr lang="en-US" dirty="0" smtClean="0"/>
              <a:t>Monetization is based on cost of implementation, number of users, location dips or data consumption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200" dirty="0" smtClean="0"/>
              <a:t>Strategic Considerations</a:t>
            </a:r>
            <a:endParaRPr lang="en-US" sz="3200" dirty="0"/>
          </a:p>
        </p:txBody>
      </p:sp>
      <p:sp>
        <p:nvSpPr>
          <p:cNvPr id="4" name="TextBox 3"/>
          <p:cNvSpPr txBox="1"/>
          <p:nvPr/>
        </p:nvSpPr>
        <p:spPr>
          <a:xfrm>
            <a:off x="533400" y="1524000"/>
            <a:ext cx="7315200" cy="5078313"/>
          </a:xfrm>
          <a:prstGeom prst="rect">
            <a:avLst/>
          </a:prstGeom>
          <a:noFill/>
        </p:spPr>
        <p:txBody>
          <a:bodyPr wrap="square" rtlCol="0">
            <a:spAutoFit/>
          </a:bodyPr>
          <a:lstStyle/>
          <a:p>
            <a:pPr marL="571500" lvl="0" indent="-114300">
              <a:buFont typeface="Arial" pitchFamily="34" charset="0"/>
              <a:buChar char="•"/>
            </a:pPr>
            <a:r>
              <a:rPr lang="en-US" dirty="0" smtClean="0"/>
              <a:t>Can carriers actually make any money in LBS?</a:t>
            </a:r>
          </a:p>
          <a:p>
            <a:pPr marL="1028700" lvl="2" indent="-114300">
              <a:buFont typeface="Arial" pitchFamily="34" charset="0"/>
              <a:buChar char="•"/>
            </a:pPr>
            <a:r>
              <a:rPr lang="en-US" dirty="0" smtClean="0"/>
              <a:t>Given apps have become the norm for consumer interaction, Carrier deck is less relevant though they have the customer base</a:t>
            </a:r>
          </a:p>
          <a:p>
            <a:pPr marL="1028700" lvl="2" indent="-114300">
              <a:buFont typeface="Arial" pitchFamily="34" charset="0"/>
              <a:buChar char="•"/>
            </a:pPr>
            <a:r>
              <a:rPr lang="en-US" dirty="0" smtClean="0"/>
              <a:t>Carriers are being bypassed more than ever by OS apps stores and social networking sites with location services</a:t>
            </a:r>
          </a:p>
          <a:p>
            <a:pPr marL="1028700" lvl="2" indent="-114300">
              <a:buFont typeface="Arial" pitchFamily="34" charset="0"/>
              <a:buChar char="•"/>
            </a:pPr>
            <a:r>
              <a:rPr lang="en-US" dirty="0" smtClean="0"/>
              <a:t>Create 4G LBS experiences that  can perform more optimally compared to a 3G world</a:t>
            </a:r>
          </a:p>
          <a:p>
            <a:pPr marL="1028700" lvl="2" indent="-114300">
              <a:buFont typeface="Arial" pitchFamily="34" charset="0"/>
              <a:buChar char="•"/>
            </a:pPr>
            <a:r>
              <a:rPr lang="en-US" dirty="0" smtClean="0"/>
              <a:t>Enterprise may present a larger opportunity for carriers to monetize than consumer</a:t>
            </a:r>
            <a:br>
              <a:rPr lang="en-US" dirty="0" smtClean="0"/>
            </a:br>
            <a:endParaRPr lang="en-US" dirty="0" smtClean="0"/>
          </a:p>
          <a:p>
            <a:pPr marL="571500" lvl="1" indent="-114300">
              <a:buFont typeface="Arial" pitchFamily="34" charset="0"/>
              <a:buChar char="•"/>
            </a:pPr>
            <a:r>
              <a:rPr lang="en-US" dirty="0" smtClean="0"/>
              <a:t>What new LBS business models can carriers/partners create? </a:t>
            </a:r>
          </a:p>
          <a:p>
            <a:pPr marL="1028700" lvl="2" indent="-114300">
              <a:buFont typeface="Arial" pitchFamily="34" charset="0"/>
              <a:buChar char="•"/>
            </a:pPr>
            <a:r>
              <a:rPr lang="en-US" dirty="0" smtClean="0"/>
              <a:t>Available only to those on their network</a:t>
            </a:r>
          </a:p>
          <a:p>
            <a:pPr marL="1028700" lvl="2" indent="-114300">
              <a:buFont typeface="Arial" pitchFamily="34" charset="0"/>
              <a:buChar char="•"/>
            </a:pPr>
            <a:r>
              <a:rPr lang="en-US" dirty="0" smtClean="0"/>
              <a:t>Offer value added services such as phone locator, </a:t>
            </a:r>
            <a:r>
              <a:rPr lang="en-US" dirty="0" err="1" smtClean="0"/>
              <a:t>wifi</a:t>
            </a:r>
            <a:r>
              <a:rPr lang="en-US" dirty="0" smtClean="0"/>
              <a:t> network locater to enhance customer experience and reduce risk of </a:t>
            </a:r>
            <a:r>
              <a:rPr lang="en-US" dirty="0" smtClean="0"/>
              <a:t>churn</a:t>
            </a:r>
          </a:p>
          <a:p>
            <a:pPr marL="1028700" lvl="2" indent="-114300">
              <a:buFont typeface="Arial" pitchFamily="34" charset="0"/>
              <a:buChar char="•"/>
            </a:pPr>
            <a:r>
              <a:rPr lang="en-US" dirty="0" smtClean="0"/>
              <a:t>Mobile payments</a:t>
            </a:r>
            <a:endParaRPr lang="en-US" dirty="0" smtClean="0"/>
          </a:p>
          <a:p>
            <a:pPr marL="1028700" lvl="2" indent="-114300">
              <a:buFont typeface="Arial" pitchFamily="34" charset="0"/>
              <a:buChar char="•"/>
            </a:pPr>
            <a:endParaRPr lang="en-US" dirty="0" smtClean="0"/>
          </a:p>
          <a:p>
            <a:pPr marL="571500" lvl="1" indent="-114300">
              <a:buFont typeface="Arial" pitchFamily="34" charset="0"/>
              <a:buChar char="•"/>
            </a:pPr>
            <a:r>
              <a:rPr lang="en-US" dirty="0" smtClean="0"/>
              <a:t>What impact will 4G have on LBS Services? (next slide)</a:t>
            </a:r>
          </a:p>
          <a:p>
            <a:pPr marL="571500" indent="-114300">
              <a:buFont typeface="Arial" pitchFamily="34" charset="0"/>
              <a:buChar char="•"/>
            </a:pP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a:bodyPr>
          <a:lstStyle/>
          <a:p>
            <a:r>
              <a:rPr lang="en-US" sz="3200" dirty="0" smtClean="0"/>
              <a:t>Impact of 4G vs. 3G on LBS Services </a:t>
            </a:r>
            <a:endParaRPr lang="en-US" sz="3200" dirty="0"/>
          </a:p>
        </p:txBody>
      </p:sp>
      <p:pic>
        <p:nvPicPr>
          <p:cNvPr id="3074" name="Picture 2" descr="amazon-logo"/>
          <p:cNvPicPr>
            <a:picLocks noChangeAspect="1" noChangeArrowheads="1"/>
          </p:cNvPicPr>
          <p:nvPr/>
        </p:nvPicPr>
        <p:blipFill>
          <a:blip r:embed="rId3" cstate="print"/>
          <a:srcRect/>
          <a:stretch>
            <a:fillRect/>
          </a:stretch>
        </p:blipFill>
        <p:spPr bwMode="auto">
          <a:xfrm>
            <a:off x="7086600" y="4038600"/>
            <a:ext cx="584200" cy="584200"/>
          </a:xfrm>
          <a:prstGeom prst="rect">
            <a:avLst/>
          </a:prstGeom>
          <a:noFill/>
        </p:spPr>
      </p:pic>
      <p:pic>
        <p:nvPicPr>
          <p:cNvPr id="3075" name="Picture 3" descr="layar"/>
          <p:cNvPicPr>
            <a:picLocks noChangeAspect="1" noChangeArrowheads="1"/>
          </p:cNvPicPr>
          <p:nvPr/>
        </p:nvPicPr>
        <p:blipFill>
          <a:blip r:embed="rId4" cstate="print"/>
          <a:srcRect/>
          <a:stretch>
            <a:fillRect/>
          </a:stretch>
        </p:blipFill>
        <p:spPr bwMode="auto">
          <a:xfrm>
            <a:off x="6153150" y="4551363"/>
            <a:ext cx="479425" cy="398462"/>
          </a:xfrm>
          <a:prstGeom prst="rect">
            <a:avLst/>
          </a:prstGeom>
          <a:noFill/>
        </p:spPr>
      </p:pic>
      <p:sp>
        <p:nvSpPr>
          <p:cNvPr id="3076" name="Line 4"/>
          <p:cNvSpPr>
            <a:spLocks noChangeShapeType="1"/>
          </p:cNvSpPr>
          <p:nvPr/>
        </p:nvSpPr>
        <p:spPr bwMode="auto">
          <a:xfrm>
            <a:off x="2787650" y="4110038"/>
            <a:ext cx="2120900" cy="0"/>
          </a:xfrm>
          <a:prstGeom prst="line">
            <a:avLst/>
          </a:prstGeom>
          <a:noFill/>
          <a:ln w="9525">
            <a:solidFill>
              <a:schemeClr val="tx2"/>
            </a:solidFill>
            <a:prstDash val="lgDash"/>
            <a:round/>
            <a:headEnd/>
            <a:tailEnd/>
          </a:ln>
          <a:effectLst/>
        </p:spPr>
        <p:txBody>
          <a:bodyPr vert="horz" wrap="square" lIns="45720" tIns="45720" rIns="45720" bIns="45720" numCol="1" anchor="ctr" anchorCtr="0" compatLnSpc="1">
            <a:prstTxWarp prst="textNoShape">
              <a:avLst/>
            </a:prstTxWarp>
          </a:bodyPr>
          <a:lstStyle/>
          <a:p>
            <a:endParaRPr lang="en-US"/>
          </a:p>
        </p:txBody>
      </p:sp>
      <p:sp>
        <p:nvSpPr>
          <p:cNvPr id="3077" name="Line 5"/>
          <p:cNvSpPr>
            <a:spLocks noChangeShapeType="1"/>
          </p:cNvSpPr>
          <p:nvPr/>
        </p:nvSpPr>
        <p:spPr bwMode="auto">
          <a:xfrm>
            <a:off x="2787650" y="5165725"/>
            <a:ext cx="2228850" cy="0"/>
          </a:xfrm>
          <a:prstGeom prst="line">
            <a:avLst/>
          </a:prstGeom>
          <a:noFill/>
          <a:ln w="9525">
            <a:solidFill>
              <a:schemeClr val="tx2"/>
            </a:solidFill>
            <a:prstDash val="lgDash"/>
            <a:round/>
            <a:headEnd/>
            <a:tailEnd/>
          </a:ln>
          <a:effectLst/>
        </p:spPr>
        <p:txBody>
          <a:bodyPr vert="horz" wrap="square" lIns="45720" tIns="45720" rIns="45720" bIns="45720" numCol="1" anchor="ctr" anchorCtr="0" compatLnSpc="1">
            <a:prstTxWarp prst="textNoShape">
              <a:avLst/>
            </a:prstTxWarp>
          </a:bodyPr>
          <a:lstStyle/>
          <a:p>
            <a:endParaRPr lang="en-US"/>
          </a:p>
        </p:txBody>
      </p:sp>
      <p:sp>
        <p:nvSpPr>
          <p:cNvPr id="3078" name="Line 6"/>
          <p:cNvSpPr>
            <a:spLocks noChangeShapeType="1"/>
          </p:cNvSpPr>
          <p:nvPr/>
        </p:nvSpPr>
        <p:spPr bwMode="auto">
          <a:xfrm>
            <a:off x="2787650" y="3055938"/>
            <a:ext cx="2120900" cy="0"/>
          </a:xfrm>
          <a:prstGeom prst="line">
            <a:avLst/>
          </a:prstGeom>
          <a:noFill/>
          <a:ln w="9525">
            <a:solidFill>
              <a:schemeClr val="tx2"/>
            </a:solidFill>
            <a:prstDash val="lgDash"/>
            <a:round/>
            <a:headEnd/>
            <a:tailEnd/>
          </a:ln>
          <a:effectLst/>
        </p:spPr>
        <p:txBody>
          <a:bodyPr vert="horz" wrap="square" lIns="45720" tIns="45720" rIns="45720" bIns="45720" numCol="1" anchor="ctr" anchorCtr="0" compatLnSpc="1">
            <a:prstTxWarp prst="textNoShape">
              <a:avLst/>
            </a:prstTxWarp>
          </a:bodyPr>
          <a:lstStyle/>
          <a:p>
            <a:endParaRPr lang="en-US"/>
          </a:p>
        </p:txBody>
      </p:sp>
      <p:sp>
        <p:nvSpPr>
          <p:cNvPr id="3084" name="Rectangle 12"/>
          <p:cNvSpPr>
            <a:spLocks noChangeArrowheads="1"/>
          </p:cNvSpPr>
          <p:nvPr/>
        </p:nvSpPr>
        <p:spPr bwMode="auto">
          <a:xfrm>
            <a:off x="1371600" y="1371600"/>
            <a:ext cx="6172200" cy="800100"/>
          </a:xfrm>
          <a:prstGeom prst="rect">
            <a:avLst/>
          </a:prstGeom>
          <a:noFill/>
          <a:ln w="9525" algn="ctr">
            <a:noFill/>
            <a:miter lim="800000"/>
            <a:headEnd/>
            <a:tailEnd/>
          </a:ln>
          <a:effectLst/>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Many types of device, many uses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Many connected devices per person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Always connected, always-on applications and cloud services</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3085" name="Group 13"/>
          <p:cNvGrpSpPr>
            <a:grpSpLocks/>
          </p:cNvGrpSpPr>
          <p:nvPr/>
        </p:nvGrpSpPr>
        <p:grpSpPr bwMode="auto">
          <a:xfrm>
            <a:off x="4013200" y="4124325"/>
            <a:ext cx="827087" cy="909638"/>
            <a:chOff x="3673" y="3497"/>
            <a:chExt cx="671" cy="738"/>
          </a:xfrm>
        </p:grpSpPr>
        <p:grpSp>
          <p:nvGrpSpPr>
            <p:cNvPr id="3086" name="Group 14"/>
            <p:cNvGrpSpPr>
              <a:grpSpLocks/>
            </p:cNvGrpSpPr>
            <p:nvPr/>
          </p:nvGrpSpPr>
          <p:grpSpPr bwMode="auto">
            <a:xfrm>
              <a:off x="3673" y="3497"/>
              <a:ext cx="671" cy="701"/>
              <a:chOff x="5308" y="2871"/>
              <a:chExt cx="671" cy="701"/>
            </a:xfrm>
          </p:grpSpPr>
          <p:pic>
            <p:nvPicPr>
              <p:cNvPr id="3087" name="Picture 19" descr="Kindle-DX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08" y="3018"/>
                <a:ext cx="554" cy="554"/>
              </a:xfrm>
              <a:prstGeom prst="rect">
                <a:avLst/>
              </a:prstGeom>
              <a:noFill/>
              <a:ln w="9525">
                <a:noFill/>
                <a:miter lim="800000"/>
                <a:headEnd/>
                <a:tailEnd/>
              </a:ln>
            </p:spPr>
          </p:pic>
          <p:pic>
            <p:nvPicPr>
              <p:cNvPr id="3088" name="Picture 27" descr="sony_e_reader_red"/>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596" y="2871"/>
                <a:ext cx="383" cy="503"/>
              </a:xfrm>
              <a:prstGeom prst="rect">
                <a:avLst/>
              </a:prstGeom>
              <a:noFill/>
              <a:ln w="9525">
                <a:noFill/>
                <a:miter lim="800000"/>
                <a:headEnd/>
                <a:tailEnd/>
              </a:ln>
            </p:spPr>
          </p:pic>
        </p:grpSp>
        <p:sp>
          <p:nvSpPr>
            <p:cNvPr id="3089" name="Rectangle 17"/>
            <p:cNvSpPr>
              <a:spLocks noChangeArrowheads="1"/>
            </p:cNvSpPr>
            <p:nvPr/>
          </p:nvSpPr>
          <p:spPr bwMode="auto">
            <a:xfrm>
              <a:off x="3826" y="4160"/>
              <a:ext cx="366" cy="75"/>
            </a:xfrm>
            <a:prstGeom prst="rect">
              <a:avLst/>
            </a:prstGeom>
            <a:noFill/>
            <a:ln w="9525" algn="ctr">
              <a:noFill/>
              <a:miter lim="800000"/>
              <a:headEnd/>
              <a:tailEnd/>
            </a:ln>
            <a:effectLst/>
          </p:spPr>
          <p:txBody>
            <a:bodyPr vert="horz" wrap="none" lIns="45720" tIns="45720" rIns="4572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rPr>
                <a:t>eReaders</a:t>
              </a:r>
              <a:endParaRPr kumimoji="0" lang="en-US" sz="1800" b="0" i="0" u="none" strike="noStrike" cap="none" normalizeH="0" baseline="0" smtClean="0">
                <a:ln>
                  <a:noFill/>
                </a:ln>
                <a:solidFill>
                  <a:schemeClr val="tx1"/>
                </a:solidFill>
                <a:effectLst/>
                <a:latin typeface="Arial" pitchFamily="34" charset="0"/>
              </a:endParaRPr>
            </a:p>
          </p:txBody>
        </p:sp>
      </p:grpSp>
      <p:sp>
        <p:nvSpPr>
          <p:cNvPr id="3090" name="Rectangle 18"/>
          <p:cNvSpPr>
            <a:spLocks noChangeArrowheads="1"/>
          </p:cNvSpPr>
          <p:nvPr/>
        </p:nvSpPr>
        <p:spPr bwMode="auto">
          <a:xfrm>
            <a:off x="1970087" y="4084638"/>
            <a:ext cx="812800" cy="1081087"/>
          </a:xfrm>
          <a:prstGeom prst="rect">
            <a:avLst/>
          </a:prstGeom>
          <a:noFill/>
          <a:ln w="9525" algn="ctr">
            <a:noFill/>
            <a:miter lim="800000"/>
            <a:headEnd/>
            <a:tailEnd/>
          </a:ln>
          <a:effectLst/>
        </p:spPr>
        <p:txBody>
          <a:bodyPr vert="horz" wrap="none" lIns="45720" tIns="45720" rIns="4572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Connected</a:t>
            </a:r>
            <a:br>
              <a:rPr kumimoji="0" lang="en-US" sz="1000" b="0" i="0" u="none" strike="noStrike" cap="none" normalizeH="0" baseline="0" smtClean="0">
                <a:ln>
                  <a:noFill/>
                </a:ln>
                <a:solidFill>
                  <a:schemeClr val="tx1"/>
                </a:solidFill>
                <a:effectLst/>
                <a:latin typeface="Arial" pitchFamily="34" charset="0"/>
              </a:rPr>
            </a:br>
            <a:r>
              <a:rPr kumimoji="0" lang="en-US" sz="1000" b="0" i="0" u="none" strike="noStrike" cap="none" normalizeH="0" baseline="0" smtClean="0">
                <a:ln>
                  <a:noFill/>
                </a:ln>
                <a:solidFill>
                  <a:schemeClr val="tx1"/>
                </a:solidFill>
                <a:effectLst/>
                <a:latin typeface="Arial" pitchFamily="34" charset="0"/>
              </a:rPr>
              <a:t>nomadic</a:t>
            </a:r>
            <a:br>
              <a:rPr kumimoji="0" lang="en-US" sz="1000" b="0" i="0" u="none" strike="noStrike" cap="none" normalizeH="0" baseline="0" smtClean="0">
                <a:ln>
                  <a:noFill/>
                </a:ln>
                <a:solidFill>
                  <a:schemeClr val="tx1"/>
                </a:solidFill>
                <a:effectLst/>
                <a:latin typeface="Arial" pitchFamily="34" charset="0"/>
              </a:rPr>
            </a:br>
            <a:r>
              <a:rPr kumimoji="0" lang="en-US" sz="1000" b="0" i="0" u="none" strike="noStrike" cap="none" normalizeH="0" baseline="0" smtClean="0">
                <a:ln>
                  <a:noFill/>
                </a:ln>
                <a:solidFill>
                  <a:schemeClr val="tx1"/>
                </a:solidFill>
                <a:effectLst/>
                <a:latin typeface="Arial" pitchFamily="34" charset="0"/>
              </a:rPr>
              <a:t>appliances</a:t>
            </a:r>
            <a:endParaRPr kumimoji="0" lang="en-US" sz="1800" b="0" i="0" u="none" strike="noStrike" cap="none" normalizeH="0" baseline="0" smtClean="0">
              <a:ln>
                <a:noFill/>
              </a:ln>
              <a:solidFill>
                <a:schemeClr val="tx1"/>
              </a:solidFill>
              <a:effectLst/>
              <a:latin typeface="Arial" pitchFamily="34" charset="0"/>
            </a:endParaRPr>
          </a:p>
        </p:txBody>
      </p:sp>
      <p:sp>
        <p:nvSpPr>
          <p:cNvPr id="3091" name="Rectangle 19"/>
          <p:cNvSpPr>
            <a:spLocks noChangeArrowheads="1"/>
          </p:cNvSpPr>
          <p:nvPr/>
        </p:nvSpPr>
        <p:spPr bwMode="auto">
          <a:xfrm>
            <a:off x="1970087" y="5165725"/>
            <a:ext cx="812800" cy="1081088"/>
          </a:xfrm>
          <a:prstGeom prst="rect">
            <a:avLst/>
          </a:prstGeom>
          <a:noFill/>
          <a:ln w="9525" algn="ctr">
            <a:noFill/>
            <a:miter lim="800000"/>
            <a:headEnd/>
            <a:tailEnd/>
          </a:ln>
          <a:effectLst/>
        </p:spPr>
        <p:txBody>
          <a:bodyPr vert="horz" wrap="none" lIns="45720" tIns="45720" rIns="4572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Connected</a:t>
            </a:r>
            <a:br>
              <a:rPr kumimoji="0" lang="en-US" sz="1000" b="0" i="0" u="none" strike="noStrike" cap="none" normalizeH="0" baseline="0" smtClean="0">
                <a:ln>
                  <a:noFill/>
                </a:ln>
                <a:solidFill>
                  <a:schemeClr val="tx1"/>
                </a:solidFill>
                <a:effectLst/>
                <a:latin typeface="Arial" pitchFamily="34" charset="0"/>
              </a:rPr>
            </a:br>
            <a:r>
              <a:rPr kumimoji="0" lang="en-US" sz="1000" b="0" i="0" u="none" strike="noStrike" cap="none" normalizeH="0" baseline="0" smtClean="0">
                <a:ln>
                  <a:noFill/>
                </a:ln>
                <a:solidFill>
                  <a:schemeClr val="tx1"/>
                </a:solidFill>
                <a:effectLst/>
                <a:latin typeface="Arial" pitchFamily="34" charset="0"/>
              </a:rPr>
              <a:t>telematics</a:t>
            </a:r>
            <a:br>
              <a:rPr kumimoji="0" lang="en-US" sz="1000" b="0" i="0" u="none" strike="noStrike" cap="none" normalizeH="0" baseline="0" smtClean="0">
                <a:ln>
                  <a:noFill/>
                </a:ln>
                <a:solidFill>
                  <a:schemeClr val="tx1"/>
                </a:solidFill>
                <a:effectLst/>
                <a:latin typeface="Arial" pitchFamily="34" charset="0"/>
              </a:rPr>
            </a:br>
            <a:r>
              <a:rPr kumimoji="0" lang="en-US" sz="1000" b="0" i="0" u="none" strike="noStrike" cap="none" normalizeH="0" baseline="0" smtClean="0">
                <a:ln>
                  <a:noFill/>
                </a:ln>
                <a:solidFill>
                  <a:schemeClr val="tx1"/>
                </a:solidFill>
                <a:effectLst/>
                <a:latin typeface="Arial" pitchFamily="34" charset="0"/>
              </a:rPr>
              <a:t>and M2M</a:t>
            </a:r>
            <a:endParaRPr kumimoji="0" lang="en-US" sz="1800" b="0" i="0" u="none" strike="noStrike" cap="none" normalizeH="0" baseline="0" smtClean="0">
              <a:ln>
                <a:noFill/>
              </a:ln>
              <a:solidFill>
                <a:schemeClr val="tx1"/>
              </a:solidFill>
              <a:effectLst/>
              <a:latin typeface="Arial" pitchFamily="34" charset="0"/>
            </a:endParaRPr>
          </a:p>
        </p:txBody>
      </p:sp>
      <p:grpSp>
        <p:nvGrpSpPr>
          <p:cNvPr id="3092" name="Group 20"/>
          <p:cNvGrpSpPr>
            <a:grpSpLocks/>
          </p:cNvGrpSpPr>
          <p:nvPr/>
        </p:nvGrpSpPr>
        <p:grpSpPr bwMode="auto">
          <a:xfrm>
            <a:off x="2971800" y="5246688"/>
            <a:ext cx="1012825" cy="738187"/>
            <a:chOff x="5237" y="2118"/>
            <a:chExt cx="638" cy="465"/>
          </a:xfrm>
        </p:grpSpPr>
        <p:pic>
          <p:nvPicPr>
            <p:cNvPr id="3093" name="Picture 50" descr="2011_audi_a8_33_cd_gallery"/>
            <p:cNvPicPr>
              <a:picLocks noChangeAspect="1" noChangeArrowheads="1"/>
            </p:cNvPicPr>
            <p:nvPr/>
          </p:nvPicPr>
          <p:blipFill>
            <a:blip r:embed="rId7" cstate="print"/>
            <a:srcRect/>
            <a:stretch>
              <a:fillRect/>
            </a:stretch>
          </p:blipFill>
          <p:spPr bwMode="auto">
            <a:xfrm>
              <a:off x="5237" y="2118"/>
              <a:ext cx="638" cy="390"/>
            </a:xfrm>
            <a:prstGeom prst="rect">
              <a:avLst/>
            </a:prstGeom>
            <a:noFill/>
            <a:ln w="9525">
              <a:noFill/>
              <a:miter lim="800000"/>
              <a:headEnd/>
              <a:tailEnd/>
            </a:ln>
          </p:spPr>
        </p:pic>
        <p:sp>
          <p:nvSpPr>
            <p:cNvPr id="3094" name="Rectangle 22"/>
            <p:cNvSpPr>
              <a:spLocks noChangeArrowheads="1"/>
            </p:cNvSpPr>
            <p:nvPr/>
          </p:nvSpPr>
          <p:spPr bwMode="auto">
            <a:xfrm>
              <a:off x="5373" y="2508"/>
              <a:ext cx="366" cy="75"/>
            </a:xfrm>
            <a:prstGeom prst="rect">
              <a:avLst/>
            </a:prstGeom>
            <a:noFill/>
            <a:ln w="9525" algn="ctr">
              <a:noFill/>
              <a:miter lim="800000"/>
              <a:headEnd/>
              <a:tailEnd/>
            </a:ln>
            <a:effectLst/>
          </p:spPr>
          <p:txBody>
            <a:bodyPr vert="horz" wrap="none" lIns="45720" tIns="45720" rIns="4572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rPr>
                <a:t>Auto MMI</a:t>
              </a:r>
              <a:endParaRPr kumimoji="0" lang="en-US" sz="1800" b="0" i="0" u="none" strike="noStrike" cap="none" normalizeH="0" baseline="0" smtClean="0">
                <a:ln>
                  <a:noFill/>
                </a:ln>
                <a:solidFill>
                  <a:schemeClr val="tx1"/>
                </a:solidFill>
                <a:effectLst/>
                <a:latin typeface="Arial" pitchFamily="34" charset="0"/>
              </a:endParaRPr>
            </a:p>
          </p:txBody>
        </p:sp>
      </p:grpSp>
      <p:grpSp>
        <p:nvGrpSpPr>
          <p:cNvPr id="3095" name="Group 23"/>
          <p:cNvGrpSpPr>
            <a:grpSpLocks/>
          </p:cNvGrpSpPr>
          <p:nvPr/>
        </p:nvGrpSpPr>
        <p:grpSpPr bwMode="auto">
          <a:xfrm>
            <a:off x="3187700" y="4383088"/>
            <a:ext cx="493712" cy="466725"/>
            <a:chOff x="5115" y="3666"/>
            <a:chExt cx="386" cy="336"/>
          </a:xfrm>
        </p:grpSpPr>
        <p:pic>
          <p:nvPicPr>
            <p:cNvPr id="3096" name="Picture 147" descr="246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115" y="3666"/>
              <a:ext cx="386" cy="261"/>
            </a:xfrm>
            <a:prstGeom prst="rect">
              <a:avLst/>
            </a:prstGeom>
            <a:noFill/>
            <a:ln w="9525">
              <a:noFill/>
              <a:miter lim="800000"/>
              <a:headEnd/>
              <a:tailEnd/>
            </a:ln>
          </p:spPr>
        </p:pic>
        <p:sp>
          <p:nvSpPr>
            <p:cNvPr id="3097" name="Rectangle 25"/>
            <p:cNvSpPr>
              <a:spLocks noChangeArrowheads="1"/>
            </p:cNvSpPr>
            <p:nvPr/>
          </p:nvSpPr>
          <p:spPr bwMode="auto">
            <a:xfrm>
              <a:off x="5125" y="3927"/>
              <a:ext cx="366" cy="75"/>
            </a:xfrm>
            <a:prstGeom prst="rect">
              <a:avLst/>
            </a:prstGeom>
            <a:noFill/>
            <a:ln w="9525" algn="ctr">
              <a:noFill/>
              <a:miter lim="800000"/>
              <a:headEnd/>
              <a:tailEnd/>
            </a:ln>
            <a:effectLst/>
          </p:spPr>
          <p:txBody>
            <a:bodyPr vert="horz" wrap="none" lIns="45720" tIns="45720" rIns="4572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rPr>
                <a:t>Connected CE</a:t>
              </a:r>
              <a:endParaRPr kumimoji="0" lang="en-US" sz="1800" b="0" i="0" u="none" strike="noStrike" cap="none" normalizeH="0" baseline="0" smtClean="0">
                <a:ln>
                  <a:noFill/>
                </a:ln>
                <a:solidFill>
                  <a:schemeClr val="tx1"/>
                </a:solidFill>
                <a:effectLst/>
                <a:latin typeface="Arial" pitchFamily="34" charset="0"/>
              </a:endParaRPr>
            </a:p>
          </p:txBody>
        </p:sp>
      </p:grpSp>
      <p:grpSp>
        <p:nvGrpSpPr>
          <p:cNvPr id="3098" name="Group 25"/>
          <p:cNvGrpSpPr>
            <a:grpSpLocks/>
          </p:cNvGrpSpPr>
          <p:nvPr/>
        </p:nvGrpSpPr>
        <p:grpSpPr bwMode="auto">
          <a:xfrm>
            <a:off x="2768600" y="3284538"/>
            <a:ext cx="990600" cy="706437"/>
            <a:chOff x="770" y="2531"/>
            <a:chExt cx="516" cy="368"/>
          </a:xfrm>
        </p:grpSpPr>
        <p:pic>
          <p:nvPicPr>
            <p:cNvPr id="3099" name="Picture 26"/>
            <p:cNvPicPr>
              <a:picLocks noChangeAspect="1" noChangeArrowheads="1"/>
            </p:cNvPicPr>
            <p:nvPr/>
          </p:nvPicPr>
          <p:blipFill>
            <a:blip r:embed="rId9" cstate="print"/>
            <a:srcRect/>
            <a:stretch>
              <a:fillRect/>
            </a:stretch>
          </p:blipFill>
          <p:spPr bwMode="auto">
            <a:xfrm>
              <a:off x="857" y="2531"/>
              <a:ext cx="314" cy="252"/>
            </a:xfrm>
            <a:prstGeom prst="rect">
              <a:avLst/>
            </a:prstGeom>
            <a:noFill/>
            <a:ln w="9525">
              <a:noFill/>
              <a:miter lim="800000"/>
              <a:headEnd/>
              <a:tailEnd/>
            </a:ln>
          </p:spPr>
        </p:pic>
        <p:sp>
          <p:nvSpPr>
            <p:cNvPr id="3100" name="Text Box 27"/>
            <p:cNvSpPr txBox="1">
              <a:spLocks noChangeArrowheads="1"/>
            </p:cNvSpPr>
            <p:nvPr/>
          </p:nvSpPr>
          <p:spPr bwMode="auto">
            <a:xfrm>
              <a:off x="770" y="2755"/>
              <a:ext cx="516" cy="144"/>
            </a:xfrm>
            <a:prstGeom prst="rect">
              <a:avLst/>
            </a:prstGeom>
            <a:noFill/>
            <a:ln w="9525" algn="ctr">
              <a:noFill/>
              <a:miter lim="800000"/>
              <a:headEnd/>
              <a:tailEnd/>
            </a:ln>
            <a:effectLst/>
          </p:spPr>
          <p:txBody>
            <a:bodyPr vert="horz" wrap="none" lIns="45720" tIns="45720" rIns="4572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rPr>
                <a:t>Netbook</a:t>
              </a:r>
              <a:endParaRPr kumimoji="0" lang="en-US" sz="1800" b="0" i="0" u="none" strike="noStrike" cap="none" normalizeH="0" baseline="0" smtClean="0">
                <a:ln>
                  <a:noFill/>
                </a:ln>
                <a:solidFill>
                  <a:schemeClr val="tx1"/>
                </a:solidFill>
                <a:effectLst/>
                <a:latin typeface="Arial" pitchFamily="34" charset="0"/>
              </a:endParaRPr>
            </a:p>
          </p:txBody>
        </p:sp>
      </p:grpSp>
      <p:grpSp>
        <p:nvGrpSpPr>
          <p:cNvPr id="3101" name="Group 29"/>
          <p:cNvGrpSpPr>
            <a:grpSpLocks/>
          </p:cNvGrpSpPr>
          <p:nvPr/>
        </p:nvGrpSpPr>
        <p:grpSpPr bwMode="auto">
          <a:xfrm>
            <a:off x="4533900" y="5219700"/>
            <a:ext cx="663575" cy="765175"/>
            <a:chOff x="5445" y="2874"/>
            <a:chExt cx="418" cy="482"/>
          </a:xfrm>
        </p:grpSpPr>
        <p:pic>
          <p:nvPicPr>
            <p:cNvPr id="3102" name="Picture 30" descr="pix_pr_node_vrzn"/>
            <p:cNvPicPr>
              <a:picLocks noChangeAspect="1" noChangeArrowheads="1"/>
            </p:cNvPicPr>
            <p:nvPr/>
          </p:nvPicPr>
          <p:blipFill>
            <a:blip r:embed="rId10" cstate="print"/>
            <a:srcRect/>
            <a:stretch>
              <a:fillRect/>
            </a:stretch>
          </p:blipFill>
          <p:spPr bwMode="auto">
            <a:xfrm>
              <a:off x="5503" y="2874"/>
              <a:ext cx="301" cy="398"/>
            </a:xfrm>
            <a:prstGeom prst="rect">
              <a:avLst/>
            </a:prstGeom>
            <a:noFill/>
          </p:spPr>
        </p:pic>
        <p:sp>
          <p:nvSpPr>
            <p:cNvPr id="3103" name="Rectangle 31"/>
            <p:cNvSpPr>
              <a:spLocks noChangeArrowheads="1"/>
            </p:cNvSpPr>
            <p:nvPr/>
          </p:nvSpPr>
          <p:spPr bwMode="auto">
            <a:xfrm>
              <a:off x="5445" y="3260"/>
              <a:ext cx="418" cy="96"/>
            </a:xfrm>
            <a:prstGeom prst="rect">
              <a:avLst/>
            </a:prstGeom>
            <a:noFill/>
            <a:ln w="9525" algn="ctr">
              <a:noFill/>
              <a:miter lim="800000"/>
              <a:headEnd/>
              <a:tailEnd/>
            </a:ln>
            <a:effectLst/>
          </p:spPr>
          <p:txBody>
            <a:bodyPr vert="horz" wrap="none" lIns="45720" tIns="45720" rIns="4572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rPr>
                <a:t>Smart grid</a:t>
              </a:r>
              <a:endParaRPr kumimoji="0" lang="en-US" sz="1800" b="0" i="0" u="none" strike="noStrike" cap="none" normalizeH="0" baseline="0" smtClean="0">
                <a:ln>
                  <a:noFill/>
                </a:ln>
                <a:solidFill>
                  <a:schemeClr val="tx1"/>
                </a:solidFill>
                <a:effectLst/>
                <a:latin typeface="Arial" pitchFamily="34" charset="0"/>
              </a:endParaRPr>
            </a:p>
          </p:txBody>
        </p:sp>
      </p:grpSp>
      <p:pic>
        <p:nvPicPr>
          <p:cNvPr id="3104" name="Picture 42" descr="apple_ipad_2"/>
          <p:cNvPicPr>
            <a:picLocks noChangeAspect="1" noChangeArrowheads="1"/>
          </p:cNvPicPr>
          <p:nvPr/>
        </p:nvPicPr>
        <p:blipFill>
          <a:blip r:embed="rId11" cstate="print"/>
          <a:srcRect/>
          <a:stretch>
            <a:fillRect/>
          </a:stretch>
        </p:blipFill>
        <p:spPr bwMode="auto">
          <a:xfrm>
            <a:off x="3768725" y="3168650"/>
            <a:ext cx="584200" cy="857250"/>
          </a:xfrm>
          <a:prstGeom prst="rect">
            <a:avLst/>
          </a:prstGeom>
          <a:noFill/>
          <a:ln w="9525">
            <a:noFill/>
            <a:miter lim="800000"/>
            <a:headEnd/>
            <a:tailEnd/>
          </a:ln>
        </p:spPr>
      </p:pic>
      <p:grpSp>
        <p:nvGrpSpPr>
          <p:cNvPr id="3105" name="Group 33"/>
          <p:cNvGrpSpPr>
            <a:grpSpLocks/>
          </p:cNvGrpSpPr>
          <p:nvPr/>
        </p:nvGrpSpPr>
        <p:grpSpPr bwMode="auto">
          <a:xfrm>
            <a:off x="4013200" y="5313363"/>
            <a:ext cx="581025" cy="490537"/>
            <a:chOff x="5613" y="1692"/>
            <a:chExt cx="366" cy="309"/>
          </a:xfrm>
        </p:grpSpPr>
        <p:pic>
          <p:nvPicPr>
            <p:cNvPr id="3106" name="Picture 48" descr="tomtom-go-740-live"/>
            <p:cNvPicPr>
              <a:picLocks noChangeAspect="1" noChangeArrowheads="1"/>
            </p:cNvPicPr>
            <p:nvPr/>
          </p:nvPicPr>
          <p:blipFill>
            <a:blip r:embed="rId12" cstate="print"/>
            <a:srcRect/>
            <a:stretch>
              <a:fillRect/>
            </a:stretch>
          </p:blipFill>
          <p:spPr bwMode="auto">
            <a:xfrm>
              <a:off x="5613" y="1692"/>
              <a:ext cx="366" cy="234"/>
            </a:xfrm>
            <a:prstGeom prst="rect">
              <a:avLst/>
            </a:prstGeom>
            <a:noFill/>
            <a:ln w="9525">
              <a:noFill/>
              <a:miter lim="800000"/>
              <a:headEnd/>
              <a:tailEnd/>
            </a:ln>
          </p:spPr>
        </p:pic>
        <p:sp>
          <p:nvSpPr>
            <p:cNvPr id="3107" name="Rectangle 35"/>
            <p:cNvSpPr>
              <a:spLocks noChangeArrowheads="1"/>
            </p:cNvSpPr>
            <p:nvPr/>
          </p:nvSpPr>
          <p:spPr bwMode="auto">
            <a:xfrm>
              <a:off x="5613" y="1926"/>
              <a:ext cx="366" cy="75"/>
            </a:xfrm>
            <a:prstGeom prst="rect">
              <a:avLst/>
            </a:prstGeom>
            <a:noFill/>
            <a:ln w="9525" algn="ctr">
              <a:noFill/>
              <a:miter lim="800000"/>
              <a:headEnd/>
              <a:tailEnd/>
            </a:ln>
            <a:effectLst/>
          </p:spPr>
          <p:txBody>
            <a:bodyPr vert="horz" wrap="none" lIns="45720" tIns="45720" rIns="4572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rPr>
                <a:t>Navigator</a:t>
              </a:r>
              <a:endParaRPr kumimoji="0" lang="en-US" sz="1800" b="0" i="0" u="none" strike="noStrike" cap="none" normalizeH="0" baseline="0" smtClean="0">
                <a:ln>
                  <a:noFill/>
                </a:ln>
                <a:solidFill>
                  <a:schemeClr val="tx1"/>
                </a:solidFill>
                <a:effectLst/>
                <a:latin typeface="Arial" pitchFamily="34" charset="0"/>
              </a:endParaRPr>
            </a:p>
          </p:txBody>
        </p:sp>
      </p:grpSp>
      <p:pic>
        <p:nvPicPr>
          <p:cNvPr id="3108" name="Picture 125" descr="HTC-Incredible_LR"/>
          <p:cNvPicPr>
            <a:picLocks noChangeAspect="1" noChangeArrowheads="1"/>
          </p:cNvPicPr>
          <p:nvPr/>
        </p:nvPicPr>
        <p:blipFill>
          <a:blip r:embed="rId13" cstate="print"/>
          <a:srcRect/>
          <a:stretch>
            <a:fillRect/>
          </a:stretch>
        </p:blipFill>
        <p:spPr bwMode="auto">
          <a:xfrm>
            <a:off x="4021137" y="2368550"/>
            <a:ext cx="323850" cy="533400"/>
          </a:xfrm>
          <a:prstGeom prst="rect">
            <a:avLst/>
          </a:prstGeom>
          <a:noFill/>
          <a:ln w="9525">
            <a:noFill/>
            <a:miter lim="800000"/>
            <a:headEnd/>
            <a:tailEnd/>
          </a:ln>
        </p:spPr>
      </p:pic>
      <p:pic>
        <p:nvPicPr>
          <p:cNvPr id="3109" name="Picture 46" descr="iphone4-black-015"/>
          <p:cNvPicPr>
            <a:picLocks noChangeAspect="1" noChangeArrowheads="1"/>
          </p:cNvPicPr>
          <p:nvPr/>
        </p:nvPicPr>
        <p:blipFill>
          <a:blip r:embed="rId14" cstate="print"/>
          <a:srcRect/>
          <a:stretch>
            <a:fillRect/>
          </a:stretch>
        </p:blipFill>
        <p:spPr bwMode="auto">
          <a:xfrm>
            <a:off x="3681412" y="2351088"/>
            <a:ext cx="282575" cy="565150"/>
          </a:xfrm>
          <a:prstGeom prst="rect">
            <a:avLst/>
          </a:prstGeom>
          <a:noFill/>
          <a:ln w="9525">
            <a:noFill/>
            <a:miter lim="800000"/>
            <a:headEnd/>
            <a:tailEnd/>
          </a:ln>
        </p:spPr>
      </p:pic>
      <p:sp>
        <p:nvSpPr>
          <p:cNvPr id="3110" name="Rectangle 38"/>
          <p:cNvSpPr>
            <a:spLocks noChangeArrowheads="1"/>
          </p:cNvSpPr>
          <p:nvPr/>
        </p:nvSpPr>
        <p:spPr bwMode="auto">
          <a:xfrm>
            <a:off x="1970087" y="2119313"/>
            <a:ext cx="812800" cy="936625"/>
          </a:xfrm>
          <a:prstGeom prst="rect">
            <a:avLst/>
          </a:prstGeom>
          <a:noFill/>
          <a:ln w="9525" algn="ctr">
            <a:noFill/>
            <a:miter lim="800000"/>
            <a:headEnd/>
            <a:tailEnd/>
          </a:ln>
          <a:effectLst/>
        </p:spPr>
        <p:txBody>
          <a:bodyPr vert="horz" wrap="none" lIns="45720" tIns="45720" rIns="4572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Application</a:t>
            </a:r>
            <a:br>
              <a:rPr kumimoji="0" lang="en-US" sz="1000" b="0" i="0" u="none" strike="noStrike" cap="none" normalizeH="0" baseline="0" smtClean="0">
                <a:ln>
                  <a:noFill/>
                </a:ln>
                <a:solidFill>
                  <a:schemeClr val="tx1"/>
                </a:solidFill>
                <a:effectLst/>
                <a:latin typeface="Arial" pitchFamily="34" charset="0"/>
              </a:rPr>
            </a:br>
            <a:r>
              <a:rPr kumimoji="0" lang="en-US" sz="1000" b="0" i="0" u="none" strike="noStrike" cap="none" normalizeH="0" baseline="0" smtClean="0">
                <a:ln>
                  <a:noFill/>
                </a:ln>
                <a:solidFill>
                  <a:schemeClr val="tx1"/>
                </a:solidFill>
                <a:effectLst/>
                <a:latin typeface="Arial" pitchFamily="34" charset="0"/>
              </a:rPr>
              <a:t>platform</a:t>
            </a:r>
            <a:br>
              <a:rPr kumimoji="0" lang="en-US" sz="1000" b="0" i="0" u="none" strike="noStrike" cap="none" normalizeH="0" baseline="0" smtClean="0">
                <a:ln>
                  <a:noFill/>
                </a:ln>
                <a:solidFill>
                  <a:schemeClr val="tx1"/>
                </a:solidFill>
                <a:effectLst/>
                <a:latin typeface="Arial" pitchFamily="34" charset="0"/>
              </a:rPr>
            </a:br>
            <a:r>
              <a:rPr kumimoji="0" lang="en-US" sz="1000" b="0" i="0" u="none" strike="noStrike" cap="none" normalizeH="0" baseline="0" smtClean="0">
                <a:ln>
                  <a:noFill/>
                </a:ln>
                <a:solidFill>
                  <a:schemeClr val="tx1"/>
                </a:solidFill>
                <a:effectLst/>
                <a:latin typeface="Arial" pitchFamily="34" charset="0"/>
              </a:rPr>
              <a:t>smartphones</a:t>
            </a:r>
            <a:endParaRPr kumimoji="0" lang="en-US" sz="1800" b="0" i="0" u="none" strike="noStrike" cap="none" normalizeH="0" baseline="0" smtClean="0">
              <a:ln>
                <a:noFill/>
              </a:ln>
              <a:solidFill>
                <a:schemeClr val="tx1"/>
              </a:solidFill>
              <a:effectLst/>
              <a:latin typeface="Arial" pitchFamily="34" charset="0"/>
            </a:endParaRPr>
          </a:p>
        </p:txBody>
      </p:sp>
      <p:sp>
        <p:nvSpPr>
          <p:cNvPr id="3111" name="Rectangle 39"/>
          <p:cNvSpPr>
            <a:spLocks noChangeArrowheads="1"/>
          </p:cNvSpPr>
          <p:nvPr/>
        </p:nvSpPr>
        <p:spPr bwMode="auto">
          <a:xfrm>
            <a:off x="1970087" y="3055938"/>
            <a:ext cx="812800" cy="1028700"/>
          </a:xfrm>
          <a:prstGeom prst="rect">
            <a:avLst/>
          </a:prstGeom>
          <a:noFill/>
          <a:ln w="9525" algn="ctr">
            <a:noFill/>
            <a:miter lim="800000"/>
            <a:headEnd/>
            <a:tailEnd/>
          </a:ln>
          <a:effectLst/>
        </p:spPr>
        <p:txBody>
          <a:bodyPr vert="horz" wrap="none" lIns="45720" tIns="45720" rIns="4572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Other</a:t>
            </a:r>
            <a:br>
              <a:rPr kumimoji="0" lang="en-US" sz="1000" b="0" i="0" u="none" strike="noStrike" cap="none" normalizeH="0" baseline="0" dirty="0" smtClean="0">
                <a:ln>
                  <a:noFill/>
                </a:ln>
                <a:solidFill>
                  <a:schemeClr val="tx1"/>
                </a:solidFill>
                <a:effectLst/>
                <a:latin typeface="Arial" pitchFamily="34" charset="0"/>
              </a:rPr>
            </a:br>
            <a:r>
              <a:rPr kumimoji="0" lang="en-US" sz="1000" b="0" i="0" u="none" strike="noStrike" cap="none" normalizeH="0" baseline="0" dirty="0" smtClean="0">
                <a:ln>
                  <a:noFill/>
                </a:ln>
                <a:solidFill>
                  <a:schemeClr val="tx1"/>
                </a:solidFill>
                <a:effectLst/>
                <a:latin typeface="Arial" pitchFamily="34" charset="0"/>
              </a:rPr>
              <a:t>connected</a:t>
            </a:r>
            <a:br>
              <a:rPr kumimoji="0" lang="en-US" sz="1000" b="0" i="0" u="none" strike="noStrike" cap="none" normalizeH="0" baseline="0" dirty="0" smtClean="0">
                <a:ln>
                  <a:noFill/>
                </a:ln>
                <a:solidFill>
                  <a:schemeClr val="tx1"/>
                </a:solidFill>
                <a:effectLst/>
                <a:latin typeface="Arial" pitchFamily="34" charset="0"/>
              </a:rPr>
            </a:br>
            <a:r>
              <a:rPr kumimoji="0" lang="en-US" sz="1000" b="0" i="0" u="none" strike="noStrike" cap="none" normalizeH="0" baseline="0" dirty="0" smtClean="0">
                <a:ln>
                  <a:noFill/>
                </a:ln>
                <a:solidFill>
                  <a:schemeClr val="tx1"/>
                </a:solidFill>
                <a:effectLst/>
                <a:latin typeface="Arial" pitchFamily="34" charset="0"/>
              </a:rPr>
              <a:t>application</a:t>
            </a:r>
            <a:br>
              <a:rPr kumimoji="0" lang="en-US" sz="1000" b="0" i="0" u="none" strike="noStrike" cap="none" normalizeH="0" baseline="0" dirty="0" smtClean="0">
                <a:ln>
                  <a:noFill/>
                </a:ln>
                <a:solidFill>
                  <a:schemeClr val="tx1"/>
                </a:solidFill>
                <a:effectLst/>
                <a:latin typeface="Arial" pitchFamily="34" charset="0"/>
              </a:rPr>
            </a:br>
            <a:r>
              <a:rPr kumimoji="0" lang="en-US" sz="1000" b="0" i="0" u="none" strike="noStrike" cap="none" normalizeH="0" baseline="0" dirty="0" smtClean="0">
                <a:ln>
                  <a:noFill/>
                </a:ln>
                <a:solidFill>
                  <a:schemeClr val="tx1"/>
                </a:solidFill>
                <a:effectLst/>
                <a:latin typeface="Arial" pitchFamily="34" charset="0"/>
              </a:rPr>
              <a:t>platforms</a:t>
            </a:r>
            <a:endParaRPr kumimoji="0" lang="en-US" sz="1800" b="0" i="0" u="none" strike="noStrike" cap="none" normalizeH="0" baseline="0" dirty="0" smtClean="0">
              <a:ln>
                <a:noFill/>
              </a:ln>
              <a:solidFill>
                <a:schemeClr val="tx1"/>
              </a:solidFill>
              <a:effectLst/>
              <a:latin typeface="Arial" pitchFamily="34" charset="0"/>
            </a:endParaRPr>
          </a:p>
        </p:txBody>
      </p:sp>
      <p:pic>
        <p:nvPicPr>
          <p:cNvPr id="3112" name="Picture 44" descr="samsung-galaxy-tab-front"/>
          <p:cNvPicPr>
            <a:picLocks noChangeAspect="1" noChangeArrowheads="1"/>
          </p:cNvPicPr>
          <p:nvPr/>
        </p:nvPicPr>
        <p:blipFill>
          <a:blip r:embed="rId15" cstate="print"/>
          <a:srcRect/>
          <a:stretch>
            <a:fillRect/>
          </a:stretch>
        </p:blipFill>
        <p:spPr bwMode="auto">
          <a:xfrm>
            <a:off x="4446587" y="3257550"/>
            <a:ext cx="461963" cy="679450"/>
          </a:xfrm>
          <a:prstGeom prst="rect">
            <a:avLst/>
          </a:prstGeom>
          <a:noFill/>
          <a:ln w="9525">
            <a:noFill/>
            <a:miter lim="800000"/>
            <a:headEnd/>
            <a:tailEnd/>
          </a:ln>
        </p:spPr>
      </p:pic>
      <p:pic>
        <p:nvPicPr>
          <p:cNvPr id="3113" name="Picture 29" descr="logo_client_113"/>
          <p:cNvPicPr>
            <a:picLocks noChangeAspect="1" noChangeArrowheads="1"/>
          </p:cNvPicPr>
          <p:nvPr/>
        </p:nvPicPr>
        <p:blipFill>
          <a:blip r:embed="rId16" cstate="print">
            <a:clrChange>
              <a:clrFrom>
                <a:srgbClr val="FEFEFE"/>
              </a:clrFrom>
              <a:clrTo>
                <a:srgbClr val="FEFEFE">
                  <a:alpha val="0"/>
                </a:srgbClr>
              </a:clrTo>
            </a:clrChange>
          </a:blip>
          <a:srcRect/>
          <a:stretch>
            <a:fillRect/>
          </a:stretch>
        </p:blipFill>
        <p:spPr bwMode="auto">
          <a:xfrm>
            <a:off x="6832600" y="3419475"/>
            <a:ext cx="847725" cy="368300"/>
          </a:xfrm>
          <a:prstGeom prst="rect">
            <a:avLst/>
          </a:prstGeom>
          <a:noFill/>
          <a:ln w="9525">
            <a:noFill/>
            <a:miter lim="800000"/>
            <a:headEnd/>
            <a:tailEnd/>
          </a:ln>
        </p:spPr>
      </p:pic>
      <p:pic>
        <p:nvPicPr>
          <p:cNvPr id="3120" name="Picture 63"/>
          <p:cNvPicPr>
            <a:picLocks noChangeAspect="1"/>
          </p:cNvPicPr>
          <p:nvPr/>
        </p:nvPicPr>
        <p:blipFill>
          <a:blip r:embed="rId17" cstate="print"/>
          <a:srcRect/>
          <a:stretch>
            <a:fillRect/>
          </a:stretch>
        </p:blipFill>
        <p:spPr bwMode="auto">
          <a:xfrm>
            <a:off x="7113587" y="3876675"/>
            <a:ext cx="557213" cy="247650"/>
          </a:xfrm>
          <a:prstGeom prst="rect">
            <a:avLst/>
          </a:prstGeom>
          <a:noFill/>
          <a:ln w="9525">
            <a:noFill/>
            <a:miter lim="800000"/>
            <a:headEnd/>
            <a:tailEnd/>
          </a:ln>
        </p:spPr>
      </p:pic>
      <p:grpSp>
        <p:nvGrpSpPr>
          <p:cNvPr id="3121" name="Group 49"/>
          <p:cNvGrpSpPr>
            <a:grpSpLocks/>
          </p:cNvGrpSpPr>
          <p:nvPr/>
        </p:nvGrpSpPr>
        <p:grpSpPr bwMode="auto">
          <a:xfrm>
            <a:off x="6038850" y="3730625"/>
            <a:ext cx="995362" cy="766763"/>
            <a:chOff x="6685" y="784"/>
            <a:chExt cx="620" cy="477"/>
          </a:xfrm>
        </p:grpSpPr>
        <p:sp>
          <p:nvSpPr>
            <p:cNvPr id="3122" name="AutoShape 50"/>
            <p:cNvSpPr>
              <a:spLocks noChangeArrowheads="1"/>
            </p:cNvSpPr>
            <p:nvPr/>
          </p:nvSpPr>
          <p:spPr bwMode="auto">
            <a:xfrm>
              <a:off x="6685" y="784"/>
              <a:ext cx="620" cy="477"/>
            </a:xfrm>
            <a:prstGeom prst="cloudCallout">
              <a:avLst>
                <a:gd name="adj1" fmla="val -2259"/>
                <a:gd name="adj2" fmla="val 523"/>
              </a:avLst>
            </a:prstGeom>
            <a:solidFill>
              <a:schemeClr val="accent1"/>
            </a:solidFill>
            <a:ln w="9525">
              <a:noFill/>
              <a:round/>
              <a:headEnd/>
              <a:tailEnd/>
            </a:ln>
            <a:effectLst/>
          </p:spPr>
          <p:txBody>
            <a:bodyPr vert="horz" wrap="none" lIns="45720" tIns="45720" rIns="4572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Cloud</a:t>
              </a:r>
              <a:br>
                <a:rPr kumimoji="0" lang="en-US" sz="1200" b="1" i="0" u="none" strike="noStrike" cap="none" normalizeH="0" baseline="0" dirty="0" smtClean="0">
                  <a:ln>
                    <a:noFill/>
                  </a:ln>
                  <a:solidFill>
                    <a:schemeClr val="tx1"/>
                  </a:solidFill>
                  <a:effectLst/>
                  <a:latin typeface="Arial" pitchFamily="34" charset="0"/>
                </a:rPr>
              </a:br>
              <a:r>
                <a:rPr kumimoji="0" lang="en-US" sz="1200" b="1" i="0" u="none" strike="noStrike" cap="none" normalizeH="0" baseline="0" dirty="0" smtClean="0">
                  <a:ln>
                    <a:noFill/>
                  </a:ln>
                  <a:solidFill>
                    <a:schemeClr val="tx1"/>
                  </a:solidFill>
                  <a:effectLst/>
                  <a:latin typeface="Arial" pitchFamily="34" charset="0"/>
                </a:rPr>
                <a:t>services</a:t>
              </a:r>
              <a:endParaRPr kumimoji="0" lang="en-US" sz="1800" b="0" i="0" u="none" strike="noStrike" cap="none" normalizeH="0" baseline="0" dirty="0" smtClean="0">
                <a:ln>
                  <a:noFill/>
                </a:ln>
                <a:solidFill>
                  <a:schemeClr val="tx1"/>
                </a:solidFill>
                <a:effectLst/>
                <a:latin typeface="Arial" pitchFamily="34" charset="0"/>
              </a:endParaRPr>
            </a:p>
          </p:txBody>
        </p:sp>
        <p:sp>
          <p:nvSpPr>
            <p:cNvPr id="3123" name="Oval 51"/>
            <p:cNvSpPr>
              <a:spLocks noChangeArrowheads="1"/>
            </p:cNvSpPr>
            <p:nvPr/>
          </p:nvSpPr>
          <p:spPr bwMode="auto">
            <a:xfrm>
              <a:off x="6924" y="920"/>
              <a:ext cx="104" cy="56"/>
            </a:xfrm>
            <a:prstGeom prst="ellipse">
              <a:avLst/>
            </a:prstGeom>
            <a:noFill/>
            <a:ln w="9525" algn="ctr">
              <a:noFill/>
              <a:round/>
              <a:headEnd/>
              <a:tailEnd/>
            </a:ln>
            <a:effectLst/>
          </p:spPr>
          <p:txBody>
            <a:bodyPr vert="horz" wrap="none" lIns="45720" tIns="45720" rIns="45720" bIns="45720" numCol="1" anchor="ctr" anchorCtr="0" compatLnSpc="1">
              <a:prstTxWarp prst="textNoShape">
                <a:avLst/>
              </a:prstTxWarp>
            </a:bodyPr>
            <a:lstStyle/>
            <a:p>
              <a:endParaRPr lang="en-US"/>
            </a:p>
          </p:txBody>
        </p:sp>
      </p:grpSp>
      <p:pic>
        <p:nvPicPr>
          <p:cNvPr id="3124" name="Picture 52" descr="facebook-logo"/>
          <p:cNvPicPr>
            <a:picLocks noChangeAspect="1" noChangeArrowheads="1"/>
          </p:cNvPicPr>
          <p:nvPr/>
        </p:nvPicPr>
        <p:blipFill>
          <a:blip r:embed="rId18" cstate="print"/>
          <a:srcRect/>
          <a:stretch>
            <a:fillRect/>
          </a:stretch>
        </p:blipFill>
        <p:spPr bwMode="auto">
          <a:xfrm>
            <a:off x="6102350" y="3422650"/>
            <a:ext cx="585787" cy="220663"/>
          </a:xfrm>
          <a:prstGeom prst="rect">
            <a:avLst/>
          </a:prstGeom>
          <a:noFill/>
        </p:spPr>
      </p:pic>
      <p:sp>
        <p:nvSpPr>
          <p:cNvPr id="3125" name="AutoShape 53"/>
          <p:cNvSpPr>
            <a:spLocks/>
          </p:cNvSpPr>
          <p:nvPr/>
        </p:nvSpPr>
        <p:spPr bwMode="auto">
          <a:xfrm>
            <a:off x="5476875" y="2351088"/>
            <a:ext cx="293687" cy="3514725"/>
          </a:xfrm>
          <a:prstGeom prst="rightBrace">
            <a:avLst>
              <a:gd name="adj1" fmla="val 99730"/>
              <a:gd name="adj2" fmla="val 50000"/>
            </a:avLst>
          </a:prstGeom>
          <a:noFill/>
          <a:ln w="9525">
            <a:solidFill>
              <a:schemeClr val="tx1"/>
            </a:solidFill>
            <a:round/>
            <a:headEnd/>
            <a:tailEnd/>
          </a:ln>
          <a:effectLst/>
        </p:spPr>
        <p:txBody>
          <a:bodyPr vert="horz" wrap="none" lIns="45720" tIns="45720" rIns="45720" bIns="45720" numCol="1" anchor="ctr" anchorCtr="0" compatLnSpc="1">
            <a:prstTxWarp prst="textNoShape">
              <a:avLst/>
            </a:prstTxWarp>
          </a:bodyPr>
          <a:lstStyle/>
          <a:p>
            <a:endParaRPr lang="en-US"/>
          </a:p>
        </p:txBody>
      </p:sp>
      <p:pic>
        <p:nvPicPr>
          <p:cNvPr id="3126" name="Picture 54" descr="logo"/>
          <p:cNvPicPr>
            <a:picLocks noChangeAspect="1" noChangeArrowheads="1"/>
          </p:cNvPicPr>
          <p:nvPr/>
        </p:nvPicPr>
        <p:blipFill>
          <a:blip r:embed="rId19" cstate="print"/>
          <a:srcRect/>
          <a:stretch>
            <a:fillRect/>
          </a:stretch>
        </p:blipFill>
        <p:spPr bwMode="auto">
          <a:xfrm>
            <a:off x="6688137" y="4489450"/>
            <a:ext cx="982663" cy="360363"/>
          </a:xfrm>
          <a:prstGeom prst="rect">
            <a:avLst/>
          </a:prstGeom>
          <a:noFill/>
        </p:spPr>
      </p:pic>
      <p:pic>
        <p:nvPicPr>
          <p:cNvPr id="3127" name="Picture 55" descr="Flickr-logo"/>
          <p:cNvPicPr>
            <a:picLocks noChangeAspect="1" noChangeArrowheads="1"/>
          </p:cNvPicPr>
          <p:nvPr/>
        </p:nvPicPr>
        <p:blipFill>
          <a:blip r:embed="rId20" cstate="print"/>
          <a:srcRect/>
          <a:stretch>
            <a:fillRect/>
          </a:stretch>
        </p:blipFill>
        <p:spPr bwMode="auto">
          <a:xfrm>
            <a:off x="6589712" y="4849813"/>
            <a:ext cx="603250" cy="236537"/>
          </a:xfrm>
          <a:prstGeom prst="rect">
            <a:avLst/>
          </a:prstGeom>
          <a:noFill/>
        </p:spPr>
      </p:pic>
      <p:grpSp>
        <p:nvGrpSpPr>
          <p:cNvPr id="3128" name="Group 56"/>
          <p:cNvGrpSpPr>
            <a:grpSpLocks/>
          </p:cNvGrpSpPr>
          <p:nvPr/>
        </p:nvGrpSpPr>
        <p:grpSpPr bwMode="auto">
          <a:xfrm>
            <a:off x="5011737" y="2563813"/>
            <a:ext cx="503238" cy="979487"/>
            <a:chOff x="4620" y="1971"/>
            <a:chExt cx="317" cy="617"/>
          </a:xfrm>
        </p:grpSpPr>
        <p:pic>
          <p:nvPicPr>
            <p:cNvPr id="3129" name="Picture 10"/>
            <p:cNvPicPr>
              <a:picLocks noChangeAspect="1" noChangeArrowheads="1"/>
            </p:cNvPicPr>
            <p:nvPr/>
          </p:nvPicPr>
          <p:blipFill>
            <a:blip r:embed="rId21" cstate="print"/>
            <a:srcRect/>
            <a:stretch>
              <a:fillRect/>
            </a:stretch>
          </p:blipFill>
          <p:spPr bwMode="auto">
            <a:xfrm>
              <a:off x="4782" y="2437"/>
              <a:ext cx="155" cy="151"/>
            </a:xfrm>
            <a:prstGeom prst="rect">
              <a:avLst/>
            </a:prstGeom>
            <a:noFill/>
            <a:ln w="9525">
              <a:noFill/>
              <a:miter lim="800000"/>
              <a:headEnd/>
              <a:tailEnd/>
            </a:ln>
          </p:spPr>
        </p:pic>
        <p:pic>
          <p:nvPicPr>
            <p:cNvPr id="3130" name="Picture 19"/>
            <p:cNvPicPr>
              <a:picLocks noChangeAspect="1" noChangeArrowheads="1"/>
            </p:cNvPicPr>
            <p:nvPr/>
          </p:nvPicPr>
          <p:blipFill>
            <a:blip r:embed="rId22" cstate="print"/>
            <a:srcRect/>
            <a:stretch>
              <a:fillRect/>
            </a:stretch>
          </p:blipFill>
          <p:spPr bwMode="auto">
            <a:xfrm>
              <a:off x="4787" y="2287"/>
              <a:ext cx="150" cy="148"/>
            </a:xfrm>
            <a:prstGeom prst="rect">
              <a:avLst/>
            </a:prstGeom>
            <a:noFill/>
            <a:ln w="9525">
              <a:noFill/>
              <a:miter lim="800000"/>
              <a:headEnd/>
              <a:tailEnd/>
            </a:ln>
          </p:spPr>
        </p:pic>
        <p:pic>
          <p:nvPicPr>
            <p:cNvPr id="3131" name="Picture 245"/>
            <p:cNvPicPr>
              <a:picLocks noChangeAspect="1" noChangeArrowheads="1"/>
            </p:cNvPicPr>
            <p:nvPr/>
          </p:nvPicPr>
          <p:blipFill>
            <a:blip r:embed="rId23" cstate="print"/>
            <a:srcRect/>
            <a:stretch>
              <a:fillRect/>
            </a:stretch>
          </p:blipFill>
          <p:spPr bwMode="auto">
            <a:xfrm>
              <a:off x="4620" y="2438"/>
              <a:ext cx="155" cy="150"/>
            </a:xfrm>
            <a:prstGeom prst="rect">
              <a:avLst/>
            </a:prstGeom>
            <a:noFill/>
            <a:ln w="9525">
              <a:noFill/>
              <a:miter lim="800000"/>
              <a:headEnd/>
              <a:tailEnd/>
            </a:ln>
          </p:spPr>
        </p:pic>
        <p:pic>
          <p:nvPicPr>
            <p:cNvPr id="3132" name="Picture 244"/>
            <p:cNvPicPr>
              <a:picLocks noChangeAspect="1" noChangeArrowheads="1"/>
            </p:cNvPicPr>
            <p:nvPr/>
          </p:nvPicPr>
          <p:blipFill>
            <a:blip r:embed="rId24" cstate="print"/>
            <a:srcRect/>
            <a:stretch>
              <a:fillRect/>
            </a:stretch>
          </p:blipFill>
          <p:spPr bwMode="auto">
            <a:xfrm>
              <a:off x="4783" y="1971"/>
              <a:ext cx="150" cy="150"/>
            </a:xfrm>
            <a:prstGeom prst="rect">
              <a:avLst/>
            </a:prstGeom>
            <a:noFill/>
            <a:ln w="9525">
              <a:noFill/>
              <a:miter lim="800000"/>
              <a:headEnd/>
              <a:tailEnd/>
            </a:ln>
          </p:spPr>
        </p:pic>
        <p:pic>
          <p:nvPicPr>
            <p:cNvPr id="3133" name="Picture 9" descr="PandoraLogo"/>
            <p:cNvPicPr>
              <a:picLocks noChangeAspect="1" noChangeArrowheads="1"/>
            </p:cNvPicPr>
            <p:nvPr/>
          </p:nvPicPr>
          <p:blipFill>
            <a:blip r:embed="rId25" cstate="print"/>
            <a:srcRect/>
            <a:stretch>
              <a:fillRect/>
            </a:stretch>
          </p:blipFill>
          <p:spPr bwMode="auto">
            <a:xfrm>
              <a:off x="4787" y="2137"/>
              <a:ext cx="144" cy="144"/>
            </a:xfrm>
            <a:prstGeom prst="rect">
              <a:avLst/>
            </a:prstGeom>
            <a:noFill/>
            <a:ln w="9525">
              <a:noFill/>
              <a:miter lim="800000"/>
              <a:headEnd/>
              <a:tailEnd/>
            </a:ln>
          </p:spPr>
        </p:pic>
        <p:pic>
          <p:nvPicPr>
            <p:cNvPr id="3134" name="Picture 62" descr="google_maps_icon"/>
            <p:cNvPicPr>
              <a:picLocks noChangeAspect="1" noChangeArrowheads="1"/>
            </p:cNvPicPr>
            <p:nvPr/>
          </p:nvPicPr>
          <p:blipFill>
            <a:blip r:embed="rId26" cstate="print"/>
            <a:srcRect/>
            <a:stretch>
              <a:fillRect/>
            </a:stretch>
          </p:blipFill>
          <p:spPr bwMode="auto">
            <a:xfrm>
              <a:off x="4625" y="2273"/>
              <a:ext cx="150" cy="150"/>
            </a:xfrm>
            <a:prstGeom prst="rect">
              <a:avLst/>
            </a:prstGeom>
            <a:noFill/>
          </p:spPr>
        </p:pic>
        <p:pic>
          <p:nvPicPr>
            <p:cNvPr id="3135" name="Picture 63" descr="Facebook_icon"/>
            <p:cNvPicPr>
              <a:picLocks noChangeAspect="1" noChangeArrowheads="1"/>
            </p:cNvPicPr>
            <p:nvPr/>
          </p:nvPicPr>
          <p:blipFill>
            <a:blip r:embed="rId27" cstate="print"/>
            <a:srcRect/>
            <a:stretch>
              <a:fillRect/>
            </a:stretch>
          </p:blipFill>
          <p:spPr bwMode="auto">
            <a:xfrm>
              <a:off x="4625" y="1975"/>
              <a:ext cx="150" cy="150"/>
            </a:xfrm>
            <a:prstGeom prst="rect">
              <a:avLst/>
            </a:prstGeom>
            <a:noFill/>
          </p:spPr>
        </p:pic>
        <p:pic>
          <p:nvPicPr>
            <p:cNvPr id="3136" name="Picture 64" descr="netflix1"/>
            <p:cNvPicPr>
              <a:picLocks noChangeAspect="1" noChangeArrowheads="1"/>
            </p:cNvPicPr>
            <p:nvPr/>
          </p:nvPicPr>
          <p:blipFill>
            <a:blip r:embed="rId28" cstate="print"/>
            <a:srcRect/>
            <a:stretch>
              <a:fillRect/>
            </a:stretch>
          </p:blipFill>
          <p:spPr bwMode="auto">
            <a:xfrm>
              <a:off x="4632" y="2141"/>
              <a:ext cx="132" cy="132"/>
            </a:xfrm>
            <a:prstGeom prst="rect">
              <a:avLst/>
            </a:prstGeom>
            <a:noFill/>
          </p:spPr>
        </p:pic>
      </p:grpSp>
      <p:pic>
        <p:nvPicPr>
          <p:cNvPr id="3138" name="Picture 66" descr="safari_logo"/>
          <p:cNvPicPr>
            <a:picLocks noChangeAspect="1" noChangeArrowheads="1"/>
          </p:cNvPicPr>
          <p:nvPr/>
        </p:nvPicPr>
        <p:blipFill>
          <a:blip r:embed="rId29" cstate="print"/>
          <a:srcRect/>
          <a:stretch>
            <a:fillRect/>
          </a:stretch>
        </p:blipFill>
        <p:spPr bwMode="auto">
          <a:xfrm>
            <a:off x="4308475" y="2200275"/>
            <a:ext cx="515937" cy="36988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3200" dirty="0" smtClean="0"/>
              <a:t>Must Do’s for Carriers</a:t>
            </a:r>
            <a:endParaRPr lang="en-US" sz="3200" dirty="0"/>
          </a:p>
        </p:txBody>
      </p:sp>
      <p:sp>
        <p:nvSpPr>
          <p:cNvPr id="6" name="TextBox 5"/>
          <p:cNvSpPr txBox="1"/>
          <p:nvPr/>
        </p:nvSpPr>
        <p:spPr>
          <a:xfrm>
            <a:off x="838200" y="1524000"/>
            <a:ext cx="7467600" cy="4524315"/>
          </a:xfrm>
          <a:prstGeom prst="rect">
            <a:avLst/>
          </a:prstGeom>
          <a:noFill/>
        </p:spPr>
        <p:txBody>
          <a:bodyPr wrap="square" rtlCol="0">
            <a:spAutoFit/>
          </a:bodyPr>
          <a:lstStyle/>
          <a:p>
            <a:pPr marL="114300" lvl="0" indent="-114300">
              <a:buFont typeface="Arial" pitchFamily="34" charset="0"/>
              <a:buChar char="•"/>
            </a:pPr>
            <a:r>
              <a:rPr lang="en-US" dirty="0" smtClean="0"/>
              <a:t>Deepen partnerships with a few select partners and provide more network access to spawn innovation - provide premium on-deck placement </a:t>
            </a:r>
            <a:br>
              <a:rPr lang="en-US" dirty="0" smtClean="0"/>
            </a:br>
            <a:endParaRPr lang="en-US" dirty="0" smtClean="0"/>
          </a:p>
          <a:p>
            <a:pPr marL="114300" lvl="0" indent="-114300">
              <a:buFont typeface="Arial" pitchFamily="34" charset="0"/>
              <a:buChar char="•"/>
            </a:pPr>
            <a:r>
              <a:rPr lang="en-US" dirty="0" smtClean="0"/>
              <a:t>Create customized apps and experiences and provide a premium service with select partners – (i.e. higher degree of location accuracy)</a:t>
            </a:r>
            <a:br>
              <a:rPr lang="en-US" dirty="0" smtClean="0"/>
            </a:br>
            <a:endParaRPr lang="en-US" dirty="0" smtClean="0"/>
          </a:p>
          <a:p>
            <a:pPr marL="114300" lvl="0" indent="-114300">
              <a:buFont typeface="Arial" pitchFamily="34" charset="0"/>
              <a:buChar char="•"/>
            </a:pPr>
            <a:r>
              <a:rPr lang="en-US" dirty="0" smtClean="0"/>
              <a:t>Create a safe and secure opt in feature that gives customers peace of mind for sharing location information </a:t>
            </a:r>
            <a:br>
              <a:rPr lang="en-US" dirty="0" smtClean="0"/>
            </a:br>
            <a:endParaRPr lang="en-US" dirty="0" smtClean="0"/>
          </a:p>
          <a:p>
            <a:pPr marL="114300" lvl="0" indent="-114300">
              <a:buFont typeface="Arial" pitchFamily="34" charset="0"/>
              <a:buChar char="•"/>
            </a:pPr>
            <a:r>
              <a:rPr lang="en-US" dirty="0" smtClean="0"/>
              <a:t>Take more of a lead role in mobile broadband access to the vehicle to foster advanced </a:t>
            </a:r>
            <a:r>
              <a:rPr lang="en-US" dirty="0" err="1" smtClean="0"/>
              <a:t>Telematics</a:t>
            </a:r>
            <a:r>
              <a:rPr lang="en-US" dirty="0" smtClean="0"/>
              <a:t> solutions</a:t>
            </a:r>
            <a:br>
              <a:rPr lang="en-US" dirty="0" smtClean="0"/>
            </a:br>
            <a:endParaRPr lang="en-US" dirty="0" smtClean="0"/>
          </a:p>
          <a:p>
            <a:pPr marL="114300" lvl="0" indent="-114300">
              <a:buFont typeface="Arial" pitchFamily="34" charset="0"/>
              <a:buChar char="•"/>
            </a:pPr>
            <a:r>
              <a:rPr lang="en-US" dirty="0" smtClean="0"/>
              <a:t>Look to other new areas such as financial services, mobile payments, and mobile advertising and take a lead role with services that have broad appeal</a:t>
            </a:r>
            <a:br>
              <a:rPr lang="en-US" dirty="0" smtClean="0"/>
            </a:br>
            <a:endParaRPr lang="en-US" dirty="0" smtClean="0"/>
          </a:p>
          <a:p>
            <a:pPr marL="114300" lvl="0" indent="-114300">
              <a:buFont typeface="Arial" pitchFamily="34" charset="0"/>
              <a:buChar char="•"/>
            </a:pPr>
            <a:r>
              <a:rPr lang="en-US" dirty="0" smtClean="0"/>
              <a:t>Further exploit enterprise LBS services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Contact Details</a:t>
            </a:r>
            <a:endParaRPr lang="en-US" sz="3200" dirty="0"/>
          </a:p>
        </p:txBody>
      </p:sp>
      <p:sp>
        <p:nvSpPr>
          <p:cNvPr id="1026" name="Rectangle 2"/>
          <p:cNvSpPr>
            <a:spLocks noChangeArrowheads="1"/>
          </p:cNvSpPr>
          <p:nvPr/>
        </p:nvSpPr>
        <p:spPr bwMode="auto">
          <a:xfrm>
            <a:off x="1447800" y="3124200"/>
            <a:ext cx="6680200" cy="3089275"/>
          </a:xfrm>
          <a:prstGeom prst="rect">
            <a:avLst/>
          </a:prstGeom>
          <a:solidFill>
            <a:schemeClr val="bg1"/>
          </a:solidFill>
          <a:ln w="9525" algn="ctr">
            <a:solidFill>
              <a:schemeClr val="tx1"/>
            </a:solidFill>
            <a:miter lim="800000"/>
            <a:headEnd/>
            <a:tailEnd/>
          </a:ln>
          <a:effectLst/>
        </p:spPr>
        <p:txBody>
          <a:bodyPr vert="horz" wrap="square" lIns="45720" tIns="45720" rIns="4572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Michael Grossi, Director</a:t>
            </a:r>
            <a:br>
              <a:rPr kumimoji="0" lang="en-US" sz="1200" b="1" i="0" u="none" strike="noStrike" cap="none" normalizeH="0" baseline="0" dirty="0" smtClean="0">
                <a:ln>
                  <a:noFill/>
                </a:ln>
                <a:solidFill>
                  <a:schemeClr val="tx1"/>
                </a:solidFill>
                <a:effectLst/>
                <a:latin typeface="Arial" pitchFamily="34" charset="0"/>
              </a:rPr>
            </a:br>
            <a:endParaRPr kumimoji="0" lang="en-US" sz="1200" b="1" i="0" u="none" strike="noStrike" cap="none" normalizeH="0" baseline="0" dirty="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Michael is a Director with Altman Vilandrie and Company and focuses on wireless and digital media sectors.  Prior to </a:t>
            </a:r>
            <a:r>
              <a:rPr kumimoji="0" lang="en-US" sz="1200" b="0" i="0" u="none" strike="noStrike" cap="none" normalizeH="0" baseline="0" dirty="0" err="1" smtClean="0">
                <a:ln>
                  <a:noFill/>
                </a:ln>
                <a:solidFill>
                  <a:schemeClr val="tx1"/>
                </a:solidFill>
                <a:effectLst/>
                <a:latin typeface="Arial" pitchFamily="34" charset="0"/>
              </a:rPr>
              <a:t>AV&amp;Co</a:t>
            </a:r>
            <a:r>
              <a:rPr kumimoji="0" lang="en-US" sz="1200" b="0" i="0" u="none" strike="noStrike" cap="none" normalizeH="0" baseline="0" dirty="0" smtClean="0">
                <a:ln>
                  <a:noFill/>
                </a:ln>
                <a:solidFill>
                  <a:schemeClr val="tx1"/>
                </a:solidFill>
                <a:effectLst/>
                <a:latin typeface="Arial" pitchFamily="34" charset="0"/>
              </a:rPr>
              <a:t>, Michael was an SVP &amp; GM with </a:t>
            </a:r>
            <a:r>
              <a:rPr kumimoji="0" lang="en-US" sz="1200" b="0" i="0" u="none" strike="noStrike" cap="none" normalizeH="0" baseline="0" dirty="0" err="1" smtClean="0">
                <a:ln>
                  <a:noFill/>
                </a:ln>
                <a:solidFill>
                  <a:schemeClr val="tx1"/>
                </a:solidFill>
                <a:effectLst/>
                <a:latin typeface="Arial" pitchFamily="34" charset="0"/>
              </a:rPr>
              <a:t>Helio</a:t>
            </a:r>
            <a:r>
              <a:rPr kumimoji="0" lang="en-US" sz="1200" b="0" i="0" u="none" strike="noStrike" cap="none" normalizeH="0" baseline="0" dirty="0" smtClean="0">
                <a:ln>
                  <a:noFill/>
                </a:ln>
                <a:solidFill>
                  <a:schemeClr val="tx1"/>
                </a:solidFill>
                <a:effectLst/>
                <a:latin typeface="Arial" pitchFamily="34" charset="0"/>
              </a:rPr>
              <a:t>, a highly innovative MVNO in the U.S.  While at </a:t>
            </a:r>
            <a:r>
              <a:rPr kumimoji="0" lang="en-US" sz="1200" b="0" i="0" u="none" strike="noStrike" cap="none" normalizeH="0" baseline="0" dirty="0" err="1" smtClean="0">
                <a:ln>
                  <a:noFill/>
                </a:ln>
                <a:solidFill>
                  <a:schemeClr val="tx1"/>
                </a:solidFill>
                <a:effectLst/>
                <a:latin typeface="Arial" pitchFamily="34" charset="0"/>
              </a:rPr>
              <a:t>Helio</a:t>
            </a:r>
            <a:r>
              <a:rPr kumimoji="0" lang="en-US" sz="1200" b="0" i="0" u="none" strike="noStrike" cap="none" normalizeH="0" baseline="0" dirty="0" smtClean="0">
                <a:ln>
                  <a:noFill/>
                </a:ln>
                <a:solidFill>
                  <a:schemeClr val="tx1"/>
                </a:solidFill>
                <a:effectLst/>
                <a:latin typeface="Arial" pitchFamily="34" charset="0"/>
              </a:rPr>
              <a:t>, Michael led all Strategy, Business/Corporate Development and was GM of the Mobile Data Services team responsible for both the data P&amp;L and product development.  </a:t>
            </a:r>
            <a:br>
              <a:rPr kumimoji="0" lang="en-US" sz="1200" b="0" i="0" u="none" strike="noStrike" cap="none" normalizeH="0" baseline="0" dirty="0" smtClean="0">
                <a:ln>
                  <a:noFill/>
                </a:ln>
                <a:solidFill>
                  <a:schemeClr val="tx1"/>
                </a:solidFill>
                <a:effectLst/>
                <a:latin typeface="Arial" pitchFamily="34" charset="0"/>
              </a:rPr>
            </a:br>
            <a:endParaRPr kumimoji="0" lang="en-US" sz="1200" b="0" i="0" u="none" strike="noStrike" cap="none" normalizeH="0" baseline="0" dirty="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Prior to </a:t>
            </a:r>
            <a:r>
              <a:rPr kumimoji="0" lang="en-US" sz="1200" b="0" i="0" u="none" strike="noStrike" cap="none" normalizeH="0" baseline="0" dirty="0" err="1" smtClean="0">
                <a:ln>
                  <a:noFill/>
                </a:ln>
                <a:solidFill>
                  <a:schemeClr val="tx1"/>
                </a:solidFill>
                <a:effectLst/>
                <a:latin typeface="Arial" pitchFamily="34" charset="0"/>
              </a:rPr>
              <a:t>AV&amp;Co</a:t>
            </a:r>
            <a:r>
              <a:rPr kumimoji="0" lang="en-US" sz="1200" b="0" i="0" u="none" strike="noStrike" cap="none" normalizeH="0" baseline="0" dirty="0" smtClean="0">
                <a:ln>
                  <a:noFill/>
                </a:ln>
                <a:solidFill>
                  <a:schemeClr val="tx1"/>
                </a:solidFill>
                <a:effectLst/>
                <a:latin typeface="Arial" pitchFamily="34" charset="0"/>
              </a:rPr>
              <a:t>, Michael was a Vice President with </a:t>
            </a:r>
            <a:r>
              <a:rPr kumimoji="0" lang="en-US" sz="1200" b="0" i="0" u="none" strike="noStrike" cap="none" normalizeH="0" baseline="0" dirty="0" err="1" smtClean="0">
                <a:ln>
                  <a:noFill/>
                </a:ln>
                <a:solidFill>
                  <a:schemeClr val="tx1"/>
                </a:solidFill>
                <a:effectLst/>
                <a:latin typeface="Arial" pitchFamily="34" charset="0"/>
              </a:rPr>
              <a:t>Adventis</a:t>
            </a:r>
            <a:r>
              <a:rPr kumimoji="0" lang="en-US" sz="1200" b="0" i="0" u="none" strike="noStrike" cap="none" normalizeH="0" baseline="0" dirty="0" smtClean="0">
                <a:ln>
                  <a:noFill/>
                </a:ln>
                <a:solidFill>
                  <a:schemeClr val="tx1"/>
                </a:solidFill>
                <a:effectLst/>
                <a:latin typeface="Arial" pitchFamily="34" charset="0"/>
              </a:rPr>
              <a:t>, a strategy consultancy, and a leader in the wireless practice and has 10 years consulting experience.  Michael has led many strategy engagements for his clients spanning all facets of the wireless value chain including equipment manufacturers, service providers and content providers. </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1027" name="Group 3"/>
          <p:cNvGrpSpPr>
            <a:grpSpLocks/>
          </p:cNvGrpSpPr>
          <p:nvPr/>
        </p:nvGrpSpPr>
        <p:grpSpPr bwMode="auto">
          <a:xfrm>
            <a:off x="3124200" y="1143000"/>
            <a:ext cx="2927350" cy="1736725"/>
            <a:chOff x="2189" y="1641"/>
            <a:chExt cx="1844" cy="1094"/>
          </a:xfrm>
        </p:grpSpPr>
        <p:pic>
          <p:nvPicPr>
            <p:cNvPr id="1028" name="Picture 4" descr="F_Altman_Vilandrie_Logo_RGB2009(2)"/>
            <p:cNvPicPr>
              <a:picLocks noChangeAspect="1" noChangeArrowheads="1"/>
            </p:cNvPicPr>
            <p:nvPr/>
          </p:nvPicPr>
          <p:blipFill>
            <a:blip r:embed="rId3" cstate="print"/>
            <a:srcRect/>
            <a:stretch>
              <a:fillRect/>
            </a:stretch>
          </p:blipFill>
          <p:spPr bwMode="auto">
            <a:xfrm>
              <a:off x="2247" y="1698"/>
              <a:ext cx="1325" cy="231"/>
            </a:xfrm>
            <a:prstGeom prst="rect">
              <a:avLst/>
            </a:prstGeom>
            <a:noFill/>
          </p:spPr>
        </p:pic>
        <p:sp>
          <p:nvSpPr>
            <p:cNvPr id="1029" name="Rectangle 5"/>
            <p:cNvSpPr>
              <a:spLocks noChangeArrowheads="1"/>
            </p:cNvSpPr>
            <p:nvPr/>
          </p:nvSpPr>
          <p:spPr bwMode="auto">
            <a:xfrm>
              <a:off x="2324" y="2006"/>
              <a:ext cx="1003" cy="546"/>
            </a:xfrm>
            <a:prstGeom prst="rect">
              <a:avLst/>
            </a:prstGeom>
            <a:noFill/>
            <a:ln w="9525" algn="ctr">
              <a:noFill/>
              <a:miter lim="800000"/>
              <a:headEnd/>
              <a:tailEnd/>
            </a:ln>
            <a:effectLst/>
          </p:spPr>
          <p:txBody>
            <a:bodyPr vert="horz" wrap="square" lIns="99745" tIns="49873" rIns="99745" bIns="49873"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D345B"/>
                  </a:solidFill>
                  <a:effectLst/>
                  <a:latin typeface="Arial" pitchFamily="34" charset="0"/>
                </a:rPr>
                <a:t>Michael Grossi</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D345B"/>
                  </a:solidFill>
                  <a:effectLst/>
                  <a:latin typeface="Arial" pitchFamily="34" charset="0"/>
                </a:rPr>
                <a:t>Direct 617.753.7209</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D345B"/>
                  </a:solidFill>
                  <a:effectLst/>
                  <a:latin typeface="Arial" pitchFamily="34" charset="0"/>
                </a:rPr>
                <a:t>Mobile 617.480.9389</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D345B"/>
                  </a:solidFill>
                  <a:effectLst/>
                  <a:latin typeface="Arial" pitchFamily="34" charset="0"/>
                </a:rPr>
                <a:t>mgrossi@altvil.com</a:t>
              </a:r>
              <a:endParaRPr kumimoji="0" lang="en-US" sz="1800" b="0" i="0" u="none" strike="noStrike" cap="none" normalizeH="0" baseline="0" smtClean="0">
                <a:ln>
                  <a:noFill/>
                </a:ln>
                <a:solidFill>
                  <a:schemeClr val="tx1"/>
                </a:solidFill>
                <a:effectLst/>
                <a:latin typeface="Arial" pitchFamily="34" charset="0"/>
              </a:endParaRPr>
            </a:p>
          </p:txBody>
        </p:sp>
        <p:sp>
          <p:nvSpPr>
            <p:cNvPr id="1030" name="Rectangle 6"/>
            <p:cNvSpPr>
              <a:spLocks noChangeArrowheads="1"/>
            </p:cNvSpPr>
            <p:nvPr/>
          </p:nvSpPr>
          <p:spPr bwMode="auto">
            <a:xfrm>
              <a:off x="3273" y="2127"/>
              <a:ext cx="760" cy="548"/>
            </a:xfrm>
            <a:prstGeom prst="rect">
              <a:avLst/>
            </a:prstGeom>
            <a:noFill/>
            <a:ln w="9525" algn="ctr">
              <a:noFill/>
              <a:miter lim="800000"/>
              <a:headEnd/>
              <a:tailEnd/>
            </a:ln>
            <a:effectLst/>
          </p:spPr>
          <p:txBody>
            <a:bodyPr vert="horz" wrap="square" lIns="99745" tIns="49873" rIns="99745" bIns="49873"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smtClean="0">
                  <a:ln>
                    <a:noFill/>
                  </a:ln>
                  <a:solidFill>
                    <a:srgbClr val="0D345B"/>
                  </a:solidFill>
                  <a:effectLst/>
                  <a:latin typeface="Arial" pitchFamily="34" charset="0"/>
                </a:rPr>
                <a:t>Altman Vilandrie &amp; Co.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D345B"/>
                  </a:solidFill>
                  <a:effectLst/>
                  <a:latin typeface="Arial" pitchFamily="34" charset="0"/>
                </a:rPr>
                <a:t>53 State Street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D345B"/>
                  </a:solidFill>
                  <a:effectLst/>
                  <a:latin typeface="Arial" pitchFamily="34" charset="0"/>
                </a:rPr>
                <a:t>37</a:t>
              </a:r>
              <a:r>
                <a:rPr kumimoji="0" lang="en-US" sz="600" b="0" i="0" u="none" strike="noStrike" cap="none" normalizeH="0" baseline="30000" smtClean="0">
                  <a:ln>
                    <a:noFill/>
                  </a:ln>
                  <a:solidFill>
                    <a:srgbClr val="0D345B"/>
                  </a:solidFill>
                  <a:effectLst/>
                  <a:latin typeface="Arial" pitchFamily="34" charset="0"/>
                </a:rPr>
                <a:t>th</a:t>
              </a:r>
              <a:r>
                <a:rPr kumimoji="0" lang="en-US" sz="600" b="0" i="0" u="none" strike="noStrike" cap="none" normalizeH="0" baseline="0" smtClean="0">
                  <a:ln>
                    <a:noFill/>
                  </a:ln>
                  <a:solidFill>
                    <a:srgbClr val="0D345B"/>
                  </a:solidFill>
                  <a:effectLst/>
                  <a:latin typeface="Arial" pitchFamily="34" charset="0"/>
                </a:rPr>
                <a:t> Floor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D345B"/>
                  </a:solidFill>
                  <a:effectLst/>
                  <a:latin typeface="Arial" pitchFamily="34" charset="0"/>
                </a:rPr>
                <a:t>Boston, MA 02109</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D345B"/>
                  </a:solidFill>
                  <a:effectLst/>
                  <a:latin typeface="Arial" pitchFamily="34" charset="0"/>
                </a:rPr>
                <a:t>Telephone 617 753 7200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D345B"/>
                  </a:solidFill>
                  <a:effectLst/>
                  <a:latin typeface="Arial" pitchFamily="34" charset="0"/>
                </a:rPr>
                <a:t>Fax 617 439 4290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D345B"/>
                  </a:solidFill>
                  <a:effectLst/>
                  <a:latin typeface="Arial" pitchFamily="34" charset="0"/>
                </a:rPr>
                <a:t>www.altvil.com</a:t>
              </a:r>
              <a:endParaRPr kumimoji="0" lang="en-US" sz="1800" b="0" i="0" u="none" strike="noStrike" cap="none" normalizeH="0" baseline="0" smtClean="0">
                <a:ln>
                  <a:noFill/>
                </a:ln>
                <a:solidFill>
                  <a:schemeClr val="tx1"/>
                </a:solidFill>
                <a:effectLst/>
                <a:latin typeface="Arial" pitchFamily="34" charset="0"/>
              </a:endParaRPr>
            </a:p>
          </p:txBody>
        </p:sp>
        <p:sp>
          <p:nvSpPr>
            <p:cNvPr id="1031" name="Rectangle 51"/>
            <p:cNvSpPr>
              <a:spLocks noChangeAspect="1" noChangeArrowheads="1"/>
            </p:cNvSpPr>
            <p:nvPr/>
          </p:nvSpPr>
          <p:spPr bwMode="auto">
            <a:xfrm>
              <a:off x="2189" y="1641"/>
              <a:ext cx="1786" cy="1094"/>
            </a:xfrm>
            <a:prstGeom prst="rect">
              <a:avLst/>
            </a:prstGeom>
            <a:noFill/>
            <a:ln w="9525">
              <a:solidFill>
                <a:schemeClr val="tx1"/>
              </a:solidFill>
              <a:miter lim="800000"/>
              <a:headEnd/>
              <a:tailEnd/>
            </a:ln>
          </p:spPr>
          <p:txBody>
            <a:bodyPr vert="horz" wrap="none" lIns="99057" tIns="49528" rIns="99057" bIns="4952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a:bodyPr>
          <a:lstStyle/>
          <a:p>
            <a:r>
              <a:rPr lang="en-US" sz="3200" dirty="0" smtClean="0"/>
              <a:t>Mobile Apps Are Ideally Suited for LBS</a:t>
            </a:r>
            <a:endParaRPr lang="en-US" sz="3200" dirty="0"/>
          </a:p>
        </p:txBody>
      </p:sp>
      <p:sp>
        <p:nvSpPr>
          <p:cNvPr id="3" name="TextBox 2"/>
          <p:cNvSpPr txBox="1"/>
          <p:nvPr/>
        </p:nvSpPr>
        <p:spPr>
          <a:xfrm>
            <a:off x="685800" y="2057400"/>
            <a:ext cx="7467600" cy="2862322"/>
          </a:xfrm>
          <a:prstGeom prst="rect">
            <a:avLst/>
          </a:prstGeom>
          <a:noFill/>
        </p:spPr>
        <p:txBody>
          <a:bodyPr wrap="square" rtlCol="0">
            <a:spAutoFit/>
          </a:bodyPr>
          <a:lstStyle/>
          <a:p>
            <a:pPr marL="114300" indent="-114300">
              <a:buFont typeface="Arial" pitchFamily="34" charset="0"/>
              <a:buChar char="•"/>
            </a:pPr>
            <a:r>
              <a:rPr lang="en-US" dirty="0" smtClean="0"/>
              <a:t>Mobile device </a:t>
            </a:r>
            <a:r>
              <a:rPr lang="en-US" b="1" dirty="0" smtClean="0"/>
              <a:t>always with you </a:t>
            </a:r>
            <a:r>
              <a:rPr lang="en-US" dirty="0" smtClean="0"/>
              <a:t/>
            </a:r>
            <a:br>
              <a:rPr lang="en-US" dirty="0" smtClean="0"/>
            </a:br>
            <a:endParaRPr lang="en-US" dirty="0" smtClean="0"/>
          </a:p>
          <a:p>
            <a:pPr marL="114300" indent="-114300">
              <a:buFont typeface="Arial" pitchFamily="34" charset="0"/>
              <a:buChar char="•"/>
            </a:pPr>
            <a:r>
              <a:rPr lang="en-US" b="1" dirty="0" smtClean="0"/>
              <a:t>Location aware </a:t>
            </a:r>
            <a:r>
              <a:rPr lang="en-US" dirty="0" smtClean="0"/>
              <a:t>using A-GPS, Wi-Fi, cell-site triangulation</a:t>
            </a:r>
            <a:br>
              <a:rPr lang="en-US" dirty="0" smtClean="0"/>
            </a:br>
            <a:endParaRPr lang="en-US" dirty="0" smtClean="0"/>
          </a:p>
          <a:p>
            <a:pPr marL="114300" indent="-114300">
              <a:buFont typeface="Arial" pitchFamily="34" charset="0"/>
              <a:buChar char="•"/>
            </a:pPr>
            <a:r>
              <a:rPr lang="en-US" dirty="0" smtClean="0"/>
              <a:t>Services can be </a:t>
            </a:r>
            <a:r>
              <a:rPr lang="en-US" b="1" dirty="0" smtClean="0"/>
              <a:t>opt in </a:t>
            </a:r>
            <a:r>
              <a:rPr lang="en-US" dirty="0" smtClean="0"/>
              <a:t>to manage privacy concerns</a:t>
            </a:r>
            <a:br>
              <a:rPr lang="en-US" dirty="0" smtClean="0"/>
            </a:br>
            <a:endParaRPr lang="en-US" dirty="0" smtClean="0"/>
          </a:p>
          <a:p>
            <a:pPr marL="114300" indent="-114300">
              <a:buFont typeface="Arial" pitchFamily="34" charset="0"/>
              <a:buChar char="•"/>
            </a:pPr>
            <a:r>
              <a:rPr lang="en-US" b="1" dirty="0" smtClean="0"/>
              <a:t>Navigation</a:t>
            </a:r>
            <a:r>
              <a:rPr lang="en-US" dirty="0" smtClean="0"/>
              <a:t> apps are the most used LBS app </a:t>
            </a:r>
            <a:br>
              <a:rPr lang="en-US" dirty="0" smtClean="0"/>
            </a:br>
            <a:endParaRPr lang="en-US" dirty="0" smtClean="0"/>
          </a:p>
          <a:p>
            <a:pPr marL="114300" indent="-114300">
              <a:buFont typeface="Arial" pitchFamily="34" charset="0"/>
              <a:buChar char="•"/>
            </a:pPr>
            <a:r>
              <a:rPr lang="en-US" dirty="0" smtClean="0"/>
              <a:t>Given rise in smart phones, reliance on stand alone GPS units such as Garmin and </a:t>
            </a:r>
            <a:r>
              <a:rPr lang="en-US" dirty="0" err="1" smtClean="0"/>
              <a:t>TomTom</a:t>
            </a:r>
            <a:r>
              <a:rPr lang="en-US" dirty="0" smtClean="0"/>
              <a:t> is becoming less relevant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08038"/>
          </a:xfrm>
        </p:spPr>
        <p:txBody>
          <a:bodyPr>
            <a:normAutofit/>
          </a:bodyPr>
          <a:lstStyle/>
          <a:p>
            <a:r>
              <a:rPr lang="en-US" sz="3200" dirty="0" smtClean="0"/>
              <a:t>LBS Application Market Opportunity</a:t>
            </a:r>
            <a:endParaRPr lang="en-US" sz="3200" dirty="0"/>
          </a:p>
        </p:txBody>
      </p:sp>
      <p:sp>
        <p:nvSpPr>
          <p:cNvPr id="69" name="TextBox 68"/>
          <p:cNvSpPr txBox="1"/>
          <p:nvPr/>
        </p:nvSpPr>
        <p:spPr>
          <a:xfrm>
            <a:off x="914400" y="1868269"/>
            <a:ext cx="7315200" cy="584775"/>
          </a:xfrm>
          <a:prstGeom prst="rect">
            <a:avLst/>
          </a:prstGeom>
          <a:noFill/>
        </p:spPr>
        <p:txBody>
          <a:bodyPr wrap="square" rtlCol="0">
            <a:spAutoFit/>
          </a:bodyPr>
          <a:lstStyle/>
          <a:p>
            <a:r>
              <a:rPr lang="en-US" dirty="0" smtClean="0"/>
              <a:t>U.S. Carrier LBS revenues are estimated to hit $1.6B in </a:t>
            </a:r>
            <a:r>
              <a:rPr lang="en-US" dirty="0" smtClean="0"/>
              <a:t>2015</a:t>
            </a:r>
            <a:endParaRPr lang="en-US" dirty="0" smtClean="0"/>
          </a:p>
          <a:p>
            <a:pPr marL="285750" indent="-285750" algn="ctr">
              <a:buFont typeface="Wingdings" pitchFamily="2" charset="2"/>
              <a:buChar char="Ø"/>
            </a:pPr>
            <a:r>
              <a:rPr lang="en-US" sz="1400" dirty="0" smtClean="0"/>
              <a:t>however, this only represents approximately 25% of the total U.S. LBS application opportunity</a:t>
            </a:r>
            <a:endParaRPr lang="en-US" dirty="0" smtClean="0"/>
          </a:p>
        </p:txBody>
      </p:sp>
      <p:sp>
        <p:nvSpPr>
          <p:cNvPr id="6" name="Rectangle 5"/>
          <p:cNvSpPr/>
          <p:nvPr/>
        </p:nvSpPr>
        <p:spPr>
          <a:xfrm>
            <a:off x="803313" y="5943600"/>
            <a:ext cx="3082887"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i="1" dirty="0" smtClean="0">
                <a:solidFill>
                  <a:schemeClr val="tx1"/>
                </a:solidFill>
              </a:rPr>
              <a:t>Source: Frost &amp; Sullivan 2010</a:t>
            </a:r>
          </a:p>
        </p:txBody>
      </p:sp>
      <p:graphicFrame>
        <p:nvGraphicFramePr>
          <p:cNvPr id="7" name="Chart 6"/>
          <p:cNvGraphicFramePr>
            <a:graphicFrameLocks/>
          </p:cNvGraphicFramePr>
          <p:nvPr>
            <p:extLst>
              <p:ext uri="{D42A27DB-BD31-4B8C-83A1-F6EECF244321}">
                <p14:modId xmlns:p14="http://schemas.microsoft.com/office/powerpoint/2010/main" xmlns="" val="3097096919"/>
              </p:ext>
            </p:extLst>
          </p:nvPr>
        </p:nvGraphicFramePr>
        <p:xfrm>
          <a:off x="1143000" y="2590800"/>
          <a:ext cx="6477000" cy="3048000"/>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Arrow Connector 3"/>
          <p:cNvCxnSpPr/>
          <p:nvPr/>
        </p:nvCxnSpPr>
        <p:spPr>
          <a:xfrm flipV="1">
            <a:off x="2921827" y="3200400"/>
            <a:ext cx="2031173" cy="5803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20652679">
            <a:off x="2704640" y="3207140"/>
            <a:ext cx="2328382" cy="276999"/>
          </a:xfrm>
          <a:prstGeom prst="rect">
            <a:avLst/>
          </a:prstGeom>
          <a:noFill/>
        </p:spPr>
        <p:txBody>
          <a:bodyPr wrap="square" rtlCol="0">
            <a:spAutoFit/>
          </a:bodyPr>
          <a:lstStyle/>
          <a:p>
            <a:pPr algn="ctr"/>
            <a:r>
              <a:rPr lang="en-US" sz="1200" dirty="0" smtClean="0"/>
              <a:t>CAGR: 17%</a:t>
            </a:r>
            <a:endParaRPr lang="en-US"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ounded Rectangle 68"/>
          <p:cNvSpPr/>
          <p:nvPr/>
        </p:nvSpPr>
        <p:spPr>
          <a:xfrm>
            <a:off x="304800" y="4191000"/>
            <a:ext cx="3960855" cy="2286000"/>
          </a:xfrm>
          <a:prstGeom prst="roundRect">
            <a:avLst>
              <a:gd name="adj" fmla="val 8597"/>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smtClean="0">
              <a:solidFill>
                <a:schemeClr val="tx1"/>
              </a:solidFill>
            </a:endParaRPr>
          </a:p>
        </p:txBody>
      </p:sp>
      <p:sp>
        <p:nvSpPr>
          <p:cNvPr id="2" name="Title 1"/>
          <p:cNvSpPr>
            <a:spLocks noGrp="1"/>
          </p:cNvSpPr>
          <p:nvPr>
            <p:ph type="title"/>
          </p:nvPr>
        </p:nvSpPr>
        <p:spPr>
          <a:xfrm>
            <a:off x="457200" y="685800"/>
            <a:ext cx="8229600" cy="808038"/>
          </a:xfrm>
        </p:spPr>
        <p:txBody>
          <a:bodyPr>
            <a:normAutofit/>
          </a:bodyPr>
          <a:lstStyle/>
          <a:p>
            <a:r>
              <a:rPr lang="en-US" sz="3200" dirty="0" smtClean="0"/>
              <a:t>How do LBS Dips Work on Mobile?</a:t>
            </a:r>
            <a:endParaRPr lang="en-US" sz="3200" dirty="0"/>
          </a:p>
        </p:txBody>
      </p:sp>
      <p:pic>
        <p:nvPicPr>
          <p:cNvPr id="1026" name="Picture 2" descr="C:\Users\DStone\Pictures\Logos\GSM-Cell-I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4231395"/>
            <a:ext cx="3236976" cy="2245605"/>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DStone\Pictures\Logos\droid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47795" y="3319622"/>
            <a:ext cx="844550" cy="575053"/>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Box 13"/>
          <p:cNvSpPr txBox="1"/>
          <p:nvPr/>
        </p:nvSpPr>
        <p:spPr>
          <a:xfrm>
            <a:off x="228600" y="1447800"/>
            <a:ext cx="1679575" cy="369332"/>
          </a:xfrm>
          <a:prstGeom prst="rect">
            <a:avLst/>
          </a:prstGeom>
          <a:noFill/>
        </p:spPr>
        <p:txBody>
          <a:bodyPr wrap="square" rtlCol="0">
            <a:spAutoFit/>
          </a:bodyPr>
          <a:lstStyle/>
          <a:p>
            <a:pPr algn="ctr"/>
            <a:r>
              <a:rPr lang="en-US" b="1" dirty="0" smtClean="0"/>
              <a:t>A-GPS</a:t>
            </a:r>
            <a:endParaRPr lang="en-US" b="1" dirty="0"/>
          </a:p>
        </p:txBody>
      </p:sp>
      <p:sp>
        <p:nvSpPr>
          <p:cNvPr id="15" name="TextBox 14"/>
          <p:cNvSpPr txBox="1"/>
          <p:nvPr/>
        </p:nvSpPr>
        <p:spPr>
          <a:xfrm>
            <a:off x="2286000" y="4191000"/>
            <a:ext cx="1679575" cy="369332"/>
          </a:xfrm>
          <a:prstGeom prst="rect">
            <a:avLst/>
          </a:prstGeom>
          <a:noFill/>
        </p:spPr>
        <p:txBody>
          <a:bodyPr wrap="square" rtlCol="0">
            <a:spAutoFit/>
          </a:bodyPr>
          <a:lstStyle/>
          <a:p>
            <a:pPr algn="ctr"/>
            <a:r>
              <a:rPr lang="en-US" b="1" dirty="0" smtClean="0"/>
              <a:t>E-Cell ID</a:t>
            </a:r>
            <a:endParaRPr lang="en-US" b="1" dirty="0"/>
          </a:p>
        </p:txBody>
      </p:sp>
      <p:pic>
        <p:nvPicPr>
          <p:cNvPr id="1036" name="Picture 12" descr="C:\Users\DStone\Pictures\Logos\gps satellite.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23053" y="1545386"/>
            <a:ext cx="816864" cy="566928"/>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12" descr="C:\Users\DStone\Pictures\Logos\gps satellite.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06189" y="2064443"/>
            <a:ext cx="816864" cy="56692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3" name="Straight Arrow Connector 12"/>
          <p:cNvCxnSpPr/>
          <p:nvPr/>
        </p:nvCxnSpPr>
        <p:spPr>
          <a:xfrm>
            <a:off x="1605005" y="2653560"/>
            <a:ext cx="301582" cy="50365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36" idx="2"/>
          </p:cNvCxnSpPr>
          <p:nvPr/>
        </p:nvCxnSpPr>
        <p:spPr>
          <a:xfrm>
            <a:off x="2131485" y="2112314"/>
            <a:ext cx="0" cy="104489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028" idx="3"/>
          </p:cNvCxnSpPr>
          <p:nvPr/>
        </p:nvCxnSpPr>
        <p:spPr>
          <a:xfrm flipV="1">
            <a:off x="2592345" y="3605026"/>
            <a:ext cx="365266" cy="212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017846" y="2743200"/>
            <a:ext cx="108857" cy="30288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2852665" y="2215870"/>
            <a:ext cx="1679575" cy="617665"/>
            <a:chOff x="2511425" y="4953000"/>
            <a:chExt cx="1679575" cy="617665"/>
          </a:xfrm>
        </p:grpSpPr>
        <p:pic>
          <p:nvPicPr>
            <p:cNvPr id="1035" name="Picture 11" descr="C:\Users\DStone\Pictures\Logos\serverS.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17101" y="4953000"/>
              <a:ext cx="268224" cy="384048"/>
            </a:xfrm>
            <a:prstGeom prst="rect">
              <a:avLst/>
            </a:prstGeom>
            <a:noFill/>
            <a:extLst>
              <a:ext uri="{909E8E84-426E-40DD-AFC4-6F175D3DCCD1}">
                <a14:hiddenFill xmlns:a14="http://schemas.microsoft.com/office/drawing/2010/main" xmlns="">
                  <a:solidFill>
                    <a:srgbClr val="FFFFFF"/>
                  </a:solidFill>
                </a14:hiddenFill>
              </a:ext>
            </a:extLst>
          </p:spPr>
        </p:pic>
        <p:sp>
          <p:nvSpPr>
            <p:cNvPr id="43" name="TextBox 42"/>
            <p:cNvSpPr txBox="1"/>
            <p:nvPr/>
          </p:nvSpPr>
          <p:spPr>
            <a:xfrm>
              <a:off x="2511425" y="5309055"/>
              <a:ext cx="1679575" cy="261610"/>
            </a:xfrm>
            <a:prstGeom prst="rect">
              <a:avLst/>
            </a:prstGeom>
            <a:noFill/>
          </p:spPr>
          <p:txBody>
            <a:bodyPr wrap="square" rtlCol="0">
              <a:spAutoFit/>
            </a:bodyPr>
            <a:lstStyle/>
            <a:p>
              <a:pPr algn="ctr"/>
              <a:r>
                <a:rPr lang="en-US" sz="1100" b="1" dirty="0" smtClean="0"/>
                <a:t>Assistance server</a:t>
              </a:r>
              <a:endParaRPr lang="en-US" sz="1100" b="1" dirty="0"/>
            </a:p>
          </p:txBody>
        </p:sp>
      </p:grpSp>
      <p:sp>
        <p:nvSpPr>
          <p:cNvPr id="44" name="TextBox 43"/>
          <p:cNvSpPr txBox="1"/>
          <p:nvPr/>
        </p:nvSpPr>
        <p:spPr>
          <a:xfrm>
            <a:off x="836613" y="2600236"/>
            <a:ext cx="839787" cy="600164"/>
          </a:xfrm>
          <a:prstGeom prst="rect">
            <a:avLst/>
          </a:prstGeom>
          <a:noFill/>
        </p:spPr>
        <p:txBody>
          <a:bodyPr wrap="square" rtlCol="0">
            <a:spAutoFit/>
          </a:bodyPr>
          <a:lstStyle/>
          <a:p>
            <a:pPr algn="ctr"/>
            <a:r>
              <a:rPr lang="en-US" sz="1100" b="1" dirty="0" smtClean="0"/>
              <a:t>Weakened satellite signals</a:t>
            </a:r>
            <a:endParaRPr lang="en-US" sz="1100" b="1" dirty="0"/>
          </a:p>
        </p:txBody>
      </p:sp>
      <p:sp>
        <p:nvSpPr>
          <p:cNvPr id="49" name="TextBox 48"/>
          <p:cNvSpPr txBox="1"/>
          <p:nvPr/>
        </p:nvSpPr>
        <p:spPr>
          <a:xfrm>
            <a:off x="1256506" y="3889901"/>
            <a:ext cx="1679575" cy="261610"/>
          </a:xfrm>
          <a:prstGeom prst="rect">
            <a:avLst/>
          </a:prstGeom>
          <a:noFill/>
        </p:spPr>
        <p:txBody>
          <a:bodyPr wrap="square" rtlCol="0">
            <a:spAutoFit/>
          </a:bodyPr>
          <a:lstStyle/>
          <a:p>
            <a:pPr algn="ctr"/>
            <a:r>
              <a:rPr lang="en-US" sz="1100" b="1" dirty="0" smtClean="0"/>
              <a:t>End User Device</a:t>
            </a:r>
            <a:endParaRPr lang="en-US" sz="1100" b="1" dirty="0"/>
          </a:p>
        </p:txBody>
      </p:sp>
      <p:grpSp>
        <p:nvGrpSpPr>
          <p:cNvPr id="36" name="Group 35"/>
          <p:cNvGrpSpPr/>
          <p:nvPr/>
        </p:nvGrpSpPr>
        <p:grpSpPr>
          <a:xfrm>
            <a:off x="2130425" y="2167922"/>
            <a:ext cx="1679575" cy="499078"/>
            <a:chOff x="2982719" y="4303271"/>
            <a:chExt cx="1679575" cy="499078"/>
          </a:xfrm>
        </p:grpSpPr>
        <p:pic>
          <p:nvPicPr>
            <p:cNvPr id="1033" name="Picture 9" descr="C:\Users\DStone\Pictures\Logos\CloudRev.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468746" y="4303271"/>
              <a:ext cx="768026" cy="499078"/>
            </a:xfrm>
            <a:prstGeom prst="rect">
              <a:avLst/>
            </a:prstGeom>
            <a:noFill/>
            <a:extLst>
              <a:ext uri="{909E8E84-426E-40DD-AFC4-6F175D3DCCD1}">
                <a14:hiddenFill xmlns:a14="http://schemas.microsoft.com/office/drawing/2010/main" xmlns="">
                  <a:solidFill>
                    <a:srgbClr val="FFFFFF"/>
                  </a:solidFill>
                </a14:hiddenFill>
              </a:ext>
            </a:extLst>
          </p:spPr>
        </p:pic>
        <p:sp>
          <p:nvSpPr>
            <p:cNvPr id="51" name="TextBox 50"/>
            <p:cNvSpPr txBox="1"/>
            <p:nvPr/>
          </p:nvSpPr>
          <p:spPr>
            <a:xfrm>
              <a:off x="2982719" y="4434984"/>
              <a:ext cx="1679575" cy="261610"/>
            </a:xfrm>
            <a:prstGeom prst="rect">
              <a:avLst/>
            </a:prstGeom>
            <a:noFill/>
          </p:spPr>
          <p:txBody>
            <a:bodyPr wrap="square" rtlCol="0">
              <a:spAutoFit/>
            </a:bodyPr>
            <a:lstStyle/>
            <a:p>
              <a:pPr algn="ctr"/>
              <a:r>
                <a:rPr lang="en-US" sz="1100" b="1" dirty="0" smtClean="0"/>
                <a:t>Cloud</a:t>
              </a:r>
              <a:endParaRPr lang="en-US" sz="1100" b="1" dirty="0"/>
            </a:p>
          </p:txBody>
        </p:sp>
      </p:grpSp>
      <p:grpSp>
        <p:nvGrpSpPr>
          <p:cNvPr id="40" name="Group 39"/>
          <p:cNvGrpSpPr/>
          <p:nvPr/>
        </p:nvGrpSpPr>
        <p:grpSpPr>
          <a:xfrm>
            <a:off x="2451677" y="3013329"/>
            <a:ext cx="1679575" cy="930409"/>
            <a:chOff x="2628958" y="3013030"/>
            <a:chExt cx="1679575" cy="930409"/>
          </a:xfrm>
        </p:grpSpPr>
        <p:pic>
          <p:nvPicPr>
            <p:cNvPr id="1030" name="Picture 6" descr="C:\Users\DStone\Pictures\Logos\celltowerS.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134892" y="3266015"/>
              <a:ext cx="669163" cy="677424"/>
            </a:xfrm>
            <a:prstGeom prst="rect">
              <a:avLst/>
            </a:prstGeom>
            <a:noFill/>
            <a:extLst>
              <a:ext uri="{909E8E84-426E-40DD-AFC4-6F175D3DCCD1}">
                <a14:hiddenFill xmlns:a14="http://schemas.microsoft.com/office/drawing/2010/main" xmlns="">
                  <a:solidFill>
                    <a:srgbClr val="FFFFFF"/>
                  </a:solidFill>
                </a14:hiddenFill>
              </a:ext>
            </a:extLst>
          </p:spPr>
        </p:pic>
        <p:sp>
          <p:nvSpPr>
            <p:cNvPr id="52" name="TextBox 51"/>
            <p:cNvSpPr txBox="1"/>
            <p:nvPr/>
          </p:nvSpPr>
          <p:spPr>
            <a:xfrm>
              <a:off x="2628958" y="3013030"/>
              <a:ext cx="1679575" cy="261610"/>
            </a:xfrm>
            <a:prstGeom prst="rect">
              <a:avLst/>
            </a:prstGeom>
            <a:noFill/>
          </p:spPr>
          <p:txBody>
            <a:bodyPr wrap="square" rtlCol="0">
              <a:spAutoFit/>
            </a:bodyPr>
            <a:lstStyle/>
            <a:p>
              <a:pPr algn="ctr"/>
              <a:r>
                <a:rPr lang="en-US" sz="1100" b="1" dirty="0" smtClean="0"/>
                <a:t>Cell-Tower</a:t>
              </a:r>
              <a:endParaRPr lang="en-US" sz="1100" b="1" dirty="0"/>
            </a:p>
          </p:txBody>
        </p:sp>
      </p:grpSp>
      <p:sp>
        <p:nvSpPr>
          <p:cNvPr id="53" name="TextBox 52"/>
          <p:cNvSpPr txBox="1"/>
          <p:nvPr/>
        </p:nvSpPr>
        <p:spPr>
          <a:xfrm>
            <a:off x="1284773" y="1371600"/>
            <a:ext cx="1679575" cy="261610"/>
          </a:xfrm>
          <a:prstGeom prst="rect">
            <a:avLst/>
          </a:prstGeom>
          <a:noFill/>
        </p:spPr>
        <p:txBody>
          <a:bodyPr wrap="square" rtlCol="0">
            <a:spAutoFit/>
          </a:bodyPr>
          <a:lstStyle/>
          <a:p>
            <a:pPr algn="ctr"/>
            <a:r>
              <a:rPr lang="en-US" sz="1100" b="1" dirty="0" smtClean="0"/>
              <a:t>Satellite</a:t>
            </a:r>
            <a:endParaRPr lang="en-US" sz="1100" b="1" dirty="0"/>
          </a:p>
        </p:txBody>
      </p:sp>
      <p:pic>
        <p:nvPicPr>
          <p:cNvPr id="54" name="Picture 12" descr="C:\Users\DStone\Pictures\Logos\gps satellite.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00356" y="3157210"/>
            <a:ext cx="816864" cy="56692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5" name="Straight Arrow Connector 54"/>
          <p:cNvCxnSpPr/>
          <p:nvPr/>
        </p:nvCxnSpPr>
        <p:spPr>
          <a:xfrm>
            <a:off x="1433858" y="3583004"/>
            <a:ext cx="301582" cy="24144"/>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3344990" y="2430440"/>
            <a:ext cx="225798"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6" name="Rounded Rectangle 65"/>
          <p:cNvSpPr/>
          <p:nvPr/>
        </p:nvSpPr>
        <p:spPr>
          <a:xfrm>
            <a:off x="306345" y="1371600"/>
            <a:ext cx="3960855" cy="2743200"/>
          </a:xfrm>
          <a:prstGeom prst="roundRect">
            <a:avLst>
              <a:gd name="adj" fmla="val 8597"/>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smtClean="0">
              <a:solidFill>
                <a:schemeClr val="tx1"/>
              </a:solidFill>
            </a:endParaRPr>
          </a:p>
        </p:txBody>
      </p:sp>
      <p:sp>
        <p:nvSpPr>
          <p:cNvPr id="39" name="TextBox 38"/>
          <p:cNvSpPr txBox="1"/>
          <p:nvPr/>
        </p:nvSpPr>
        <p:spPr>
          <a:xfrm>
            <a:off x="4648200" y="1903274"/>
            <a:ext cx="4191000" cy="1754326"/>
          </a:xfrm>
          <a:prstGeom prst="rect">
            <a:avLst/>
          </a:prstGeom>
          <a:noFill/>
        </p:spPr>
        <p:txBody>
          <a:bodyPr wrap="square" rtlCol="0">
            <a:spAutoFit/>
          </a:bodyPr>
          <a:lstStyle/>
          <a:p>
            <a:pPr marL="114300" indent="-114300">
              <a:buFont typeface="Arial" pitchFamily="34" charset="0"/>
              <a:buChar char="•"/>
            </a:pPr>
            <a:r>
              <a:rPr lang="en-US" dirty="0" smtClean="0"/>
              <a:t>Accuracy 5 to 50M</a:t>
            </a:r>
          </a:p>
          <a:p>
            <a:pPr marL="114300" indent="-114300">
              <a:buFont typeface="Arial" pitchFamily="34" charset="0"/>
              <a:buChar char="•"/>
            </a:pPr>
            <a:r>
              <a:rPr lang="en-US" dirty="0" smtClean="0"/>
              <a:t>Latency 10 to 30 seconds</a:t>
            </a:r>
          </a:p>
          <a:p>
            <a:pPr marL="114300" indent="-114300">
              <a:buFont typeface="Arial" pitchFamily="34" charset="0"/>
              <a:buChar char="•"/>
            </a:pPr>
            <a:r>
              <a:rPr lang="en-US" dirty="0" smtClean="0"/>
              <a:t>Uses of line of sight to identify location</a:t>
            </a:r>
          </a:p>
          <a:p>
            <a:pPr marL="114300" indent="-114300">
              <a:buFont typeface="Arial" pitchFamily="34" charset="0"/>
              <a:buChar char="•"/>
            </a:pPr>
            <a:r>
              <a:rPr lang="en-US" dirty="0" smtClean="0"/>
              <a:t>Greater accuracy outdoors in rural areas</a:t>
            </a:r>
          </a:p>
          <a:p>
            <a:pPr marL="114300" indent="-114300">
              <a:buFont typeface="Arial" pitchFamily="34" charset="0"/>
              <a:buChar char="•"/>
            </a:pPr>
            <a:r>
              <a:rPr lang="en-US" dirty="0" smtClean="0"/>
              <a:t>In- building limited to non-existent</a:t>
            </a:r>
          </a:p>
          <a:p>
            <a:pPr marL="114300" indent="-114300">
              <a:buFont typeface="Arial" pitchFamily="34" charset="0"/>
              <a:buChar char="•"/>
            </a:pPr>
            <a:r>
              <a:rPr lang="en-US" dirty="0" smtClean="0"/>
              <a:t>Requires carrier network access</a:t>
            </a:r>
          </a:p>
        </p:txBody>
      </p:sp>
      <p:sp>
        <p:nvSpPr>
          <p:cNvPr id="42" name="TextBox 41"/>
          <p:cNvSpPr txBox="1"/>
          <p:nvPr/>
        </p:nvSpPr>
        <p:spPr>
          <a:xfrm>
            <a:off x="4648200" y="4293275"/>
            <a:ext cx="4191000" cy="2031325"/>
          </a:xfrm>
          <a:prstGeom prst="rect">
            <a:avLst/>
          </a:prstGeom>
          <a:noFill/>
        </p:spPr>
        <p:txBody>
          <a:bodyPr wrap="square" rtlCol="0">
            <a:spAutoFit/>
          </a:bodyPr>
          <a:lstStyle/>
          <a:p>
            <a:pPr marL="114300" indent="-114300">
              <a:buFont typeface="Arial" pitchFamily="34" charset="0"/>
              <a:buChar char="•"/>
            </a:pPr>
            <a:r>
              <a:rPr lang="en-US" dirty="0" smtClean="0"/>
              <a:t>Accuracy 300 to 5,000M+</a:t>
            </a:r>
          </a:p>
          <a:p>
            <a:pPr marL="114300" indent="-114300">
              <a:buFont typeface="Arial" pitchFamily="34" charset="0"/>
              <a:buChar char="•"/>
            </a:pPr>
            <a:r>
              <a:rPr lang="en-US" dirty="0" smtClean="0"/>
              <a:t>Latency &lt;3 seconds</a:t>
            </a:r>
          </a:p>
          <a:p>
            <a:pPr marL="114300" indent="-114300">
              <a:buFont typeface="Arial" pitchFamily="34" charset="0"/>
              <a:buChar char="•"/>
            </a:pPr>
            <a:r>
              <a:rPr lang="en-US" dirty="0" smtClean="0"/>
              <a:t>Users multiple towers to identify location</a:t>
            </a:r>
          </a:p>
          <a:p>
            <a:pPr marL="114300" indent="-114300">
              <a:buFont typeface="Arial" pitchFamily="34" charset="0"/>
              <a:buChar char="•"/>
            </a:pPr>
            <a:r>
              <a:rPr lang="en-US" dirty="0" smtClean="0"/>
              <a:t>Greater accuracy outdoors in urban areas where there is greater tower density </a:t>
            </a:r>
          </a:p>
          <a:p>
            <a:pPr marL="114300" indent="-114300">
              <a:buFont typeface="Arial" pitchFamily="34" charset="0"/>
              <a:buChar char="•"/>
            </a:pPr>
            <a:r>
              <a:rPr lang="en-US" dirty="0" smtClean="0"/>
              <a:t>In- building limited to non-existent</a:t>
            </a:r>
          </a:p>
          <a:p>
            <a:pPr marL="114300" indent="-114300">
              <a:buFont typeface="Arial" pitchFamily="34" charset="0"/>
              <a:buChar char="•"/>
            </a:pPr>
            <a:r>
              <a:rPr lang="en-US" dirty="0" smtClean="0"/>
              <a:t>Requires carrier network access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5962"/>
            <a:ext cx="8229600" cy="808038"/>
          </a:xfrm>
        </p:spPr>
        <p:txBody>
          <a:bodyPr>
            <a:normAutofit/>
          </a:bodyPr>
          <a:lstStyle/>
          <a:p>
            <a:r>
              <a:rPr lang="en-US" sz="3200" dirty="0" smtClean="0"/>
              <a:t>Consumer vs. Enterprise LBS</a:t>
            </a:r>
            <a:endParaRPr lang="en-US" sz="3200" dirty="0"/>
          </a:p>
        </p:txBody>
      </p:sp>
      <p:sp>
        <p:nvSpPr>
          <p:cNvPr id="4" name="TextBox 3"/>
          <p:cNvSpPr txBox="1"/>
          <p:nvPr/>
        </p:nvSpPr>
        <p:spPr>
          <a:xfrm>
            <a:off x="533400" y="1752600"/>
            <a:ext cx="3276600" cy="2862322"/>
          </a:xfrm>
          <a:prstGeom prst="rect">
            <a:avLst/>
          </a:prstGeom>
          <a:noFill/>
        </p:spPr>
        <p:txBody>
          <a:bodyPr wrap="square" rtlCol="0">
            <a:spAutoFit/>
          </a:bodyPr>
          <a:lstStyle/>
          <a:p>
            <a:pPr marL="114300" indent="-114300"/>
            <a:r>
              <a:rPr lang="en-US" b="1" dirty="0" smtClean="0"/>
              <a:t>  Consumer Uses </a:t>
            </a:r>
            <a:br>
              <a:rPr lang="en-US" b="1" dirty="0" smtClean="0"/>
            </a:br>
            <a:r>
              <a:rPr lang="en-US" b="1" dirty="0" smtClean="0"/>
              <a:t>(App Store or on Device Deck)</a:t>
            </a:r>
          </a:p>
          <a:p>
            <a:pPr marL="571500" lvl="1" indent="-114300">
              <a:buFont typeface="Arial" pitchFamily="34" charset="0"/>
              <a:buChar char="•"/>
            </a:pPr>
            <a:r>
              <a:rPr lang="en-US" dirty="0" smtClean="0"/>
              <a:t>Entertainment</a:t>
            </a:r>
          </a:p>
          <a:p>
            <a:pPr marL="571500" lvl="1" indent="-114300">
              <a:buFont typeface="Arial" pitchFamily="34" charset="0"/>
              <a:buChar char="•"/>
            </a:pPr>
            <a:r>
              <a:rPr lang="en-US" dirty="0"/>
              <a:t>Information Services</a:t>
            </a:r>
          </a:p>
          <a:p>
            <a:pPr marL="571500" lvl="1" indent="-114300">
              <a:buFont typeface="Arial" pitchFamily="34" charset="0"/>
              <a:buChar char="•"/>
            </a:pPr>
            <a:r>
              <a:rPr lang="en-US" dirty="0" smtClean="0"/>
              <a:t>Social networking</a:t>
            </a:r>
          </a:p>
          <a:p>
            <a:pPr marL="571500" lvl="1" indent="-114300">
              <a:buFont typeface="Arial" pitchFamily="34" charset="0"/>
              <a:buChar char="•"/>
            </a:pPr>
            <a:r>
              <a:rPr lang="en-US" dirty="0" smtClean="0"/>
              <a:t>Mapping &amp; Navigation</a:t>
            </a:r>
          </a:p>
          <a:p>
            <a:pPr marL="571500" lvl="1" indent="-114300">
              <a:buFont typeface="Arial" pitchFamily="34" charset="0"/>
              <a:buChar char="•"/>
            </a:pPr>
            <a:r>
              <a:rPr lang="en-US" dirty="0" smtClean="0"/>
              <a:t>Security</a:t>
            </a:r>
          </a:p>
          <a:p>
            <a:pPr marL="571500" lvl="1" indent="-114300">
              <a:buFont typeface="Arial" pitchFamily="34" charset="0"/>
              <a:buChar char="•"/>
            </a:pPr>
            <a:r>
              <a:rPr lang="en-US" dirty="0" smtClean="0"/>
              <a:t>Commerce</a:t>
            </a:r>
          </a:p>
          <a:p>
            <a:pPr marL="571500" lvl="1" indent="-114300">
              <a:buFont typeface="Arial" pitchFamily="34" charset="0"/>
              <a:buChar char="•"/>
            </a:pPr>
            <a:r>
              <a:rPr lang="en-US" dirty="0" smtClean="0"/>
              <a:t>Utility Services</a:t>
            </a:r>
          </a:p>
          <a:p>
            <a:pPr marL="571500" lvl="1" indent="-114300">
              <a:buFont typeface="Arial" pitchFamily="34" charset="0"/>
              <a:buChar char="•"/>
            </a:pPr>
            <a:r>
              <a:rPr lang="en-US" dirty="0" smtClean="0"/>
              <a:t>Augmented reality</a:t>
            </a:r>
          </a:p>
        </p:txBody>
      </p:sp>
      <p:sp>
        <p:nvSpPr>
          <p:cNvPr id="5" name="TextBox 4"/>
          <p:cNvSpPr txBox="1"/>
          <p:nvPr/>
        </p:nvSpPr>
        <p:spPr>
          <a:xfrm>
            <a:off x="1905000" y="5715000"/>
            <a:ext cx="4654416" cy="369332"/>
          </a:xfrm>
          <a:prstGeom prst="rect">
            <a:avLst/>
          </a:prstGeom>
          <a:noFill/>
        </p:spPr>
        <p:txBody>
          <a:bodyPr wrap="none" rtlCol="0">
            <a:spAutoFit/>
          </a:bodyPr>
          <a:lstStyle/>
          <a:p>
            <a:r>
              <a:rPr lang="en-US" b="1" i="1" dirty="0" smtClean="0"/>
              <a:t>Focus of Today’s discussion is on Consumer LBS</a:t>
            </a:r>
            <a:endParaRPr lang="en-US" b="1" i="1" dirty="0"/>
          </a:p>
        </p:txBody>
      </p:sp>
      <p:sp>
        <p:nvSpPr>
          <p:cNvPr id="6" name="TextBox 5"/>
          <p:cNvSpPr txBox="1"/>
          <p:nvPr/>
        </p:nvSpPr>
        <p:spPr>
          <a:xfrm>
            <a:off x="4953000" y="1752600"/>
            <a:ext cx="3276600" cy="2031325"/>
          </a:xfrm>
          <a:prstGeom prst="rect">
            <a:avLst/>
          </a:prstGeom>
          <a:noFill/>
        </p:spPr>
        <p:txBody>
          <a:bodyPr wrap="square" rtlCol="0">
            <a:spAutoFit/>
          </a:bodyPr>
          <a:lstStyle/>
          <a:p>
            <a:pPr marL="114300" indent="-114300"/>
            <a:r>
              <a:rPr lang="en-US" b="1" dirty="0" smtClean="0"/>
              <a:t>Enterprise Uses</a:t>
            </a:r>
          </a:p>
          <a:p>
            <a:pPr marL="571500" lvl="1" indent="-114300">
              <a:buFont typeface="Arial" pitchFamily="34" charset="0"/>
              <a:buChar char="•"/>
            </a:pPr>
            <a:r>
              <a:rPr lang="en-US" dirty="0" smtClean="0"/>
              <a:t>Fleet tracking</a:t>
            </a:r>
          </a:p>
          <a:p>
            <a:pPr marL="571500" lvl="1" indent="-114300">
              <a:buFont typeface="Arial" pitchFamily="34" charset="0"/>
              <a:buChar char="•"/>
            </a:pPr>
            <a:r>
              <a:rPr lang="en-US" dirty="0" smtClean="0"/>
              <a:t>Inventory tracking</a:t>
            </a:r>
          </a:p>
          <a:p>
            <a:pPr marL="571500" lvl="1" indent="-114300">
              <a:buFont typeface="Arial" pitchFamily="34" charset="0"/>
              <a:buChar char="•"/>
            </a:pPr>
            <a:r>
              <a:rPr lang="en-US" dirty="0" smtClean="0"/>
              <a:t>Asset Management</a:t>
            </a:r>
          </a:p>
          <a:p>
            <a:pPr marL="571500" lvl="1" indent="-114300">
              <a:buFont typeface="Arial" pitchFamily="34" charset="0"/>
              <a:buChar char="•"/>
            </a:pPr>
            <a:r>
              <a:rPr lang="en-US" dirty="0" smtClean="0"/>
              <a:t>Field force tracking</a:t>
            </a:r>
          </a:p>
          <a:p>
            <a:pPr marL="571500" lvl="1" indent="-114300">
              <a:buFont typeface="Arial" pitchFamily="34" charset="0"/>
              <a:buChar char="•"/>
            </a:pPr>
            <a:r>
              <a:rPr lang="en-US" dirty="0" smtClean="0"/>
              <a:t>Mapping</a:t>
            </a:r>
          </a:p>
          <a:p>
            <a:pPr marL="571500" lvl="1" indent="-114300">
              <a:buFont typeface="Arial" pitchFamily="34" charset="0"/>
              <a:buChar char="•"/>
            </a:pPr>
            <a:r>
              <a:rPr lang="en-US" dirty="0" smtClean="0"/>
              <a:t>M2M</a:t>
            </a:r>
          </a:p>
        </p:txBody>
      </p:sp>
      <p:pic>
        <p:nvPicPr>
          <p:cNvPr id="1029" name="Picture 5" descr="C:\Users\DStone\Pictures\Logos\GoogleMapsS.gif"/>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25564"/>
          <a:stretch/>
        </p:blipFill>
        <p:spPr bwMode="auto">
          <a:xfrm>
            <a:off x="3703532" y="3136722"/>
            <a:ext cx="716068" cy="399758"/>
          </a:xfrm>
          <a:prstGeom prst="rect">
            <a:avLst/>
          </a:prstGeom>
          <a:noFill/>
          <a:extLst>
            <a:ext uri="{909E8E84-426E-40DD-AFC4-6F175D3DCCD1}">
              <a14:hiddenFill xmlns:a14="http://schemas.microsoft.com/office/drawing/2010/main" xmlns="">
                <a:solidFill>
                  <a:srgbClr val="FFFFFF"/>
                </a:solidFill>
              </a14:hiddenFill>
            </a:ext>
          </a:extLst>
        </p:spPr>
      </p:pic>
      <p:pic>
        <p:nvPicPr>
          <p:cNvPr id="1031" name="Picture 7" descr="C:\Users\DStone\Pictures\Logos\cellfire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60143" y="3666628"/>
            <a:ext cx="402846" cy="399150"/>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Picture 9" descr="C:\Users\DStone\Pictures\Logos\taximagicS.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325008" y="3935780"/>
            <a:ext cx="395454" cy="391758"/>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C:\Users\DStone\Pictures\Logos\scvngrS.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323160" y="2351442"/>
            <a:ext cx="399150" cy="391758"/>
          </a:xfrm>
          <a:prstGeom prst="rect">
            <a:avLst/>
          </a:prstGeom>
          <a:noFill/>
          <a:extLst>
            <a:ext uri="{909E8E84-426E-40DD-AFC4-6F175D3DCCD1}">
              <a14:hiddenFill xmlns:a14="http://schemas.microsoft.com/office/drawing/2010/main" xmlns="">
                <a:solidFill>
                  <a:srgbClr val="FFFFFF"/>
                </a:solidFill>
              </a14:hiddenFill>
            </a:ext>
          </a:extLst>
        </p:spPr>
      </p:pic>
      <p:pic>
        <p:nvPicPr>
          <p:cNvPr id="1038" name="Picture 14" descr="C:\Users\DStone\Pictures\Logos\junaioS.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858312" y="4197538"/>
            <a:ext cx="406508" cy="391726"/>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DStone\Pictures\Logos\foursquareS.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326856" y="2874962"/>
            <a:ext cx="391758" cy="391758"/>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C:\Users\DStone\Pictures\Logos\bizzy.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865687" y="2613202"/>
            <a:ext cx="391758" cy="391758"/>
          </a:xfrm>
          <a:prstGeom prst="rect">
            <a:avLst/>
          </a:prstGeom>
          <a:noFill/>
          <a:extLst>
            <a:ext uri="{909E8E84-426E-40DD-AFC4-6F175D3DCCD1}">
              <a14:hiddenFill xmlns:a14="http://schemas.microsoft.com/office/drawing/2010/main" xmlns="">
                <a:solidFill>
                  <a:srgbClr val="FFFFFF"/>
                </a:solidFill>
              </a14:hiddenFill>
            </a:ext>
          </a:extLst>
        </p:spPr>
      </p:pic>
      <p:pic>
        <p:nvPicPr>
          <p:cNvPr id="1040" name="Picture 16" descr="C:\Users\DStone\Pictures\Logos\findmyiphoneS.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327663" y="3406482"/>
            <a:ext cx="390144" cy="39014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5962"/>
            <a:ext cx="8229600" cy="808038"/>
          </a:xfrm>
        </p:spPr>
        <p:txBody>
          <a:bodyPr>
            <a:normAutofit/>
          </a:bodyPr>
          <a:lstStyle/>
          <a:p>
            <a:r>
              <a:rPr lang="en-US" sz="3200" dirty="0" smtClean="0"/>
              <a:t>Mobile LBS Application Value Chain</a:t>
            </a:r>
            <a:endParaRPr lang="en-US" sz="3200" dirty="0"/>
          </a:p>
        </p:txBody>
      </p:sp>
      <p:graphicFrame>
        <p:nvGraphicFramePr>
          <p:cNvPr id="5" name="Diagram 4"/>
          <p:cNvGraphicFramePr/>
          <p:nvPr>
            <p:extLst>
              <p:ext uri="{D42A27DB-BD31-4B8C-83A1-F6EECF244321}">
                <p14:modId xmlns:p14="http://schemas.microsoft.com/office/powerpoint/2010/main" xmlns="" val="1478640652"/>
              </p:ext>
            </p:extLst>
          </p:nvPr>
        </p:nvGraphicFramePr>
        <p:xfrm>
          <a:off x="685800" y="1752600"/>
          <a:ext cx="7835144" cy="14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p:cNvSpPr/>
          <p:nvPr/>
        </p:nvSpPr>
        <p:spPr>
          <a:xfrm>
            <a:off x="713657" y="1828800"/>
            <a:ext cx="3082887"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i="1" dirty="0" smtClean="0">
                <a:solidFill>
                  <a:schemeClr val="tx1"/>
                </a:solidFill>
              </a:rPr>
              <a:t>*Generalized Consumer-centric LBS Value Chain</a:t>
            </a:r>
          </a:p>
        </p:txBody>
      </p:sp>
      <p:pic>
        <p:nvPicPr>
          <p:cNvPr id="15" name="Picture 80" descr="ATT Logo"/>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362200" y="3505200"/>
            <a:ext cx="476250" cy="619125"/>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83" descr="http://www.intomobile.com/wp-content/uploads/2008/05/sprint-logo.jp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819400" y="3505200"/>
            <a:ext cx="753341" cy="381000"/>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84" descr="http://upload.wikimedia.org/wikipedia/en/thumb/3/39/Verizon-Wireless-Logo.svg/610px-Verizon-Wireless-Logo.svg.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438400" y="2971800"/>
            <a:ext cx="1019607" cy="389659"/>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137"/>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4114800" y="3505200"/>
            <a:ext cx="876300" cy="29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 name="Picture 131" descr="http://www.pycomall.com/images/P/Microsoft_logo.jpg"/>
          <p:cNvPicPr>
            <a:picLocks noChangeAspect="1" noChangeArrowheads="1"/>
          </p:cNvPicPr>
          <p:nvPr/>
        </p:nvPicPr>
        <p:blipFill>
          <a:blip r:embed="rId12" cstate="print">
            <a:extLst>
              <a:ext uri="{28A0092B-C50C-407E-A947-70E740481C1C}">
                <a14:useLocalDpi xmlns="" xmlns:a14="http://schemas.microsoft.com/office/drawing/2010/main" val="0"/>
              </a:ext>
            </a:extLst>
          </a:blip>
          <a:srcRect t="38374" b="37625"/>
          <a:stretch>
            <a:fillRect/>
          </a:stretch>
        </p:blipFill>
        <p:spPr bwMode="auto">
          <a:xfrm>
            <a:off x="685800" y="3048000"/>
            <a:ext cx="798512" cy="184150"/>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41" descr="qualcomm_logo"/>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4114800" y="4648200"/>
            <a:ext cx="917575" cy="465137"/>
          </a:xfrm>
          <a:prstGeom prst="rect">
            <a:avLst/>
          </a:prstGeom>
          <a:noFill/>
          <a:extLst>
            <a:ext uri="{909E8E84-426E-40DD-AFC4-6F175D3DCCD1}">
              <a14:hiddenFill xmlns="" xmlns:a14="http://schemas.microsoft.com/office/drawing/2010/main">
                <a:solidFill>
                  <a:srgbClr val="FFFFFF"/>
                </a:solidFill>
              </a14:hiddenFill>
            </a:ext>
          </a:extLst>
        </p:spPr>
      </p:pic>
      <p:pic>
        <p:nvPicPr>
          <p:cNvPr id="1033" name="Picture 9" descr="http://t1.gstatic.com/images?q=tbn:ANd9GcQ72C2KYiki6I2XOX67PJ_lmmdSaJpptHzCdB-ndU_qSVbtabYMzA"/>
          <p:cNvPicPr>
            <a:picLocks noChangeAspect="1" noChangeArrowheads="1"/>
          </p:cNvPicPr>
          <p:nvPr/>
        </p:nvPicPr>
        <p:blipFill>
          <a:blip r:embed="rId14" cstate="print"/>
          <a:srcRect/>
          <a:stretch>
            <a:fillRect/>
          </a:stretch>
        </p:blipFill>
        <p:spPr bwMode="auto">
          <a:xfrm>
            <a:off x="6858000" y="4419600"/>
            <a:ext cx="838200" cy="336227"/>
          </a:xfrm>
          <a:prstGeom prst="rect">
            <a:avLst/>
          </a:prstGeom>
          <a:noFill/>
        </p:spPr>
      </p:pic>
      <p:pic>
        <p:nvPicPr>
          <p:cNvPr id="1038" name="Picture 51" descr="The image “http://www.admob.com/img/admob_logo_banner.gif” cannot be displayed, because it contains errors."/>
          <p:cNvPicPr>
            <a:picLocks noChangeAspect="1" noChangeArrowheads="1"/>
          </p:cNvPicPr>
          <p:nvPr/>
        </p:nvPicPr>
        <p:blipFill>
          <a:blip r:embed="rId15" cstate="print"/>
          <a:srcRect/>
          <a:stretch>
            <a:fillRect/>
          </a:stretch>
        </p:blipFill>
        <p:spPr bwMode="auto">
          <a:xfrm>
            <a:off x="7772400" y="3048000"/>
            <a:ext cx="652806" cy="228600"/>
          </a:xfrm>
          <a:prstGeom prst="rect">
            <a:avLst/>
          </a:prstGeom>
          <a:noFill/>
          <a:ln w="9525">
            <a:noFill/>
            <a:miter lim="800000"/>
            <a:headEnd/>
            <a:tailEnd/>
          </a:ln>
        </p:spPr>
      </p:pic>
      <p:pic>
        <p:nvPicPr>
          <p:cNvPr id="1039" name="Picture 15" descr="millennial-media">
            <a:hlinkClick r:id="rId16"/>
          </p:cNvPr>
          <p:cNvPicPr>
            <a:picLocks noChangeAspect="1" noChangeArrowheads="1"/>
          </p:cNvPicPr>
          <p:nvPr/>
        </p:nvPicPr>
        <p:blipFill>
          <a:blip r:embed="rId17" cstate="print"/>
          <a:srcRect/>
          <a:stretch>
            <a:fillRect/>
          </a:stretch>
        </p:blipFill>
        <p:spPr bwMode="auto">
          <a:xfrm>
            <a:off x="7848600" y="3505200"/>
            <a:ext cx="685800" cy="304800"/>
          </a:xfrm>
          <a:prstGeom prst="rect">
            <a:avLst/>
          </a:prstGeom>
          <a:noFill/>
        </p:spPr>
      </p:pic>
      <p:pic>
        <p:nvPicPr>
          <p:cNvPr id="1040" name="Picture 16" descr="logo_quattrowireless_s">
            <a:hlinkClick r:id="rId18"/>
          </p:cNvPr>
          <p:cNvPicPr>
            <a:picLocks noChangeAspect="1" noChangeArrowheads="1"/>
          </p:cNvPicPr>
          <p:nvPr/>
        </p:nvPicPr>
        <p:blipFill>
          <a:blip r:embed="rId19" cstate="print"/>
          <a:srcRect/>
          <a:stretch>
            <a:fillRect/>
          </a:stretch>
        </p:blipFill>
        <p:spPr bwMode="auto">
          <a:xfrm>
            <a:off x="7924800" y="4038600"/>
            <a:ext cx="609600" cy="259255"/>
          </a:xfrm>
          <a:prstGeom prst="rect">
            <a:avLst/>
          </a:prstGeom>
          <a:noFill/>
        </p:spPr>
      </p:pic>
      <p:sp>
        <p:nvSpPr>
          <p:cNvPr id="1042" name="AutoShape 18" descr="data:image/jpg;base64,/9j/4AAQSkZJRgABAQAAAQABAAD/2wCEAAkGBhQQEBUPEA8VFRUUFBAQFRAQEBYUFBQQFBUWFBcVFRcXJyYfFxkjGRYSHy8gJicqLCwsFh8xNTAqNSYrLSkBCQoKDgwOGg8PGSwkHyUsMDQsLSwsLSwsKikpLS8sNDIqLCwwKSwpLC4sLCksLCwpLCwsLCwsLCwsLCwsLCwsLP/AABEIAOsA1wMBIgACEQEDEQH/xAAcAAEAAgMBAQEAAAAAAAAAAAAABgcDBAUCAQj/xABKEAABAwIBBwYKBQsEAgMAAAABAAIDBBESBQYhMUFRYQcTcYGRoSIyMzRScnOxstEUFkKTsxcjNUNidIKSlMHSVKLh8ETCJGS0/8QAGgEBAAMBAQEAAAAAAAAAAAAAAAIDBAEFBv/EAC8RAAIBAwICCQQCAwAAAAAAAAABAgMREgQhBTETFCIyM0FRcfBTYYGxctFSwfH/2gAMAwEAAhEDEQA/AIrbj3H5Jbj3H5Ii9Y8sW49x+SW49x+SIgFuPcfkluPcfkiIBbj3H5Jbj3H5IiAW49x+SW49x+SIgFuPcfkluPcfkiIBbj3H5Jbj3H5IiAW49x+SW49x+SIgFuPcfkluPcfkiIBbj3H5Jbj3H5IiAW49x+SW49x+SIgFuPcfkluPcfkiIBbj3H5Jbj3H5IiAW49x+SIiAIiIAiIgCIiAIiIAtvJeSZaqQQ08Ze8i9hYAN9JzjoaOJWorV5GQzmKi1uc51mLfzfNjB1X53ruq6k8I3J045SsQrLOYdZSRmaWJpYNLnxSY8A3uFgQONiAo+v0HQZTMkklNOxocMVm2u18R6dejtB6VUeeOZclJVc3BE98Ut3w82xzyBfwozhBN23Ft4I3FUafUqsiypSxV4kYRdynzHrn+LQy/x4Gdz3A9yzO5PMoD/wAJ3VLCf/Zac4+pVjL0I6s1FRSTyNhhjL3uNmsbrO/gANpOgLbrM26qEXlo5mga3c0XNH8TLhWlyc5qiipzVTjDNK3E7F+qgHhBnA/adxsPsqFSqoRuShTcnYgGUOTqugjMroA5oF3CGQPe0by2wJ6rqNAr9EZGyk+fG8sDY8VozpxEDWT3d42KiM4sH0yo5q2Dn5sOHVbEb24XxKrTajplclVpqNmjnoiLUUhERAEREAREQBERAEREAREQBERAEREAKkGYdRUR1rHUkZkOgSxg2aYCdJe46G21gnaLC9yFz8gZCkrZ208Ws+E55F2xxjW93aABtJAV1UlJT5KphHG3Xp3ySybXOP8AfUBoGwLNqK8KUXkXUoNu5mzioCWiojNpIvCDt7RrB7+8bVg+uMeAHA4vIF2jQAekqO5RyrJUO8M6L6I2+KOraeJWrJE5uhzS2+nwmkXHWvkauuam5Udk+f8Af2NLl6Hfkzzf9mJg6XE+6y8tzyl2xsPRiH9yuAizddr/AORHJkrgz0b9uFw4scHe+xXiuyj9NeymhcQx3hSOIsbD7IB1/Oyi69uic0Bxa5oOlri0t08CrOvVZLGe68/Y7kyS57GeGgcyhiJNhGTH48cNjiexutzraNGkXvsVFt1aNXBXhkbOki0dQbjUJdo9fhx7VxeULMAStdW0jPzgu+WJg0St1l7AP1m39rp1/T6HV06kbR/4Qqwz7SKqRfAV9XqmQIiIAiIgCIiAIiIAiIgCIiAIiIAvhK+rbyRRc/UwwHVJLFGfVLxi/wBt0ewSuW5yfZEbQ0H0iUWklaJ5CdbWWvHH1A3tvcVy6+udNIZH7dQ2NbsaP+61JM8anDGyIfadc+qzZ2lvYomvjOKahzqYeX+zc9lijfyDOxlQx0mhoxC51BxGgn58V3M666J0QYHNc7E1wwkGwGs3Gq40daiiBYqepcKUqSXM4pbWC+r4iynDNRva2Rjni7Q9pcNfgg6VMMuZShNM8Y2uxtIaGkEl2w8LGxUJSy1UdS6UJQS5nVKwUmzTysb/AEd52Exk8Nbf7jrUZXuCcxvbINbSHDqN/wDhQ09Z0aikvz7CLsyO8pWbopKzHGLR1AdK0DU2QH840cLlrv4juUTVv8rdIJKBkw/VzROB/YkBjPxNPUqgX31GWUEzNVjaQREVpWEREAREQBERAEREAREQArt5r5ozZQeWxWaxtucmeDhbfThAHjOtpto4kaL8N5sCeBKvSmpxkzJ0cUYGOzWl1tczxie879OI9QCzamuqMHJltKCk9+RyIOSSjYAJZpnO9LnGxi/BoH9yvFNyWimrIKmnnLmRyte+Oa2LDZwu17QL6xoI61pSvLiXOJcTrLtJPau7mtlVzZBC4ksfcNBPiuAvo4Gx0LwaXF3Uni1ZM0JQvyJBlPJcUxaZTYgECz8OgrS+rdL6R++XOz0H52P1HfEo9hG4diyanU041ZJ00/uTk1fkTL6t0vpH75Pq3S+kfvlDcA3DsTANw7Fn63S+kvn4I5L0Jl9W6X0j98n1bpfSP3yhuAbh2JgG4didbpfSXz8DJehMvq3S+kfvk+rdL6R++UNwDcOxMA3DsTrdL6S+fgZL0Jl9W6X0j98hzbpfSP3yhuAbh2JhG4didbpfSXz8DJehMc7Mguq6F1JC5oLuYDXPJIDWSMcSba/BaelcCk5I6RjRz80r3bXYxE2/BrdPaSpSys5mibLbxYY7DecIAHbZQmpqHSOL5HYidp9wGwcF69biHV4pRXPc7NR5tHjLvJCMBfQzOLgL8zOQQ7g2QAWPTccQq1licxxY9pa5pLXNcLOa4aCCNhVuZByq6GRrbnA4hrm30C5tiG4hcHlgyQ2OeKpaLGZr4322vjsWu6S0kfwhbuH67rK3KKkFbJFfoiL1TOEREAREQBERAEREB8fqPQfcr6zv83j9o34HKhX6j0H3K+s8PN2e0b8Dl5XFfAft/Rpo8mRFb2Q/OYvXHuK0lu5D85i9ce4r46j4kfdfsmuZ088/Kx+o74lH1IM8/Kx+o74lH1frfHl88iUuYREWQgEREAREQBfF9XxcBL8pfo1vs4PexRBS/KX6NHs4PexRBejr+9H+KJzPcPjN9ZnxBZOWjyVL7WX8MrHD47fWb8QWTlo8lS+1l/DK9Dgnel89SE+4yrURF9UZAiIgCIiAIiIAiIgPj9R6D7lfWeHm7PaN+ByoV+o9B9yvrPDzdntG/A5eVxXwH7f0aaPJkSW7kPzmL1x7itJbuQ/OYvX/ALFfHUfEj7r9k1zOnnn5WP1HfEo+pBnn5WP1HfEo+r9b48vnkSlzCIiyEAiIgCIiAL4vq+LgJflL9Gj2cHvYogpflL9Gj2cHvYogvR1/ej/FE5nuHx2+s34gsnLR5Kl9rL+GVjg8ZvrN+ILJy0+Spfay/hlehwTvS+epCfcZVqIi+qMgREQBERAEREAREQHmTUeg+5X1nOecpI5G6W3jfcei5pAP+4Kh1Z3J5ntE6FuT6twGEc3E+Q+A+PZG4nQHDUN4ttWLXUHWpOKL6Mkrp+Z4XQzfjLqmO2wlx4AA3947V2p8zGk3ZKWj0S3FboNwtulhp6IsYZAJJnCNuM+HI7SbNaNgsT718tQ4fVVROS2T/RoUXfc5eeflY/Ud8Sj6kGeflY/Ud8Sj6za3x5fPI5LmERFkIBERAEREAXxfV8XATKtiLsnAAaoondTcJPcFDVO4soxwUkck7wxmCFpe7xQX4WC52C5AudGlaFTmjHIccUmFrtNgA9un0TuXuavSTqqM4ehbJXIxRxF0jGjWXsA7R/yvnLTKMNKzbjnfb9kMDfe4KVCkp8nMNRPKBYEc4/Rr+yxo0lx3C5Kp/O7OV1fUmctLWAc3Ew62xg3u632idJ6hsXo8K0k6N3IpqdmNvU4yIi94yhERAEREAREQBERAF8IX1EBt02WZ4m4I6qZjdWFk8jWgcADYdS6GZ85dlOme9xc4zNBe9xc43a4aXO0nWuIs1DWGGWOZgu6N7JQN5Y4Ot12t1qLWzJKW6uXLnn5WP1HfEFH1LpWxZTpo54HjUS0nYT40bxrBBGncQuQc1Kj0W/eL4rW6Wr0zko3TNkld3RyUWSppnRvMb7Ym6DY3GoHX1hYl5jTTsyB9RblBkeScF0YBAOE3dbTa/wDdbX1VqPRb94FdHT1ZK8YuxKzOSi9TRFjnMdraS02N9INivKpatsyIXwrfochyzNxxgEXLdLraQt+kzQkc4c6Wtbtwuu4jcN3Sr4aarO1ovclZmLPv9Bn1aP8AEiVSUeVJoRaGoljHoxTPY3+UGysblYzhYIm5OiILrsfKAfEYzSxh4k4Tbc3iFWC+600MaaTKKz7WxkqKl8jsckj3u9KR7nnqLibLGiLSUhERAEREAREQBERAEREAREQBCiIDeyTlyekcX00zoybYgLFrrek112nptdWNyd561VbVOhqHsLWwueMEQacQewAk33OKqtTjkg8/f+7yfiRKmrFYt2LaUnklckmcHnUvrN+Bq566GcHnUvrN+Bq5y+Ar+LL3f7L3zJbmX5OT1x8IXK5PM7J66SpbUFhERZgwMw+M+VpvpN9DGrq5l+Tk9cfCFEuR3y1b0xfi1C+o0CT0qfzmTu7xRtZU8vL7ST4itZbOVPLy+0k+IrVXytTvv3IPmSvIMxZQyvbrbz7hcX0htx7lV1Ryl18rA01DWXAuYYmsdpHpG5HVZWbkf9HTdFR8CouLxR0N9wX2fDYp0I3XkiFaTVrM9ONySSSSSSSbkk6ySdJPFEReoZgiIgCIiAIiIAiIgCIiAIiIAiIgCIiAKWcl+URDlFgcbCVkkAJ9M4XtHXgI6SFE0DiCCCQQQQQbEEG4IOwg2KjJZKx2Lxdy5c6qIsnMtvBksQdgcAAQewFcVZc3OVOJ8Ygyi2zrWMwZjjeN72i5Y7qI26NS7H1tyTF+cbNETrAjY57upoBsV8tqOEzlUbi9mbLxlumdLIjRSUj55vBADpnX0WY1ui/Gwv1qBcj+Uw2rmidoM8YkAPpxvc4tHVI4/wAJWlnvyhOrhzELXRwXBdi8eUg3GIDxWg2OHWbC+5ROmqXRPbLG4texwe17dbXDb/3Xcr3dPpujpYFUqqyVvItrOKhMc7nEeDIS9rtlzrHSDftXMW7kTlRpp4+br2iN9rF2Avhed4tcsPA6t5XRdnhkqnHOMliLrXAhYZH9AsDbuXg1uEzdRuL2Zb2XumbFW76FkqZ8ug83K7D+3IMLG9Ny0KjWiwA3ADsUmz0z3flFwa1pjgYcTYiQXOdqxyW0XtezRoF9p1RpfR6Wj0NNRM9Wak9giItJUEREAREQBERAEREARF8c8DWQOk2Q4fUXjnh6Q7QnPN9IfzBAe0S6+EodPqLYhydK9uNkErm68TIZHN7QLLXvrG0aCNoO4jYgCIvJlG1w6yEOHpF455vpD+YL0HX0jtCHT6iXXkyAayB0kID0i88830h/MEa8HUQeggocPSIl0OhFnpaCWUXigkkG+OJ7x2tBCxSxljsL2ua70XtLXdjrFLg8ol15MgGsgdJAQHpEuvHPN9IfzBAe0Xjnm+k3+YL3dDgREQ6drNPNd+UJ+aacLGgOlltfAwmwA3udpA6CdljZ8kmS8kARuEbXkA+TM07h6TiAXWPGw3LS5J4xHk+WYC7nSyk8RG0NaO49pVTVFY6Z7p5HYnyHnHOO1ztPYNQ3ABZmnUk03sjQmqcU7bsuP8pmTd7v6R/yXdyFlamrYzNTtBa15jJdFgOIAHU4X1OC/Pllb/I75jJ+8v8Aw4lCrSUY3ROnVcpWZUtd5WX2s3ZzjlZ2YmZMMFOK+ta0uLedaJbYIIrXDnA6MZGm51XsNt63dCH1RYdTqksPqunLT3EqzuWKscylhhabNklOMDa2NuJrejFhP8IVtRt2ivMqppK8n5GxNyv0bX4Wsne3VzjI2hvSA5wcR1LcynkSjy1T89E5uMghlSxtnsePsyA2JGq7Xb9FtBVIqe8j1W5tZLCD4D4TIW7Mcb2AHps8js3KE6Sgso+ROFVzeMiEVdI6GV8Mos+NxY4ftNOzeDrB3EKys0s+qGnooIJy7nGMwutTudpuT4wGlRzlShDcpvI+1HA8+tYtv2MaonZW4qpFXK8nTk0i5fylZN3u/pH/AOK9V2a9BlaEzUxja7SBUQNwuDxptKzRfZcOF91tapiylXJjlB8WUY2NJwzB8T27CGsc9riN4Lde5xVcqOKvFk41cnaSI9lPJslNM+nmbZ8Zwm2o7Q5p2tIII6VN8wM76SkpXRVJOMzSPFoHSeA4NtpAO46F85ZKYNqoJANL4ZGu4829uH8RyiGT83amoZzkFNJI0OLMTA22IWuNJG8Ke1SCciG8JtItX8pWTd7v6R/yWxEMnZZjexjWuLdZ5sxTR3vZzbgEDXp0g20qrPqVXf6Gbsb/AJKbcmOaFRTzvqqiMxDm3QtjcRicXOa4uIaTYDALX0+EeumcIRV4vcujOUnZor7LuR3UdTJTPNzG6wcBbEwgOa62y4I0bDdTbk4zCZMwVtUzE0n8zC4Xa4A25x4+0CRoB0aL6bi0e5T65suUJiw35tkcJI9ONri7sLrdLSrMztkNNkeTmPBwwRRNLdbWOwRkjdZpOlTnOWMV5shCCyb9DVypypUdM8wsbJLg8EmBrcDSNFg5xANuFwtqiytQ5aidEW4i0XMUrcMrL6A9hHH7TSqOAXWzSqnRV9M+M6eeij0bWSODHg8C0nsG5HQSV1zCrNuz5HvOzNp1BUmBxLmEY4pD9qO9tNvtA6D1Hap9yOQtdTT4mg/nxrAP6qPevnLPCOYp3/aEz2A/sujcSO1jexZORnzWf94H4Ma5KTlSuzsYqNWyKyyobVU3CpmPUJ3f2Vs/lKybvd/SP/xVS5Y85n9vU/ivWpZWypqaVyqM3C9i5hyiZMf4LnWB0EvpX4es4dAWjnVydQVMP0nJ4Y19ucayIjmZ269AGhrjsI0HbvFTqzeRrKLz9IpiSWM5uZo2Nc8va4DcDhB6bnaqp0+jWUWWxn0jxkisv+2OsHceK+LuZ80wjylUsbq50PsNhkYx7v8Ac5x619WlO6uZ2rOxKuSPOFrC+hkNucdzsV9RfhAezps0OA2+EtPOfkunjlc+jYJYnEuEYc1skd9OGzrBzRsIN7WFtFzBQbG4NiCCCDYgjSCCNRvtU0yTyr1cLQyVrJwNAc+7JLcXNuHdNrqmUJKWUC2M4uOMjg5QzUq6eMzT0r2MGEF7iwgFxDRqJOsgKyOR3zGT95f+HEonnLylPrqZ1M6lawOMZxiYuIwPD9RaL6ra1gzT5QHZOhdA2mbIHSOlxOlLLXa1trBp9HXxXJqc4Wa3OxcYz2exw4fPR+9j/wDSrD5aPJ03tJvgVZtqrTc9h/W89hvt5znMN+667+d+e7spNja6nbHzbnuu2UvvibhtpaLKcotyiyCklGSI0ptyRfpB37vL8cShK7GauchyfOahsQkJjdFhc8sHhOY69wD6PepVE3FpHINKSbOvyq/pN3sYP/dcehzQrJ42zRUj3seMTXtcyxG8XIK85z5wGuqTUuiEZLI2YGvLh4GLTcga77tikOQOVF9JTR0raRjxE3BjMxaXaSb2DTbXvUO3GCSW5Psyk22ccZhV5/8ACk/mj/yU95PuT99I/wCl1WES4S1kTXYhGHeM5ztRcRo0aAL6TfRyfy0Sf6Fn9Q7/AAXAzh5RKqsaYiWxRnQ6OG93Dc950kcBYHbdQaqz2exJdHDdbnzlDzhbW1hdEbxxN5ljhqcQbveOBdYDeG32razR5Qjk+AwfRhJeR8uIzYPGDRa2E7t6iCK7o444sq6R3yRZjOWjT4VBo24agE24AsA7wpnSZVZlKjc+kndGXtdGJABzkMttrTcAi46jcHUVQCkWZ+ej8m87hhEol5s4XSFmFzMQuLA3JBA/hVM6Ct2eZbCs79o4FVTOje+KQWcxz43i9/CaS12nbpvp4q5sycsR5Ryf9Gms57I/o80ZOlzLYQ8cHDbsIO5VFlrKX0mokqcAZzrsZYHYgDhAOmwvci+rasVBXyU8gmhkcx7dT2nTY6wQdBB3HQrJwzj9yuE8JfYl2VeSerjkIp8M0d/BcXhkgG54doJ4g6dw1KQ5jcmzqaUVVWWl7LmOFhxBjiLY3O2usTYDQL3uTa3Ho+WKoa20tNFIfSa90d+kWcOxc3LnKZV1TTG0tgYdBEOLGRuMh0gdAHSq2qrWLLE6UXdG1yp5yNqahtPE4OZT48Tgbh07rAgbw0C3STuUj5GfNZ/3gfgxqpQFKc0M/HZOjfE2nbJjk5y7pSy3gNZawab+LfrUp0+xjEjCfbyZwsrj/wCVOP8A7FQOszPC6f1Dr/8AQyfzR/5LjVNTjlfLa2OR8uG97Ynl9r9drqwfy0Sf6Fn9Q7/BTk5q2KIxUXfJkai5Pq9xt9DcOL3xtaOk4lZea+QI8j0kktRK3Efzk0ovhAaLNYy+kgXNtpLtWkARd/LPLbwaKMHYTO4jswj3qJZw52VFeRz8gwg3bDGMMbTvtpLjxJPCyqcak9pbIsUoQ3W7NPK+UjU1EtQ4WMsjpMPotOhrepoaOpFqItNrGdhFjxlMZQGRFjxlMZQGRFjxlMZQGRFjxlMZQGRLLHjKYygMlkWPGUxlAZEWPGUxlAZEWPGUxlAZEWPGUxlAZEWPGUxlAZEWPGUxlAZEWPGUxlAZEWPGUxlAZEWPGUQH/9k="/>
          <p:cNvSpPr>
            <a:spLocks noChangeAspect="1" noChangeArrowheads="1"/>
          </p:cNvSpPr>
          <p:nvPr/>
        </p:nvSpPr>
        <p:spPr bwMode="auto">
          <a:xfrm>
            <a:off x="155575" y="-1074738"/>
            <a:ext cx="2047875" cy="22383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4" name="AutoShape 20" descr="data:image/jpg;base64,/9j/4AAQSkZJRgABAQAAAQABAAD/2wCEAAkGBhQQEBUPEA8VFRUUFBAQFRAQEBYUFBQQFBUWFBcVFRcXJyYfFxkjGRYSHy8gJicqLCwsFh8xNTAqNSYrLSkBCQoKDgwOGg8PGSwkHyUsMDQsLSwsLSwsKikpLS8sNDIqLCwwKSwpLC4sLCksLCwpLCwsLCwsLCwsLCwsLCwsLP/AABEIAOsA1wMBIgACEQEDEQH/xAAcAAEAAgMBAQEAAAAAAAAAAAAABgcDBAUCAQj/xABKEAABAwIBBwYKBQsEAgMAAAABAAIDBBESBQYhMUFRYQcTcYGRoSIyMzRScnOxstEUFkKTsxcjNUNidIKSlMHSVKLh8ETCJGS0/8QAGgEBAAMBAQEAAAAAAAAAAAAAAAIDBAEFBv/EAC8RAAIBAwICCQQCAwAAAAAAAAABAgMREgQhBTETFCIyM0FRcfBTYYGxctFSwfH/2gAMAwEAAhEDEQA/AIrbj3H5Jbj3H5Ii9Y8sW49x+SW49x+SIgFuPcfkluPcfkiIBbj3H5Jbj3H5IiAW49x+SW49x+SIgFuPcfkluPcfkiIBbj3H5Jbj3H5IiAW49x+SW49x+SIgFuPcfkluPcfkiIBbj3H5Jbj3H5IiAW49x+SW49x+SIgFuPcfkluPcfkiIBbj3H5Jbj3H5IiAW49x+SIiAIiIAiIgCIiAIiIAtvJeSZaqQQ08Ze8i9hYAN9JzjoaOJWorV5GQzmKi1uc51mLfzfNjB1X53ruq6k8I3J045SsQrLOYdZSRmaWJpYNLnxSY8A3uFgQONiAo+v0HQZTMkklNOxocMVm2u18R6dejtB6VUeeOZclJVc3BE98Ut3w82xzyBfwozhBN23Ft4I3FUafUqsiypSxV4kYRdynzHrn+LQy/x4Gdz3A9yzO5PMoD/wAJ3VLCf/Zac4+pVjL0I6s1FRSTyNhhjL3uNmsbrO/gANpOgLbrM26qEXlo5mga3c0XNH8TLhWlyc5qiipzVTjDNK3E7F+qgHhBnA/adxsPsqFSqoRuShTcnYgGUOTqugjMroA5oF3CGQPe0by2wJ6rqNAr9EZGyk+fG8sDY8VozpxEDWT3d42KiM4sH0yo5q2Dn5sOHVbEb24XxKrTajplclVpqNmjnoiLUUhERAEREAREQBERAEREAREQBERAEREAKkGYdRUR1rHUkZkOgSxg2aYCdJe46G21gnaLC9yFz8gZCkrZ208Ws+E55F2xxjW93aABtJAV1UlJT5KphHG3Xp3ySybXOP8AfUBoGwLNqK8KUXkXUoNu5mzioCWiojNpIvCDt7RrB7+8bVg+uMeAHA4vIF2jQAekqO5RyrJUO8M6L6I2+KOraeJWrJE5uhzS2+nwmkXHWvkauuam5Udk+f8Af2NLl6Hfkzzf9mJg6XE+6y8tzyl2xsPRiH9yuAizddr/AORHJkrgz0b9uFw4scHe+xXiuyj9NeymhcQx3hSOIsbD7IB1/Oyi69uic0Bxa5oOlri0t08CrOvVZLGe68/Y7kyS57GeGgcyhiJNhGTH48cNjiexutzraNGkXvsVFt1aNXBXhkbOki0dQbjUJdo9fhx7VxeULMAStdW0jPzgu+WJg0St1l7AP1m39rp1/T6HV06kbR/4Qqwz7SKqRfAV9XqmQIiIAiIgCIiAIiIAiIgCIiAIiIAvhK+rbyRRc/UwwHVJLFGfVLxi/wBt0ewSuW5yfZEbQ0H0iUWklaJ5CdbWWvHH1A3tvcVy6+udNIZH7dQ2NbsaP+61JM8anDGyIfadc+qzZ2lvYomvjOKahzqYeX+zc9lijfyDOxlQx0mhoxC51BxGgn58V3M666J0QYHNc7E1wwkGwGs3Gq40daiiBYqepcKUqSXM4pbWC+r4iynDNRva2Rjni7Q9pcNfgg6VMMuZShNM8Y2uxtIaGkEl2w8LGxUJSy1UdS6UJQS5nVKwUmzTysb/AEd52Exk8Nbf7jrUZXuCcxvbINbSHDqN/wDhQ09Z0aikvz7CLsyO8pWbopKzHGLR1AdK0DU2QH840cLlrv4juUTVv8rdIJKBkw/VzROB/YkBjPxNPUqgX31GWUEzNVjaQREVpWEREAREQBERAEREAREQArt5r5ozZQeWxWaxtucmeDhbfThAHjOtpto4kaL8N5sCeBKvSmpxkzJ0cUYGOzWl1tczxie879OI9QCzamuqMHJltKCk9+RyIOSSjYAJZpnO9LnGxi/BoH9yvFNyWimrIKmnnLmRyte+Oa2LDZwu17QL6xoI61pSvLiXOJcTrLtJPau7mtlVzZBC4ksfcNBPiuAvo4Gx0LwaXF3Uni1ZM0JQvyJBlPJcUxaZTYgECz8OgrS+rdL6R++XOz0H52P1HfEo9hG4diyanU041ZJ00/uTk1fkTL6t0vpH75Pq3S+kfvlDcA3DsTANw7Fn63S+kvn4I5L0Jl9W6X0j98n1bpfSP3yhuAbh2JgG4didbpfSXz8DJehMvq3S+kfvk+rdL6R++UNwDcOxMA3DsTrdL6S+fgZL0Jl9W6X0j98hzbpfSP3yhuAbh2JhG4didbpfSXz8DJehMc7Mguq6F1JC5oLuYDXPJIDWSMcSba/BaelcCk5I6RjRz80r3bXYxE2/BrdPaSpSys5mibLbxYY7DecIAHbZQmpqHSOL5HYidp9wGwcF69biHV4pRXPc7NR5tHjLvJCMBfQzOLgL8zOQQ7g2QAWPTccQq1licxxY9pa5pLXNcLOa4aCCNhVuZByq6GRrbnA4hrm30C5tiG4hcHlgyQ2OeKpaLGZr4322vjsWu6S0kfwhbuH67rK3KKkFbJFfoiL1TOEREAREQBERAEREB8fqPQfcr6zv83j9o34HKhX6j0H3K+s8PN2e0b8Dl5XFfAft/Rpo8mRFb2Q/OYvXHuK0lu5D85i9ce4r46j4kfdfsmuZ088/Kx+o74lH1IM8/Kx+o74lH1frfHl88iUuYREWQgEREAREQBfF9XxcBL8pfo1vs4PexRBS/KX6NHs4PexRBejr+9H+KJzPcPjN9ZnxBZOWjyVL7WX8MrHD47fWb8QWTlo8lS+1l/DK9Dgnel89SE+4yrURF9UZAiIgCIiAIiIAiIgPj9R6D7lfWeHm7PaN+ByoV+o9B9yvrPDzdntG/A5eVxXwH7f0aaPJkSW7kPzmL1x7itJbuQ/OYvX/ALFfHUfEj7r9k1zOnnn5WP1HfEo+pBnn5WP1HfEo+r9b48vnkSlzCIiyEAiIgCIiAL4vq+LgJflL9Gj2cHvYogpflL9Gj2cHvYogvR1/ej/FE5nuHx2+s34gsnLR5Kl9rL+GVjg8ZvrN+ILJy0+Spfay/hlehwTvS+epCfcZVqIi+qMgREQBERAEREAREQHmTUeg+5X1nOecpI5G6W3jfcei5pAP+4Kh1Z3J5ntE6FuT6twGEc3E+Q+A+PZG4nQHDUN4ttWLXUHWpOKL6Mkrp+Z4XQzfjLqmO2wlx4AA3947V2p8zGk3ZKWj0S3FboNwtulhp6IsYZAJJnCNuM+HI7SbNaNgsT718tQ4fVVROS2T/RoUXfc5eeflY/Ud8Sj6kGeflY/Ud8Sj6za3x5fPI5LmERFkIBERAEREAXxfV8XATKtiLsnAAaoondTcJPcFDVO4soxwUkck7wxmCFpe7xQX4WC52C5AudGlaFTmjHIccUmFrtNgA9un0TuXuavSTqqM4ehbJXIxRxF0jGjWXsA7R/yvnLTKMNKzbjnfb9kMDfe4KVCkp8nMNRPKBYEc4/Rr+yxo0lx3C5Kp/O7OV1fUmctLWAc3Ew62xg3u632idJ6hsXo8K0k6N3IpqdmNvU4yIi94yhERAEREAREQBERAF8IX1EBt02WZ4m4I6qZjdWFk8jWgcADYdS6GZ85dlOme9xc4zNBe9xc43a4aXO0nWuIs1DWGGWOZgu6N7JQN5Y4Ot12t1qLWzJKW6uXLnn5WP1HfEFH1LpWxZTpo54HjUS0nYT40bxrBBGncQuQc1Kj0W/eL4rW6Wr0zko3TNkld3RyUWSppnRvMb7Ym6DY3GoHX1hYl5jTTsyB9RblBkeScF0YBAOE3dbTa/wDdbX1VqPRb94FdHT1ZK8YuxKzOSi9TRFjnMdraS02N9INivKpatsyIXwrfochyzNxxgEXLdLraQt+kzQkc4c6Wtbtwuu4jcN3Sr4aarO1ovclZmLPv9Bn1aP8AEiVSUeVJoRaGoljHoxTPY3+UGysblYzhYIm5OiILrsfKAfEYzSxh4k4Tbc3iFWC+600MaaTKKz7WxkqKl8jsckj3u9KR7nnqLibLGiLSUhERAEREAREQBERAEREAREQBCiIDeyTlyekcX00zoybYgLFrrek112nptdWNyd561VbVOhqHsLWwueMEQacQewAk33OKqtTjkg8/f+7yfiRKmrFYt2LaUnklckmcHnUvrN+Bq566GcHnUvrN+Bq5y+Ar+LL3f7L3zJbmX5OT1x8IXK5PM7J66SpbUFhERZgwMw+M+VpvpN9DGrq5l+Tk9cfCFEuR3y1b0xfi1C+o0CT0qfzmTu7xRtZU8vL7ST4itZbOVPLy+0k+IrVXytTvv3IPmSvIMxZQyvbrbz7hcX0htx7lV1Ryl18rA01DWXAuYYmsdpHpG5HVZWbkf9HTdFR8CouLxR0N9wX2fDYp0I3XkiFaTVrM9ONySSSSSSSbkk6ySdJPFEReoZgiIgCIiAIiIAiIgCIiAIiIAiIgCIiAKWcl+URDlFgcbCVkkAJ9M4XtHXgI6SFE0DiCCCQQQQQbEEG4IOwg2KjJZKx2Lxdy5c6qIsnMtvBksQdgcAAQewFcVZc3OVOJ8Ygyi2zrWMwZjjeN72i5Y7qI26NS7H1tyTF+cbNETrAjY57upoBsV8tqOEzlUbi9mbLxlumdLIjRSUj55vBADpnX0WY1ui/Gwv1qBcj+Uw2rmidoM8YkAPpxvc4tHVI4/wAJWlnvyhOrhzELXRwXBdi8eUg3GIDxWg2OHWbC+5ROmqXRPbLG4texwe17dbXDb/3Xcr3dPpujpYFUqqyVvItrOKhMc7nEeDIS9rtlzrHSDftXMW7kTlRpp4+br2iN9rF2Avhed4tcsPA6t5XRdnhkqnHOMliLrXAhYZH9AsDbuXg1uEzdRuL2Zb2XumbFW76FkqZ8ug83K7D+3IMLG9Ny0KjWiwA3ADsUmz0z3flFwa1pjgYcTYiQXOdqxyW0XtezRoF9p1RpfR6Wj0NNRM9Wak9giItJUEREAREQBERAEREARF8c8DWQOk2Q4fUXjnh6Q7QnPN9IfzBAe0S6+EodPqLYhydK9uNkErm68TIZHN7QLLXvrG0aCNoO4jYgCIvJlG1w6yEOHpF455vpD+YL0HX0jtCHT6iXXkyAayB0kID0i88830h/MEa8HUQeggocPSIl0OhFnpaCWUXigkkG+OJ7x2tBCxSxljsL2ua70XtLXdjrFLg8ol15MgGsgdJAQHpEuvHPN9IfzBAe0Xjnm+k3+YL3dDgREQ6drNPNd+UJ+aacLGgOlltfAwmwA3udpA6CdljZ8kmS8kARuEbXkA+TM07h6TiAXWPGw3LS5J4xHk+WYC7nSyk8RG0NaO49pVTVFY6Z7p5HYnyHnHOO1ztPYNQ3ABZmnUk03sjQmqcU7bsuP8pmTd7v6R/yXdyFlamrYzNTtBa15jJdFgOIAHU4X1OC/Pllb/I75jJ+8v8Aw4lCrSUY3ROnVcpWZUtd5WX2s3ZzjlZ2YmZMMFOK+ta0uLedaJbYIIrXDnA6MZGm51XsNt63dCH1RYdTqksPqunLT3EqzuWKscylhhabNklOMDa2NuJrejFhP8IVtRt2ivMqppK8n5GxNyv0bX4Wsne3VzjI2hvSA5wcR1LcynkSjy1T89E5uMghlSxtnsePsyA2JGq7Xb9FtBVIqe8j1W5tZLCD4D4TIW7Mcb2AHps8js3KE6Sgso+ROFVzeMiEVdI6GV8Mos+NxY4ftNOzeDrB3EKys0s+qGnooIJy7nGMwutTudpuT4wGlRzlShDcpvI+1HA8+tYtv2MaonZW4qpFXK8nTk0i5fylZN3u/pH/AOK9V2a9BlaEzUxja7SBUQNwuDxptKzRfZcOF91tapiylXJjlB8WUY2NJwzB8T27CGsc9riN4Lde5xVcqOKvFk41cnaSI9lPJslNM+nmbZ8Zwm2o7Q5p2tIII6VN8wM76SkpXRVJOMzSPFoHSeA4NtpAO46F85ZKYNqoJANL4ZGu4829uH8RyiGT83amoZzkFNJI0OLMTA22IWuNJG8Ke1SCciG8JtItX8pWTd7v6R/yWxEMnZZjexjWuLdZ5sxTR3vZzbgEDXp0g20qrPqVXf6Gbsb/AJKbcmOaFRTzvqqiMxDm3QtjcRicXOa4uIaTYDALX0+EeumcIRV4vcujOUnZor7LuR3UdTJTPNzG6wcBbEwgOa62y4I0bDdTbk4zCZMwVtUzE0n8zC4Xa4A25x4+0CRoB0aL6bi0e5T65suUJiw35tkcJI9ONri7sLrdLSrMztkNNkeTmPBwwRRNLdbWOwRkjdZpOlTnOWMV5shCCyb9DVypypUdM8wsbJLg8EmBrcDSNFg5xANuFwtqiytQ5aidEW4i0XMUrcMrL6A9hHH7TSqOAXWzSqnRV9M+M6eeij0bWSODHg8C0nsG5HQSV1zCrNuz5HvOzNp1BUmBxLmEY4pD9qO9tNvtA6D1Hap9yOQtdTT4mg/nxrAP6qPevnLPCOYp3/aEz2A/sujcSO1jexZORnzWf94H4Ma5KTlSuzsYqNWyKyyobVU3CpmPUJ3f2Vs/lKybvd/SP/xVS5Y85n9vU/ivWpZWypqaVyqM3C9i5hyiZMf4LnWB0EvpX4es4dAWjnVydQVMP0nJ4Y19ucayIjmZ269AGhrjsI0HbvFTqzeRrKLz9IpiSWM5uZo2Nc8va4DcDhB6bnaqp0+jWUWWxn0jxkisv+2OsHceK+LuZ80wjylUsbq50PsNhkYx7v8Ac5x619WlO6uZ2rOxKuSPOFrC+hkNucdzsV9RfhAezps0OA2+EtPOfkunjlc+jYJYnEuEYc1skd9OGzrBzRsIN7WFtFzBQbG4NiCCCDYgjSCCNRvtU0yTyr1cLQyVrJwNAc+7JLcXNuHdNrqmUJKWUC2M4uOMjg5QzUq6eMzT0r2MGEF7iwgFxDRqJOsgKyOR3zGT95f+HEonnLylPrqZ1M6lawOMZxiYuIwPD9RaL6ra1gzT5QHZOhdA2mbIHSOlxOlLLXa1trBp9HXxXJqc4Wa3OxcYz2exw4fPR+9j/wDSrD5aPJ03tJvgVZtqrTc9h/W89hvt5znMN+667+d+e7spNja6nbHzbnuu2UvvibhtpaLKcotyiyCklGSI0ptyRfpB37vL8cShK7GauchyfOahsQkJjdFhc8sHhOY69wD6PepVE3FpHINKSbOvyq/pN3sYP/dcehzQrJ42zRUj3seMTXtcyxG8XIK85z5wGuqTUuiEZLI2YGvLh4GLTcga77tikOQOVF9JTR0raRjxE3BjMxaXaSb2DTbXvUO3GCSW5Psyk22ccZhV5/8ACk/mj/yU95PuT99I/wCl1WES4S1kTXYhGHeM5ztRcRo0aAL6TfRyfy0Sf6Fn9Q7/AAXAzh5RKqsaYiWxRnQ6OG93Dc950kcBYHbdQaqz2exJdHDdbnzlDzhbW1hdEbxxN5ljhqcQbveOBdYDeG32razR5Qjk+AwfRhJeR8uIzYPGDRa2E7t6iCK7o444sq6R3yRZjOWjT4VBo24agE24AsA7wpnSZVZlKjc+kndGXtdGJABzkMttrTcAi46jcHUVQCkWZ+ej8m87hhEol5s4XSFmFzMQuLA3JBA/hVM6Ct2eZbCs79o4FVTOje+KQWcxz43i9/CaS12nbpvp4q5sycsR5Ryf9Gms57I/o80ZOlzLYQ8cHDbsIO5VFlrKX0mokqcAZzrsZYHYgDhAOmwvci+rasVBXyU8gmhkcx7dT2nTY6wQdBB3HQrJwzj9yuE8JfYl2VeSerjkIp8M0d/BcXhkgG54doJ4g6dw1KQ5jcmzqaUVVWWl7LmOFhxBjiLY3O2usTYDQL3uTa3Ho+WKoa20tNFIfSa90d+kWcOxc3LnKZV1TTG0tgYdBEOLGRuMh0gdAHSq2qrWLLE6UXdG1yp5yNqahtPE4OZT48Tgbh07rAgbw0C3STuUj5GfNZ/3gfgxqpQFKc0M/HZOjfE2nbJjk5y7pSy3gNZawab+LfrUp0+xjEjCfbyZwsrj/wCVOP8A7FQOszPC6f1Dr/8AQyfzR/5LjVNTjlfLa2OR8uG97Ynl9r9drqwfy0Sf6Fn9Q7/BTk5q2KIxUXfJkai5Pq9xt9DcOL3xtaOk4lZea+QI8j0kktRK3Efzk0ovhAaLNYy+kgXNtpLtWkARd/LPLbwaKMHYTO4jswj3qJZw52VFeRz8gwg3bDGMMbTvtpLjxJPCyqcak9pbIsUoQ3W7NPK+UjU1EtQ4WMsjpMPotOhrepoaOpFqItNrGdhFjxlMZQGRFjxlMZQGRFjxlMZQGRFjxlMZQGRLLHjKYygMlkWPGUxlAZEWPGUxlAZEWPGUxlAZEWPGUxlAZEWPGUxlAZEWPGUxlAZEWPGUxlAZEWPGUxlAZEWPGUQH/9k="/>
          <p:cNvSpPr>
            <a:spLocks noChangeAspect="1" noChangeArrowheads="1"/>
          </p:cNvSpPr>
          <p:nvPr/>
        </p:nvSpPr>
        <p:spPr bwMode="auto">
          <a:xfrm>
            <a:off x="155575" y="-1074738"/>
            <a:ext cx="2047875" cy="22383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6" name="Picture 22" descr="http://mobile-latest.com/wp-content/uploads/2010/02/android-logo-002.jpg"/>
          <p:cNvPicPr>
            <a:picLocks noChangeAspect="1" noChangeArrowheads="1"/>
          </p:cNvPicPr>
          <p:nvPr/>
        </p:nvPicPr>
        <p:blipFill>
          <a:blip r:embed="rId20" cstate="print"/>
          <a:srcRect/>
          <a:stretch>
            <a:fillRect/>
          </a:stretch>
        </p:blipFill>
        <p:spPr bwMode="auto">
          <a:xfrm>
            <a:off x="5791200" y="3657600"/>
            <a:ext cx="381000" cy="416719"/>
          </a:xfrm>
          <a:prstGeom prst="rect">
            <a:avLst/>
          </a:prstGeom>
          <a:noFill/>
        </p:spPr>
      </p:pic>
      <p:sp>
        <p:nvSpPr>
          <p:cNvPr id="1048" name="AutoShape 24" descr="data:image/jpg;base64,/9j/4AAQSkZJRgABAQAAAQABAAD/2wCEAAkGBhQRERUUEBQUFRQUFBUYFRcUFBgUFRUWGhcVFhUVFxQXGycfGBkkGRQUIC8gIygpLCwsFSAxNTAqNSYrLCkBCQoKDQwNGQwMDykYHhgpKSkpKSkpKSkpKSkpKSkpKSkpKSkpKSkpKSkpKSkpKSkpKSkpKSkpKSkpKSkpKSkpKf/AABEIAGIAlQMBIgACEQEDEQH/xAAcAAACAgMBAQAAAAAAAAAAAAAABwUGAwQIAQL/xABJEAABAwIBBwcIBggEBwAAAAABAAIDBBESBQYHITFBURMXImFxgZMjMlSRobHR0whCUnKywRQzNWJjc5KzU3SD8CQ0Q4KiwuH/xAAVAQEBAAAAAAAAAAAAAAAAAAAAAf/EABQRAQAAAAAAAAAAAAAAAAAAAAD/2gAMAwEAAhEDEQA/AHioHLmeENNcXDnA2IxBrW9Tna9fUASsOfecn6HTFwNnvOFnEarucOsDZ1kJE1mUXSuu89g3D/fFA0ZtK9jqMXhvd7cYv6lj52Dxi8GT5qVWNGNA1edg8YvBk+ajnYPGLwZPmpVY0Y0DV52D9qLwZPmrznYP2ovBk+alXjRjQNXnYP2ovBf81HOweMXgv+alXjXmNA1edk8Y/Bf81HOyeMfgv+alVjRjQNXnYPGPwX/NRzsnjH4L/mpVY0Y0DV52Txj8F/zUc7B4xeC/5qVXKIxoHHk7Si1xs/k3fdxRnuDiQfWFdMm5UjqG4ojfiDqc08CFzRjVjzRzwfSTNJJLdhF9rd7ezeOB70D/AEL4hlD2hzTcOAIPEEXBQgUum6Y8tTNubcnIbbr4mi/sCWeNMbTm7y9N/Kk/G1LLGgn8182pa+bkoiGgDE97vNY3ZfVtJ3BWjODRNJTwulhmEuAFzmlmF1htLdZv2KL0ZZ1x0c8jZzhZM1ox7muaTa/UbpgZy5/00VPJhlZI9zHNYxjsRJIIubbBrQJPGjGsGNWHM3NZ1dLYkthZYyP39TG/vH2INLJeSZql2CnjfI7fhGodp2DvVupND9Y4Xe+GPqLi4/8AiEy8nxQ0sWCJrY42C53bNrnO3nrKrOU9L9LE4tja+a29lmt7i7agrlToeq2i7JIX9QcWn2hVLK+Q56V2GoidHwJHRPY4aimhkvS9SyuDZA+EnYX2Le9w2K01giqIyyVrZI3jYdYIOwg/mEHO2Ne41N565qmhm6JLoX3MbjtHFjuse1VzGg2omOe4NYC5xNgGi5J4ABW7JuiuulF3NZED/ius7+lt7K7ZhZsR0ULXvANRI0F7jtYDrDG8Os71vZwaQKajOGVxdJa+Bgu4Dr3BBSn6G6q2qaAnhdw/JQWWcwq2lBdJFiYNr4zjAHE21gdyu0WmimJ6UUzRx6J9gKM7dIMEuT5f0aUF8lo8PmvaHecS09QKBTY16HrXxo5RB0nmLUY8nUrr4vIsBPWBhI7iLdyFoaLJ8WSqc2tYSN9UrxdeIKB9IKrEc9GTsdHMD1WdHY+0pZtlvrBuEwPpLfrKL7k/4okmoKpzPNPdu9SC85vZDfWymKJzWuDS6772sLcBt1qayho3qIInyukhLY2lxDS65A4alpaHcoY65wIseQfs2bWpp51j/gan+S/3IEYH32bdye2bOShSU0cQHStikPF51uP5dyS+alNytbTMOwzMv2A4j7k/MNygXOlHOY3FLGbCwdLbffzWdm9LvGtzOasMtZO475XDuBsPcozEgzcomTotzlc7FSyG+EYor7h9ZvZvSwxKazMrOTrqcjfIGnsd0T70DizoyWKqlkjI6Vi5h4PGsfDvSUyWRy8Qds5VgP8AULp/4Egs44eSrJ2t1YZnW6tdx70D/wCU1pE51B7a2cSXxcq4694Otp7LWTUzMzmbWwDWOWYAJG77jVjHEFZ84c0IK0eVaQ8CzZGangcODh1FAj+UXmNWvLmjGqgu6G1Qwa+gLSAdcZ2911SpqlrL4jYjdvvwsg2uUWGrrxGNe3cP97lFVGVydTNQ471oueSbk3KDqrQyb5Hpid/K/wB16EaGP2NTf6v916EC++kt+tovuT/iiSVsnX9JX9bRfcn/ABRJK2QMPQbHfKL/APLye9qbee0VsnVf+Xk9yTOiGq5Otef4Dx7WpmZ1ZYxUVS2+2GT3IFLoyqSMqUgLjYyW19bXALpNjexcn5Eyh+j1EMw/6cjH9zXAn2XXRhy8NoOo6x2HWD6igQ2W64Mqp2uBBbNIOP1itZuUGHf6wpbSXkzk610rR0J+mDuxfXHbfX3qpIJsVIOxw9al802F9dTNG+eP2OufcqbZXfRPQXrP0h3m07SR/McC1gHdiPcg6JMWvvXO2e018oVRGzlnD1WH5JvVGcojY55OpjS49wuucq+rdNK+RxN3vc495JQTVHld0DxJFIWPbsINj/8AR1JiZv6cIzZlazX/AIsQ1HrLD+STOFGFB1jkfK0FXHylNI2RvFp1g8CNoKq2kfRrHXROlhaG1bASC2w5a21j+LuDtqSGaWXpaOqjfE4i72hzQdT2kgEEb10AcvW3oOZnNsbHURtXllOZ607WV9S1mpvKuIHDF0re1QlkHVOhj9jU3+r/AHXr1ZND0OHI9L1te71yPKEC8+kmPKUX3J/xRJL4U6/pIN8pR/cn/FEkzhQTuZE2Cdx/hn3hW3KmU8UEovtjePYVSMgyBr3YnNZdmouNhtGq6lqqrZgf5aI9F2oPuTq2AWQVHCr9mpnMXwiJ56cQsP3oxsPa3Z2WVGwr7ieWkOaSCDcEbQgY2U3R1MZjm1tOsEecx25zfhvVLqs0J2nyYErdzoyL97DrBW3S5fDtUnRdxAu09w1tW2KwHY5h7HD80EVS5oTOPlAIW7y8i/cwG5KuuTpY6eMRQizRrJPnPcdr3dfVuCrr68N2uaO8H3LRqsvG1o9v2ju7Aglc8M5CWciw63efbc37PeqdBTl7mtG1xAHeV9OuTc6ydpKz5PqOSka+18N9Wzda/aLoJ2uzMYddPKB+5Nq177SAWI7bKNdmhU7owesSRkevEpWLKrHbHgdT+ifgVk/SP3mf1t+KDHkPNjkZGy1DmXYbtja4Pu7cXuGoAbbbSrWcs21uNgNbjwG8qqyZSa3znt7GnEfUFD5Sys6UYW3DN43u7erqQaeVKwzzSSn673O7idXsstXCsuFGBEdWaKP2RR/yv/d6Fn0a0+DJVGNf/Lsdr23d0j+JeoqB03ZsOq6ASRAufTOMlhrJjItJbsFnf9q5xwLtEhKDPfQaJHOmyaWsJuXQPNmX/hu+r906usIEbgRgVqm0bZRa4g0c5IP1W4h3OaSCsfN5lH0Oo8Moqs4EYFZubzKHodR4ZRzeZQ9CqPDKCs4EcmrNzeZQ9CqPCcvOb3KHoVR4TkFa5NGBWXm+yh6FU+E5HN9lD0Kp8JyCtYEYFZeb7KHoVT4Tvgjm+yh6FU+E74IK1gRyasvN9lD0Kp8J3wRzfZQ9CqfCd8EFawIwKy832UPQqnwnfBec32UPQqnwnfBBW8Ckc3s35K2pjp4h0pHWv9lu1zj1BtyrNkbRFlGofYwGFt9b5jgA7G+c7uCd+YejyHJcZw+UmePKSkWJH2Wj6rL7t+9BZaKkbFGyNmpsbGsaOAaA0ewIWZCIEIQg8siyEICyLIQgLIshCAsiyEICyLIQgLIshCAsiyEIPUIQgEIQg//Z"/>
          <p:cNvSpPr>
            <a:spLocks noChangeAspect="1" noChangeArrowheads="1"/>
          </p:cNvSpPr>
          <p:nvPr/>
        </p:nvSpPr>
        <p:spPr bwMode="auto">
          <a:xfrm>
            <a:off x="155575" y="-441325"/>
            <a:ext cx="1419225" cy="933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50" name="Picture 26" descr="http://cdn.thetechjournal.com/wp-content/uploads/ios-logo.png"/>
          <p:cNvPicPr>
            <a:picLocks noChangeAspect="1" noChangeArrowheads="1"/>
          </p:cNvPicPr>
          <p:nvPr/>
        </p:nvPicPr>
        <p:blipFill>
          <a:blip r:embed="rId21" cstate="print"/>
          <a:srcRect/>
          <a:stretch>
            <a:fillRect/>
          </a:stretch>
        </p:blipFill>
        <p:spPr bwMode="auto">
          <a:xfrm>
            <a:off x="5715000" y="2971800"/>
            <a:ext cx="609600" cy="400967"/>
          </a:xfrm>
          <a:prstGeom prst="rect">
            <a:avLst/>
          </a:prstGeom>
          <a:noFill/>
        </p:spPr>
      </p:pic>
      <p:pic>
        <p:nvPicPr>
          <p:cNvPr id="1052" name="Picture 28" descr="http://www.allfacebook.com/wordpress/wp-content/uploads/2010/08/places-logo.png"/>
          <p:cNvPicPr>
            <a:picLocks noChangeAspect="1" noChangeArrowheads="1"/>
          </p:cNvPicPr>
          <p:nvPr/>
        </p:nvPicPr>
        <p:blipFill>
          <a:blip r:embed="rId22" cstate="print"/>
          <a:srcRect/>
          <a:stretch>
            <a:fillRect/>
          </a:stretch>
        </p:blipFill>
        <p:spPr bwMode="auto">
          <a:xfrm>
            <a:off x="7010400" y="2971800"/>
            <a:ext cx="410529" cy="381000"/>
          </a:xfrm>
          <a:prstGeom prst="rect">
            <a:avLst/>
          </a:prstGeom>
          <a:noFill/>
        </p:spPr>
      </p:pic>
      <p:sp>
        <p:nvSpPr>
          <p:cNvPr id="1054" name="AutoShape 30" descr="data:image/jpg;base64,/9j/4AAQSkZJRgABAQAAAQABAAD/2wBDAAkGBwgHBgkIBwgKCgkLDRYPDQwMDRsUFRAWIB0iIiAdHx8kKDQsJCYxJx8fLT0tMTU3Ojo6Iys/RD84QzQ5Ojf/2wBDAQoKCg0MDRoPDxo3JR8lNzc3Nzc3Nzc3Nzc3Nzc3Nzc3Nzc3Nzc3Nzc3Nzc3Nzc3Nzc3Nzc3Nzc3Nzc3Nzc3Nzf/wAARCAB2AToDASIAAhEBAxEB/8QAHAABAQEBAAMBAQAAAAAAAAAAAAcGBQIECAMB/8QAThAAAQMDAQQFCAQJBg8AAAAAAQACAwQFEQYHEiExE0FRYXEUInSBkaGxsjI1NsEVFyMkQlKCwtIzNHJzlNEWJkNUVWJjZISSoqOzw+H/xAAaAQEBAAMBAQAAAAAAAAAAAAAAAwEEBQIG/8QAKREAAgICAgEDAwQDAAAAAAAAAAECAwQREjEhE0FRFDJxBSJhoUKB8P/aAAwDAQACEQMRAD8AxSIi+qPmQiIgCIiAIiIAiIgCIiAIiIAiIgCIiAIiIAiIgCIiAIiIAiIgCIiAIiIAiIgCIiAIiIAiIgCIiAIiIAiJxWAETBRZAREWAERFkBERAEREAREQBERDAREQyEREAREQBERAEREAREwsAIiIAiIsgIiIAiIgCIiAIiLAGceHWqrpXZjSvooqq/ulkllYHeTxvLBHnqJHEnwIHiptZmNlvFDG/wCi6piB/wCYL6YwB1LnZ904ajF62dDBpjPcpIyn4udLf6Od/aJP4lGNS0sNDqG5UlMzcggqHMjbnOAO881u9WbQr3bdQ11DQikZBTvDB0kRe4+aCTneHbyU5uFXNca6etqd3pp3mSTdGASewLOFXcnym/DMZc6muMO0fgiIuiaAREQBERBoIiIAiIsdg6enLPJfrvDbopmwvkDjvvaSBgZ5BUWn2S0cbS6sulRIQM7sUbWD37xWT2WjOtqM9e5Lx/ZKu038m7wK5WbkWQt4xZ08SiEq3KSPl943XuaOQcQPavFeUg/Kyf0j8V4rqR+1HNl9z0ERF6MBERYAREQaCIAiADmFRLHsvdcLdS11TdhGyoiZKGRQZIDhnGSe/sU7xxX0fpT7MWn0KH5AtHOunVFcHo3cKqM2+SIvr7TlLpq40tLRzTytkg6RzpiM53iOGAOxZhUHbR9f0Pon77lPlfFk5UqTZHJio2tIIiLYIBERAEREAREQBOsBEWAVjZ/o2zXGxW+71EU3lfSF+WzEAlrzjh6gqY05GVD9Ia4ulubb7NTw0hpunbHvPjcXYc7jxDgOvsVx5BcDLjZGf7/5O7iyg4ftMpc9AWC511RW1UM5mnfvvLZ3AE8Or1BYPR+lbVetS3ylqIpTR0b92FrZSCMvcOfX9E+1dDUu0W82vUFfQU8NE6Knl3GGSJ5OMA8SHjt7FktPauuVgqK2oo46aSStfvymaNx4guOBhw/WK2aqshVS0+0tGtbbQ7FtfkqH4stM8+gqR/xLl6tbsqsczCKWasp5Opxk3x7HBZQbVL+OcFvOP9g/h/1qmaMvrtRWKKvkhEMpc6ORjTkBzTjh3clCxZNPmTLQePa2oohuprBV6buJoqwteCN+KVnASN7cdR7uPiutovRNVqQuqJJTTULH7plxl0h6w0H3k8u88tdttgH4Nt1UAOkZM+MeBZvfFgW407b47bZKGkhaA2KBoyOs44n1nJ9a2J5k1RF+7IwxYes17I4FLs20zAzElJJO7rdLO7J9mF5VOzfTErcNo5Ie+Kdw+JK4+0PXFxsd2bbLWyFjmxNkkllZvk7xOABnA5d/NZen2oaiid+U8imHWHwEe9rgpQpypx5xf9lJ248JcZI4+qLG226oqLRbWyzbro2xBxBc9zmtOOrrK31g2WULKdkt9nkmnPExQu3WN7s83ePDwXG0NVnUu0V90q4I2yCAy7rckBwa1gIyq1WyOgppZWsLzGxzg1ucuIHJesnItjxr359zxj01y3Y14M47Z5pYtINuAPb0z8/FZvUmy2AU76jT8srZmgkU0zt4P7g7mD2Z4Z7FwqbU2um3BlTLHcHs32l0DqFwjLSeLcbvvznvVqYd6NpIIyM4KlOd1DTct/7LRjTcmlHRC9l7XM1vRte0tc1kwIPMHdPBXWQbzMdvBS6kpI6TbRI2NoDXsfLjsLo8n3gn1lVGQ7rCesDKxmT5zjL5SM4sVCDj/LMfTbNtMxEmWllnceJdLM7j7MLxrtmmnKiMiCnmpX44PilPD1HIKw9XtPv8lWXQto4YmvOI+hL8+JJz7MKs6auf4YsdFcTGI3VEQc5gOQ08iM9mQUsV9KUpPsQdFrcUiB6osVRp27S0FQQ8NAfHKBgPYeR9xytXo3ZvJdqSKvvEslPTyAOiijxvvb2kn6IPZzx2LrbUbeys1RpyJw/nL+hce7fb/EVTGNaxgDQA0DAA6grXZlnpRSflkK8SHqS30jJxbOtLxs3Tb3PJ/SfM8n4r0LpsusdTE7yB89HLjzS1/SM9bT9xC4GrNol2pL9V0dsbTxQ00pizJFvukLTgk8eAzngPHPUN5oi+SaisMVfPE2ObfdHIG8stPMd3JRl9RXFWN+GWj6FknBLyQu/WessNxloa5oD2AFrm8WyNOcOHv9YK0WidB1GoohXVcjqag3iGloy+Ujnu54AZ4ZPWCtPtpomOt9trGhombO6Hex1OaT8WhUC10kVBbqakp2BscMTY2gdgGFsWZs/Ri12yFeJH1ZJ9IzVNs30xC0B9FJLj9KWZxJ9hC9ev2Y6dqGHyeOopHkcHRykgep2VytoOurlZ72bZbGQM6KNrpJZGb5JdxwBnAGPFd7Z1qio1Jb6g1scbammeGudGCGvBGQcHkeB4LXayIQ9XfgunRKXp68kk1Vpqt0zcBT1WJIZMmGdow2QDnw6iOz4q6aT+zFp9Dh+QLP7WqJlRpKSdwG/TTRvY7syd0j3rQaU+y9p9Ch+QLN9ztpi33sxTUq7ZJEy20fX9Dj/NP33L9Nn+g6a72x1xvTJOilP5sxj904B4uz2dQ8M9i6+tbA/UeurbSec2mZR9JUyD9Fm+7h4nkP8A4qBGyKlp2xxtbHDG3da0cGtaB7hgL1LI40xri/JiNHK2U5dE21fpLSmm7NJWPp53TnzIIzUu/KPPLPcOZ7gpWtJr3UZ1Fe3ywuJooMx0w6iM8X+vn4ALNnuXSxK5xhub22c/KnCU9RXQREW0awREQBERAERAsA96w/Xtu9Li+YL6XXzRYfr23elxfMF9LrkfqX3ROr+nfbI+eNdnd1jeD2VH7rVQND7PrYLVTXC8QCqqahgkEUn0ImkZaMdZxzz7FPtffbC8+kH5Wq7afqI6qx0E8JBY+nYQR/RH3hesqycaYKL7MY0Iytm2eu7Tmn4wA6zWxvcaWMfcujQUtJRw9FQwQwxA53IWBrc9fALDa+0PcNSXeKspKqnaxsIjMc5cA3BJyMA88jPLlzWk0ZYDpuyR299Q2d4e57nNZujJ6gFoSS4J8tv4NyO+bXHS+TMbbfqCh9L/APW9b6i/mcH9W34LBbawDYaHPD88x/23rSaKvMd407RTtc0ysjEU7QfoyNGCPvHcQqTi/QjL8nmMkrpL8Et2t5/wylP+6xfvLGY4FXbV+hKLUtYytdUy01S1gYXMAcHNByMg9mSuJT7I6Jrgai7VTxnlHExvxBW9RmVQrSk/KNK7EsnY2vcz2xz7VTeiP+Zqs1RKyGJ8sh3WMaXOPHgBx6lG6DyLRm0zyaN7hRNDYHPldkjfY05J7N4j1KyOa2aMteMtIwQesFamY+Vin7NI2sTca+PujMjaFpYjIuoIPX0Ev8C8vxg6WA+tB/Z5f4VnqnZJROmc6lulRFETwY+Nr90dmeHvXnBskt7Tme6Vkg7GtY37inDF19zHLJ9oo9C23Kku212Ost83TQPgIa/dLc4jOeYBVTm/k3eBUd0lQw2vao+gpi4wwOlYzfOTjc6z61Y3jeYR2jC85SSlHXWkesZtxlvvbPl+ThLJ/TPxV+2dfYu1d0P7xWVZsji8oLpbxL0ZdkhkAB9pJ+Colvo4LZRQUVKwMggjEbBnkAOCrmZFdkIxiSxaJ1zk2YnaB9r9IelH541vifNUf2oXxrdYW80zt82wNc4DqeXBxHjgNVZoa2Cvo4aqleJIZmB7HDrBULoNVwf/AHZWqSdk0j561b9qrv6bN85VX2P8NHj0qX4hflqHZrQ3i5y3CGtmpHzu35Y2sa4F3W4Z5Z/v7Vp9PWamsFqit9HvmOPLi55857jzJ8Ve/JhZTGC7JU484XOT6MptkObDQenM+Vy3rOEbfAKV7Z7tFL5FaontMsbnTy4P0CQWtz7SfUO0KgaYu0V6slJXQkHfjG+3Odx44OB8DlRshJUQf5K1zTukl/BHtqn22reH+Si+VajYkfza7/1kXwcu9q7QNHqOvFeKqalqS0MeWNDmvA5ZB+5dXSemaTTNA6mpnvkfI/fllfjLzjA4DkAOpWsyYPGVa7JQolHIc30eltPOdFXDuMX/AJGrp6U+y1o9Ch+QLK7X7tHBYo7c17TPVStdu55Mack+3AWr0mP8WLT6FD8gWvKLVC38l4tO56+DzNxpGX025wa2rfTCZpIGXsDnDGe48f2l6+r6Cruena6jt8pjqJY8NPLfxxLCeoO5etYHancKi06vtNfSOxNBThzcngfPdkHuI4Kk2a5U95tcFfSuJimbvAHm09bT3ggjxCSrcIxsXuZU1NygfNb2ua4tcC1wJBDhxB6we/K/i3+1jTfkFzF3pGYp6t2JgB9GXt/aAJ8Qe1YDwXdptVsFJHEuqdc3FhERWJBERAEREAREWAfvQ1HkddTVO4HmGVsm7nGcHPP1Kkfjflx9SM8fKj/AphkpxUbceu17ki1V861qJ798uJu14q7iYxEaiTf3A7e3eAGM448l29Ja5uGm4fJejZVUe8SIXu3Swn9U9Xbjksqi9SphKHBrwYjbKMuS7KlNtdHRkwWZwkxj8pUYHuBXOoNql0hqJ31tHBO2THRRMd0TYsc+OCTnvKnyetRWFQv8SrzLt9mv1lrd+qKGClfQNpRFN0u8Ji/PmluPoj9ZcOwX+46fqTPbZ9zeHnxuGWSDvH38CFzO5DntVY0VxhwS8EpXTlLm35KhSbXHhgFXZwXDm6GfgfURw9pX9qNrpwfJrL536JkqP7mlS7gij9DT3r+yv1l3ydG/Xaa+Xae41DI45Zt3LY87ow0N6/Bd/Te0O72OBlNKI66lYMMZM4h7B2B/Hh3EH1LHorSprlBRa8IlG6cZckyrDa9Fujfs0u914nbj4L16ra7K5hbSWZgJ5GWo+4N+9TFFFYNC9v7K/W3P3O5SanrKbVD9QNhgdVSPc50ZDtzzhg9eeXetlT7XZg3FTZmE9sVQfgW/epinPmvc8WqeuSPMcmyPTKqdr0OOFlm3u+duPguPeNqN2rInR0FNDQgjBkDjI8DuJAA9hWCReY4VMXvR6ll2yWtnk973yOkkcXved5znHJcTzJzzXf01rC7acHR0sjJaUu3jTygloPWQebT4cO0LPIrzrhOPGSIRslGW0ypx7Xhu/lrKd/8A1KkEe9oXPuu1a41ETo7fRQ0eRjpJH9K4eAwB7cqeIoRwqU96LPLua1s/Spnmqp5KiplfLLId573uyXHtyuppzUt007UOkt0wDJOMkMg3mP7yOGD3gg/BcdFsSrjKPFrwRU5RfJPyVCn2uvEYFTZwXgcTFUcPe1fhX7WqySJzaC2QwOPKSaUvx+yAPipsnFa6wqO9F3mXa1s9q43CrulbJWXCZ888h85zvgB1DuC3dq2pS262UlF+CGSCnhZFvmpxvbrQM43e5TpBwVJ0V2JRkvCJwvsg24vyaDWWpXanr4ap1IKboouj3RJv54k5zgdq9rRmtarTEU9OKZtVBK4PbG6Qt3HYwSOB5gDh3LKosuiDhw14Cump80/JQrxtLZebbPb6yxNMU7N0kVXFp5gjzOYOD7FPfHinHCZzzWaqYVLUTFl0rXuQREVSQREQBERAEREAREQBERAEREAREQBERAEREAREQBERAEREAREQBERAEREAREQBERAEREAREQBERAEREAREQBERAEREAREQBERAEREAREQBERAEREAREQBERAEREAREQBERAEREAREQBERAEREAREQBERAf/9k="/>
          <p:cNvSpPr>
            <a:spLocks noChangeAspect="1" noChangeArrowheads="1"/>
          </p:cNvSpPr>
          <p:nvPr/>
        </p:nvSpPr>
        <p:spPr bwMode="auto">
          <a:xfrm>
            <a:off x="155575" y="-365125"/>
            <a:ext cx="2047875" cy="7715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56" name="Picture 32" descr="http://farm1.static.flickr.com/225/503165914_a680a56c77_z.jpg?zz=1"/>
          <p:cNvPicPr>
            <a:picLocks noChangeAspect="1" noChangeArrowheads="1"/>
          </p:cNvPicPr>
          <p:nvPr/>
        </p:nvPicPr>
        <p:blipFill>
          <a:blip r:embed="rId23" cstate="print"/>
          <a:srcRect/>
          <a:stretch>
            <a:fillRect/>
          </a:stretch>
        </p:blipFill>
        <p:spPr bwMode="auto">
          <a:xfrm>
            <a:off x="6781800" y="3505200"/>
            <a:ext cx="914400" cy="344329"/>
          </a:xfrm>
          <a:prstGeom prst="rect">
            <a:avLst/>
          </a:prstGeom>
          <a:noFill/>
        </p:spPr>
      </p:pic>
      <p:pic>
        <p:nvPicPr>
          <p:cNvPr id="1060" name="Picture 36" descr="http://t0.gstatic.com/images?q=tbn:ANd9GcQyZY1SloR0VQ7WNYgUcEFAFqZfLVBztUMpexu3R9vbBWUgSdk-YQ"/>
          <p:cNvPicPr>
            <a:picLocks noChangeAspect="1" noChangeArrowheads="1"/>
          </p:cNvPicPr>
          <p:nvPr/>
        </p:nvPicPr>
        <p:blipFill>
          <a:blip r:embed="rId24" cstate="print"/>
          <a:srcRect/>
          <a:stretch>
            <a:fillRect/>
          </a:stretch>
        </p:blipFill>
        <p:spPr bwMode="auto">
          <a:xfrm>
            <a:off x="3962400" y="2895600"/>
            <a:ext cx="390872" cy="473262"/>
          </a:xfrm>
          <a:prstGeom prst="rect">
            <a:avLst/>
          </a:prstGeom>
          <a:noFill/>
        </p:spPr>
      </p:pic>
      <p:sp>
        <p:nvSpPr>
          <p:cNvPr id="1062" name="AutoShape 38" descr="data:image/jpg;base64,/9j/4AAQSkZJRgABAQAAAQABAAD/2wCEAAkGBhAQEBQQEBIUFBQQFRUUFhAVFBcUFhQWFBUVFBgSFBIXGyYeFxkjGRQUIC8gJCgpLSwsFR4xNTAqNSYrLCkBCQoKBQUFDQUFDSkYEhgpKSkpKSkpKSkpKSkpKSkpKSkpKSkpKSkpKSkpKSkpKSkpKSkpKSkpKSkpKSkpKSkpKf/AABEIAOEA4QMBIgACEQEDEQH/xAAcAAEAAgIDAQAAAAAAAAAAAAAABwgBBgIDBAX/xABEEAABAwIBBwcKBAQGAwEAAAABAAIDBBEFBgcSITFBURMUImFxgZEIIzJCYnKCoaKxQ1JjkiRzssEVM4OTwtJEhOE0/8QAFAEBAAAAAAAAAAAAAAAAAAAAAP/EABQRAQAAAAAAAAAAAAAAAAAAAAD/2gAMAwEAAhEDEQA/AJxREQEREBERAREQEREBEWLoMoumeqYwXe5rRxc4NHiV8+TKqhb6VXTC3GeP/sg+si+RHlbQO9Gspj2Tx/8AZe6lxGKT/LkY/wBx7XfYoPSixdLoMol0QEREBERAREQEREBERAREQEREBERARYJWqZaZyKLC22nfpykXbTMsZDwLtzG9Z7roNrJWn5T51cLoLtknEkg/AhtI+/BxB0W95CgfLHO/iOIks0+bwn8CIkXH6knpP+Q6lo10EwY75RlU+7aOnjib+eUmV/boizR81o2KZzMWqb8pWzWPqsdyTfCOy1dEHbNUveS57nOJ2lxLie8rqREBcmSEawSOsavmuKIPv4Zl5iVNbkaydoHq8o5zdXsuuPkt1wTyhcRisKmOKobvNuSf+5vR+lRWiC0GTOe7C6yzZHmlkPqz2Db9Uw6P7tFSBHKHAOaQQdYINwRxBG1UgBWy5J5w6/DXDm8x5O9zTvu+I/AfR7W2KC3t0UeZCZ5KPEdGKX+HqDq5N7ug8/pSHafZNjwupCDkGUREBERAREQEREBERAREQFhxQuUB53s7xlL8PoH+bBLZqlptyltRijI9TcXetsGraH185ue8Ql1Jhjg6QXa+r1Oaw72xbnO9rYN19ogipq3yvdJI5z3vN3PcS5zid5cdZK6iVhAREQcxCdEusdEEAutqBNyATx1HwK4KXMm8h+VyWq59Hzkj+cMO/Qpbt+Y5fxUSFBhERAREQF2NiJBcAbNtc21C+y5611qXMgMhucZPYjMW+cn1xf8Aq+cFu1xe3uQRGiyVhBkOUtZts90tMW02Il0sGprZ9bpYh7W+Rg/cOvYokWQgu3R1jJWNkjc17HgOa9pBa4HYQRtC71V3NfnRlwuQQylz6SQ9Jm0xE7ZY/wC7d/arNUVdHNGyWJ4eyRoc17TcOadhBQehERAREQEREBERAWCVlarnHyzZhdC+fUZXebhYfWkI1Ej8rR0j2W3oNFz35zDA04bSOtK8eflB1xscP8pp3OcNvAHidUAkrtq6p8r3SSOLnyOLnOOsuc43JPXddKAiIgLsp4HPe1jRdzyGtHEuNgPErrW85msB53i8FxdlPeod/p+h9ZYgsrgWBspaOGksC2KFsR9qzbOJHWdI96qLlPg5o6yelP4Er2DraD0T3tse9XNCrn5QmBcliEdSB0aqIXNvxIugfpMaCKkREBERByY25AGsnd/ZXEyMwIUWH01LaxiiaHj23dJ/1ucqyZr8C55itNERdrX8q/hoxdMg9pAHerbBBTzLrAuY4jU01rNjlcWfy39Nn0uavgqY/KMwLQqaesaNUzDE8+3EbtJ6y11vgUOICIiDIKlPMxnLNFKKGqf/AA0zug5x1QSOO2+5jjt4HXxUVrIKC8IKyovzI5fc+pjSTuvUUjQASdckOoNceJabNPwnepQCAiIgIiICIiDBKq1njyxNfiLmsdeGkvFHwJB85J3uFuxoU85z8p/8PwyeZptI8clFx5SS7QR7o0nfCqlOKDCIiAiIgKffJxwLRgqK1w1yvELD7MY0nEdRc4D4FAYCt/m+wLmWG0tORZzYmuf/ADJPOP8AqcR3INiso2z94Fy+FGZou6kkbJffoO828dnSafhUlLxYxhzamCWnf6M8b4z2PaW/3QUpReiuo3QyvieLOie5jh7TCWn5hedARFkIJu8nDAruqa1w2BsDD2+ck+0fip0Wn5qMC5nhNMwizpG8u/3pukL9jdEdy3BBoeerAudYRMQLvpi2dvHoan2+BzvBVZKu5V0zZGOjeLtkaWOHFrgWkeBKpjj2FOpaqamdtgkfGTx0XEA94APeg8CIiAiIg+zkjlJJh9ZFVx7YndJv52HU9h7Wk99uCuDh1cyeJk0Z0mSsa9ruLXC4PgVSYKxXk+5T8vRPo3m76N12/wAqS5Hg8PHe1BLCIiAiIgLBWVgoID8o3HdKemomnVGwzPHtPOg2/WGtd+9QytuzrYpzjGKt97hknJDsiAj1d7T4rUUBERAREQbNm4wLnuJ00BF2mQPf7kfnHA9obbvVvAFA3k44FpS1Na4f5bWwMPW86b/ANaPiU8hBlYIWUQVcz34FzbF5XAWbVNbO3td0X/W1x71H6sH5ReBcpSQVjRrp5DG4+xKNRPUHsA+NV9QYX18ksFNZXU9KPxpWtPu3u8/tDl8hSx5O+B8rXS1Th0aWKzT+pMdEfQ1/igsTGwAAAWAFgOAGwLkgRAVbPKAwPkMTFQ0WbVxhxPtx+bd8gw96smovz/4Hy+GCoaLupJA+/sSebd8yw9yCtiIiAiIgLe8y2Pc1xeEE2ZU3gd8etn1tZ4rRF6MPq3QyslbqdE9rwethDh9kF2gsrooqkSxskbska147HAOH3XegIiIC4yPABJ2DX3Bcl4Mek0aWdw9WGU+DHFBTTEaoyzSSu2yPe89rnFx+68yyVhAREQFkLC+pkvgxrK2ClH48rGHqaT0j3N0j3ILNZn8B5phFO0iz5wZ39sutvgzQHct1XXDGGtDWiwaAABsAAsAB2LmSgyi4GQLkCg+HlrgnPcPqaa1zLE7R99vTZ9TWqnbxY6/BXgKqPnPwPmeK1MQFmueZWe5L0xbsJI7kGrBWdzFYFzfCWSkWfVvdMTv0fQYOyzb/ABFVqw2idPNHCwXdM9sbR1vIaPuroYXQtghjgZqbCxkbexjQ0fZB6kWCVx5QbPl/8Qc14MewptVTTUz9k8b4z1aTSAe42PcvcChQUjq6Z0b3RvFnRucxw4OaSCPEFdK33PXgXNcXmIFmVIE7e1+p/wBbXeK0JAREQFkLCILeZtKwy4RRPO3kGN/2/N/8Vs60bMnIXYHS33csO4TSLeUBERAXz8oGXpKgDfDKPGNy+guE0Yc0tOxwIPYRZBSArC7qyAxyPjdtY5zSOtpIP2XSgIiIClbyesC5XEJKojo0sRsf1JeiPpD1FSszmIwLm+FNmIs+re6U8dAebYPBpPxoN9xLEoqaJ887wyOJpc552AD7ncBvKrxlznxrKt7oqJzqaDWA4appB+Zz/Uvwb3kr1Z+MuzUVP+Hwu8zTEGWx1Pm3g8Qy9u2/AKJUHomxCV7tJ8j3E+sXuJ8SVtOSOdLEMOeNGZ0sXrU8ri5hHsk62HrHeCtORBcTI/LCnxSnFRTu9l8bvTjftLHD7HYQoo8o/ArOpa1o9IOp3nrF5I79xk8FHOb/AC2lwqsbOy5jdZs0V9Ukd/6htB49RKsHnKoWYlgkz4SHjk21MThrvyfnLjrLNId6CGcxuB85xZkhHRpGOmPvegz6nA/CrIYtisNJC+oneGRxN0nPO4cLbyTqA3lRn5PGB8lQzVZHSqZNFp/ThuNXa9z/AA6loOebOI6vqTSwO/hqZxGo6pZRcGQ8WjWG9536g4ZdZ6ayue6Ole+mp9gaw2keOMkg1i/5W6u3ao/NbJfS03346Rv4roRBvOSGd7EcPe0GV1RD60Ezi7V7Ehu5h8R1FWPyUyrpsSpm1NM67Tqcw6nRv3seOPyI1hU3W5Zr8uHYXWte4nkJiGTt3aJOqS3FpN+y43oJO8ovA9Omp6xo1wPMTj7EouL9jm/Uq/q4WWuDCvw2opxZ3KxEsI1gvbaSMj4mtVPiEGEREBEWQgtRmSYRgdLfeZj3GaRb0tVzXUhiweiYd8LX/wC4TJ/yW1ICIiAsFZWCgqLnMwzm+LVkdrDlnPHuy+cH9S1dS95ReB8nWQVYGqojMbj7cR1X7WOb+1RCgIiIPTh1E6eWOFg6Ur2xt7XuDR8yrY5SYmzB8Jc9lv4WFsUQ4vAEcYt22PYCoIzGYHznFmSEdGka6Y8NL0GD9zr/AArbfKNyh/8Az0DTxqJB4sjB8JD4IITqJnPcXuJc5xLi46ySTck9ZOtdaIgIiIMhT1mAytE0EmFzG5iBkiB9aJxtJH3ON+x54KBF9fJTH30FZDVs2wvBLfzNOp7O9pI70E/5wsWjwLBW0lM4h8jTBDsDgDd0kureA46+L2qtTit2ztZZDE68videCFoji6xtc+3EuJ7mhaQgIiICyFhEFnMx2VPPMNbC83koiIjfaWWvEf23b8Cg3ObgXM8VqogLNMhkZ7kvnBbs0iO5fdzE5Q82xRsLjZlY0xHhpjpxntuC341svlH4HZ1NWtHpB0Dz1i8jPkZP2oITREQF200Bke1jRcvcGgdbjYfMrqW55ocD53i9O212wuM7+yLpDxfoDvQWmwuiEMMULdkUbIx2MaG/2XqWAsoCIiAiIg0fPDkzz7C5Q0XkpvPx8SYwdNvewu1cbKqpV4HhVNzo5InDcRkiaLQy+dhO7QeT0PhddvcOKDUFkLCyEFhvJ3wLkqKarI6VTJotPsQ3Grte5/7VEOc3HOeYrVTA3aJDEzhoRebBHUdG/epIwTPXh1FhsdHDFUcpDBoNcWMDTKWklxIkvYyEm9t6hBziTc7TtKDiiIgIiICIiDN1hEQEREBERB6cPrXwysmYbPie2Rp9phDh8wrPZxaJuKYFJJGL3hZVx7z0GiSw69Avb3qrCmzITPZRUmHQ0dXHO98TXMJY1jmlmkdEXc8eqbbNyCFCFhejEDGZXmG/J6btDSFjoXOjcAmxtZedBkKf/J3yZ5Onmr3jXUHko/5cZ6Th2v1f6ahDAMFkrKmKliF3zPDR1X2uPUACT2K4eB4THSU8VNELMgY1jevR1aR6ybk9ZKD3oiICIiAiIgLRs7OQ/wDidCRGL1FPeSE73ahpRX4OAHe1q3lYIQUfkYQSCCCNRB1EEbiFxU0Z8c2pjc7FKVnQef4iMD0HH8cD8p9bgde82hiyDCIiAiIgIiICIiAiIgIiICIiAiIgLISy37NNm5dilTykrSKWnI5Q7OUdtELT16ieA7QgkLMLkGYIjiU7bSTgtgB9WI7ZLbi8jV7I9pTCFxiiDQGtAAaAAALAAagANwXNAREQEREBERAREQdc0DXtLXAOa4EFpFwQRYgg7QQq3Z2c1L8Pe6rpWl1I86xtNO4n0XcY77HbtQO4myq6qina9pY9oc1wLXNcAQ4EWIIO0WQUiIWFMOczMk+AuqsNaXw6y+lF3Pi4mPe9nVtHWNkPlqDCIiAiIgIiICIiAiIgIiICygCkDNzmlqMUc2WXShpQdcpHSlttbCDt946h1nUg+Xm+zfVGLT6LLshjI5We2po26LfzPO4d51K02B4HDRwR09OwMjiFg0fNxO9xOsnfdMEwSCjhbT08YjjjFg0fMuO1zjvJ1lfQQEREBERAREQEREBERAREQcS1R7l5mco8R0porU9SdfKNF2SH9WMb/aFjxupEWLIKfZVZC12Gv0aqEhuxszelE/3ZB9jY9S1+yu7UUzJGlj2tc12otcA4EcCDqKjfKfMNh1Vd9MXUkh/INKLvicdXwkdiCtKKRcdzE4tT3MTGVLBvid0u+N9j4XWj4hgtRTnRnhliPCRjmf1BB4kWbJZBhFmyWQYReiloJZToxRvkJ9VjS4+DQtwwTM1i9VY835Fp9edwj+jW8+CDSLL6WB5OVVbIIqWF8rzuaNTetzjqaOslTjk15PFLFZ9dM6ocNfJMvFF2F19N3i1SlhmDwUsYip4mRMGxjGho7TbaesoItyEzDQ0+jPiJbPINYpxrhYfbP4h6tTe1S5HEGgBoAAAAAFgANgA3Bc0QEREBERAREQEREBERAREQEREBERAREQYsuEkLXCzgCDuIuPArsRB8GtyDwya5koaZxO08ixp/c0Ar5kmaDBXbaKMdjpB9nLcUQaZHmdwRv/hMPa+U/d699Jm5wmLWygpu10TX/wBd1siIOimo44xaNjWDg1oaPABdwCyiAiIgIiICIiAiIgIiICIiAiIgIiICIiAiIgIiICIiAiIgIiICIiAiIgIiICIiAiIgIiICIiD/2Q=="/>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64" name="Picture 40" descr="http://techtickerblog.com/wp-content/uploads/2009/02/motorola-logo.jpg"/>
          <p:cNvPicPr>
            <a:picLocks noChangeAspect="1" noChangeArrowheads="1"/>
          </p:cNvPicPr>
          <p:nvPr/>
        </p:nvPicPr>
        <p:blipFill>
          <a:blip r:embed="rId25" cstate="print"/>
          <a:srcRect/>
          <a:stretch>
            <a:fillRect/>
          </a:stretch>
        </p:blipFill>
        <p:spPr bwMode="auto">
          <a:xfrm>
            <a:off x="4495800" y="2971800"/>
            <a:ext cx="381000" cy="381000"/>
          </a:xfrm>
          <a:prstGeom prst="rect">
            <a:avLst/>
          </a:prstGeom>
          <a:noFill/>
        </p:spPr>
      </p:pic>
      <p:pic>
        <p:nvPicPr>
          <p:cNvPr id="1066" name="Picture 42" descr="http://www.gsmphone-unlocking.com/images/M/blackberry%20logo.gif"/>
          <p:cNvPicPr>
            <a:picLocks noChangeAspect="1" noChangeArrowheads="1"/>
          </p:cNvPicPr>
          <p:nvPr/>
        </p:nvPicPr>
        <p:blipFill>
          <a:blip r:embed="rId26" cstate="print"/>
          <a:srcRect/>
          <a:stretch>
            <a:fillRect/>
          </a:stretch>
        </p:blipFill>
        <p:spPr bwMode="auto">
          <a:xfrm>
            <a:off x="3886200" y="4191000"/>
            <a:ext cx="703116" cy="533400"/>
          </a:xfrm>
          <a:prstGeom prst="rect">
            <a:avLst/>
          </a:prstGeom>
          <a:noFill/>
        </p:spPr>
      </p:pic>
      <p:sp>
        <p:nvSpPr>
          <p:cNvPr id="1068" name="AutoShape 44" descr="data:image/jpg;base64,/9j/4AAQSkZJRgABAQAAAQABAAD/2wBDAAkGBwgHBgkIBwgKCgkLDRYPDQwMDRsUFRAWIB0iIiAdHx8kKDQsJCYxJx8fLT0tMTU3Ojo6Iys/RD84QzQ5Ojf/2wBDAQoKCg0MDRoPDxo3JR8lNzc3Nzc3Nzc3Nzc3Nzc3Nzc3Nzc3Nzc3Nzc3Nzc3Nzc3Nzc3Nzc3Nzc3Nzc3Nzc3Nzf/wAARCACEARkDASIAAhEBAxEB/8QAHAABAAIDAQEBAAAAAAAAAAAAAAYHAQMFBAII/8QATRAAAQMCAgQHCgsFBwUBAAAAAQACAwQFBhEHITFBEhNRYXGBkRQWMnOSobGywdEVIiM1NkJSU1RykzRDYnSCFyRVotLh8CUzY8Li8f/EABoBAQEAAwEBAAAAAAAAAAAAAAABAgUGBAP/xAAxEQACAgECAwUGBgMAAAAAAAAAAQIDBAUREiFBExQxUWEVIjJxgaEjNEKRsdFSYvD/2gAMAwEAAhEDEQA/ALxRFglACi+JZGRsLnuDWtGZJOQAVZYw0k8Bz6PDpDjsdWEZj+gHb0nsVPRjYtuRLhrRO71f7XY4uMuNZHCT4Me17uho1lV9eNK8ri5lmoQwbpak6/JHvVcVE81XM6aplfLLIfjPe7MuPOV6bVZrld5BHbqOWoOwua34o6TsCux0dOj49EeK57/ZHRuOMcRXAnjrpOxv2ISIx/l1+dceesqpz/eKqeQn7crnekqdW3RTcpg19xrYKYEa2MaZXD0Bd6DRTaImZ1NfWSHeQWMHo9qp9PaGBRyh9kVC17muza9wPM73L2015ulK4GmuVbGeaofl2E5KYY/wlabBaqeot80r5XzhjhJKHasidg6FAQh76basqvjS5epMLZpHxBROAnmirGbxMwA9rclN7HpNtNcWx3FjqCY6uE85xn+obOsdaphNe5TY81+lY136dn6cj9PxSxyxtkie17HDMOaQQR0r7X54w3ii54dmBopi6An41NIc43dW4848+xXLhTFtvxJBnTu4upYPlKd5+M3nHKOdTY5vN0y3F5+MfMkaLAcDsWVDXBERAEREAREQBERAEREAREQBERAEREAREQBERAFrke1kZe8hrWjMknIAL73Kr9K2KXR8Kw0D8iQDVvadx2M9p5slT0YuNLItVcTjY+xrJeJX2+2vcy3Ndk541Gc/6ebeoTDFLPIyKGN8kjyGtY0Elx3ABIYZJ5mRQsL5HuDWMaMySdwVx4Xw5bsGWh92vT4xVhmckjtYhB+ozn3atqp1VllWnVKEFvJ+C6s5WFtG0UUTa7ErhqHC7mDsmt/O7f0A5L33jSHZbLH3HYqZlS5nxW8UOBE09I29ShOMMa1uIZnQRF1PbgfiwA6387+Xo2KKnXydibHyr0+zJfaZT3/18iT3XHuIriXf33uVh+pTN4Hn8LzqP1FZVVMnDqKmaRx2ufIXHzlaEVNnXj01raEUjJcTtJKx0oip9giIgC30VZUUFVHU0cphmjcC17NRH/ORaEU2I4prZ+Be+B8YRYjpeLm4MdfE35WMbHD7Teb0KVtX5otdwqbXcIq2ikLJoncJp3HlB5jsK/QWGr1T320w11Pq4YyezPMseNrf+bsisWjkNUwO7z44fC/sdZFgFZUNSEREARYJyTNAZRY1rKAIiIAiIgCIsZoDKL4fIxgze5rRyuOS1d20u6ph/UCA9CL5a9rxm0g9BzWQc9iAyiIgOTiW7x2KyVVwk1mNnybftPOpo7SF+d6ieWqqJKiocZJpXl73Ha4naVY2mW6l9RRWmN3xWN4+Qc+sN82faoHYrY+8XikoIxrmkDXHkb9Y9maySOr0emNOO7pdf4RYeirDkcMDsQV7QMwRTcP6rd7+vXlzZlRbHuKZMQ3Isp3kW6BxEDc/DO959nMpxpPurLNh6ns1D8m6pZxfBbq4MTQAe3UO1U9nmBqyVRdPreTY8uzryXoj6jY+SRrI2uc5zgGgDMkncphS6NcQ1FKJnMp4HEZtill+N15Agdq+NFkEE2LoePDSY4XvjDvtDIegk9SvLWSoYapqduNaq6z81XS2Vlpq3UtwgdDM3XkdYcOUHeOdeWJhllZG3IOe4NGezMnJWzpnp4DaqCctAnbOWNOWstLST6Aqrof26m8cz1ghsMPKlk46sa2fM7uJcGXHDlFHVVs1NIySTi2iJzic8id7RyKNq49MurDtJl+Mb6rlTiu5jpmRPIx1OfjzCIip7wiIgG1TXRbfXW2+dwzPIpq3Ju3U2QeCevZ2KFL6je6ORj2Ete1wc1w3EHUVNj4ZNEb6nW+p+nx7V9LmYcuTbvZKOvaR8tEHOy3O2OHaCumsWcDKLi+F9AiIoQ4uLppYLHLJBI+N4ezJzDkfCCgPwpcPx1T+oVO8afR+b87PWCrlCnr+E7gdRrqnZ94VZNikfLZ6OSVxe90TSXOOZJVWDarRw98x0PiWoQ6KIiAIi89wq46GkkqZjkyNuZ5+ZAabtdaa1QcbUv2+CweE48yg9yxTcK0kQv7mi+zH4RHO73LmXOvnuVW+oqXZudsbuYOQf817d68qA+pJHynOV7pDyvJPpXzkOQdiy1r3vDGMc5zvBa0Zk9AXqktlwij4ySiqWsGvMxFCmiGolp3B8MskZG9jiFIbRi+rpy1leDUxbC8anj2FRoHVnu5UQhblJVw1kDZ6aQPjcNTh7eRbs1W+Fbo633JkbnfITuDHgnUCdhVj8HnQH58xzXGvxZcZtrWSmJvQzV6QVJNDdvEt3rK+QA9zQhjSdznn3N86gdbKaisqZjtkle/tcT7VbOhuFsVgrag7X1JzPM1rR71n0Ov1H8HB4F6Ig+ke5G44srNYLKfKBmX8O3/MXKMLfXTPqK2omkObpJXPJ5ySVoRGxx61XTGC6I9Ntrqi2V0NbRycXNC4Oa72EbwrMpdLVP3MBVWuYVAAz4uQFpPLmdYVVImx8snBoyWnYuZ3cWYnq8S1rJagNigiBEULTmG57yd5XJof26m8cz1gtC30P7dTeOZ6wRn1jVCqrggtki3NM30dpP5weq5U4rj0zfR2k/nB6rlTm9RGv0X8ovmwi9EVDWTxiSGkqJGHY5kTnA9YC+/gy4fgKv8AQd7ldzaccPM8iL1/Blw/AVf6DvcnwZcPwFX+g73JuO0h5o8ic2rpXr+DLh+Aq/0He5eeSN8TyyVjmPG1rhkR1JuVST8GXBocreOw/UUrjm6mqDl0OGfpzU/GxVRoUlPdd1hz1GON+XWQrXGxYs4nVIKGXNIyiIoeA4WNPo/N+dnrBVyrGxp9H5vzs9YKuUKZG1Wjh75jofEtVXDarRw98x0PiWoQ6KIiAwVEMe1hDKaiacg4mSQcw1D2nqUwKrnGkpkv0rSdUbGtHZn7UBwkReu0wCpudLC7wXzMBHNmhSeYYs0duo2SvYDVSgOe4jW3PcF2zsQbNS4F2xPBbK51K+llkc0A8JrgBrGe9CHHxhZXNqo6qgp3uEuYkbEwnIjfq2ZqP/Btf+Cqf0ne5Szv3pvwU/ltTv3pvwc/ltQESNtr8jlRVOeWr5J23duUx+Gq/wDBVH6Z9y19+9N+Dn8tqd+9N+Dn8tqAop7S17w7UQ4ghXDojIfhOqa3WRUyDtaFVl/p3Ul9uMDxkY6qQZHk4RI8xViaFqsdzXKiBGbXsmaOkcH/ANQs+h1+rb2YalH0ZV0wImf+Yr4XTxPRm34guNKQQI6h/B6Ccx5iO1cxEbSqanBSXVBERUzC30P7dTeOZ6wWhb6H9upvHM9YKMxn8LLc0zfR2k/nB6rlTh5tuauPTN9HaT+cHquVOKI1ei/lF82WHhHSFR2GxQW6agqJXxFxL43NAOZJ39K7P9rdv/wqs8tqqNFdkfSek4tknOS5v1Zbn9rdv/wqs8tqwdLdv/wus8tqqRE2Rj7GxP8AH7svrCeMafE81RHTUk8Hc7A5xkcDnmSANXQVUmPXh+MLqR99l2NA9inehqjMdruFa/U2WZsbSeRo1+dx7FWV7qhXXmuq27JqiR46C7Uojy6fRCvNsjWvdS2J3oUafhO6O3CCMf5iraGxVnoUpi2lulURqfIyMdQz9qswbFGajVpcWXN/L+DKIihrjhY0+j8352esFXKsbGn0fm/Oz1gq5QpkbVaOHvmOh8S1VcNqtHD3zHQ+JahDooiIAq1xeCMQ1We/gZeSFZJUBx3AY7rHN9WWIdoOR9IQEbXRw+QL3RZn981c7tWyCUwVEUzdsbg7Vt1HNAW9uVc4z+fptf1WeqrCp52VNPHPEQY5GhwPMVzbhh233CqdU1LZDI4AEteQMggKzzHKFlTO/WC1W21z1DWS8YBwYwZTrcdQULz5NiFCIiA8Ole3mkxS+oyyjrI2yA8rhqPoHavPo0uotmK6fjHZQ1TTA/kGetp7QFYOlay/CWHu7Im5zUJMn9H1uzUeoqlg50bwQ4te05gjcVkdbgyjl4Lrfjtt/RYGmG0mnulPdGNPFVLeLkP8bdna31VXqu2glgx7gh0EzgyqDOBIctcczRqdlyHb0FUzXUk1BWTUlUwsmhcWPadxHp6VUZ6Xc3B0T+KHL6GhERU2oW+h/bqbxzPWC0LdRuDayBziAGytJJ2AAhRmM/hexbumb6O0n84PVcqcV93a54SvELYLnX2+eFj+G1r5xkHbNx5yuV3Bo6y8O1fr/wC6hzmn53dqezlXJ/QplF2sYx22LENSyzGE0QDeL4l2bdmvI9K4qp0Vc+0gp7bbhZDS5wa0FxJyAAzzWFOdF2G3XO6i51MZNJRvzYSPDlGwdA29OXOh88m+OPU7JdCZVIbg/RwYjkKgQ8DLPbLJt85PYqU3c+9TzStiAXC5stdO/OCjJMmR1Olyy8w1dZUXwzaH3y+UtvbnwZH5yEfVYNbj2elQ8GnQ7CiV9vjL3mXJo1txt2EaTh5h9RnO4H+LZ5slK1riYyKNscbQ1jAGgAagBsWxYs5O6x22Sm+rCIiHzOFjT6PzfnZ6wVcqxsafR+b87PWCrlChdmlxLc6WnjghljEcbQ1oMYOpcZEB3u+y7/fRfpBO+y7/AH0X6QXBRASuyYjuVZdqannlYY5H5OAjAz1FdjGVAay1cbGM5ac8MAb2/W9/Uohhj5/ovzn0FWaQCMiMwdRCEKe680UhxNh+SglfU0rM6RxzPB/dHk6OdR5Ckgw7iN1sYKapaZKYnNvB8KPo5RzKSOxdaRHwhJMXfZERzVdogOxiG+yXeVjWtMVPGc2sJzJPKVx1vo6WatqWU9OwvkednJykrU9vBe5p3Eg8mpAfKIiAt+RjXxua4BzXDIg7wqAxth9+Hb3JAxh7lm+Up3bi37PVs7OUL9BZalxMWYep8RWp9JPkyRvxoZcsyx+49G4hVM9+nZndbd38L8Sl8F4jlw3dmzt4T6WTJlRHvLeUc4/2ViY3wxT4qt8d4sr431XFhzXNOqdm4Z8o3dh5qmulvqrXWy0ddEWTRnIg7COUcoPKu/gvGNThufipmunt8juFJFvYftM5+bfzKs6DLxpTksnGfvL7ojMsb4ZXRSscyRh4LmuBBB3ggr4V13jD1kxzRNuNsqGMqSPi1EQzz/he3/8ACqtv+GbrYZCLhSuEWeqeMcKM9e7ryVR98XUa7/dlyl5M4yJsRU94BWc1hEGwRfUUb5pBHEx75HHIMa0knoCnmF9G1dWujqL0XUdNt4kH5V/+n0829Q8+RlVY8eKx7EfwlhisxJX8XCDHTMI4+fLUwcg5XcgVk4svlHguxxWq0ta2qdHwYWD92N7zz8nKVjEWK7Tg6iFrsscL6pgybCzwYv4nnl5tp3qoa6rqLhVyVVZK6WeU5ueeX2dG5DV112ahYrbVtWvBeZoLnPcXPJJcSXOO058pVx6K8NutttddKpmVRVtHFjeyPaOs7ejJRLR1hB96rGXGvi/6fCc2tP754Oz8o38uxXU0ZDLLUFGebWM5Nd3r+v8ARkLKIsTngiIgPJdaCK5UbqWYuDHEElp1jI5rid5dt3S1I/qHuUmRARrvLtv3tT5Y9yd5dt+9qfLHuUlRARrvLtv3tT5Y9yd5dt+9qfLHuUlRAcGhwtQ0NXFVQyTmSI5tDnjLYRyc67o2LKIDDgHanDMFcC44St9W5z4Q6med8eRaeoqQIgIQ/A9QP+3WxEfxRn3rbT4H1juqtJbyRMy85UyRAeG3WqjtsZZSRcEnwnE5ud0lcl2Dbe97nOlqMySdTh7lJEQEa7y7b97U+WPcneXbfvanyx7lJUQBYdrCyiAjeL8J0mJKTgyERVbAeKqGjW3mPKOZUhe7NX2OsdS3CExu+o8eDIOVp3r9JcFeG62mhu9I6luFOyeF2520HlB2g84VTNpganZje7LnE/PVovFfZqoVNuqXwy7HcHwX8zgdoVk2TSjRVDRBfqUwuIyMkQ4cZ6W7R51y8R6MKumc6axy90w/cSHKQdB2HzKA1dNUUUxgq4JIJBtZI0tOfQqb2UMPUVxLx/ZlyPw5grEoMlAafjHayaOXgO62bO0LnVOiahe7OmulQwbmyRh2XWMlU4cQQ7eObWvfT3u7UwAp7nWxtGxrah2Q6s8k2MPZ2VWtqrnt6lhN0SDP496OXNT/AP0uhS6MLJTZPrqqqnA1nN4jb5tfnVZuxNfnNyN4rsvHkeheCqrKqr11VTPP46Vz/SSmxO550uU7uXp/yLkdfcGYUic2h7mMo2tpBw3npd7yoViTSPcroHQ21vcFMdXCac5XD831erXzqE6wNZIy2ZrtWPC14vjgaGjeYidc8nxIx1nb1ZoZw0/Fx/xLpbvzZxi4nMk7TrJ3nlU5wRgKou7o627MdBQbWxnU+YexvPtKmGGNHVvtTm1NweK2rGzhN+TZ0N39am/BATc8GdrCa7Oj9zXTU8VLAyCnY2OKNoaxjRkGgbgto2lMudZWJzzbfNhERAEREAREQBERAEREAREQBERAEREAREQBERAEREAREQGMs15q2go6+ExVtNFURn6srA4edEVCbT3RFLpo6w7UNMkcE1M7/wAEpA7DmPMq9v2F6O28PiZ6l2WwPLeXmaERZHS6ZbZJ7Sk39TiU1villDHPkyJy1Ze5TuwYAtNYGvqKiucMs+CJGtHmbn50RDYZ05Rg3F7E3tmDMP2wtfTW2J0g1h8vyh867uQAyAyA2IixOOtsnOe8m2fSIih8jKIiFCIiAIiIAiIgCIiAIiIAiIgCIiAIiIAiIgCIiA//2Q=="/>
          <p:cNvSpPr>
            <a:spLocks noChangeAspect="1" noChangeArrowheads="1"/>
          </p:cNvSpPr>
          <p:nvPr/>
        </p:nvSpPr>
        <p:spPr bwMode="auto">
          <a:xfrm>
            <a:off x="155575" y="-433388"/>
            <a:ext cx="1933575" cy="9144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70" name="Picture 46" descr="http://upload.wikimedia.org/wikipedia/commons/thumb/5/54/LG_Logo.svg/500px-LG_Logo.svg.png"/>
          <p:cNvPicPr>
            <a:picLocks noChangeAspect="1" noChangeArrowheads="1"/>
          </p:cNvPicPr>
          <p:nvPr/>
        </p:nvPicPr>
        <p:blipFill>
          <a:blip r:embed="rId27" cstate="print"/>
          <a:srcRect/>
          <a:stretch>
            <a:fillRect/>
          </a:stretch>
        </p:blipFill>
        <p:spPr bwMode="auto">
          <a:xfrm>
            <a:off x="4114800" y="3962400"/>
            <a:ext cx="645762" cy="304800"/>
          </a:xfrm>
          <a:prstGeom prst="rect">
            <a:avLst/>
          </a:prstGeom>
          <a:noFill/>
        </p:spPr>
      </p:pic>
      <p:sp>
        <p:nvSpPr>
          <p:cNvPr id="1074" name="AutoShape 50" descr="data:image/jpg;base64,/9j/4AAQSkZJRgABAQAAAQABAAD/2wCEAAkGBhQQERUUEhAQFBQUGBkXGBcYFhQYGxgaFxcWGRgaHBgYGyceFxklHxYUIC8gJCcpLCwtGB4xODAqNScrLCkBCQoKDgwOGg8PGiwkHiQsLDUpNC0vLCw0Mi4yLi8sMSwsMCwsKiwsLC4sKSouLCksLCwsLCwvLSwsKSwsLCkpLf/AABEIAHABNAMBIgACEQEDEQH/xAAcAAEAAgMBAQEAAAAAAAAAAAAABgcDBAUIAgH/xABIEAABAwICBgYGCAMGBQUAAAABAAIDBBEFIQYHEjFBUSJhcXKBkRMUMqGxsjM1UmKCosHRI0LwFlSSk8LhJTSDs9IVF0NTY//EABoBAAIDAQEAAAAAAAAAAAAAAAAEAgMFBgH/xAAyEQABAwIDBAcJAQEAAAAAAAABAAIDBBESITEFE0FxIlFhgbHB4RQjMjM0kaHR8IIk/9oADAMBAAIRAxEAPwC8UREIREXDxjTOlpSQ+UF4/kZ0neNsh4leFwGZU2RukNmi5XcRQlun883/ACuHTPH2nEge4W/Mv3/1rFjmKCEDkXZ/91V71vC/2TPscg+IgcyP2pqihw0qrovpsLeRzjdtflG1f3Lcw7WBSyu2XOdC/wCzKNnPvbvMr0StUXUkoFwLjsIPgpKi/GuvmMwv1WJVEREIRFHNJtN4aFwYWukkIvstsLDgSTuvyX3ozppDXEtaHMkaLljrZjmCN6hvG4sN81f7NLg3mHoqQIiKaoRERCEREQhEREIRERCEREQhEREIRERCEREQhEREIRERCEREQhEREIRa9dXsgjdJK8NY3eT/AFmepZpZA0FziAACSTuAGZKq+urX4xU2Bc2liOXX198+4e+qSTAO1NU1PvSS42aNT/cVt1WPVWKvLKa8FODZ0hyJ7SM7/db4ldjBdEKamsdgSP8AtvAPk3c3+s1s0zWxsDGNDWtFgBwWT06oGt3ZlNPlNsEfRb48zxXT9YT1hcz06enVmNK7tdP1haeI0ENQ200TH9ZGY7HbwsHp09OvC669a0tNwuMMPqMOO1SPdNAM3U7zcgcdg/12FSnAsfirI9uI5jJzT7TDyI/Xiuf6dcLFaV8EnrdLlI36RnCVvG4H839b9/gdg00TBaJ8n/FwPXz/AH91P0WnhGKsqoWSxnouG7iDxB6wVuJkG+YWa5pabHVUpp66+IT35tH5GrPq4P8AxCPuv+UrX07+sJ+1vyNWfVx9YR91/wAhWYPm9/mutd9H/jyVyoiLUXIoiIhCIiIQiIiEIiIhCIiIQiIiEIiIhCIiIQiIiEIiIhCIiIQiIiEKD6zcaLY2U0d9ubN1vs3sB+J2XgVhwagMMbIYm7Tzv4XO9zieA/2XDxGp9YxWVxzbES0f9Po/NdSvRyqAnF/5gWj3H/SkMWOTNbb27mBrB1XPM/pZaiiliF3tbbm1xIHbcAha3p1LauD0jHN+0Lfsq2xDHI4CWvN3g2LRmQRz4BTlGBLU95sgM13PTrYpaOaVu0xjNnhtOsXdYABsO1Quj0ikqJmRRRhvpHBtybkA7zYWGQufBW5DEGNDWiwaAAOQAsERDGpVLXU9gRmVEXyFpIIIIyIPBfPp1p6wq+Sllje1rSyRpBve+03rB4gjhwK4VJpcx2TwWHnvHuzHkq3nC6yvjgfJGJAMipUx7nuDWN2nHcL2GW8k8AFnqKOWIXka23NpJHYbgELZ0RhDmumyId0WnqGbiO02H4QtzSWrDIbcXmw8Myf65q4MGDEUm59pMACjGjVX6pWmHdDVXcwcGyDeB2j/AEqeqq8clIY2VvtwvbI3wI9ys+mnEjGvbuc0OHY4XHxXsDrghe1rPhk68jzHoqY07+sJ+1vyNWfVx9YR91/yFYNO/rCftb8jVxaaqfGdpji11i24NjZwsc+GSSJwyX7V0TWbymDBxb5K48a09paUlpeZHje2POx5F24HqvdcL/3cZf8A5WS3fbfysq4hgc82Y1zjyaCT5BZKrDpYvpIpGd5rm/EK01EhzCVZsynb0XZnmrfwXT+lqSG7RjedzZLC55B24qSLzorP1baVOlBppXFzmi8bjvLRvaTxI4dXYroajEcLkjW7NETd5HpxCniItHGsXZSQulkOTdw4uJ3NHWU0TbMrHa0uIA1WxV1jIWl8j2saN5cQB71Eq/WnTMNo2Sy9YAaPzZ+5V1j2kMtZJtyuy/lYPZYOQHPr3laVNSPldsxse93JrS4+QSL6kk2augh2UxrbzHP8Kxo9bkd+lSyAdT2n3ZKQ4NptS1RDWSbLzuY8bJPZwPYDdVJU6OVMbS59NO1o3ksdYdvJc1RFRI09JWu2bTyD3ZtyN16LRV5q/wBNnPcKaodcnKN53n7jjxPI+HJWGnmPDxcLn6indA/A5c3HtIIqKPblJzNmtGbnHkB+q5GB6w6eqkEdnxvdk3atZx5XByPao5rbd/FgHDYf8zf2CgcUpa4OabFpBB5EG4PmErJO5r7DRa9Ls6OWAOOpV5Y3pTT0f0snSO5jek4+HAdZsotLrbjB6NNIRzLmj3Zqt6iodI4ve4uc43LibknrKzU+FyyexDK/uscfgFW6peT0UzHsuBjfeZn7K6dGtJ465hdGHNc0gOY61xfdu3g2OfUV2CVCNWujstM2SWZpYZNkNacjZtySRw3iw35FR/TjTh1Q50MDrQjIuG+Q8c/sdXHfyTO9wsDn6rKNGJah0cJ6I49SmWL6waWnJbtmVw3iMbQB63ez7yuI7W4y+VLJbvtv8FWoF8gunHovVOFxSzkdx37Jb2iR2i1hs2mjHT/JsrIw3WdSykB/pISeLhdvm29lLIZmvaHNc1zTmCCCCOojevPU0LmOLXNc1w3gggjwK7mimlslDIMy6Enps+Lm8nfFTZUm9nqio2U0txQnuVsY1iEsADmRxOaXMZ0nuabveGDIMIt0gfNYYsfcKptPJG0Exh201xI2jtkNzaP5WON+o5LZrIhVwsMb27LnRSB3AhkjH+8NstDF9GHTulcJQwvMWwQDdmwHtd23bI8eKZdivcLJj3dsL8jn19nqs+B6Q+ste7Y2Q2QtbnfabZrmuOWVw4GyL8hwN0bpDG9jWPcCG7J6IbHHGB+RF6C62ag8Rk3bp3qr8FkvLO47y4n/ABOcSu1HVlhDgbFpvfszXDwpuxNOw7w4j/C9wPxWHHcQz9G0979lmXsujfHvJLDs8FdWH1rZ4mSMILXgEeKqfWRhPoawvA6Mw2x3hk79D+JSbVXi+3C+AnOI7Te6/wDZ1/8AEFu6y8K9NSbYHShO3+E5OHwP4U6/3kV1l0//AC1eA6HL76eSjGqzCtuofMRlE2w7z/8AYO8wrUUb1fYX6CiZcWdL/Ed+L2fyhqw6VaUeq1VLHtWDnF0ncPQF+q5LvwKUdo4wSqqrFVVLg3hp3LNrBwz09E+wu6L+IPw+1+UuVOU8Bkc1jRdziGgcyTYL0K9gcCCAQciOarHQ/RgsxORrh0aUki/G+UfuN/BVzx4nC3FNbOqhHC8HhmP7nb7qxcKw8U8McTdzGhvbbefE3Kh2k2LiWdzGuuIuge9vP6DwUwxjERTwSSu3MaT2ngPE2CoqDEHNkMhNy4ku+9c3PvXtQ/CA0KqgpzMXSH+KlFe+8Tx90/C6sHRCbboac3v/AA2jyy/RVvVVAMLnA5Fpt4i36qytE4diipx/+bT5i/6qFN8RXtaLQjn5KqdO/rCftb8jVysLw91RMyJu+RwbflzPgLnwXV07+sJ+1vyNWfVyP+IRdj/kKoIvJbtWy15ZShw4N8lauDYHFSRiOJgFt7v5nHm48St2aBr2lr2hzTkQRcHtBX2i1AABZcg5znHETmqV040fFHUlrPo3jbYOWZBb4EeRC0NHK0w1ULxwkaD2OOy73EqX63B06fuyfFigUHtN7R8VlyDBIbLrqVxmpgX8Qf0vQ6qzWni5fO2AHoxDaI5ud+zbeZVpqkNN3Xr6i/2wPyNTlSbMWJslgdPc8B6Ll0FG6aVkbfae4NHid56hv8FeGB4PDRxCOPZ+87K7jxJP9WVEAr623c3eZSkUgjzstqspXVAAxWHL1XoX0g5jzCrjWTozGweswhrbm0jRuN9zwOBvke0HmoDtu5u8yvwuPM+ZU5Jw8WIS9Ps50Dw9r+eWv5SOQtIc0kFpBBHAg3BV94HiPrFPFL9tgJ7ePvuqDsrn1escKCLaBHtEX5FxIXtKekQobXYDG13G/wDeCiutv6WDuO+YKAqfa2/pYO475goNSsDntB3FzQfEgKuf5hTdBlTN7/Eqz9CdBY442zTsD5XAODXZhgOYy4u6zuU2AsgX6tFjAwWC5aad8zi5xUa1g4saeidsmzpSIx+IEu/KHKmVZWtxx2KccNp58QG2+JVapCpN32XSbLYGwA9ZP6Vp6utGo4oW1EgaZZM23t0G8LfeO+/YOd5r6RvMeYXnkPPN3mV+7bubvMqTKgMFgFVPsx0zy9z/AMequrSrRyKtiIOwJWg7D8rg8ieLTy8VSbmkEgixGRHYvrbdzd5lfNlVLIHm9rJykpnU7S0uuOHYrQ1VYqXwyQuP0TgW9198vAg/4lOlV2qaN3rEpsdkR2J4XL2kDtsHK0U9AbsC53aLA2odZERFekFT2l0JpMRldboyDbHXtjP8wKiznXJJ3nNWxrLwD08AmYLvhuT1sPteVgfNVMsqZuF5XX0EoliDuIyPcu5oXi3q1ZG4mzXH0bux+V/A7J8Fdc8Ae1zXC7XAtI5gixC88K8tEcW9apI5Cbutsv7zcj52v4pildq1Z+14rFso5HyXXjjDQABYAAAcgNyo/TDE/WKyV4N2h2w3us6PvsT4q29K8V9WpJZAbODdlved0W/G/gqLRVO0ajZEXxSnl+/JXnolinrNJFITd2zsu7zeifhfxXTjpWtc54aA59to89kWHkFXuqfFM5YCd9pG+5rv9B81Y6YidiYCsusi3MzmjTy1UB1rYvsxx04Obztu7rfZHi75VWS7Ol2Les1crwbtB2Gd1uQPjmfFcZZ0r8TyV09FDuYWt46ldLDC6YNpm3vJI0DqBOflv81e0MQY0NaLBoAA6gLBVpquwAukdUvHRZdrOtx9o+Ay7T1Kzk5TMs254rD2pKHSYG8NeZVJ6d/WE/a35GrPq4+sI+6/5CsGnf1hP2t+Rqz6uPrCPuv+QpUfN7/NbDvo/wDHkrlREWouRVba3Pbp+yT4sUBg9pvaPip9rc9un7JPixQGD2m9o+Ky5/mFdds/6Zvf4leh1UGsvDjHWl9ujK0OB629Fw9w8wrfXD0v0cFdAWCwkb0oyedtx6ju8jwT0zMbbBc/QziCYOOhyKpzCKlkU8b5GNkja4bTSA4Fu45HI77+Cuen0eopGh7KWkc1wuCIo7EHcdypGppnRPLHtLXNNiDkQV1cB0vqKPKN4LN+w4Xb4cWnsSUMgZk4LeraZ84DonWPPVW7/Zak/udL/lR/ssFZgdDCwvkpaRjGi5Jij/bM9Sg8mtmcjKCAHnd5911GcY0hnqzeaQuA3NGTR2NGXjv61e6eMDohZ8Wz6lx946w5qdYbpJhckwYKOOO5s17oYgL8L2uW5/0FPgLKhsCwSSrmbHGDnbadwY3i4/1mr5AU6d5cDcKjaULInNDST13N1Wetv6WDuO+YKEUP0sffb8wU31t/Swdx3zBQih+lj77fmCUm+YVs0P0reR8SvQiIi1FyKh+s/DjJSB4GcLw490gtPxB8FUi9D1EDZGuY8AtcC0jmCLEKk9KtGX0MxaQTG65jfzHI/eHEeKQqWG+ILotk1AwmI68FPNCaSjq6VpNLSmRgDJLxRk3G5xyubjO/apB/Zak/udL/AJUf7KksNxSWmeJIZHMcOI4jkQciOoqWw616gCzoYHHn0m+65XsczLWcFCpoJ8ZdE7I9qsD+y1J/c6X/ACo/2UVxbHcKp5DH6nDIR7RZDCQDyubXPYorjGn1VUgtLxGw72xi1xyLt59yjzGEkAAknIAZkk8AOJXj5xowK2n2e8ZzOPIEq+sDlgfC11M1gidmA1oaORBA3EblvqP6DYO+lpGskye4l5b9na3DtsBfrUgTrLlousCYASODTcXRERSVS/CLqotOtDjSPMsTf4Dzw/8AjJ/lP3eR8OV7eXxNC17S1zQ5rhYgi4IPAhVSxiQWTdLVOp34hpxC87qU6FaZ+o7bJGOfE87XRttNcBa4BIBBFuI3BdXSfVm5hMlJ0m7zET0h3SfaHUc+1QSWIsJa5pa4bwQQR2g7lnEPidddOHw1kdtR+VKtNdNhXBscbHsjado7VtpxtYZAkAC54lRJEUHOLjcq6KJsLcDNFv4Hi7qSdkzRctOY3bQIsRfgpxjOtJj4HNgilbI9pbd2yA24sSNlxJO+25Vwik2VzRYKuWlilcHvGYRa9ZiDIQC/aIJGTbbRF87Xy3X3qXYPq9qqlhdZsI2TsGQHpG2XRGYbe2fuKr2vwqaOd8FYwsmbz3EcC07iw8CFdFAXZu0SdZtFsQLYzd3gvTOCNiFPF6vYw7DSwji0i4Pab3W8qt1M6RkNdQynNl3w3+ze72eBO0OonkrSWjouYJJNyoNppoC+ql9NA5gc4APa4kXtkCCAc7WyPJZNCdA3Ukhmmc0vsWta25Db7ySbXPCymqKrctxYk37bNut1fLy6kREVqTUc000U9fjbsuDZIyS0m9iHWu02zG5ufUotgOrCUTNdUOjDGEO2WkuLrG4G4ABWYiqdC1zsRTkVbNHHu2nJERFak1xtINE4K0fxG2eMhI3Jw6vvDqKgWIaq6hhPopIpW8Lksd5HL3q1kVT4WPzKcgrZoRZpy6iqbZq4rSc4mDrMjP0JXcwvVObg1E4t9mO5v+Nwy8lZCKApmBXv2pO4WFhy9brTwvCIqVmxDGGN423k8yTmT2rcRFeBbRZrnFxudVGtNdEfX2NLHNbLHfZJvYg2uDbMbgb5+9RnR7VlK2Zr6h0YYwh2y0lxcQbgbgAL2Vloq3Qtc7EU3HWzRx7tpyRERWpNFr1+HxzsMcrGvYd4Px5g9YWwiNV6CQbhVxi2qg3Jpphb7El8ux7QfePFcF+rmtB+iYesSR/qVcqJc0zCtJm1J2ixsef8FVNBqrqHkelkijHGxL3eQsPepvo9oXT0XSa0vk/+x9iR2Dc3wzXfRSZCxmYCpmrpphZxy7EREVySRERCEREQhFo4ngcFSLTQsfyJGY7HDMea3kXhAOqk1xabtNlCqvVVTOzZJNH1XDh+YX960Tqib/e3f5Q/81YaKowRngm219Q3IP8ABQWm1TQD255n9Q2Wj4E+9SPCtFKamsYoWhw/mPSd5u3eC66KTYmN0Crkq5pBZzii4eleh8GJRbEzbObcxyC23GTxB4jddpyPku4isSy8/wCIYPU4XUsLxaSN21FKL7EgH+2Rac8z2q8cDxhlXAyZm54vb7J3OaesG4X3iuExVURimYHsPmDwIO8OHMKL6M4TLhlQYDtSU05vG8D2HgbngeztAb9xIG65CEKaIiIQiIiEIiIhCIiIQiIiEIiIhCIiIQiIiEIiIhCIiIQiIiEIiIhCIiIQiIiEL//Z"/>
          <p:cNvSpPr>
            <a:spLocks noChangeAspect="1" noChangeArrowheads="1"/>
          </p:cNvSpPr>
          <p:nvPr/>
        </p:nvSpPr>
        <p:spPr bwMode="auto">
          <a:xfrm>
            <a:off x="155575" y="-274638"/>
            <a:ext cx="1562100" cy="571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76" name="Picture 52" descr="http://upload.wikimedia.org/wikipedia/en/a/ae/Where-logo.png"/>
          <p:cNvPicPr>
            <a:picLocks noChangeAspect="1" noChangeArrowheads="1"/>
          </p:cNvPicPr>
          <p:nvPr/>
        </p:nvPicPr>
        <p:blipFill>
          <a:blip r:embed="rId28" cstate="print"/>
          <a:srcRect/>
          <a:stretch>
            <a:fillRect/>
          </a:stretch>
        </p:blipFill>
        <p:spPr bwMode="auto">
          <a:xfrm>
            <a:off x="6781800" y="4038600"/>
            <a:ext cx="914400" cy="334885"/>
          </a:xfrm>
          <a:prstGeom prst="rect">
            <a:avLst/>
          </a:prstGeom>
          <a:noFill/>
        </p:spPr>
      </p:pic>
      <p:pic>
        <p:nvPicPr>
          <p:cNvPr id="47" name="Picture 13" descr="http://t3.gstatic.com/images?q=tbn:ANd9GcRzqyC0-m--7g0H8F-1DfQVXTik7DWd0_OwRxRITFntXGBD7mFV6A"/>
          <p:cNvPicPr>
            <a:picLocks noChangeAspect="1" noChangeArrowheads="1"/>
          </p:cNvPicPr>
          <p:nvPr/>
        </p:nvPicPr>
        <p:blipFill>
          <a:blip r:embed="rId29" cstate="print"/>
          <a:srcRect/>
          <a:stretch>
            <a:fillRect/>
          </a:stretch>
        </p:blipFill>
        <p:spPr bwMode="auto">
          <a:xfrm>
            <a:off x="1295400" y="3352800"/>
            <a:ext cx="838200" cy="334338"/>
          </a:xfrm>
          <a:prstGeom prst="rect">
            <a:avLst/>
          </a:prstGeom>
          <a:noFill/>
        </p:spPr>
      </p:pic>
      <p:cxnSp>
        <p:nvCxnSpPr>
          <p:cNvPr id="49" name="Straight Connector 48"/>
          <p:cNvCxnSpPr/>
          <p:nvPr/>
        </p:nvCxnSpPr>
        <p:spPr>
          <a:xfrm rot="5400000">
            <a:off x="1028700" y="4076700"/>
            <a:ext cx="2362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2476500" y="4076700"/>
            <a:ext cx="2362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4076700" y="4076700"/>
            <a:ext cx="2362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5524500" y="4076700"/>
            <a:ext cx="2362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78" name="Picture 54" descr="http://t0.gstatic.com/images?q=tbn:ElT4eS5Ougx_bM:http://logok.org/wp-content/uploads/2010/09/t-mobileLOGO.jpg&amp;t=1"/>
          <p:cNvPicPr>
            <a:picLocks noChangeAspect="1" noChangeArrowheads="1"/>
          </p:cNvPicPr>
          <p:nvPr/>
        </p:nvPicPr>
        <p:blipFill>
          <a:blip r:embed="rId30" cstate="print"/>
          <a:srcRect/>
          <a:stretch>
            <a:fillRect/>
          </a:stretch>
        </p:blipFill>
        <p:spPr bwMode="auto">
          <a:xfrm>
            <a:off x="2514600" y="4267200"/>
            <a:ext cx="914400" cy="301682"/>
          </a:xfrm>
          <a:prstGeom prst="rect">
            <a:avLst/>
          </a:prstGeom>
          <a:noFill/>
        </p:spPr>
      </p:pic>
      <p:pic>
        <p:nvPicPr>
          <p:cNvPr id="1080" name="Picture 56" descr="http://www.puremobile.co.uk/insiderblog/wp-content/uploads/2010/11/686px-symbian_logo.png"/>
          <p:cNvPicPr>
            <a:picLocks noChangeAspect="1" noChangeArrowheads="1"/>
          </p:cNvPicPr>
          <p:nvPr/>
        </p:nvPicPr>
        <p:blipFill>
          <a:blip r:embed="rId31" cstate="print"/>
          <a:srcRect/>
          <a:stretch>
            <a:fillRect/>
          </a:stretch>
        </p:blipFill>
        <p:spPr bwMode="auto">
          <a:xfrm>
            <a:off x="5638800" y="4343400"/>
            <a:ext cx="762000" cy="303245"/>
          </a:xfrm>
          <a:prstGeom prst="rect">
            <a:avLst/>
          </a:prstGeom>
          <a:noFill/>
        </p:spPr>
      </p:pic>
      <p:pic>
        <p:nvPicPr>
          <p:cNvPr id="1082" name="Picture 58" descr="http://www.mobilewhack.com/wp-content/images/2009/02/rim_logo_black.jpg"/>
          <p:cNvPicPr>
            <a:picLocks noChangeAspect="1" noChangeArrowheads="1"/>
          </p:cNvPicPr>
          <p:nvPr/>
        </p:nvPicPr>
        <p:blipFill>
          <a:blip r:embed="rId32" cstate="print"/>
          <a:srcRect/>
          <a:stretch>
            <a:fillRect/>
          </a:stretch>
        </p:blipFill>
        <p:spPr bwMode="auto">
          <a:xfrm>
            <a:off x="5638800" y="4800600"/>
            <a:ext cx="700689" cy="304800"/>
          </a:xfrm>
          <a:prstGeom prst="rect">
            <a:avLst/>
          </a:prstGeom>
          <a:noFill/>
        </p:spPr>
      </p:pic>
      <p:pic>
        <p:nvPicPr>
          <p:cNvPr id="16386" name="Picture 2" descr="google_latitude_iphone.png"/>
          <p:cNvPicPr>
            <a:picLocks noChangeAspect="1" noChangeArrowheads="1"/>
          </p:cNvPicPr>
          <p:nvPr/>
        </p:nvPicPr>
        <p:blipFill>
          <a:blip r:embed="rId33" cstate="print"/>
          <a:srcRect/>
          <a:stretch>
            <a:fillRect/>
          </a:stretch>
        </p:blipFill>
        <p:spPr bwMode="auto">
          <a:xfrm>
            <a:off x="7848600" y="4495800"/>
            <a:ext cx="457200" cy="429768"/>
          </a:xfrm>
          <a:prstGeom prst="rect">
            <a:avLst/>
          </a:prstGeom>
          <a:noFill/>
        </p:spPr>
      </p:pic>
      <p:pic>
        <p:nvPicPr>
          <p:cNvPr id="16388" name="Picture 4" descr="http://www.brightscope.com/blog/wp-content/uploads/2009/03/twitter-logo.jpg"/>
          <p:cNvPicPr>
            <a:picLocks noChangeAspect="1" noChangeArrowheads="1"/>
          </p:cNvPicPr>
          <p:nvPr/>
        </p:nvPicPr>
        <p:blipFill>
          <a:blip r:embed="rId34" cstate="print"/>
          <a:srcRect/>
          <a:stretch>
            <a:fillRect/>
          </a:stretch>
        </p:blipFill>
        <p:spPr bwMode="auto">
          <a:xfrm>
            <a:off x="6858000" y="4724400"/>
            <a:ext cx="865801" cy="318919"/>
          </a:xfrm>
          <a:prstGeom prst="rect">
            <a:avLst/>
          </a:prstGeom>
          <a:noFill/>
        </p:spPr>
      </p:pic>
      <p:pic>
        <p:nvPicPr>
          <p:cNvPr id="3" name="Picture 2" descr="http://t1.gstatic.com/images?q=tbn:ANd9GcQT2xLqzq-scaG_ArUD9afjhg1u8lkQcH7_dUh0pem_F4zKKzG0fw"/>
          <p:cNvPicPr>
            <a:picLocks noChangeAspect="1" noChangeArrowheads="1"/>
          </p:cNvPicPr>
          <p:nvPr/>
        </p:nvPicPr>
        <p:blipFill>
          <a:blip r:embed="rId35" cstate="print"/>
          <a:srcRect/>
          <a:stretch>
            <a:fillRect/>
          </a:stretch>
        </p:blipFill>
        <p:spPr bwMode="auto">
          <a:xfrm>
            <a:off x="685800" y="4267200"/>
            <a:ext cx="613033" cy="314326"/>
          </a:xfrm>
          <a:prstGeom prst="rect">
            <a:avLst/>
          </a:prstGeom>
          <a:noFill/>
        </p:spPr>
      </p:pic>
      <p:sp>
        <p:nvSpPr>
          <p:cNvPr id="4" name="AutoShape 4" descr="data:image/jpg;base64,/9j/4AAQSkZJRgABAQAAAQABAAD/2wBDAAkGBwgHBgkIBwgKCgkLDRYPDQwMDRsUFRAWIB0iIiAdHx8kKDQsJCYxJx8fLT0tMTU3Ojo6Iys/RD84QzQ5Ojf/2wBDAQoKCg0MDRoPDxo3JR8lNzc3Nzc3Nzc3Nzc3Nzc3Nzc3Nzc3Nzc3Nzc3Nzc3Nzc3Nzc3Nzc3Nzc3Nzc3Nzc3Nzf/wAARCACEARgDASIAAhEBAxEB/8QAGwABAAIDAQEAAAAAAAAAAAAAAAYHAQQFAwL/xABEEAABAwMCAgcEBwUFCQEAAAABAAIDBAURBiESMRMiQVFhcbEUgZGhFSMyQlLB0SQzcuHwB0OCk6IWJkRTVXOSsvHS/8QAGgEBAAIDAQAAAAAAAAAAAAAAAAMEAQIFBv/EAC8RAAICAQIFAgMJAQEAAAAAAAABAgMEBRESEyExQVFhIpGhFCMyM3GBscHRQhX/2gAMAwEAAhEDEQA/ALxREQBEWOIZwgGyZwuddrxRWqPiqpgHEZbG3dzvcodV6qul0n9ntcLog7kGDiefM8h/W6sU4ltq3XRerK1uVXU9u79CfySxxNLpXtYB+IgLmz6htEBxJXwEjmGO4iPgo5SaOq60iW81jgTzY13G73k7D3Loy2TTdqjaa7g8OnlJJ8gpOTRF7cTk/ZGnNvkt+FRXuzaOrLKDg1h/yn/oveDUlnndhlfCD3PPD64UemvWl4CWwWvpsdrYQB/qWo7UNlccGwMI8S1TLC4l8MJfQheZwvrNfUn8UjJW8cbg5p5EHIXooNbtQafp5muioJqNxPNgy35H8lKqC70FwH7LVRvd+HOHD3HdVLceyvvF7FurIrs7SRvosZCyoCcIiIAiIgCIiAIiIAiIgCIiAIiIAiIgCIiAIiIAiIgCFFg8kBg7KOao1LHbAael4ZKtw3yMtjHef0Xtqm+i00nDFg1UgIjad8ePuVd0tPUXKuZCwukmmfu4nO/aT6rpYWGrPvbPwo52ZlOH3dfc27dQVuoLi48bnPPWlmfuGj+uz0ViWu20VmpCyFjWgDMkrubsdpP9YX3abdBaqFlPFyHWe93Nzu0lQjVmonXGU0lK4tpGHrOB/env8lvKc82zl19II0jGGJXxz6yZvX7WLi50FpOG9tQRz/hB9VEJJZJ5TLM90khOS5xJJ967dl0vW3ICWXNPTnfjkb1nDwH5ld00Ol7J1ap7Kiccw/6x3/iOSuRsx8b4KlxS9u5VlC/I+Kx7L3IKxrpHYjaXHubv6LbZa7i8ZbQVRHf0Lv0UvOtLdA3go6GXhHg1g+AyvlmvIS7rUEgHhID+S3eTlPrGo1WPj9nYRN9quLG5dQ1QH/ZcfyWq5ksD2hzHxvB2BBaR7uasSl1napiBL00BP/MZkfEZXXZLQXSnyx1PUxHyePgoJahdX0tr6EscGqf5dnUhNi1fUUpbDci6eEHHSffb/wDr181PqaoiqYmSwPa+N44muacghRu7aMoqlpfQk0sn4Ruw+7s9y5dhqqzTl0bbrk3hp53dV2ctDvxNPce3uVS6FGRFzp6S8os1TuolwW9V6k+RfLXZ37F9LmnSCIiAIiIAiIgCIiAIiIAiIgCIiAIiIAiIgCIiALwraiOkpZKiZ3DHG0ucV6qG/wBoFxLYYrex28n1kg8ByHxz8FNj1O61QRDfbyq3IiV0r5blXSVcx+2eqM/ZaOQ/rxUx0DaxFSyXCZv1kuWsz2NHM+8+igjGOke1jBl7nADzJVwUkMdDQRQtw2OGINzjsA5rsanPlUqqHn+jk6fDjtdkvBG9dXh1PA2307sSTDMhzjDO7zPoudpuyU0FN9L3gtZA0cUTJOWO8jt8AtG3wnUmpHzTbwFxlfnsYOQ9B8V56kvD7vWiKAkUsR4IY2jZx78d57P5pXTKMFRB7eZP+hO2Lk7pLfwkbN91ZU15dDQ8cFNyyDh7/M9nkFxqK3Vtwd+x00kve4Dq/FSzT2jxwsqLsN+Yp87D+Lv8vVTKKJkTGsiY1jAMBoGFHPOqx1wUR39ySGHbkPjuf7FcxaLusg4niniPc5/6Ar6k0Vdmty000ngJD+YCsfC8KuY08ZkbDLMfwRgEn4kKt/6eQ34LD06jbruVbWWC60YJmoZC0c3M6wHwWjTzzUk3SQPfDK37zDgjz/mp5X6rqqMkyWWoYwfelOB8QCPmuVUagsl22udsfE4jaaIgn4jBXRqyb5x+8r3Xt/hQsophLaE9n7/6dLTerG1b20lzLWTu2ZJjDX+B7j8ipHXUNNcKV1PVRiSN3f2eI7iq4ulj6CmFdbpxV0J/vB9pn8QUq0VenV1OaKqdmogGzjze3lv4j9FQyseCjzqO3lehdxsiTfJu7+vqSSCMxRNYXF5a0DiPMr1WFlcw6QREQBERAEREAREQBERAEREAREQBERAEREAREQHyVVGpar2y+1cmQWtf0bfIbfkrWkPCxzu4EqmJHmSWSQ83uLj7yuvpEPjlL0RytUltGMTdsLOlvVCzvnb8t/yVjapm6DT9a5vMxcA/xEN/NVzYX9He6B/LE7fnt+an+tB/u7U455Yf9bVJqCbyq1+n8kWC9sexkZtI9h0hca4bSVLhC0+H2fUlb2hrG0MFzqWZcf3DT2D8Xv7F8vpjNoSggjG8ssYJHi9TOnhbBBHDGMMjaGtA8FXyMhqM0u8pP5IsY9Ccot9kl82ffavpEXMOkFgrK+Hvaxpc9wa0DJJOAEAcAdiOaj930nRVwc+naKWf8TB1XHxaux9I0J/4yn/zW/qsivo3EBtXASTgASjf5rNeRy5bwlszWzH5kdpxK+tD6rT99FJWDEUpDJWn7JB2Dh8fVdJ9t+g9V0U9MMUlTIWNx90uGC30I/ku5qiyC7UgMWBUw7xO7/AroVrKYsjNY5jWska9jnkDDgcg5V+zNTXH6rZ/6Ua8Rp8HhNNG20ghZC1oq2klkDIqiF7jyDXgkrZC5ykpdUdDha6MyiIsgIiIAiIgCIiAIiIAiIgCIiALGQsrXlq6aF/BNURRvxnhe8ArDaXcJN9jYyi8aeohqMmCZkgbseBwOF7Imn1Qaa6MIiLIPOYZieB+EqmMEEg7HOFdKqG805pLrVwHPVmdjyO49V2NImlKUTk6rFuMZGrG90cjZGfaaQ4eY3HzVn3sNuemJ3wbiSnErPHk4eiq73ZVhaFr21NrfSSHL6c4APaw7j8wrOqQaUbV/wAsr6fNNyrf/R96RDK3TdNGSD0M3/q/iCkw5KL6biNqvFwtTtmOIng8W8j8NvmpQOS4uTs7W12fX5nXxvy0n3XT5GURFATmCcBRPXd19no20UTvrJt3+DB+p2+KlNRKyGF8srg1jGkucewKpbxXvuVxmqn5AecNB+60cv678rmank8qrhXdnU0rF513E+0TTDc56oONz4L1pSI6mF+AC2Rp+YXeorUWaTrq+UdeQDg25Ma4H5kfJRw5AOOeF56yuVLi5eep6Wu6N6nGPh7F0A5aD4KGf2iT9Sjpgc5c6Qjy2HqVL6Z4kp4njk5gPyVda3qOmvz2NO0LAz38z6r0Op2cOK/c8zpVXFlrfxuz70JT9LejKQMQxFwOO07fqrGbtzUO0BE2Ggq62UhrS8N4ncg1oyT81p12tqsVUgooougBwxz2nJHeosS6vFxoub/ET5lFuZlzVa/CT7iWOILkadqbhW0ftNxZHGH7xsa0g47yubf9Vi31D6WjibLMz7bnHqtPd4lX55VcK1ZJ7I5sMWydrqh1ZKs+CcQVbnWV3cer0A8o8/mvWm1tcGuBmihlZnkG8O3xVZarj7+S49Iykuy+ZYeU4lq2+sZX0UNVECGyNDgD2KE1etLgyqmZBHAYmvIaS05wDzVi/LqpipTfcq4+HbfKUYLqu5YGUyoLUa1qWU0TYoYnTluZHEHhae4DwGMrVh1rc45A6aOGRmd28PDn35UEtUx09tyxHScqS3S+pYmfBMqIXjWLYGsZb4RJIWBznPzhuRnG3M77rlRa0ubJA57IJGdreHHzysz1LHhLhbNa9Lypx4lEsTKZWnbK5twoIqqMYEgzg9h7lwL/AKtFBUPpqKJssrNnuceq093iVZsyK66+ZJ9CtVjW22cuK6kr4vBA7Krg6zuxyQYAPCP+a9abW1xY9pnihkZncAFpwqi1XH32e5cekZW2+y+ZYROx2Vf6mst0uN5mnio3PjwGMPE3cAeJ78qa0tfHU29tbH+6dH0nuwoMda3PJIjpyNyOqeXxWNQnQ4RjY319DOm15KslKqK3XR7kk0XbJ7bQSiqi6KWSUuLcg4GBjkpCtW2ySzUVPJUACV8bXPAGwJGStpXqK411qMexQvslZbKcu7CIilIj5woDr+gMVZFXNB4ZRwP8HDl8R6KfrRvVvjudtlpn4BcOo7H2XDkVYxL+TcpPt5K+VTzanHyVEuhY7m61XKOpGSz7MjR95p/PtC1KmCSmnfBM0tkjcWuHcV5duV6qUY2w2fZnm4ylCW/lFr1cDaxtNcKMtM0PXicOT2nm3yI+eF043cbGuHaM7qvtH6h9ic2grHfszj9W8/3ZPYfA+vysJpyAV5bKonTPgl28Ho8a6N0eKP7mVgnZZXjVSsp6eSaQ8LI2lziewBVW0urLSW72Ivry6iGlZb43deXrSeDB+p9CoZbqN1bXRU/2Wvdhzj2DtPwS6Vr7lXTVchxxnYHsHYPgvhtNUPAcyCZw72xuI+OF5LIyHfkce26X8HssXHWNjcG+zff9SyL4IGaeqqeItwICGta4dg2VYncr2NLVAHip58d5jdt8l475yeaxm5HPknw7bDAxFjxklLi3LYsMnSWSikJz9Q3PwCrG6z+1XKqqAc8cziPLO3yCnFrrPZ9DtqAd4oXgeYJA+eFX8THPlZGwElxDR49iualY51VQXlblLS6uC26b8Pb6nUmu5bY4LXTBzWkl07uXESScDwW7pGw/SVR7VUt/ZYjy7JHd3kFoahtP0RcBC1zjG9gc1x+fzCkGgLiCya3vPL6yIHu7R/XeosePFlqF/jp8iXJlwYbsx/PVv9SZbNGOQCgNwo9NR1MjpblUySueS/ogHb53yeFd3W9dJSWkRxO4Xzu4CQcENxk/kPeoRZqAXS5Q0pk6NrslzhzwBnZXtQv3sjRGKb9yhpuO1VK+U3Fe3sTKy3WwMjioaVxBIwDNFjjPnjmoHVPbJUTPjbwsdI4tHcCSVLL7pegttskqoqiZskYHDxFuHHPLYBROniM88cLRkyPDQPM4VDOdr4appL9DoaeqVx3VybXuWPbz9H6Rjkd1XR0xd78ZCrUAvcGgcTnHAHeTyViaxlFJp0wM2EjmxDy5+gUL07T+03ujjO+JA4+Td1NqCbtrpXhIh0xqNNt78tk0i0xaqa2n2mASSNjzJK4nOQNyO5Vznbl4q0tWVHs9hqyNi9ojH+I49CVW9tpzVXCmgH95K0e7IWNSrhGyFVa2M6TZZKuy2x7k6tOl7cy2xOrKcSzvZxPe4nqk93dhV/MG9NIGfY4jw+IzsrVvk4pLNVyjYtiIbjsJ2HqqphjM0zImjrPcGgeJOAs6pXCvgrgupjSbbLOZbN9CztLwmn0/RtdsXM4z7ySorXUmm4aiQS3Grlk4iXdHh2+d9w1drWVU632SGlp3cPSkRZBxhoG/5D3qHWO3/SlyipDJ0bHAlzgByHcpsy1KUMeMU2tu5BhUuUZ5UpuKe/YmVlu1gEUdDSkjbhHTRY4z5kc1AZ3tfO+RrQ1rnuc0dwJUsvmmKG22yWqiqJhIwDh43NIJz5BROlhNTURQNHWe9rAPMgKnmu1uFViSfsXtPjSlO6ttr3J9M423QwBPC804b73f/VBaCnNTXQU4H7yRrfdnf5KZ6+mEFqpaRmwe/l4NH6kLhaKp+nv8LvuwtdIfPGB6qXLjx5VdXpsiDCly8Sy993uyy2DhAA5YX0sBZXo0eZCIiyAsO5LKweSAjGrdO/SUZqqRoFWwcuXSDu8+5V49ro5HRvaWOacFrhgg+XYrpx4Lj3vTtJduu4GGoAwJWcz4EdoXUw9QdS4LO38HNy8HmfFX3KtGM7bHvUp0zql1HwUlwy+m5Mk7Y/A949FoXLTNzoC49B00Y+/Dv8uYXGeC13C4Fru4jB+C681Rlw233Ryou7GnvsXPFNFPE2WGRr2OGWuacgrgauhuNXSMpbfA57HuzI4OA2HIbnv9FB7Tea20ycVNITGftRPGWu93YfLCm9n1bQV5ZHOTTVDvuOOQfI//ABeeztMsjBx7xflHewtSg5qW3xLwyK0mlbpJURMnpXRRF2Hu427Dv2OVZNPCyCJkUbQ1jAGtAHIBfY3WQuVjYdeMnw+TqZWbblNOfg852ccUjQPtNI+SrH/Zm8AkNon4HLrs/VWksYWMnDhkbOXgziZtmLvwLuQwWy6jSRt4pXdMZt2cbfsZznOcc1oWPTdyju1LJV0hjhZIHOcXtOMb9h71YWDlZ3Ub06uUoybfw7fQkjqVsYyikvi33/cjusbRLcqKF1Mzinhfs0EDLTsefuPuUYttjvlBXQVcVE7MbgSOkZuO0c+5WTgphbW4FdlvM3aZrTqFtVTqSTXv7kf1XZ5rtRRez46aIkhjjgOBG48+ShjdPXlkgLaOYOByC1w5+eVaYCY8Frfp1d8+Ntpm2NqVuPDlxSaK5m01eH0nSzNkmmJAZGZQ7gHaSSceG2V6af05cYrvTTVdM5kMb+MuLmnBAOO3vwrCwscO+VhaZSpqW76Gz1W9wcNl1ItrSgr7iKWGigdJGwuc4hzRg7Acz5rT0hYq2iujqisgMbWxkNJc07nyJU2wmFLLChK9XN9URRzrI0OhdmRzWdHW11FDBRQGX6zifggYwNuZ8VxdMafr6a8Qz1lKYo4wSCXNOTjA5Hx+SnpCxjbksWYVdlytb6oV51ldLpils/mcTVtNV1dpdT0URkke8cQBA259qjFi05cYrtSTVdK5kMcnE4l7TyGRyPfhWHhMJdhV22q2T6r+hTnWU1OqKWz/ALI/q6zTXWkj9mI6WEkhjjgOBG49FDGaevTJAWUUzXDkWub65Vp4TC1yNOqvnxttM3xtTux6+WkmiuZtNXqSlD5hJNMXANjM3FwDtJLjjPZsvXT2nbjT3imnq6UxxRu4iS5p3AOOR78KwcLGFotMpU1Pd9DZ6re4OGy2ZDtZWu5XGuh9lpnSQxx4yHNG5O/M+AXroqz1dumqZq2ExOc1rG5IORzPJS0hMKVYVfP5+/Uhedb9n+zpLYAbrKwsq6UwiIgCIiALHasogPkheUtJTzjE0EUmefEwFe2EwibXVGGk+6Of9B2n/ptJ/kt/RbMFFTU/7inij/gYAvfCytnOT7s1UIrsjAWURam4REQBERAEREAREQBERAEREAREQBERAEREAREQBERAEREAREQBERAEREAREQBERAEREAREQBERAEREAREQBERAEREAREQBERAEREAREQBERAEREAREQH//2Q=="/>
          <p:cNvSpPr>
            <a:spLocks noChangeAspect="1" noChangeArrowheads="1"/>
          </p:cNvSpPr>
          <p:nvPr/>
        </p:nvSpPr>
        <p:spPr bwMode="auto">
          <a:xfrm>
            <a:off x="155575" y="-465138"/>
            <a:ext cx="2076450" cy="981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0" name="Picture 6" descr="http://people.csail.mit.edu/nkushman/index_files/akamai-logo.jpg"/>
          <p:cNvPicPr>
            <a:picLocks noChangeAspect="1" noChangeArrowheads="1"/>
          </p:cNvPicPr>
          <p:nvPr/>
        </p:nvPicPr>
        <p:blipFill>
          <a:blip r:embed="rId36" cstate="print"/>
          <a:srcRect/>
          <a:stretch>
            <a:fillRect/>
          </a:stretch>
        </p:blipFill>
        <p:spPr bwMode="auto">
          <a:xfrm>
            <a:off x="1219200" y="3962400"/>
            <a:ext cx="838200" cy="396807"/>
          </a:xfrm>
          <a:prstGeom prst="rect">
            <a:avLst/>
          </a:prstGeom>
          <a:noFill/>
        </p:spPr>
      </p:pic>
      <p:pic>
        <p:nvPicPr>
          <p:cNvPr id="16392" name="Picture 8" descr="http://www.sfnblog.com/yahoo_logo_.jpg"/>
          <p:cNvPicPr>
            <a:picLocks noChangeAspect="1" noChangeArrowheads="1"/>
          </p:cNvPicPr>
          <p:nvPr/>
        </p:nvPicPr>
        <p:blipFill>
          <a:blip r:embed="rId37" cstate="print"/>
          <a:srcRect/>
          <a:stretch>
            <a:fillRect/>
          </a:stretch>
        </p:blipFill>
        <p:spPr bwMode="auto">
          <a:xfrm>
            <a:off x="533400" y="3657600"/>
            <a:ext cx="1023261" cy="266701"/>
          </a:xfrm>
          <a:prstGeom prst="rect">
            <a:avLst/>
          </a:prstGeom>
          <a:noFill/>
        </p:spPr>
      </p:pic>
      <p:sp>
        <p:nvSpPr>
          <p:cNvPr id="16394" name="AutoShape 10" descr="data:image/jpg;base64,/9j/4AAQSkZJRgABAQAAAQABAAD/2wCEAAkGBhQQDxANDhASFRUVEBQUFBYWFRIVFxYYGRAVFRQYGRUXHCYeGhojGhQSHzEgIycpLCwsFx4xNTAqNSY3LCwBCQoKDgwOGQ8PGDUfHCQ1NTUxMTUpNik1NTUpKjUvNSwpNjIpLDQpNSkwKSk1Mik0KS0sKTU1Li8pLSk1NTYuL//AABEIAHgA8AMBIgACEQEDEQH/xAAcAAEAAQUBAQAAAAAAAAAAAAAABgECBQcIBAP/xABJEAABAwIDBQMGCQgJBQAAAAABAAIDBBEFEiEGBzFBURMigRRUYXGRoRUWMjVSk7Gz0QgXI3J0ksHwJDNCg5SiwtLhNENVZIL/xAAZAQEAAwEBAAAAAAAAAAAAAAAAAwQFBgL/xAArEQEAAgAEBAILAAAAAAAAAAAAAQIDBBIxEUFxgRQiBQYTITIzNGGxwdH/2gAMAwEAAhEDEQA/AN4oiICIiAiIgIiICIiAiIgIiICIiAiIgIiICIiAiIgIiICIiAiIgIiICIiAqKqICIiAiIgIiICIiAiIgIiICIiAiol0FUQIgIrbqqCqIiAiIgIiICIiCMbSbxqLDpm09ZMWPcwPADHu7pJANwOoK+GCb08PrahlJSzl0j75R2cjb2aSdSLcAVp78or50h/Y2feyLCblfnyj/vPuXIOqgiIgIvFieMQ0zO1qZo4m/Se4NHqF+J9Sj0e9nCy7IK+K/U5wP3i2yCXIvNTYhHJGJopGPYRcPa4OaRz1Giw/5wcP/wDIUv1rPxQSFF8KSsZNG2aF7XscLtc03a4dQQsXV7a0UMjoZq2nY9ps5rpGgtPQhBm0Xjw3F4alna00rJWXLczHBwuOIuOawuJ7ycOpnGOauhDgbFoJeR68gNkEmXmxCuZBFJUSmzI2Oe82vZrRcmw9AWNwXbWjrTlpKuGR30Q6zv3HWPuVm3XzViH7HP8AdOQYD892FedO+ql/BTelqWyRslYbte0OaeoIuPcuIwuztnnWoaU/+tF921BZtDtCyjjDnAue85Yox8p7jwA6evkq4LDOGulq5AXvscjbBkQ+iDxJ6kqBYDXHEccdM7WOFrzGOQAOUH1km6rv62okpKGOmgcWuqHua5wNjkaLuAPK5IChw7a+NuTSzmX8JFcKY80xEz32iP2k2Kb0sNpnmOWtjzA2IZmfY+ksBCyWA7Y0ldfyOpjkI4tBs4etp1stGbtdzTcTpDXVM742ue5sbWBpJymxc4u9Nxb0KJ7S4PNgWKGKKY54i2SKQaEtOrbj3EcFMzXSmM181E91U4mWmLh2jbd+HgMzSPlM6g6hZgYpH2PlQeDHkz5hr3bX/kLy4dUiuoIpXNFp6ZjiOmeMEj3qB7uMRzOqcGqDdhz5NbEWdZ4HTk4dNVDNtFojlLSw8v4jL3xKx5qcOP3iefZP8G2hiqw4wl122uHCx14H1cfYsosVguz8dIHdlmJda5JHAXsAAAOJJ9JJWVUzNEREBERAREQc4flFfOsP7Gz72RYTcr8+Uf8AefdOWb/KK+dYf2Nn3sij+56qZFjVLJK9rGjtLucQ0D9E7iTog6vWL2lx1lDRz1snyYoy63U8GjxJA8VT400nnlN9bH+Khe+LFIqjBaplNPFIWmJ7gx7XEMErbkhp4ahBoDHtoKnFKvtZ3F8kjw2Ng4Nu6zWMHADUBTzEfyfaqKkdUNnjfI1md0QDuQu4NfwJHvWr6SIvkYwODS57QHE2AJcACTyA43W0DuSxa1zUxWt5xJb7EET2B26mwqpa9jiYXOAniv3XN4E25PA4HwXn3gYQKbEZ2R/1byJoj1jkGdn228FI/wAx1b5xRf4gf7Vld7OxklPhmF1MuV0kUQppnNOZp4uiObmPlD2IJruP2lBwWRsh/wCkfJf9Sxkb/qHgufcXr3VNTNUO1dLK9/i5xP8AFZfZna11HS4jTC/9JgbGLciHi5/dLgvtuw2f8uxalgIuxr+1k/UZ3j7SAPFBINtNpZMPoaXZ6lcY8sDX1bm6OfJIM5Zca2AIv14LGbvd1k2LtklbK2KJjspcQXXda9g0dARr6V5N60Tm41X5xxmuP1S0FvuXo2I2ArcShkloZo2tZJle0yvYb5QQcoHAjn6D0QeHbPY2fBqtsMj7kgSRSsJbcA2uObXAra+yO378SwHE4Kl2aeCjlBdzewxODXH06WKh9ZuQxG4E1RS3tpnqDe3ozBZTZvdzVYbDidRNLTujdhlQxwjlzm5ZdptbhoUGnl14+oMeCiRvFtA0j6gLkNdgw0fbYQyEcX0LW+2AWXm20pcGYjErM7cYQTc23+k1B6QtH+b/AIW0azCoprdvDHJa9s7GPtfjbMDZat3POy1dRGdD2I0/VfY/apRt3vQhwiSGKeCaTtWFzSzJYWdYg5iOoUGV+W2fWH663SPw8W8fb8YCyljp6SNwl7azQRE1mTs/7LW8+0PsWh5cT+GcVE2I1DIBK9rXPscrGjQNHHlzOnMrpnAcSp8Xo4a0wNcx4dZsrWPLbOyuB4jXKPctB78NnKeixFjaRjYxJCHvjbo1rsxGg5XAvZWWC6ToKRkUMcMWjGRtYzn3WtAbr6rarTWEzdlj2nnkjfAucP4qe7pat8uCUT5SSRGWgnm1r3Nb7gB4KC7PU3b46SOAqZZD6mkn7bKpmN6dXR+g5iMPMzbbQ3UFVAqq25wREQEREBERBoHf1s9U1GJQyU9NPK0UrQXMje8A9o/S4HHVa1+JVd5hVfUy/gusDXu8uMBkaxrYo3NaQLyl7pQ6xP0cjdB115LyY5jUsVTFEwgNPZd0i5kz1HZvAPItb3tPsQctfEqu8wqvqJPwWxNyux03lVZFX0kzIpaF8bu0jewHNIzQEjjofYtybVYtPAIfJYw9znSAttc2EZII6WdlJ9AK+lXikjcNNUzKZfJ2vGndzlotp0uUHO+2m56soZHmGJ9RBclr4wXOA5B7BqCOvBY47VYq+D4P7WqMeXJkyPLrcMt8ua3Ky6b2ZxKWeOV1SzI5szmhtrFrcrS0H06lfHAcbfPKY3FptE4usNWuFTJGAendYNEGh9g9zVXVzMlrI3wU4ILs4yvePotYdRe1rlb0222ZbWYXUULGj+p/RDo5gvGB4tA8VZDj8vwkaNzR2ZkeGOAPBlMxz2k9cz2kdQT0XvfXO8vZT525DTOkyWFy4SBt78bWPBByf8Sa7zCr+pl/Bbk3AbGyUwq62qhfG92WGMPaWuyjvPNjrYnIP/krZkeIONdJA6RrWsZGWssLyZg8ucCddMoGnpuvNim0Doq6mpmtJjcP0zspIaZCWwd7lqx/HjcIIbve3VOxG1dRZfKGtyvYSAJWjhZ3Jw9OhWl6IYnhEznRMqad/B3cdZ3ruC1wXUtfPIKuljZJZjxJnblab5GgjvHhx9yrW1jm1dLCJAGvbLmZYXdlaCLE6jwQcu/A2KYvUdq6GpnkdYZ3Nc1oHLvOAa0Lcuz+7Z2GYJiEZ/SVM9LJnyAn/tuyRs5nUn1kqX4xjUkVVHEwtDbQnKRcymSoMbwDyyNAdp9LXRWbZ49LSMbLC0EBk7pBlJIDYrtIt0eWkjpdBy78Sq7zCq+pl/BdbYDGW0dMxwIIp4gQRYgiMXBHVfLaOukhpjLE5rSCLk5b5eLsubQusDYHishRzZ42SC5zMa7UWOoB1HL1INeVGG/BmMR1fCnqCWF3Jjn8j0GYAr2b2tgDitKwwECeEl0d9A8Ed5l+V7Cx6qa1+HsnjdDMwPY4WIPBeTBcMkpw6J0xkjFuyzfLaPoud/aHCx4+tRUpomYjaV/MZjxNK2v8dY4dYjbvDm7B8exjBA+mjimjaXXLJIXPaHc3NNrewquF7EYnjlZ5RUMlAe4dpPK0sa1vRoIF9OAGi6jsllKoMFIIsLw4MZ3Y4IQ1l+JsLDxJ18Vgt2ezToWPrpxaSbgDxawnN7STfwCkFRs928/bVT87GOBiitZgNvlO+k73BZloUWjVbVPJfjMeywLYNJ99uGqem0f1VERSqCqIiAiIgIiILDECQ4gXHA2Fx4o6IEgkC44GwuPUVeiC0sTILWtorkQWhqo2IC5AAubmwAur0QW9mONgqGIXzWF7WvYXt61eiCwxC+awvyNtfahjHQcuQ5cFeiC3KqGIEhxAuOBsLjxV6ILDECQSBccD09XRVdGDxH881ciCx8QcLOAI6EAhXAKqICIiAiIgIiICoqogIiICIiAiIgIiICIiAiIgIiICIiAiIgIiICIiAiIgIiICIiAiIgIiICIiAiIgIiICIiAiIgIiICIiAiIgIiICIiAiIgIiICIiAiIgIiIP/9k="/>
          <p:cNvSpPr>
            <a:spLocks noChangeAspect="1" noChangeArrowheads="1"/>
          </p:cNvSpPr>
          <p:nvPr/>
        </p:nvSpPr>
        <p:spPr bwMode="auto">
          <a:xfrm>
            <a:off x="155575" y="-350838"/>
            <a:ext cx="1466850" cy="7334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6" name="Picture 12" descr="http://www.cdnevangelist.com/wp-content/uploads/2009/01/level3-logo-300x150.jpg"/>
          <p:cNvPicPr>
            <a:picLocks noChangeAspect="1" noChangeArrowheads="1"/>
          </p:cNvPicPr>
          <p:nvPr/>
        </p:nvPicPr>
        <p:blipFill>
          <a:blip r:embed="rId38" cstate="print"/>
          <a:srcRect/>
          <a:stretch>
            <a:fillRect/>
          </a:stretch>
        </p:blipFill>
        <p:spPr bwMode="auto">
          <a:xfrm>
            <a:off x="1143000" y="4572000"/>
            <a:ext cx="723900" cy="361950"/>
          </a:xfrm>
          <a:prstGeom prst="rect">
            <a:avLst/>
          </a:prstGeom>
          <a:noFill/>
        </p:spPr>
      </p:pic>
    </p:spTree>
    <p:extLst>
      <p:ext uri="{BB962C8B-B14F-4D97-AF65-F5344CB8AC3E}">
        <p14:creationId xmlns:p14="http://schemas.microsoft.com/office/powerpoint/2010/main" xmlns="" val="2765076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2514600" y="3657600"/>
            <a:ext cx="4191000" cy="259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609600"/>
            <a:ext cx="8229600" cy="884238"/>
          </a:xfrm>
        </p:spPr>
        <p:txBody>
          <a:bodyPr>
            <a:normAutofit/>
          </a:bodyPr>
          <a:lstStyle/>
          <a:p>
            <a:r>
              <a:rPr lang="en-US" sz="3200" dirty="0" smtClean="0"/>
              <a:t>Content/Application Market Opportunity</a:t>
            </a:r>
            <a:endParaRPr lang="en-US" sz="3200" dirty="0"/>
          </a:p>
        </p:txBody>
      </p:sp>
      <p:grpSp>
        <p:nvGrpSpPr>
          <p:cNvPr id="2051" name="Group 26"/>
          <p:cNvGrpSpPr>
            <a:grpSpLocks/>
          </p:cNvGrpSpPr>
          <p:nvPr/>
        </p:nvGrpSpPr>
        <p:grpSpPr bwMode="auto">
          <a:xfrm>
            <a:off x="152400" y="1387475"/>
            <a:ext cx="8655050" cy="288925"/>
            <a:chOff x="310" y="1354"/>
            <a:chExt cx="5689" cy="183"/>
          </a:xfrm>
        </p:grpSpPr>
        <p:sp>
          <p:nvSpPr>
            <p:cNvPr id="2052" name="AutoShape 4"/>
            <p:cNvSpPr>
              <a:spLocks noChangeArrowheads="1"/>
            </p:cNvSpPr>
            <p:nvPr/>
          </p:nvSpPr>
          <p:spPr bwMode="auto">
            <a:xfrm>
              <a:off x="4081" y="1354"/>
              <a:ext cx="1918" cy="183"/>
            </a:xfrm>
            <a:prstGeom prst="homePlate">
              <a:avLst>
                <a:gd name="adj" fmla="val 44883"/>
              </a:avLst>
            </a:prstGeom>
            <a:solidFill>
              <a:srgbClr val="EAEAEA"/>
            </a:solidFill>
            <a:ln w="9525" algn="ctr">
              <a:solidFill>
                <a:schemeClr val="tx2"/>
              </a:solidFill>
              <a:miter lim="800000"/>
              <a:headEnd/>
              <a:tailEnd/>
            </a:ln>
          </p:spPr>
          <p:txBody>
            <a:bodyPr vert="horz" wrap="none" lIns="49505" tIns="49505" rIns="49505" bIns="4950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smtClean="0">
                  <a:ln>
                    <a:noFill/>
                  </a:ln>
                  <a:solidFill>
                    <a:srgbClr val="003966"/>
                  </a:solidFill>
                  <a:effectLst/>
                  <a:latin typeface="Arial" pitchFamily="34" charset="0"/>
                </a:rPr>
                <a:t>Content Consumption</a:t>
              </a:r>
              <a:endParaRPr kumimoji="0" lang="en-US" sz="1800" b="0" i="0" u="none" strike="noStrike" cap="none" normalizeH="0" baseline="0" smtClean="0">
                <a:ln>
                  <a:noFill/>
                </a:ln>
                <a:solidFill>
                  <a:schemeClr val="tx1"/>
                </a:solidFill>
                <a:effectLst/>
                <a:latin typeface="Arial" pitchFamily="34" charset="0"/>
              </a:endParaRPr>
            </a:p>
          </p:txBody>
        </p:sp>
        <p:sp>
          <p:nvSpPr>
            <p:cNvPr id="2053" name="AutoShape 5"/>
            <p:cNvSpPr>
              <a:spLocks noChangeArrowheads="1"/>
            </p:cNvSpPr>
            <p:nvPr/>
          </p:nvSpPr>
          <p:spPr bwMode="auto">
            <a:xfrm>
              <a:off x="2594" y="1354"/>
              <a:ext cx="1581" cy="183"/>
            </a:xfrm>
            <a:prstGeom prst="homePlate">
              <a:avLst>
                <a:gd name="adj" fmla="val 36997"/>
              </a:avLst>
            </a:prstGeom>
            <a:solidFill>
              <a:srgbClr val="EAEAEA"/>
            </a:solidFill>
            <a:ln w="9525" algn="ctr">
              <a:solidFill>
                <a:schemeClr val="tx2"/>
              </a:solidFill>
              <a:miter lim="800000"/>
              <a:headEnd/>
              <a:tailEnd/>
            </a:ln>
          </p:spPr>
          <p:txBody>
            <a:bodyPr vert="horz" wrap="none" lIns="49505" tIns="49505" rIns="49505" bIns="4950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smtClean="0">
                  <a:ln>
                    <a:noFill/>
                  </a:ln>
                  <a:solidFill>
                    <a:srgbClr val="003966"/>
                  </a:solidFill>
                  <a:effectLst/>
                  <a:latin typeface="Arial" pitchFamily="34" charset="0"/>
                </a:rPr>
                <a:t>Content Purchase</a:t>
              </a:r>
              <a:endParaRPr kumimoji="0" lang="en-US" sz="1800" b="0" i="0" u="none" strike="noStrike" cap="none" normalizeH="0" baseline="0" smtClean="0">
                <a:ln>
                  <a:noFill/>
                </a:ln>
                <a:solidFill>
                  <a:schemeClr val="tx1"/>
                </a:solidFill>
                <a:effectLst/>
                <a:latin typeface="Arial" pitchFamily="34" charset="0"/>
              </a:endParaRPr>
            </a:p>
          </p:txBody>
        </p:sp>
        <p:sp>
          <p:nvSpPr>
            <p:cNvPr id="2054" name="AutoShape 6"/>
            <p:cNvSpPr>
              <a:spLocks noChangeArrowheads="1"/>
            </p:cNvSpPr>
            <p:nvPr/>
          </p:nvSpPr>
          <p:spPr bwMode="auto">
            <a:xfrm>
              <a:off x="310" y="1354"/>
              <a:ext cx="2413" cy="183"/>
            </a:xfrm>
            <a:prstGeom prst="homePlate">
              <a:avLst>
                <a:gd name="adj" fmla="val 56467"/>
              </a:avLst>
            </a:prstGeom>
            <a:solidFill>
              <a:srgbClr val="EAEAEA"/>
            </a:solidFill>
            <a:ln w="9525" algn="ctr">
              <a:solidFill>
                <a:schemeClr val="tx2"/>
              </a:solidFill>
              <a:miter lim="800000"/>
              <a:headEnd/>
              <a:tailEnd/>
            </a:ln>
          </p:spPr>
          <p:txBody>
            <a:bodyPr vert="horz" wrap="none" lIns="49505" tIns="49505" rIns="49505" bIns="4950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3966"/>
                  </a:solidFill>
                  <a:effectLst/>
                  <a:latin typeface="Arial" pitchFamily="34" charset="0"/>
                </a:rPr>
                <a:t>Content Creation</a:t>
              </a:r>
              <a:endParaRPr kumimoji="0" lang="en-US" sz="1800" b="0" i="0" u="none" strike="noStrike" cap="none" normalizeH="0" baseline="0" dirty="0" smtClean="0">
                <a:ln>
                  <a:noFill/>
                </a:ln>
                <a:solidFill>
                  <a:schemeClr val="tx1"/>
                </a:solidFill>
                <a:effectLst/>
                <a:latin typeface="Arial" pitchFamily="34" charset="0"/>
              </a:endParaRPr>
            </a:p>
          </p:txBody>
        </p:sp>
      </p:grpSp>
      <p:pic>
        <p:nvPicPr>
          <p:cNvPr id="2055" name="Picture 7" descr="itunes-06-3"/>
          <p:cNvPicPr>
            <a:picLocks noChangeAspect="1" noChangeArrowheads="1"/>
          </p:cNvPicPr>
          <p:nvPr/>
        </p:nvPicPr>
        <p:blipFill>
          <a:blip r:embed="rId3" cstate="print"/>
          <a:srcRect/>
          <a:stretch>
            <a:fillRect/>
          </a:stretch>
        </p:blipFill>
        <p:spPr bwMode="auto">
          <a:xfrm>
            <a:off x="5116513" y="1901825"/>
            <a:ext cx="1422400" cy="906463"/>
          </a:xfrm>
          <a:prstGeom prst="rect">
            <a:avLst/>
          </a:prstGeom>
          <a:noFill/>
          <a:ln w="9525">
            <a:solidFill>
              <a:schemeClr val="folHlink"/>
            </a:solidFill>
            <a:miter lim="800000"/>
            <a:headEnd/>
            <a:tailEnd/>
          </a:ln>
        </p:spPr>
      </p:pic>
      <p:sp>
        <p:nvSpPr>
          <p:cNvPr id="2056" name="Rectangle 8"/>
          <p:cNvSpPr>
            <a:spLocks noChangeArrowheads="1"/>
          </p:cNvSpPr>
          <p:nvPr/>
        </p:nvSpPr>
        <p:spPr bwMode="auto">
          <a:xfrm>
            <a:off x="5035550" y="2868613"/>
            <a:ext cx="1673225" cy="736600"/>
          </a:xfrm>
          <a:prstGeom prst="rect">
            <a:avLst/>
          </a:prstGeom>
          <a:solidFill>
            <a:schemeClr val="bg1"/>
          </a:solidFill>
          <a:ln w="19050">
            <a:noFill/>
            <a:miter lim="800000"/>
            <a:headEnd/>
            <a:tailEnd/>
          </a:ln>
        </p:spPr>
        <p:txBody>
          <a:bodyPr vert="horz" wrap="square" lIns="49496" tIns="49496" rIns="49496" bIns="4949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10 billion+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smtClean="0">
                <a:ln>
                  <a:noFill/>
                </a:ln>
                <a:solidFill>
                  <a:schemeClr val="tx1"/>
                </a:solidFill>
                <a:effectLst/>
                <a:latin typeface="Arial" pitchFamily="34" charset="0"/>
              </a:rPr>
              <a:t>songs sold on Apple iTunes</a:t>
            </a:r>
            <a:endParaRPr kumimoji="0" lang="en-US" sz="1800" b="0" i="0" u="none" strike="noStrike" cap="none" normalizeH="0" baseline="0" dirty="0" smtClean="0">
              <a:ln>
                <a:noFill/>
              </a:ln>
              <a:solidFill>
                <a:schemeClr val="tx1"/>
              </a:solidFill>
              <a:effectLst/>
              <a:latin typeface="Arial" pitchFamily="34" charset="0"/>
            </a:endParaRPr>
          </a:p>
        </p:txBody>
      </p:sp>
      <p:pic>
        <p:nvPicPr>
          <p:cNvPr id="2057" name="Picture 9"/>
          <p:cNvPicPr>
            <a:picLocks noChangeAspect="1" noChangeArrowheads="1"/>
          </p:cNvPicPr>
          <p:nvPr/>
        </p:nvPicPr>
        <p:blipFill>
          <a:blip r:embed="rId4" cstate="print"/>
          <a:srcRect/>
          <a:stretch>
            <a:fillRect/>
          </a:stretch>
        </p:blipFill>
        <p:spPr bwMode="auto">
          <a:xfrm>
            <a:off x="552450" y="1816100"/>
            <a:ext cx="1287463" cy="649288"/>
          </a:xfrm>
          <a:prstGeom prst="rect">
            <a:avLst/>
          </a:prstGeom>
          <a:noFill/>
          <a:ln w="12700">
            <a:solidFill>
              <a:schemeClr val="folHlink"/>
            </a:solidFill>
            <a:miter lim="800000"/>
            <a:headEnd/>
            <a:tailEnd/>
          </a:ln>
        </p:spPr>
      </p:pic>
      <p:sp>
        <p:nvSpPr>
          <p:cNvPr id="2058" name="Rectangle 10"/>
          <p:cNvSpPr>
            <a:spLocks noChangeArrowheads="1"/>
          </p:cNvSpPr>
          <p:nvPr/>
        </p:nvSpPr>
        <p:spPr bwMode="auto">
          <a:xfrm>
            <a:off x="271463" y="2516188"/>
            <a:ext cx="1843087" cy="811212"/>
          </a:xfrm>
          <a:prstGeom prst="rect">
            <a:avLst/>
          </a:prstGeom>
          <a:solidFill>
            <a:schemeClr val="bg1"/>
          </a:solidFill>
          <a:ln w="19050">
            <a:noFill/>
            <a:miter lim="800000"/>
            <a:headEnd/>
            <a:tailEnd/>
          </a:ln>
        </p:spPr>
        <p:txBody>
          <a:bodyPr vert="horz" wrap="square" lIns="49496" tIns="49496" rIns="49496" bIns="4949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20 hours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chemeClr val="tx1"/>
                </a:solidFill>
                <a:effectLst/>
                <a:latin typeface="Arial" pitchFamily="34" charset="0"/>
              </a:rPr>
              <a:t>of YouTube videos uploaded every minute</a:t>
            </a:r>
            <a:endParaRPr kumimoji="0" lang="en-US" sz="1800" b="0" i="0" u="none" strike="noStrike" cap="none" normalizeH="0" baseline="0" smtClean="0">
              <a:ln>
                <a:noFill/>
              </a:ln>
              <a:solidFill>
                <a:schemeClr val="tx1"/>
              </a:solidFill>
              <a:effectLst/>
              <a:latin typeface="Arial" pitchFamily="34" charset="0"/>
            </a:endParaRPr>
          </a:p>
        </p:txBody>
      </p:sp>
      <p:sp>
        <p:nvSpPr>
          <p:cNvPr id="2059" name="Rectangle 11"/>
          <p:cNvSpPr>
            <a:spLocks noChangeArrowheads="1"/>
          </p:cNvSpPr>
          <p:nvPr/>
        </p:nvSpPr>
        <p:spPr bwMode="auto">
          <a:xfrm>
            <a:off x="368300" y="5216525"/>
            <a:ext cx="1844675" cy="787400"/>
          </a:xfrm>
          <a:prstGeom prst="rect">
            <a:avLst/>
          </a:prstGeom>
          <a:solidFill>
            <a:schemeClr val="bg1"/>
          </a:solidFill>
          <a:ln w="19050">
            <a:noFill/>
            <a:miter lim="800000"/>
            <a:headEnd/>
            <a:tailEnd/>
          </a:ln>
        </p:spPr>
        <p:txBody>
          <a:bodyPr vert="horz" wrap="square" lIns="49496" tIns="49496" rIns="49496" bIns="4949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15 billion+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chemeClr val="tx1"/>
                </a:solidFill>
                <a:effectLst/>
                <a:latin typeface="Arial" pitchFamily="34" charset="0"/>
              </a:rPr>
              <a:t>photos uploaded on Facebook</a:t>
            </a:r>
            <a:endParaRPr kumimoji="0" lang="en-US" sz="1800" b="0" i="0" u="none" strike="noStrike" cap="none" normalizeH="0" baseline="0" smtClean="0">
              <a:ln>
                <a:noFill/>
              </a:ln>
              <a:solidFill>
                <a:schemeClr val="tx1"/>
              </a:solidFill>
              <a:effectLst/>
              <a:latin typeface="Arial" pitchFamily="34" charset="0"/>
            </a:endParaRPr>
          </a:p>
        </p:txBody>
      </p:sp>
      <p:pic>
        <p:nvPicPr>
          <p:cNvPr id="2060" name="Picture 12"/>
          <p:cNvPicPr>
            <a:picLocks noChangeAspect="1" noChangeArrowheads="1"/>
          </p:cNvPicPr>
          <p:nvPr/>
        </p:nvPicPr>
        <p:blipFill>
          <a:blip r:embed="rId5" cstate="print"/>
          <a:srcRect/>
          <a:stretch>
            <a:fillRect/>
          </a:stretch>
        </p:blipFill>
        <p:spPr bwMode="auto">
          <a:xfrm>
            <a:off x="468313" y="3962400"/>
            <a:ext cx="1644650" cy="1184275"/>
          </a:xfrm>
          <a:prstGeom prst="rect">
            <a:avLst/>
          </a:prstGeom>
          <a:noFill/>
          <a:ln w="9525" algn="ctr">
            <a:solidFill>
              <a:schemeClr val="folHlink"/>
            </a:solidFill>
            <a:miter lim="800000"/>
            <a:headEnd/>
            <a:tailEnd/>
          </a:ln>
        </p:spPr>
      </p:pic>
      <p:sp>
        <p:nvSpPr>
          <p:cNvPr id="2061" name="Rectangle 13"/>
          <p:cNvSpPr>
            <a:spLocks noChangeArrowheads="1"/>
          </p:cNvSpPr>
          <p:nvPr/>
        </p:nvSpPr>
        <p:spPr bwMode="auto">
          <a:xfrm>
            <a:off x="6781800" y="2970213"/>
            <a:ext cx="2116138" cy="944562"/>
          </a:xfrm>
          <a:prstGeom prst="rect">
            <a:avLst/>
          </a:prstGeom>
          <a:solidFill>
            <a:schemeClr val="bg1"/>
          </a:solidFill>
          <a:ln w="19050">
            <a:noFill/>
            <a:miter lim="800000"/>
            <a:headEnd/>
            <a:tailEnd/>
          </a:ln>
        </p:spPr>
        <p:txBody>
          <a:bodyPr vert="horz" wrap="square" lIns="49496" tIns="49496" rIns="49496" bIns="4949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6.4 billion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smtClean="0">
                <a:ln>
                  <a:noFill/>
                </a:ln>
                <a:solidFill>
                  <a:schemeClr val="tx1"/>
                </a:solidFill>
                <a:effectLst/>
                <a:latin typeface="Arial" pitchFamily="34" charset="0"/>
              </a:rPr>
              <a:t>videos watched on Google video properties monthly (including YouTube)</a:t>
            </a:r>
            <a:endParaRPr kumimoji="0" lang="en-US" sz="1800" b="0" i="0" u="none" strike="noStrike" cap="none" normalizeH="0" baseline="0" dirty="0" smtClean="0">
              <a:ln>
                <a:noFill/>
              </a:ln>
              <a:solidFill>
                <a:schemeClr val="tx1"/>
              </a:solidFill>
              <a:effectLst/>
              <a:latin typeface="Arial" pitchFamily="34" charset="0"/>
            </a:endParaRPr>
          </a:p>
        </p:txBody>
      </p:sp>
      <p:sp>
        <p:nvSpPr>
          <p:cNvPr id="2062" name="AutoShape 14" descr="images%3Fq%3Dgoogle%2Bvideo%26hl%3Den%26rlz%3D1C1GGLS_enUS318US318%26sa%3DN%26um%3D1&amp;ei=YKPKSZeHOanrlQfT_dzRCQ"/>
          <p:cNvSpPr>
            <a:spLocks noChangeAspect="1" noChangeArrowheads="1"/>
          </p:cNvSpPr>
          <p:nvPr/>
        </p:nvSpPr>
        <p:spPr bwMode="auto">
          <a:xfrm>
            <a:off x="4740275" y="3016250"/>
            <a:ext cx="334962" cy="323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2063" name="Picture 15" descr="google_video%255B1%255D"/>
          <p:cNvPicPr>
            <a:picLocks noChangeAspect="1" noChangeArrowheads="1"/>
          </p:cNvPicPr>
          <p:nvPr/>
        </p:nvPicPr>
        <p:blipFill>
          <a:blip r:embed="rId6" cstate="print"/>
          <a:srcRect/>
          <a:stretch>
            <a:fillRect/>
          </a:stretch>
        </p:blipFill>
        <p:spPr bwMode="auto">
          <a:xfrm>
            <a:off x="6877050" y="1755775"/>
            <a:ext cx="1733550" cy="1112838"/>
          </a:xfrm>
          <a:prstGeom prst="rect">
            <a:avLst/>
          </a:prstGeom>
          <a:noFill/>
          <a:ln w="9525">
            <a:solidFill>
              <a:schemeClr val="folHlink"/>
            </a:solidFill>
            <a:miter lim="800000"/>
            <a:headEnd/>
            <a:tailEnd/>
          </a:ln>
        </p:spPr>
      </p:pic>
      <p:sp>
        <p:nvSpPr>
          <p:cNvPr id="2064" name="Rectangle 18"/>
          <p:cNvSpPr>
            <a:spLocks noChangeArrowheads="1"/>
          </p:cNvSpPr>
          <p:nvPr/>
        </p:nvSpPr>
        <p:spPr bwMode="auto">
          <a:xfrm>
            <a:off x="6765925" y="5407025"/>
            <a:ext cx="1843088" cy="787400"/>
          </a:xfrm>
          <a:prstGeom prst="rect">
            <a:avLst/>
          </a:prstGeom>
          <a:solidFill>
            <a:schemeClr val="bg1"/>
          </a:solidFill>
          <a:ln w="19050">
            <a:noFill/>
            <a:miter lim="800000"/>
            <a:headEnd/>
            <a:tailEnd/>
          </a:ln>
        </p:spPr>
        <p:txBody>
          <a:bodyPr vert="horz" wrap="square" lIns="49496" tIns="49496" rIns="49496" bIns="4949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33 million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chemeClr val="tx1"/>
                </a:solidFill>
                <a:effectLst/>
                <a:latin typeface="Arial" pitchFamily="34" charset="0"/>
              </a:rPr>
              <a:t>audience for online radio (e.g. Pandora)</a:t>
            </a:r>
            <a:r>
              <a:rPr kumimoji="0" lang="en-US" sz="1300" b="0" i="1" u="none" strike="noStrike" cap="none" normalizeH="0" baseline="0" smtClean="0">
                <a:ln>
                  <a:noFill/>
                </a:ln>
                <a:solidFill>
                  <a:schemeClr val="tx1"/>
                </a:solidFill>
                <a:effectLst/>
                <a:latin typeface="Arial" pitchFamily="34" charset="0"/>
              </a:rPr>
              <a:t> </a:t>
            </a:r>
            <a:endParaRPr kumimoji="0" lang="en-US" sz="1800" b="0" i="0" u="none" strike="noStrike" cap="none" normalizeH="0" baseline="0" smtClean="0">
              <a:ln>
                <a:noFill/>
              </a:ln>
              <a:solidFill>
                <a:schemeClr val="tx1"/>
              </a:solidFill>
              <a:effectLst/>
              <a:latin typeface="Arial" pitchFamily="34" charset="0"/>
            </a:endParaRPr>
          </a:p>
        </p:txBody>
      </p:sp>
      <p:pic>
        <p:nvPicPr>
          <p:cNvPr id="2065" name="Picture 19" descr="pandora"/>
          <p:cNvPicPr>
            <a:picLocks noChangeAspect="1" noChangeArrowheads="1"/>
          </p:cNvPicPr>
          <p:nvPr/>
        </p:nvPicPr>
        <p:blipFill>
          <a:blip r:embed="rId7" cstate="print"/>
          <a:srcRect/>
          <a:stretch>
            <a:fillRect/>
          </a:stretch>
        </p:blipFill>
        <p:spPr bwMode="auto">
          <a:xfrm>
            <a:off x="6856413" y="4157662"/>
            <a:ext cx="1662112" cy="1179513"/>
          </a:xfrm>
          <a:prstGeom prst="rect">
            <a:avLst/>
          </a:prstGeom>
          <a:noFill/>
          <a:ln w="9525">
            <a:solidFill>
              <a:schemeClr val="folHlink"/>
            </a:solidFill>
            <a:miter lim="800000"/>
            <a:headEnd/>
            <a:tailEnd/>
          </a:ln>
        </p:spPr>
      </p:pic>
      <p:pic>
        <p:nvPicPr>
          <p:cNvPr id="2066" name="Picture 20"/>
          <p:cNvPicPr>
            <a:picLocks noChangeAspect="1" noChangeArrowheads="1"/>
          </p:cNvPicPr>
          <p:nvPr/>
        </p:nvPicPr>
        <p:blipFill>
          <a:blip r:embed="rId8" cstate="print"/>
          <a:srcRect/>
          <a:stretch>
            <a:fillRect/>
          </a:stretch>
        </p:blipFill>
        <p:spPr bwMode="auto">
          <a:xfrm>
            <a:off x="2743200" y="4114800"/>
            <a:ext cx="1979613" cy="1019175"/>
          </a:xfrm>
          <a:prstGeom prst="rect">
            <a:avLst/>
          </a:prstGeom>
          <a:noFill/>
          <a:ln w="19050" algn="ctr">
            <a:solidFill>
              <a:schemeClr val="folHlink"/>
            </a:solidFill>
            <a:miter lim="800000"/>
            <a:headEnd/>
            <a:tailEnd/>
          </a:ln>
        </p:spPr>
      </p:pic>
      <p:sp>
        <p:nvSpPr>
          <p:cNvPr id="2067" name="Rectangle 21"/>
          <p:cNvSpPr>
            <a:spLocks noChangeArrowheads="1"/>
          </p:cNvSpPr>
          <p:nvPr/>
        </p:nvSpPr>
        <p:spPr bwMode="auto">
          <a:xfrm>
            <a:off x="2879725" y="5216525"/>
            <a:ext cx="1673225" cy="787400"/>
          </a:xfrm>
          <a:prstGeom prst="rect">
            <a:avLst/>
          </a:prstGeom>
          <a:solidFill>
            <a:schemeClr val="bg1"/>
          </a:solidFill>
          <a:ln w="19050">
            <a:noFill/>
            <a:miter lim="800000"/>
            <a:headEnd/>
            <a:tailEnd/>
          </a:ln>
        </p:spPr>
        <p:txBody>
          <a:bodyPr vert="horz" wrap="square" lIns="49496" tIns="49496" rIns="49496" bIns="4949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3 billion+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smtClean="0">
                <a:ln>
                  <a:noFill/>
                </a:ln>
                <a:solidFill>
                  <a:schemeClr val="tx1"/>
                </a:solidFill>
                <a:effectLst/>
                <a:latin typeface="Arial" pitchFamily="34" charset="0"/>
              </a:rPr>
              <a:t>apps downloaded on Apple App Store</a:t>
            </a:r>
            <a:r>
              <a:rPr kumimoji="0" lang="en-US" sz="1300" b="0" i="1" u="none" strike="noStrike" cap="none" normalizeH="0" baseline="0" dirty="0" smtClean="0">
                <a:ln>
                  <a:noFill/>
                </a:ln>
                <a:solidFill>
                  <a:schemeClr val="tx1"/>
                </a:solidFill>
                <a:effectLst/>
                <a:latin typeface="Arial"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pic>
        <p:nvPicPr>
          <p:cNvPr id="2068" name="Picture 36"/>
          <p:cNvPicPr>
            <a:picLocks noChangeAspect="1" noChangeArrowheads="1"/>
          </p:cNvPicPr>
          <p:nvPr/>
        </p:nvPicPr>
        <p:blipFill>
          <a:blip r:embed="rId9" cstate="print"/>
          <a:srcRect/>
          <a:stretch>
            <a:fillRect/>
          </a:stretch>
        </p:blipFill>
        <p:spPr bwMode="auto">
          <a:xfrm>
            <a:off x="5029200" y="4114800"/>
            <a:ext cx="1449388" cy="803275"/>
          </a:xfrm>
          <a:prstGeom prst="rect">
            <a:avLst/>
          </a:prstGeom>
          <a:noFill/>
          <a:ln w="9525" algn="ctr">
            <a:solidFill>
              <a:schemeClr val="folHlink"/>
            </a:solidFill>
            <a:miter lim="800000"/>
            <a:headEnd/>
            <a:tailEnd/>
          </a:ln>
        </p:spPr>
      </p:pic>
      <p:sp>
        <p:nvSpPr>
          <p:cNvPr id="2069" name="Rectangle 21"/>
          <p:cNvSpPr>
            <a:spLocks noChangeArrowheads="1"/>
          </p:cNvSpPr>
          <p:nvPr/>
        </p:nvSpPr>
        <p:spPr bwMode="auto">
          <a:xfrm>
            <a:off x="4953000" y="5029200"/>
            <a:ext cx="1673225" cy="787400"/>
          </a:xfrm>
          <a:prstGeom prst="rect">
            <a:avLst/>
          </a:prstGeom>
          <a:solidFill>
            <a:schemeClr val="bg1"/>
          </a:solidFill>
          <a:ln w="19050">
            <a:noFill/>
            <a:miter lim="800000"/>
            <a:headEnd/>
            <a:tailEnd/>
          </a:ln>
        </p:spPr>
        <p:txBody>
          <a:bodyPr vert="horz" wrap="square" lIns="49496" tIns="49496" rIns="49496" bIns="4949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1 billion+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smtClean="0">
                <a:ln>
                  <a:noFill/>
                </a:ln>
                <a:solidFill>
                  <a:schemeClr val="tx1"/>
                </a:solidFill>
                <a:effectLst/>
                <a:latin typeface="Arial" pitchFamily="34" charset="0"/>
              </a:rPr>
              <a:t>apps downloaded on Android Marketplace</a:t>
            </a:r>
            <a:r>
              <a:rPr kumimoji="0" lang="en-US" sz="1300" b="0" i="1" u="none" strike="noStrike" cap="none" normalizeH="0" baseline="0" dirty="0" smtClean="0">
                <a:ln>
                  <a:noFill/>
                </a:ln>
                <a:solidFill>
                  <a:schemeClr val="tx1"/>
                </a:solidFill>
                <a:effectLst/>
                <a:latin typeface="Arial"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pic>
        <p:nvPicPr>
          <p:cNvPr id="2070" name="Picture 38"/>
          <p:cNvPicPr>
            <a:picLocks noChangeAspect="1" noChangeArrowheads="1"/>
          </p:cNvPicPr>
          <p:nvPr/>
        </p:nvPicPr>
        <p:blipFill>
          <a:blip r:embed="rId10" cstate="print"/>
          <a:srcRect/>
          <a:stretch>
            <a:fillRect/>
          </a:stretch>
        </p:blipFill>
        <p:spPr bwMode="auto">
          <a:xfrm>
            <a:off x="2209800" y="2133600"/>
            <a:ext cx="1092200" cy="604838"/>
          </a:xfrm>
          <a:prstGeom prst="rect">
            <a:avLst/>
          </a:prstGeom>
          <a:noFill/>
          <a:ln w="9525" algn="ctr">
            <a:solidFill>
              <a:schemeClr val="folHlink"/>
            </a:solidFill>
            <a:miter lim="800000"/>
            <a:headEnd/>
            <a:tailEnd/>
          </a:ln>
        </p:spPr>
      </p:pic>
      <p:sp>
        <p:nvSpPr>
          <p:cNvPr id="2071" name="Rectangle 21"/>
          <p:cNvSpPr>
            <a:spLocks noChangeArrowheads="1"/>
          </p:cNvSpPr>
          <p:nvPr/>
        </p:nvSpPr>
        <p:spPr bwMode="auto">
          <a:xfrm>
            <a:off x="1933575" y="2736850"/>
            <a:ext cx="1673225" cy="787400"/>
          </a:xfrm>
          <a:prstGeom prst="rect">
            <a:avLst/>
          </a:prstGeom>
          <a:solidFill>
            <a:schemeClr val="bg1"/>
          </a:solidFill>
          <a:ln w="19050">
            <a:noFill/>
            <a:miter lim="800000"/>
            <a:headEnd/>
            <a:tailEnd/>
          </a:ln>
        </p:spPr>
        <p:txBody>
          <a:bodyPr vert="horz" wrap="square" lIns="49496" tIns="49496" rIns="49496" bIns="4949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70 thousand+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chemeClr val="tx1"/>
                </a:solidFill>
                <a:effectLst/>
                <a:latin typeface="Arial" pitchFamily="34" charset="0"/>
              </a:rPr>
              <a:t>apps available on Android Marketplace</a:t>
            </a:r>
            <a:r>
              <a:rPr kumimoji="0" lang="en-US" sz="1300" b="0" i="1" u="none" strike="noStrike" cap="none" normalizeH="0" baseline="0" smtClean="0">
                <a:ln>
                  <a:noFill/>
                </a:ln>
                <a:solidFill>
                  <a:schemeClr val="tx1"/>
                </a:solidFill>
                <a:effectLst/>
                <a:latin typeface="Arial" pitchFamily="34"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2072" name="Text Box 40"/>
          <p:cNvSpPr txBox="1">
            <a:spLocks noChangeArrowheads="1"/>
          </p:cNvSpPr>
          <p:nvPr/>
        </p:nvSpPr>
        <p:spPr bwMode="auto">
          <a:xfrm>
            <a:off x="488950" y="6675438"/>
            <a:ext cx="2514600" cy="182562"/>
          </a:xfrm>
          <a:prstGeom prst="rect">
            <a:avLst/>
          </a:prstGeom>
          <a:noFill/>
          <a:ln w="9525">
            <a:noFill/>
            <a:miter lim="800000"/>
            <a:headEnd/>
            <a:tailEnd/>
          </a:ln>
        </p:spPr>
        <p:txBody>
          <a:bodyPr vert="horz" wrap="none" lIns="0" tIns="0" rIns="0" bIns="27432"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D345B"/>
                </a:solidFill>
                <a:effectLst/>
                <a:latin typeface="Arial" pitchFamily="34" charset="0"/>
              </a:rPr>
              <a:t>Sources: </a:t>
            </a:r>
            <a:r>
              <a:rPr kumimoji="0" lang="en-US" sz="800" b="0" i="0" u="none" strike="noStrike" cap="none" normalizeH="0" baseline="0" dirty="0" err="1" smtClean="0">
                <a:ln>
                  <a:noFill/>
                </a:ln>
                <a:solidFill>
                  <a:srgbClr val="0D345B"/>
                </a:solidFill>
                <a:effectLst/>
                <a:latin typeface="Arial" pitchFamily="34" charset="0"/>
              </a:rPr>
              <a:t>AV&amp;Co</a:t>
            </a:r>
            <a:r>
              <a:rPr kumimoji="0" lang="en-US" sz="800" b="0" i="0" u="none" strike="noStrike" cap="none" normalizeH="0" baseline="0" dirty="0" smtClean="0">
                <a:ln>
                  <a:noFill/>
                </a:ln>
                <a:solidFill>
                  <a:srgbClr val="0D345B"/>
                </a:solidFill>
                <a:effectLst/>
                <a:latin typeface="Arial" pitchFamily="34" charset="0"/>
              </a:rPr>
              <a:t>. Analysis, Company Press Releases, Variety of online news sources</a:t>
            </a:r>
            <a:endParaRPr kumimoji="0" lang="en-US" sz="1800" b="0" i="0" u="none" strike="noStrike" cap="none" normalizeH="0" baseline="0" dirty="0" smtClean="0">
              <a:ln>
                <a:noFill/>
              </a:ln>
              <a:solidFill>
                <a:schemeClr val="tx1"/>
              </a:solidFill>
              <a:effectLst/>
              <a:latin typeface="Arial" pitchFamily="34" charset="0"/>
            </a:endParaRPr>
          </a:p>
        </p:txBody>
      </p:sp>
      <p:sp>
        <p:nvSpPr>
          <p:cNvPr id="2073" name="Rectangle 21"/>
          <p:cNvSpPr>
            <a:spLocks noChangeArrowheads="1"/>
          </p:cNvSpPr>
          <p:nvPr/>
        </p:nvSpPr>
        <p:spPr bwMode="auto">
          <a:xfrm>
            <a:off x="3419475" y="2738438"/>
            <a:ext cx="1673225" cy="787400"/>
          </a:xfrm>
          <a:prstGeom prst="rect">
            <a:avLst/>
          </a:prstGeom>
          <a:solidFill>
            <a:schemeClr val="bg1"/>
          </a:solidFill>
          <a:ln w="19050">
            <a:noFill/>
            <a:miter lim="800000"/>
            <a:headEnd/>
            <a:tailEnd/>
          </a:ln>
        </p:spPr>
        <p:txBody>
          <a:bodyPr vert="horz" wrap="square" lIns="49496" tIns="49496" rIns="49496" bIns="4949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250 thousand+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chemeClr val="tx1"/>
                </a:solidFill>
                <a:effectLst/>
                <a:latin typeface="Arial" pitchFamily="34" charset="0"/>
              </a:rPr>
              <a:t>apps available on Apple App Store</a:t>
            </a:r>
            <a:r>
              <a:rPr kumimoji="0" lang="en-US" sz="1300" b="0" i="1" u="none" strike="noStrike" cap="none" normalizeH="0" baseline="0" smtClean="0">
                <a:ln>
                  <a:noFill/>
                </a:ln>
                <a:solidFill>
                  <a:schemeClr val="tx1"/>
                </a:solidFill>
                <a:effectLst/>
                <a:latin typeface="Arial" pitchFamily="34" charset="0"/>
              </a:rPr>
              <a:t> </a:t>
            </a:r>
            <a:endParaRPr kumimoji="0" lang="en-US" sz="1800" b="0" i="0" u="none" strike="noStrike" cap="none" normalizeH="0" baseline="0" smtClean="0">
              <a:ln>
                <a:noFill/>
              </a:ln>
              <a:solidFill>
                <a:schemeClr val="tx1"/>
              </a:solidFill>
              <a:effectLst/>
              <a:latin typeface="Arial" pitchFamily="34" charset="0"/>
            </a:endParaRPr>
          </a:p>
        </p:txBody>
      </p:sp>
      <p:pic>
        <p:nvPicPr>
          <p:cNvPr id="2074" name="Picture 44"/>
          <p:cNvPicPr>
            <a:picLocks noChangeAspect="1" noChangeArrowheads="1"/>
          </p:cNvPicPr>
          <p:nvPr/>
        </p:nvPicPr>
        <p:blipFill>
          <a:blip r:embed="rId11" cstate="print"/>
          <a:srcRect/>
          <a:stretch>
            <a:fillRect/>
          </a:stretch>
        </p:blipFill>
        <p:spPr bwMode="auto">
          <a:xfrm>
            <a:off x="3865562" y="1785938"/>
            <a:ext cx="757238" cy="985837"/>
          </a:xfrm>
          <a:prstGeom prst="rect">
            <a:avLst/>
          </a:prstGeom>
          <a:noFill/>
          <a:ln w="9525" algn="ctr">
            <a:solidFill>
              <a:schemeClr val="folHlink"/>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440675" y="4032173"/>
            <a:ext cx="7656723" cy="1674564"/>
          </a:xfrm>
          <a:custGeom>
            <a:avLst/>
            <a:gdLst>
              <a:gd name="connsiteX0" fmla="*/ 0 w 7656723"/>
              <a:gd name="connsiteY0" fmla="*/ 0 h 1674564"/>
              <a:gd name="connsiteX1" fmla="*/ 2809301 w 7656723"/>
              <a:gd name="connsiteY1" fmla="*/ 1674564 h 1674564"/>
              <a:gd name="connsiteX2" fmla="*/ 7656723 w 7656723"/>
              <a:gd name="connsiteY2" fmla="*/ 1674564 h 1674564"/>
              <a:gd name="connsiteX3" fmla="*/ 7656723 w 7656723"/>
              <a:gd name="connsiteY3" fmla="*/ 407625 h 1674564"/>
              <a:gd name="connsiteX4" fmla="*/ 4208443 w 7656723"/>
              <a:gd name="connsiteY4" fmla="*/ 22034 h 1674564"/>
              <a:gd name="connsiteX5" fmla="*/ 0 w 7656723"/>
              <a:gd name="connsiteY5" fmla="*/ 0 h 167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6723" h="1674564">
                <a:moveTo>
                  <a:pt x="0" y="0"/>
                </a:moveTo>
                <a:lnTo>
                  <a:pt x="2809301" y="1674564"/>
                </a:lnTo>
                <a:lnTo>
                  <a:pt x="7656723" y="1674564"/>
                </a:lnTo>
                <a:lnTo>
                  <a:pt x="7656723" y="407625"/>
                </a:lnTo>
                <a:lnTo>
                  <a:pt x="4208443" y="22034"/>
                </a:lnTo>
                <a:lnTo>
                  <a:pt x="0" y="0"/>
                </a:lnTo>
                <a:close/>
              </a:path>
            </a:pathLst>
          </a:custGeom>
          <a:gradFill flip="none" rotWithShape="1">
            <a:gsLst>
              <a:gs pos="0">
                <a:srgbClr val="0D345B"/>
              </a:gs>
              <a:gs pos="0">
                <a:srgbClr val="A4CBF2"/>
              </a:gs>
              <a:gs pos="42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err="1" smtClean="0">
              <a:solidFill>
                <a:schemeClr val="tx1"/>
              </a:solidFill>
            </a:endParaRPr>
          </a:p>
        </p:txBody>
      </p:sp>
      <p:sp>
        <p:nvSpPr>
          <p:cNvPr id="2" name="Title 1"/>
          <p:cNvSpPr>
            <a:spLocks noGrp="1"/>
          </p:cNvSpPr>
          <p:nvPr>
            <p:ph type="title"/>
          </p:nvPr>
        </p:nvSpPr>
        <p:spPr>
          <a:xfrm>
            <a:off x="457200" y="715962"/>
            <a:ext cx="8229600" cy="808038"/>
          </a:xfrm>
        </p:spPr>
        <p:txBody>
          <a:bodyPr>
            <a:normAutofit/>
          </a:bodyPr>
          <a:lstStyle/>
          <a:p>
            <a:r>
              <a:rPr lang="en-US" sz="3200" dirty="0" smtClean="0"/>
              <a:t>Mobile LBS Applications Market</a:t>
            </a:r>
            <a:endParaRPr lang="en-US" sz="3200" dirty="0"/>
          </a:p>
        </p:txBody>
      </p:sp>
      <p:sp>
        <p:nvSpPr>
          <p:cNvPr id="4" name="TextBox 3"/>
          <p:cNvSpPr txBox="1"/>
          <p:nvPr/>
        </p:nvSpPr>
        <p:spPr>
          <a:xfrm>
            <a:off x="3276600" y="4343400"/>
            <a:ext cx="5029200" cy="1477328"/>
          </a:xfrm>
          <a:prstGeom prst="rect">
            <a:avLst/>
          </a:prstGeom>
          <a:noFill/>
          <a:ln>
            <a:noFill/>
          </a:ln>
        </p:spPr>
        <p:txBody>
          <a:bodyPr wrap="square" rtlCol="0">
            <a:spAutoFit/>
          </a:bodyPr>
          <a:lstStyle/>
          <a:p>
            <a:pPr marL="114300" indent="-114300">
              <a:buFont typeface="Arial" pitchFamily="34" charset="0"/>
              <a:buChar char="•"/>
            </a:pPr>
            <a:r>
              <a:rPr lang="en-US" dirty="0" smtClean="0"/>
              <a:t>10 % of applications are LBS apps</a:t>
            </a:r>
          </a:p>
          <a:p>
            <a:pPr marL="114300" indent="-114300">
              <a:buFont typeface="Arial" pitchFamily="34" charset="0"/>
              <a:buChar char="•"/>
            </a:pPr>
            <a:r>
              <a:rPr lang="en-US" dirty="0" smtClean="0"/>
              <a:t>Most are free, use mobile advertising and/or sold through Apps stores</a:t>
            </a:r>
          </a:p>
          <a:p>
            <a:pPr marL="114300" indent="-114300">
              <a:buFont typeface="Arial" pitchFamily="34" charset="0"/>
              <a:buChar char="•"/>
            </a:pPr>
            <a:r>
              <a:rPr lang="en-US" dirty="0" smtClean="0"/>
              <a:t>Increased sales at retailer due to consumer reaction to ad</a:t>
            </a:r>
            <a:endParaRPr lang="en-US" dirty="0"/>
          </a:p>
        </p:txBody>
      </p:sp>
      <p:sp>
        <p:nvSpPr>
          <p:cNvPr id="5" name="Rectangle 4"/>
          <p:cNvSpPr/>
          <p:nvPr/>
        </p:nvSpPr>
        <p:spPr>
          <a:xfrm>
            <a:off x="457200" y="1447800"/>
            <a:ext cx="4191000" cy="259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0"/>
          <p:cNvPicPr>
            <a:picLocks noChangeAspect="1" noChangeArrowheads="1"/>
          </p:cNvPicPr>
          <p:nvPr/>
        </p:nvPicPr>
        <p:blipFill>
          <a:blip r:embed="rId3" cstate="print"/>
          <a:srcRect/>
          <a:stretch>
            <a:fillRect/>
          </a:stretch>
        </p:blipFill>
        <p:spPr bwMode="auto">
          <a:xfrm>
            <a:off x="685800" y="1905000"/>
            <a:ext cx="1979613" cy="1019175"/>
          </a:xfrm>
          <a:prstGeom prst="rect">
            <a:avLst/>
          </a:prstGeom>
          <a:noFill/>
          <a:ln w="19050" algn="ctr">
            <a:solidFill>
              <a:schemeClr val="folHlink"/>
            </a:solidFill>
            <a:miter lim="800000"/>
            <a:headEnd/>
            <a:tailEnd/>
          </a:ln>
        </p:spPr>
      </p:pic>
      <p:sp>
        <p:nvSpPr>
          <p:cNvPr id="8" name="Rectangle 21"/>
          <p:cNvSpPr>
            <a:spLocks noChangeArrowheads="1"/>
          </p:cNvSpPr>
          <p:nvPr/>
        </p:nvSpPr>
        <p:spPr bwMode="auto">
          <a:xfrm>
            <a:off x="822325" y="3006725"/>
            <a:ext cx="1673225" cy="787400"/>
          </a:xfrm>
          <a:prstGeom prst="rect">
            <a:avLst/>
          </a:prstGeom>
          <a:solidFill>
            <a:schemeClr val="bg1"/>
          </a:solidFill>
          <a:ln w="19050">
            <a:noFill/>
            <a:miter lim="800000"/>
            <a:headEnd/>
            <a:tailEnd/>
          </a:ln>
        </p:spPr>
        <p:txBody>
          <a:bodyPr vert="horz" wrap="square" lIns="49496" tIns="49496" rIns="49496" bIns="4949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3 billion+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smtClean="0">
                <a:ln>
                  <a:noFill/>
                </a:ln>
                <a:solidFill>
                  <a:schemeClr val="tx1"/>
                </a:solidFill>
                <a:effectLst/>
                <a:latin typeface="Arial" pitchFamily="34" charset="0"/>
              </a:rPr>
              <a:t>apps downloaded on </a:t>
            </a:r>
            <a:r>
              <a:rPr kumimoji="0" lang="en-US" sz="1100" b="0" i="1" u="none" strike="noStrike" cap="none" normalizeH="0" baseline="0" dirty="0" err="1" smtClean="0">
                <a:ln>
                  <a:noFill/>
                </a:ln>
                <a:solidFill>
                  <a:schemeClr val="tx1"/>
                </a:solidFill>
                <a:effectLst/>
                <a:latin typeface="Arial" pitchFamily="34" charset="0"/>
              </a:rPr>
              <a:t>iPhone</a:t>
            </a:r>
            <a:r>
              <a:rPr kumimoji="0" lang="en-US" sz="1100" b="0" i="1" u="none" strike="noStrike" cap="none" normalizeH="0" baseline="0" dirty="0" smtClean="0">
                <a:ln>
                  <a:noFill/>
                </a:ln>
                <a:solidFill>
                  <a:schemeClr val="tx1"/>
                </a:solidFill>
                <a:effectLst/>
                <a:latin typeface="Arial" pitchFamily="34" charset="0"/>
              </a:rPr>
              <a:t> App Store</a:t>
            </a:r>
            <a:r>
              <a:rPr kumimoji="0" lang="en-US" sz="1300" b="0" i="1" u="none" strike="noStrike" cap="none" normalizeH="0" baseline="0" dirty="0" smtClean="0">
                <a:ln>
                  <a:noFill/>
                </a:ln>
                <a:solidFill>
                  <a:schemeClr val="tx1"/>
                </a:solidFill>
                <a:effectLst/>
                <a:latin typeface="Arial"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pic>
        <p:nvPicPr>
          <p:cNvPr id="9" name="Picture 36"/>
          <p:cNvPicPr>
            <a:picLocks noChangeAspect="1" noChangeArrowheads="1"/>
          </p:cNvPicPr>
          <p:nvPr/>
        </p:nvPicPr>
        <p:blipFill>
          <a:blip r:embed="rId4" cstate="print"/>
          <a:srcRect/>
          <a:stretch>
            <a:fillRect/>
          </a:stretch>
        </p:blipFill>
        <p:spPr bwMode="auto">
          <a:xfrm>
            <a:off x="2971800" y="1905000"/>
            <a:ext cx="1449388" cy="803275"/>
          </a:xfrm>
          <a:prstGeom prst="rect">
            <a:avLst/>
          </a:prstGeom>
          <a:noFill/>
          <a:ln w="9525" algn="ctr">
            <a:solidFill>
              <a:schemeClr val="folHlink"/>
            </a:solidFill>
            <a:miter lim="800000"/>
            <a:headEnd/>
            <a:tailEnd/>
          </a:ln>
        </p:spPr>
      </p:pic>
      <p:sp>
        <p:nvSpPr>
          <p:cNvPr id="10" name="Rectangle 21"/>
          <p:cNvSpPr>
            <a:spLocks noChangeArrowheads="1"/>
          </p:cNvSpPr>
          <p:nvPr/>
        </p:nvSpPr>
        <p:spPr bwMode="auto">
          <a:xfrm>
            <a:off x="2895600" y="2819400"/>
            <a:ext cx="1673225" cy="787400"/>
          </a:xfrm>
          <a:prstGeom prst="rect">
            <a:avLst/>
          </a:prstGeom>
          <a:solidFill>
            <a:schemeClr val="bg1"/>
          </a:solidFill>
          <a:ln w="19050">
            <a:noFill/>
            <a:miter lim="800000"/>
            <a:headEnd/>
            <a:tailEnd/>
          </a:ln>
        </p:spPr>
        <p:txBody>
          <a:bodyPr vert="horz" wrap="square" lIns="49496" tIns="49496" rIns="49496" bIns="4949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1 billion+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smtClean="0">
                <a:ln>
                  <a:noFill/>
                </a:ln>
                <a:solidFill>
                  <a:schemeClr val="tx1"/>
                </a:solidFill>
                <a:effectLst/>
                <a:latin typeface="Arial" pitchFamily="34" charset="0"/>
              </a:rPr>
              <a:t>apps downloaded on Android Marketplace</a:t>
            </a:r>
            <a:r>
              <a:rPr kumimoji="0" lang="en-US" sz="1300" b="0" i="1" u="none" strike="noStrike" cap="none" normalizeH="0" baseline="0" dirty="0" smtClean="0">
                <a:ln>
                  <a:noFill/>
                </a:ln>
                <a:solidFill>
                  <a:schemeClr val="tx1"/>
                </a:solidFill>
                <a:effectLst/>
                <a:latin typeface="Arial"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cxnSp>
        <p:nvCxnSpPr>
          <p:cNvPr id="12" name="Straight Connector 11"/>
          <p:cNvCxnSpPr>
            <a:stCxn id="3" idx="0"/>
          </p:cNvCxnSpPr>
          <p:nvPr/>
        </p:nvCxnSpPr>
        <p:spPr>
          <a:xfrm>
            <a:off x="440675" y="4032173"/>
            <a:ext cx="2835925" cy="167456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3" idx="4"/>
          </p:cNvCxnSpPr>
          <p:nvPr/>
        </p:nvCxnSpPr>
        <p:spPr>
          <a:xfrm>
            <a:off x="4649118" y="4054207"/>
            <a:ext cx="3656682" cy="44159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5962"/>
            <a:ext cx="8229600" cy="808038"/>
          </a:xfrm>
        </p:spPr>
        <p:txBody>
          <a:bodyPr>
            <a:normAutofit/>
          </a:bodyPr>
          <a:lstStyle/>
          <a:p>
            <a:r>
              <a:rPr lang="en-US" sz="3200" dirty="0" smtClean="0"/>
              <a:t>Mobile Consumer LBS Application Monetization</a:t>
            </a:r>
            <a:endParaRPr lang="en-US" sz="3200" dirty="0"/>
          </a:p>
        </p:txBody>
      </p:sp>
      <p:sp>
        <p:nvSpPr>
          <p:cNvPr id="4" name="Rectangle 3"/>
          <p:cNvSpPr/>
          <p:nvPr/>
        </p:nvSpPr>
        <p:spPr>
          <a:xfrm>
            <a:off x="609600" y="1542365"/>
            <a:ext cx="1600200"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Carriers</a:t>
            </a:r>
          </a:p>
        </p:txBody>
      </p:sp>
      <p:sp>
        <p:nvSpPr>
          <p:cNvPr id="5" name="Rectangle 4"/>
          <p:cNvSpPr/>
          <p:nvPr/>
        </p:nvSpPr>
        <p:spPr>
          <a:xfrm>
            <a:off x="609600" y="2433935"/>
            <a:ext cx="1600200"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OEMs</a:t>
            </a:r>
          </a:p>
        </p:txBody>
      </p:sp>
      <p:sp>
        <p:nvSpPr>
          <p:cNvPr id="7" name="Rectangle 6"/>
          <p:cNvSpPr/>
          <p:nvPr/>
        </p:nvSpPr>
        <p:spPr>
          <a:xfrm>
            <a:off x="609600" y="3357265"/>
            <a:ext cx="16002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Application / Platform  Providers</a:t>
            </a:r>
          </a:p>
        </p:txBody>
      </p:sp>
      <p:sp>
        <p:nvSpPr>
          <p:cNvPr id="8" name="Rectangle 7"/>
          <p:cNvSpPr/>
          <p:nvPr/>
        </p:nvSpPr>
        <p:spPr>
          <a:xfrm>
            <a:off x="609600" y="4343400"/>
            <a:ext cx="16002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Mobile Advertising Platforms</a:t>
            </a:r>
          </a:p>
        </p:txBody>
      </p:sp>
      <p:sp>
        <p:nvSpPr>
          <p:cNvPr id="9" name="Rectangle 8"/>
          <p:cNvSpPr/>
          <p:nvPr/>
        </p:nvSpPr>
        <p:spPr>
          <a:xfrm>
            <a:off x="609600" y="5454134"/>
            <a:ext cx="1600200"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Retailers</a:t>
            </a:r>
          </a:p>
        </p:txBody>
      </p:sp>
      <p:sp>
        <p:nvSpPr>
          <p:cNvPr id="10" name="TextBox 9"/>
          <p:cNvSpPr txBox="1"/>
          <p:nvPr/>
        </p:nvSpPr>
        <p:spPr>
          <a:xfrm>
            <a:off x="2362200" y="5297269"/>
            <a:ext cx="5791200" cy="923330"/>
          </a:xfrm>
          <a:prstGeom prst="rect">
            <a:avLst/>
          </a:prstGeom>
          <a:noFill/>
        </p:spPr>
        <p:txBody>
          <a:bodyPr wrap="square" rtlCol="0">
            <a:spAutoFit/>
          </a:bodyPr>
          <a:lstStyle/>
          <a:p>
            <a:pPr marL="112713" indent="-112713">
              <a:buFont typeface="Arial" pitchFamily="34" charset="0"/>
              <a:buChar char="•"/>
            </a:pPr>
            <a:r>
              <a:rPr lang="en-US" dirty="0" smtClean="0"/>
              <a:t>If a customer transaction is triggered as result of LBS app, coupon or mobile ad within the app</a:t>
            </a:r>
            <a:endParaRPr lang="en-US" dirty="0"/>
          </a:p>
          <a:p>
            <a:pPr marL="112713" indent="-112713">
              <a:buFont typeface="Arial" pitchFamily="34" charset="0"/>
              <a:buChar char="•"/>
            </a:pPr>
            <a:r>
              <a:rPr lang="en-US" dirty="0" smtClean="0"/>
              <a:t>LBS is a marketing investment for retailers</a:t>
            </a:r>
          </a:p>
        </p:txBody>
      </p:sp>
      <p:sp>
        <p:nvSpPr>
          <p:cNvPr id="11" name="TextBox 10"/>
          <p:cNvSpPr txBox="1"/>
          <p:nvPr/>
        </p:nvSpPr>
        <p:spPr>
          <a:xfrm>
            <a:off x="2362200" y="2438400"/>
            <a:ext cx="5791200" cy="646331"/>
          </a:xfrm>
          <a:prstGeom prst="rect">
            <a:avLst/>
          </a:prstGeom>
          <a:noFill/>
        </p:spPr>
        <p:txBody>
          <a:bodyPr wrap="square" rtlCol="0">
            <a:spAutoFit/>
          </a:bodyPr>
          <a:lstStyle/>
          <a:p>
            <a:pPr marL="112713" indent="-112713">
              <a:buFont typeface="Arial" pitchFamily="34" charset="0"/>
              <a:buChar char="•"/>
            </a:pPr>
            <a:r>
              <a:rPr lang="en-US" dirty="0" smtClean="0"/>
              <a:t>Apps sold through their own on deck app stores\</a:t>
            </a:r>
          </a:p>
          <a:p>
            <a:pPr marL="112713" indent="-112713">
              <a:buFont typeface="Arial" pitchFamily="34" charset="0"/>
              <a:buChar char="•"/>
            </a:pPr>
            <a:r>
              <a:rPr lang="en-US" dirty="0" smtClean="0"/>
              <a:t> OEMs looking to generate more DTC revenues</a:t>
            </a:r>
          </a:p>
        </p:txBody>
      </p:sp>
      <p:sp>
        <p:nvSpPr>
          <p:cNvPr id="12" name="TextBox 11"/>
          <p:cNvSpPr txBox="1"/>
          <p:nvPr/>
        </p:nvSpPr>
        <p:spPr>
          <a:xfrm>
            <a:off x="2362200" y="3429000"/>
            <a:ext cx="5791200" cy="646331"/>
          </a:xfrm>
          <a:prstGeom prst="rect">
            <a:avLst/>
          </a:prstGeom>
          <a:noFill/>
        </p:spPr>
        <p:txBody>
          <a:bodyPr wrap="square" rtlCol="0">
            <a:spAutoFit/>
          </a:bodyPr>
          <a:lstStyle/>
          <a:p>
            <a:pPr marL="112713" indent="-112713">
              <a:buFont typeface="Arial" pitchFamily="34" charset="0"/>
              <a:buChar char="•"/>
            </a:pPr>
            <a:r>
              <a:rPr lang="en-US" dirty="0" smtClean="0"/>
              <a:t>Sold via apps stores –  share of purchase price </a:t>
            </a:r>
          </a:p>
          <a:p>
            <a:pPr marL="112713" indent="-112713">
              <a:buFont typeface="Arial" pitchFamily="34" charset="0"/>
              <a:buChar char="•"/>
            </a:pPr>
            <a:r>
              <a:rPr lang="en-US" dirty="0" smtClean="0"/>
              <a:t>Developer compensated via mobile advertising</a:t>
            </a:r>
          </a:p>
        </p:txBody>
      </p:sp>
      <p:sp>
        <p:nvSpPr>
          <p:cNvPr id="13" name="TextBox 12"/>
          <p:cNvSpPr txBox="1"/>
          <p:nvPr/>
        </p:nvSpPr>
        <p:spPr>
          <a:xfrm>
            <a:off x="2362200" y="4401235"/>
            <a:ext cx="5791200" cy="646331"/>
          </a:xfrm>
          <a:prstGeom prst="rect">
            <a:avLst/>
          </a:prstGeom>
          <a:noFill/>
        </p:spPr>
        <p:txBody>
          <a:bodyPr wrap="square" rtlCol="0">
            <a:spAutoFit/>
          </a:bodyPr>
          <a:lstStyle/>
          <a:p>
            <a:pPr marL="114300" indent="-114300">
              <a:buFont typeface="Arial" pitchFamily="34" charset="0"/>
              <a:buChar char="•"/>
            </a:pPr>
            <a:r>
              <a:rPr lang="en-US" dirty="0" smtClean="0"/>
              <a:t>Sell advertising slots to agencies and direct to brands</a:t>
            </a:r>
          </a:p>
          <a:p>
            <a:pPr marL="114300" indent="-114300">
              <a:buFont typeface="Arial" pitchFamily="34" charset="0"/>
              <a:buChar char="•"/>
            </a:pPr>
            <a:r>
              <a:rPr lang="en-US" dirty="0" smtClean="0"/>
              <a:t>Mostly sold on a CPM basis though click bounties exist</a:t>
            </a:r>
            <a:endParaRPr lang="en-US" dirty="0"/>
          </a:p>
        </p:txBody>
      </p:sp>
      <p:sp>
        <p:nvSpPr>
          <p:cNvPr id="14" name="TextBox 13"/>
          <p:cNvSpPr txBox="1"/>
          <p:nvPr/>
        </p:nvSpPr>
        <p:spPr>
          <a:xfrm>
            <a:off x="2362200" y="1524000"/>
            <a:ext cx="5791200" cy="646331"/>
          </a:xfrm>
          <a:prstGeom prst="rect">
            <a:avLst/>
          </a:prstGeom>
          <a:noFill/>
        </p:spPr>
        <p:txBody>
          <a:bodyPr wrap="square" rtlCol="0">
            <a:spAutoFit/>
          </a:bodyPr>
          <a:lstStyle/>
          <a:p>
            <a:pPr marL="114300" indent="-114300">
              <a:buFont typeface="Arial" pitchFamily="34" charset="0"/>
              <a:buChar char="•"/>
            </a:pPr>
            <a:r>
              <a:rPr lang="en-US" dirty="0" smtClean="0"/>
              <a:t>Apps sit on carrier app store or are embedded on</a:t>
            </a:r>
            <a:r>
              <a:rPr lang="en-US" dirty="0"/>
              <a:t> </a:t>
            </a:r>
            <a:r>
              <a:rPr lang="en-US" dirty="0" smtClean="0"/>
              <a:t>device</a:t>
            </a:r>
          </a:p>
          <a:p>
            <a:pPr marL="112713" indent="-112713">
              <a:buFont typeface="Arial" pitchFamily="34" charset="0"/>
              <a:buChar char="•"/>
            </a:pPr>
            <a:r>
              <a:rPr lang="en-US" dirty="0" smtClean="0"/>
              <a:t>Pay-Per Use or Monthly Recurring Charge (MRC)</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VCo">
      <a:dk1>
        <a:sysClr val="windowText" lastClr="000000"/>
      </a:dk1>
      <a:lt1>
        <a:sysClr val="window" lastClr="FFFFFF"/>
      </a:lt1>
      <a:dk2>
        <a:srgbClr val="0D345B"/>
      </a:dk2>
      <a:lt2>
        <a:srgbClr val="A4CBF2"/>
      </a:lt2>
      <a:accent1>
        <a:srgbClr val="1A66B2"/>
      </a:accent1>
      <a:accent2>
        <a:srgbClr val="4D99E5"/>
      </a:accent2>
      <a:accent3>
        <a:srgbClr val="273441"/>
      </a:accent3>
      <a:accent4>
        <a:srgbClr val="4C6680"/>
      </a:accent4>
      <a:accent5>
        <a:srgbClr val="7F99B3"/>
      </a:accent5>
      <a:accent6>
        <a:srgbClr val="BECBD8"/>
      </a:accent6>
      <a:hlink>
        <a:srgbClr val="413527"/>
      </a:hlink>
      <a:folHlink>
        <a:srgbClr val="80684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sz="1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2181</TotalTime>
  <Words>880</Words>
  <Application>Microsoft Office PowerPoint</Application>
  <PresentationFormat>On-screen Show (4:3)</PresentationFormat>
  <Paragraphs>192</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Mobile Apps Are Ideally Suited for LBS</vt:lpstr>
      <vt:lpstr>LBS Application Market Opportunity</vt:lpstr>
      <vt:lpstr>How do LBS Dips Work on Mobile?</vt:lpstr>
      <vt:lpstr>Consumer vs. Enterprise LBS</vt:lpstr>
      <vt:lpstr>Mobile LBS Application Value Chain</vt:lpstr>
      <vt:lpstr>Content/Application Market Opportunity</vt:lpstr>
      <vt:lpstr>Mobile LBS Applications Market</vt:lpstr>
      <vt:lpstr>Mobile Consumer LBS Application Monetization</vt:lpstr>
      <vt:lpstr>Enterprise LBS may Present Greater Opportunity </vt:lpstr>
      <vt:lpstr>Strategic Considerations</vt:lpstr>
      <vt:lpstr>Impact of 4G vs. 3G on LBS Services </vt:lpstr>
      <vt:lpstr>Must Do’s for Carriers</vt:lpstr>
      <vt:lpstr>Contact Details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aurkawich</dc:creator>
  <cp:lastModifiedBy>Lenovo User</cp:lastModifiedBy>
  <cp:revision>100</cp:revision>
  <dcterms:created xsi:type="dcterms:W3CDTF">2011-01-07T18:05:48Z</dcterms:created>
  <dcterms:modified xsi:type="dcterms:W3CDTF">2011-01-20T16:04:38Z</dcterms:modified>
</cp:coreProperties>
</file>