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5" r:id="rId5"/>
    <p:sldId id="270" r:id="rId6"/>
    <p:sldId id="264" r:id="rId7"/>
    <p:sldId id="263" r:id="rId8"/>
    <p:sldId id="262" r:id="rId9"/>
    <p:sldId id="261" r:id="rId10"/>
    <p:sldId id="266" r:id="rId11"/>
    <p:sldId id="260" r:id="rId12"/>
    <p:sldId id="273" r:id="rId13"/>
    <p:sldId id="257" r:id="rId14"/>
    <p:sldId id="272" r:id="rId15"/>
    <p:sldId id="269" r:id="rId16"/>
    <p:sldId id="271" r:id="rId17"/>
  </p:sldIdLst>
  <p:sldSz cx="9144000" cy="6858000" type="screen4x3"/>
  <p:notesSz cx="7010400" cy="92964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296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fld id="{13D5CE66-F12B-4F30-8A5F-02A21298FF6A}" type="datetimeFigureOut">
              <a:rPr lang="en-US"/>
              <a:pPr/>
              <a:t>1/19/2010</a:t>
            </a:fld>
            <a:endParaRPr lang="en-US"/>
          </a:p>
        </p:txBody>
      </p:sp>
      <p:sp>
        <p:nvSpPr>
          <p:cNvPr id="14340" name="Rectangle 4"/>
          <p:cNvSpPr>
            <a:spLocks noGrp="1"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297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fld id="{8FA8938D-26CD-46B8-AA40-AC979EE8731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p:txBody>
          <a:bodyPr lIns="93167" tIns="46584" rIns="93167" bIns="46584"/>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71925" y="8861425"/>
            <a:ext cx="3038475" cy="461963"/>
          </a:xfrm>
          <a:prstGeom prst="rect">
            <a:avLst/>
          </a:prstGeom>
          <a:noFill/>
          <a:ln w="12700" cap="sq">
            <a:noFill/>
            <a:miter lim="800000"/>
            <a:headEnd type="none" w="sm" len="sm"/>
            <a:tailEnd type="none" w="sm" len="sm"/>
          </a:ln>
        </p:spPr>
        <p:txBody>
          <a:bodyPr lIns="93320" tIns="46660" rIns="93320" bIns="46660" anchor="b"/>
          <a:lstStyle/>
          <a:p>
            <a:pPr algn="r" defTabSz="933450" eaLnBrk="0" hangingPunct="0"/>
            <a:fld id="{13647D05-E781-4E37-BDB5-2021A0421D56}" type="slidenum">
              <a:rPr lang="en-US" sz="1200">
                <a:latin typeface="Times New Roman" pitchFamily="18" charset="0"/>
              </a:rPr>
              <a:pPr algn="r" defTabSz="933450" eaLnBrk="0" hangingPunct="0"/>
              <a:t>12</a:t>
            </a:fld>
            <a:endParaRPr lang="en-US" sz="1200">
              <a:latin typeface="Times New Roman" pitchFamily="18" charset="0"/>
            </a:endParaRPr>
          </a:p>
        </p:txBody>
      </p:sp>
      <p:sp>
        <p:nvSpPr>
          <p:cNvPr id="28674" name="Rectangle 2"/>
          <p:cNvSpPr>
            <a:spLocks noGrp="1" noRot="1" noChangeArrowheads="1" noTextEdit="1"/>
          </p:cNvSpPr>
          <p:nvPr>
            <p:ph type="sldImg"/>
          </p:nvPr>
        </p:nvSpPr>
        <p:spPr>
          <a:xfrm>
            <a:off x="522288" y="698500"/>
            <a:ext cx="2998787" cy="2249488"/>
          </a:xfrm>
          <a:ln/>
        </p:spPr>
      </p:sp>
      <p:sp>
        <p:nvSpPr>
          <p:cNvPr id="28675" name="Rectangle 3"/>
          <p:cNvSpPr>
            <a:spLocks noGrp="1" noChangeArrowheads="1"/>
          </p:cNvSpPr>
          <p:nvPr>
            <p:ph type="body" idx="1"/>
          </p:nvPr>
        </p:nvSpPr>
        <p:spPr>
          <a:xfrm>
            <a:off x="520700" y="3201988"/>
            <a:ext cx="6094413" cy="5345112"/>
          </a:xfrm>
        </p:spPr>
        <p:txBody>
          <a:bodyPr lIns="93320" tIns="46660" rIns="93320" bIns="46660"/>
          <a:lstStyle/>
          <a:p>
            <a:pPr>
              <a:spcBef>
                <a:spcPct val="50000"/>
              </a:spcBef>
            </a:pPr>
            <a:r>
              <a:rPr lang="en-US" smtClean="0"/>
              <a:t>Verizon Business recently introduced a new feature – Burstable Enterprise Shared Trunks (BEST).  With this enhancement, customers share voice call capacity across their enterprise rather than purchase a fixed capacity at each location. Some of the benefits to your business include  </a:t>
            </a:r>
          </a:p>
          <a:p>
            <a:pPr>
              <a:spcBef>
                <a:spcPct val="50000"/>
              </a:spcBef>
            </a:pPr>
            <a:endParaRPr lang="en-US" smtClean="0"/>
          </a:p>
          <a:p>
            <a:pPr lvl="1"/>
            <a:r>
              <a:rPr lang="en-US" smtClean="0"/>
              <a:t>Leverage idle capacity at other locations and benefit from time of day differences to fully utilize spare capacity.</a:t>
            </a:r>
          </a:p>
          <a:p>
            <a:pPr lvl="1"/>
            <a:r>
              <a:rPr lang="en-US" smtClean="0"/>
              <a:t>Compared to a standard TDM environment, BEST helps reduce the number of lines required at each site to meet peak hour requirements. </a:t>
            </a:r>
          </a:p>
          <a:p>
            <a:pPr lvl="1"/>
            <a:r>
              <a:rPr lang="en-US" smtClean="0"/>
              <a:t>With BEST, a location can quickly increase capacity provided that Enterprise VoIP capacity and sufficient bandwidth are available.  This enables you to centralize your Local and LD traffic requirements.</a:t>
            </a:r>
          </a:p>
          <a:p>
            <a:pPr lvl="1"/>
            <a:r>
              <a:rPr lang="en-US" smtClean="0"/>
              <a:t>Additionally, BEST helps you leverage trunk utilization across the enterprise which is not feasible in the TDM environment due to its physically defined connections</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5" tIns="46588" rIns="93175" bIns="46588" anchor="b"/>
          <a:lstStyle/>
          <a:p>
            <a:pPr algn="r" defTabSz="931863"/>
            <a:fld id="{3BB13615-2FCA-4881-B2D0-540484F3AF59}" type="slidenum">
              <a:rPr lang="en-US" sz="1200"/>
              <a:pPr algn="r" defTabSz="931863"/>
              <a:t>14</a:t>
            </a:fld>
            <a:endParaRPr lang="en-US" sz="1200"/>
          </a:p>
        </p:txBody>
      </p:sp>
      <p:sp>
        <p:nvSpPr>
          <p:cNvPr id="31746" name="Rectangle 2"/>
          <p:cNvSpPr>
            <a:spLocks noGrp="1" noRot="1" noChangeArrowheads="1" noTextEdit="1"/>
          </p:cNvSpPr>
          <p:nvPr>
            <p:ph type="sldImg"/>
          </p:nvPr>
        </p:nvSpPr>
        <p:spPr>
          <a:xfrm>
            <a:off x="1182688" y="698500"/>
            <a:ext cx="4646612" cy="3484563"/>
          </a:xfrm>
          <a:ln/>
        </p:spPr>
      </p:sp>
      <p:sp>
        <p:nvSpPr>
          <p:cNvPr id="31747" name="Rectangle 3"/>
          <p:cNvSpPr>
            <a:spLocks noGrp="1" noChangeArrowheads="1"/>
          </p:cNvSpPr>
          <p:nvPr>
            <p:ph type="body" idx="1"/>
          </p:nvPr>
        </p:nvSpPr>
        <p:spPr>
          <a:xfrm>
            <a:off x="701675" y="4416425"/>
            <a:ext cx="5607050" cy="4181475"/>
          </a:xfrm>
        </p:spPr>
        <p:txBody>
          <a:bodyPr lIns="93175" tIns="46588" rIns="93175" bIns="46588"/>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noTextEdit="1"/>
          </p:cNvSpPr>
          <p:nvPr>
            <p:ph type="sldImg"/>
          </p:nvPr>
        </p:nvSpPr>
        <p:spPr>
          <a:xfrm>
            <a:off x="517525" y="696913"/>
            <a:ext cx="3000375" cy="2249487"/>
          </a:xfrm>
          <a:ln/>
        </p:spPr>
      </p:sp>
      <p:sp>
        <p:nvSpPr>
          <p:cNvPr id="34818" name="Rectangle 3"/>
          <p:cNvSpPr>
            <a:spLocks noGrp="1" noChangeArrowheads="1"/>
          </p:cNvSpPr>
          <p:nvPr>
            <p:ph type="body" idx="1"/>
          </p:nvPr>
        </p:nvSpPr>
        <p:spPr>
          <a:xfrm>
            <a:off x="525463" y="3219450"/>
            <a:ext cx="5926137" cy="5380038"/>
          </a:xfrm>
        </p:spPr>
        <p:txBody>
          <a:bodyPr/>
          <a:lstStyle/>
          <a:p>
            <a:pPr eaLnBrk="1" hangingPunct="1"/>
            <a:r>
              <a:rPr lang="en-US" smtClean="0"/>
              <a:t>VoIP Migration and the implementation of an IP Communications strategy is a process that few companies can do alone while still running their business. Working with an industry leader can help speed the migration process by providing an experienced team of professionals and access to a comprehensive set of solutions.  </a:t>
            </a:r>
          </a:p>
          <a:p>
            <a:pPr lvl="1" eaLnBrk="1" hangingPunct="1"/>
            <a:r>
              <a:rPr lang="en-US" smtClean="0"/>
              <a:t>Verizon Business brings a vendor agnostic approach to convergence, </a:t>
            </a:r>
          </a:p>
          <a:p>
            <a:pPr lvl="1" eaLnBrk="1" hangingPunct="1"/>
            <a:r>
              <a:rPr lang="en-US" smtClean="0"/>
              <a:t>We’ve implemented converged voice and data solutions for a variety of customers, including financial services, retail, and government customers.  </a:t>
            </a:r>
          </a:p>
          <a:p>
            <a:pPr lvl="1" eaLnBrk="1" hangingPunct="1"/>
            <a:r>
              <a:rPr lang="en-US" smtClean="0"/>
              <a:t>We’ve been recognized by a number of third parties for its ability to deliver and support voice and data solutions, including Internet Telephony and Frost and Sullivan.</a:t>
            </a:r>
          </a:p>
          <a:p>
            <a:pPr lvl="1" eaLnBrk="1" hangingPunct="1"/>
            <a:endParaRPr lang="en-US" smtClean="0"/>
          </a:p>
          <a:p>
            <a:pPr lvl="1" eaLnBrk="1" hangingPunct="1"/>
            <a:r>
              <a:rPr lang="en-US" smtClean="0"/>
              <a:t>And importantly, Verizon Business is a full service provider of IP Communications solutions, with dedicated teams that start at the design and assessment phase and work all the way thru ongoing support.</a:t>
            </a:r>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CAC055-C45A-49A5-A8CF-9FEB7C144992}" type="datetimeFigureOut">
              <a:rPr lang="en-US"/>
              <a:pPr>
                <a:defRPr/>
              </a:pPr>
              <a:t>1/19/2010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0603FA-E687-4271-8A50-CF9EFDF962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B2E333-1ABB-4BFA-A9E7-0758DD532D68}" type="datetimeFigureOut">
              <a:rPr lang="en-US"/>
              <a:pPr>
                <a:defRPr/>
              </a:pPr>
              <a:t>1/19/2010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3B467E-45BB-4859-8EF1-87F86D0187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15BB618-B4A5-46E2-A758-E334A633E551}" type="datetimeFigureOut">
              <a:rPr lang="en-US"/>
              <a:pPr>
                <a:defRPr/>
              </a:pPr>
              <a:t>1/19/2010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492954-79B5-4B3C-AC2C-B136DCC338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40BD2C-EC71-4C25-91CD-9359B0E91E69}" type="datetimeFigureOut">
              <a:rPr lang="en-US"/>
              <a:pPr>
                <a:defRPr/>
              </a:pPr>
              <a:t>1/19/2010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B5E90-99DB-4BE6-9FCD-18738864DCD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4939B2-8F78-4511-8B07-D8705CC706B9}" type="datetimeFigureOut">
              <a:rPr lang="en-US"/>
              <a:pPr>
                <a:defRPr/>
              </a:pPr>
              <a:t>1/19/2010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B417B8-DE29-4914-B541-836833035E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A0D54B-E7BC-4F0B-B5C5-0F28D0DD1070}" type="datetimeFigureOut">
              <a:rPr lang="en-US"/>
              <a:pPr>
                <a:defRPr/>
              </a:pPr>
              <a:t>1/19/2010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11A1F8-9AD1-442A-BD1C-102E923FF7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66E603-8D79-47C3-9012-642E7B8BD637}" type="datetimeFigureOut">
              <a:rPr lang="en-US"/>
              <a:pPr>
                <a:defRPr/>
              </a:pPr>
              <a:t>1/19/2010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44C6EC-D19C-4BC9-AB6E-1CFCC447A4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638C95-B0C6-4275-BF57-CFE45BC1A236}" type="datetimeFigureOut">
              <a:rPr lang="en-US"/>
              <a:pPr>
                <a:defRPr/>
              </a:pPr>
              <a:t>1/19/2010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E90EF8-1EF9-42A2-9E3A-248255F0BD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5FDED0-9E82-4F0D-AD7C-CFFDB8254E7A}" type="datetimeFigureOut">
              <a:rPr lang="en-US"/>
              <a:pPr>
                <a:defRPr/>
              </a:pPr>
              <a:t>1/19/2010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6E7061-33C2-49AA-B736-624717112A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6AB548-CDB4-4893-967A-EBE54D752DF5}" type="datetimeFigureOut">
              <a:rPr lang="en-US"/>
              <a:pPr>
                <a:defRPr/>
              </a:pPr>
              <a:t>1/19/2010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1B0153-4B88-4F85-9755-79986C1199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934854-0F75-4798-AF83-E30E27201733}" type="datetimeFigureOut">
              <a:rPr lang="en-US"/>
              <a:pPr>
                <a:defRPr/>
              </a:pPr>
              <a:t>1/19/2010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70C62F-6D73-4061-BDDE-604361AA26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274638"/>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ED0C20E-1F5A-4E54-A408-1D6133C7626D}" type="datetimeFigureOut">
              <a:rPr lang="en-US"/>
              <a:pPr>
                <a:defRPr/>
              </a:pPr>
              <a:t>1/19/2010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CAA5421-819D-4966-88B0-C24DBADC28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_PROJECTS:Verizon:Verizon_25385_House_Style:04_Production_Dev:04_Stationery_Production:PowerPoint:art:VZ_logo_PowerPoint.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CI_PROJECTS:Verizon:Verizon_25385_House_Style:04_Production_Dev:04_Stationery_Production:PowerPoint:art:VZ_logo_PowerPoint.pn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hyperlink" Target="http://www.frost.com/prod/servlet/frost-home.pa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hyperlink" Target="http://www.tmcnet.com/" TargetMode="External"/><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p:nvPr>
        </p:nvSpPr>
        <p:spPr>
          <a:xfrm>
            <a:off x="457200" y="2057400"/>
            <a:ext cx="8229600" cy="1143000"/>
          </a:xfrm>
        </p:spPr>
        <p:txBody>
          <a:bodyPr/>
          <a:lstStyle/>
          <a:p>
            <a:pPr eaLnBrk="1" hangingPunct="1"/>
            <a:r>
              <a:rPr lang="en-US" smtClean="0"/>
              <a:t>The Value Behind Hosted Communications Applications</a:t>
            </a:r>
          </a:p>
        </p:txBody>
      </p:sp>
      <p:sp>
        <p:nvSpPr>
          <p:cNvPr id="15362" name="Text Box 4"/>
          <p:cNvSpPr txBox="1">
            <a:spLocks noChangeArrowheads="1"/>
          </p:cNvSpPr>
          <p:nvPr/>
        </p:nvSpPr>
        <p:spPr bwMode="auto">
          <a:xfrm>
            <a:off x="2743200" y="3733800"/>
            <a:ext cx="3810000" cy="1328738"/>
          </a:xfrm>
          <a:prstGeom prst="rect">
            <a:avLst/>
          </a:prstGeom>
          <a:noFill/>
          <a:ln w="9525">
            <a:noFill/>
            <a:miter lim="800000"/>
            <a:headEnd/>
            <a:tailEnd/>
          </a:ln>
        </p:spPr>
        <p:txBody>
          <a:bodyPr>
            <a:spAutoFit/>
          </a:bodyPr>
          <a:lstStyle/>
          <a:p>
            <a:pPr algn="ctr">
              <a:spcBef>
                <a:spcPct val="50000"/>
              </a:spcBef>
            </a:pPr>
            <a:r>
              <a:rPr lang="en-US"/>
              <a:t>Tom Dalrymple  </a:t>
            </a:r>
          </a:p>
          <a:p>
            <a:pPr algn="ctr">
              <a:spcBef>
                <a:spcPct val="50000"/>
              </a:spcBef>
            </a:pPr>
            <a:r>
              <a:rPr lang="en-US"/>
              <a:t>Director, Global Voice Services Product Management                                   Verizon Communications</a:t>
            </a:r>
          </a:p>
        </p:txBody>
      </p:sp>
      <p:pic>
        <p:nvPicPr>
          <p:cNvPr id="15363" name="Picture 44" descr="CI_PROJECTS:Verizon:Verizon_25385_House_Style:04_Production_Dev:04_Stationery_Production:PowerPoint:art:VZ_logo_PowerPoint.png"/>
          <p:cNvPicPr>
            <a:picLocks noChangeAspect="1" noChangeArrowheads="1"/>
          </p:cNvPicPr>
          <p:nvPr/>
        </p:nvPicPr>
        <p:blipFill>
          <a:blip r:embed="rId3" r:link="rId4"/>
          <a:srcRect/>
          <a:stretch>
            <a:fillRect/>
          </a:stretch>
        </p:blipFill>
        <p:spPr bwMode="auto">
          <a:xfrm>
            <a:off x="0" y="5638800"/>
            <a:ext cx="1600200" cy="890588"/>
          </a:xfrm>
          <a:prstGeom prst="rect">
            <a:avLst/>
          </a:prstGeom>
          <a:solidFill>
            <a:schemeClr val="bg1">
              <a:alpha val="50195"/>
            </a:schemeClr>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6"/>
          <p:cNvSpPr>
            <a:spLocks/>
          </p:cNvSpPr>
          <p:nvPr/>
        </p:nvSpPr>
        <p:spPr bwMode="auto">
          <a:xfrm>
            <a:off x="457200" y="685800"/>
            <a:ext cx="8229600" cy="1066800"/>
          </a:xfrm>
          <a:prstGeom prst="rect">
            <a:avLst/>
          </a:prstGeom>
          <a:noFill/>
          <a:ln w="9525">
            <a:noFill/>
            <a:miter lim="800000"/>
            <a:headEnd/>
            <a:tailEnd/>
          </a:ln>
        </p:spPr>
        <p:txBody>
          <a:bodyPr lIns="0" tIns="0" rIns="0" bIns="0" anchor="b"/>
          <a:lstStyle/>
          <a:p>
            <a:pPr algn="ctr"/>
            <a:r>
              <a:rPr lang="en-US" sz="2800">
                <a:latin typeface="Calibri" pitchFamily="34" charset="0"/>
              </a:rPr>
              <a:t>…to Hosted UC</a:t>
            </a:r>
            <a:r>
              <a:rPr lang="en-US" sz="3200">
                <a:latin typeface="Calibri" pitchFamily="34" charset="0"/>
              </a:rPr>
              <a:t> </a:t>
            </a:r>
            <a:br>
              <a:rPr lang="en-US" sz="3200">
                <a:latin typeface="Calibri" pitchFamily="34" charset="0"/>
              </a:rPr>
            </a:br>
            <a:r>
              <a:rPr lang="en-US" sz="2400">
                <a:latin typeface="Calibri" pitchFamily="34" charset="0"/>
              </a:rPr>
              <a:t>Integrating Hosted IP Centrex with Third Party Desktop Interfaces</a:t>
            </a:r>
            <a:br>
              <a:rPr lang="en-US" sz="2400">
                <a:latin typeface="Calibri" pitchFamily="34" charset="0"/>
              </a:rPr>
            </a:br>
            <a:endParaRPr lang="en-US" sz="2400">
              <a:latin typeface="Calibri" pitchFamily="34" charset="0"/>
            </a:endParaRPr>
          </a:p>
        </p:txBody>
      </p:sp>
      <p:graphicFrame>
        <p:nvGraphicFramePr>
          <p:cNvPr id="24611" name="Group 35"/>
          <p:cNvGraphicFramePr>
            <a:graphicFrameLocks noGrp="1"/>
          </p:cNvGraphicFramePr>
          <p:nvPr/>
        </p:nvGraphicFramePr>
        <p:xfrm>
          <a:off x="401638" y="1719263"/>
          <a:ext cx="8382000" cy="5024437"/>
        </p:xfrm>
        <a:graphic>
          <a:graphicData uri="http://schemas.openxmlformats.org/drawingml/2006/table">
            <a:tbl>
              <a:tblPr/>
              <a:tblGrid>
                <a:gridCol w="2095500"/>
                <a:gridCol w="2227262"/>
                <a:gridCol w="1981200"/>
                <a:gridCol w="2078038"/>
              </a:tblGrid>
              <a:tr h="34766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Calibri" pitchFamily="34" charset="0"/>
                        </a:rPr>
                        <a:t>Microsoft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Calibri" pitchFamily="34" charset="0"/>
                        </a:rPr>
                        <a:t>IBM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Calibri" pitchFamily="34" charset="0"/>
                        </a:rPr>
                        <a:t>IPPBX vendors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Calibri" pitchFamily="34" charset="0"/>
                        </a:rPr>
                        <a:t>Verizon Business</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13906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14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14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14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smtClean="0">
                        <a:ln>
                          <a:noFill/>
                        </a:ln>
                        <a:solidFill>
                          <a:schemeClr val="tx2"/>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1200" b="1" i="0" u="none" strike="noStrike" cap="none" normalizeH="0" baseline="0" smtClean="0">
                        <a:ln>
                          <a:noFill/>
                        </a:ln>
                        <a:solidFill>
                          <a:schemeClr val="tx2"/>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2"/>
                          </a:solidFill>
                          <a:effectLst/>
                          <a:latin typeface="Calibri" pitchFamily="34" charset="0"/>
                        </a:rPr>
                        <a:t>Or choose Verizon’s own desktop UC client for a wholly cloud based Communication Application model</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FF0000"/>
                          </a:solidFill>
                          <a:effectLst/>
                          <a:latin typeface="Calibri" pitchFamily="34" charset="0"/>
                        </a:rPr>
                        <a:t>Office Communicator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rgbClr val="FF0000"/>
                          </a:solidFill>
                          <a:effectLst/>
                          <a:latin typeface="Calibri" pitchFamily="34" charset="0"/>
                        </a:rPr>
                        <a:t>Lotus Sametime</a:t>
                      </a: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2000" b="1" i="0" u="none" strike="noStrike" cap="none" normalizeH="0" baseline="0" smtClean="0">
                        <a:ln>
                          <a:noFill/>
                        </a:ln>
                        <a:solidFill>
                          <a:schemeClr val="bg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1400" b="0" i="0" u="none" strike="noStrike" cap="none" normalizeH="0" baseline="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rgbClr val="FF0000"/>
                          </a:solidFill>
                          <a:effectLst/>
                          <a:latin typeface="Calibri" pitchFamily="34" charset="0"/>
                        </a:rPr>
                        <a:t>Integrated Communications Package</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262731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25623" name="Slide Number Placeholder 3"/>
          <p:cNvSpPr txBox="1">
            <a:spLocks noGrp="1"/>
          </p:cNvSpPr>
          <p:nvPr/>
        </p:nvSpPr>
        <p:spPr bwMode="auto">
          <a:xfrm>
            <a:off x="0" y="6553200"/>
            <a:ext cx="449263" cy="268288"/>
          </a:xfrm>
          <a:prstGeom prst="rect">
            <a:avLst/>
          </a:prstGeom>
          <a:noFill/>
          <a:ln w="9525">
            <a:noFill/>
            <a:miter lim="800000"/>
            <a:headEnd/>
            <a:tailEnd/>
          </a:ln>
        </p:spPr>
        <p:txBody>
          <a:bodyPr/>
          <a:lstStyle/>
          <a:p>
            <a:pPr eaLnBrk="0" hangingPunct="0"/>
            <a:fld id="{C1AC9918-5903-4848-B698-59AB05768346}" type="slidenum">
              <a:rPr lang="en-US" sz="800" b="1">
                <a:solidFill>
                  <a:srgbClr val="808080"/>
                </a:solidFill>
              </a:rPr>
              <a:pPr eaLnBrk="0" hangingPunct="0"/>
              <a:t>10</a:t>
            </a:fld>
            <a:endParaRPr lang="en-US" sz="800" b="1">
              <a:solidFill>
                <a:schemeClr val="bg2"/>
              </a:solidFill>
            </a:endParaRPr>
          </a:p>
        </p:txBody>
      </p:sp>
      <p:grpSp>
        <p:nvGrpSpPr>
          <p:cNvPr id="25624" name="Group 28"/>
          <p:cNvGrpSpPr>
            <a:grpSpLocks/>
          </p:cNvGrpSpPr>
          <p:nvPr/>
        </p:nvGrpSpPr>
        <p:grpSpPr bwMode="auto">
          <a:xfrm>
            <a:off x="603250" y="3608388"/>
            <a:ext cx="8007350" cy="3249612"/>
            <a:chOff x="380" y="2273"/>
            <a:chExt cx="5044" cy="2047"/>
          </a:xfrm>
        </p:grpSpPr>
        <p:pic>
          <p:nvPicPr>
            <p:cNvPr id="1027" name="Picture 3"/>
            <p:cNvPicPr>
              <a:picLocks noChangeAspect="1" noChangeArrowheads="1"/>
            </p:cNvPicPr>
            <p:nvPr/>
          </p:nvPicPr>
          <p:blipFill>
            <a:blip r:embed="rId2"/>
            <a:srcRect/>
            <a:stretch>
              <a:fillRect/>
            </a:stretch>
          </p:blipFill>
          <p:spPr bwMode="auto">
            <a:xfrm>
              <a:off x="3189" y="2440"/>
              <a:ext cx="912" cy="1408"/>
            </a:xfrm>
            <a:prstGeom prst="rect">
              <a:avLst/>
            </a:prstGeom>
            <a:noFill/>
            <a:ln w="9525">
              <a:noFill/>
              <a:miter lim="800000"/>
              <a:headEnd/>
              <a:tailEnd/>
            </a:ln>
            <a:effectLst>
              <a:glow rad="228600">
                <a:schemeClr val="accent6">
                  <a:satMod val="175000"/>
                  <a:alpha val="40000"/>
                </a:schemeClr>
              </a:glow>
              <a:outerShdw blurRad="50800" dist="38100" dir="8100000" algn="tr" rotWithShape="0">
                <a:prstClr val="black">
                  <a:alpha val="40000"/>
                </a:prstClr>
              </a:outerShdw>
            </a:effectLst>
          </p:spPr>
        </p:pic>
        <p:pic>
          <p:nvPicPr>
            <p:cNvPr id="3" name="Picture 4"/>
            <p:cNvPicPr>
              <a:picLocks noChangeAspect="1" noChangeArrowheads="1"/>
            </p:cNvPicPr>
            <p:nvPr/>
          </p:nvPicPr>
          <p:blipFill>
            <a:blip r:embed="rId3"/>
            <a:srcRect/>
            <a:stretch>
              <a:fillRect/>
            </a:stretch>
          </p:blipFill>
          <p:spPr bwMode="auto">
            <a:xfrm>
              <a:off x="1824" y="2440"/>
              <a:ext cx="926" cy="1728"/>
            </a:xfrm>
            <a:prstGeom prst="rect">
              <a:avLst/>
            </a:prstGeom>
            <a:noFill/>
            <a:ln w="9525">
              <a:noFill/>
              <a:miter lim="800000"/>
              <a:headEnd/>
              <a:tailEnd/>
            </a:ln>
            <a:effectLst>
              <a:outerShdw dist="38100" dir="8100000" algn="tr" rotWithShape="0">
                <a:srgbClr val="000000">
                  <a:alpha val="39999"/>
                </a:srgbClr>
              </a:outerShdw>
            </a:effectLst>
          </p:spPr>
        </p:pic>
        <p:pic>
          <p:nvPicPr>
            <p:cNvPr id="1029" name="Picture 5"/>
            <p:cNvPicPr>
              <a:picLocks noChangeAspect="1" noChangeArrowheads="1"/>
            </p:cNvPicPr>
            <p:nvPr/>
          </p:nvPicPr>
          <p:blipFill>
            <a:blip r:embed="rId4"/>
            <a:srcRect/>
            <a:stretch>
              <a:fillRect/>
            </a:stretch>
          </p:blipFill>
          <p:spPr bwMode="auto">
            <a:xfrm>
              <a:off x="528" y="2440"/>
              <a:ext cx="937" cy="1728"/>
            </a:xfrm>
            <a:prstGeom prst="rect">
              <a:avLst/>
            </a:prstGeom>
            <a:noFill/>
            <a:ln w="9525">
              <a:noFill/>
              <a:miter lim="800000"/>
              <a:headEnd/>
              <a:tailEnd/>
            </a:ln>
            <a:effectLst>
              <a:glow rad="228600">
                <a:schemeClr val="accent6">
                  <a:satMod val="175000"/>
                  <a:alpha val="40000"/>
                </a:schemeClr>
              </a:glow>
            </a:effectLst>
          </p:spPr>
        </p:pic>
        <p:pic>
          <p:nvPicPr>
            <p:cNvPr id="1031" name="Picture 7"/>
            <p:cNvPicPr>
              <a:picLocks noChangeAspect="1" noChangeArrowheads="1"/>
            </p:cNvPicPr>
            <p:nvPr/>
          </p:nvPicPr>
          <p:blipFill>
            <a:blip r:embed="rId5"/>
            <a:srcRect/>
            <a:stretch>
              <a:fillRect/>
            </a:stretch>
          </p:blipFill>
          <p:spPr bwMode="auto">
            <a:xfrm>
              <a:off x="4512" y="2445"/>
              <a:ext cx="912" cy="1723"/>
            </a:xfrm>
            <a:prstGeom prst="rect">
              <a:avLst/>
            </a:prstGeom>
            <a:noFill/>
            <a:ln w="9525">
              <a:noFill/>
              <a:miter lim="800000"/>
              <a:headEnd/>
              <a:tailEnd/>
            </a:ln>
            <a:effectLst>
              <a:outerShdw blurRad="50800" dist="38100" dir="8100000" algn="tr" rotWithShape="0">
                <a:prstClr val="black">
                  <a:alpha val="4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611"/>
                                        </p:tgtEl>
                                        <p:attrNameLst>
                                          <p:attrName>style.visibility</p:attrName>
                                        </p:attrNameLst>
                                      </p:cBhvr>
                                      <p:to>
                                        <p:strVal val="visible"/>
                                      </p:to>
                                    </p:set>
                                    <p:animEffect transition="in" filter="wipe(left)">
                                      <p:cBhvr>
                                        <p:cTn id="7" dur="10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p:cNvSpPr>
          <p:nvPr/>
        </p:nvSpPr>
        <p:spPr bwMode="auto">
          <a:xfrm>
            <a:off x="685800" y="457200"/>
            <a:ext cx="7848600" cy="973138"/>
          </a:xfrm>
          <a:prstGeom prst="rect">
            <a:avLst/>
          </a:prstGeom>
          <a:noFill/>
          <a:ln w="9525">
            <a:noFill/>
            <a:miter lim="800000"/>
            <a:headEnd/>
            <a:tailEnd/>
          </a:ln>
        </p:spPr>
        <p:txBody>
          <a:bodyPr anchor="ctr"/>
          <a:lstStyle/>
          <a:p>
            <a:pPr algn="ctr"/>
            <a:r>
              <a:rPr lang="en-US" sz="2800">
                <a:latin typeface="Calibri" pitchFamily="34" charset="0"/>
              </a:rPr>
              <a:t>IP Trunking</a:t>
            </a:r>
            <a:r>
              <a:rPr lang="en-US" sz="3600">
                <a:latin typeface="Calibri" pitchFamily="34" charset="0"/>
              </a:rPr>
              <a:t> </a:t>
            </a:r>
            <a:br>
              <a:rPr lang="en-US" sz="3600">
                <a:latin typeface="Calibri" pitchFamily="34" charset="0"/>
              </a:rPr>
            </a:br>
            <a:r>
              <a:rPr lang="en-US" sz="2400">
                <a:latin typeface="Calibri" pitchFamily="34" charset="0"/>
              </a:rPr>
              <a:t>Drives Operational Efficiencies and Helps Control Costs</a:t>
            </a:r>
          </a:p>
        </p:txBody>
      </p:sp>
      <p:graphicFrame>
        <p:nvGraphicFramePr>
          <p:cNvPr id="25612" name="Group 12"/>
          <p:cNvGraphicFramePr>
            <a:graphicFrameLocks noGrp="1"/>
          </p:cNvGraphicFramePr>
          <p:nvPr/>
        </p:nvGraphicFramePr>
        <p:xfrm>
          <a:off x="533400" y="1752600"/>
          <a:ext cx="8167688" cy="4368800"/>
        </p:xfrm>
        <a:graphic>
          <a:graphicData uri="http://schemas.openxmlformats.org/drawingml/2006/table">
            <a:tbl>
              <a:tblPr/>
              <a:tblGrid>
                <a:gridCol w="4078288"/>
                <a:gridCol w="4089400"/>
              </a:tblGrid>
              <a:tr h="3841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bg1"/>
                          </a:solidFill>
                          <a:effectLst/>
                          <a:latin typeface="Calibri" pitchFamily="34" charset="0"/>
                        </a:rPr>
                        <a:t>Operational Efficiencies</a:t>
                      </a:r>
                    </a:p>
                  </a:txBody>
                  <a:tcPr marL="0" marR="0" marT="0" marB="0" anchor="ctr" horzOverflow="overflow">
                    <a:lnL>
                      <a:noFill/>
                    </a:lnL>
                    <a:lnR w="28575" cap="flat" cmpd="sng" algn="ctr">
                      <a:solidFill>
                        <a:schemeClr val="accent2"/>
                      </a:solidFill>
                      <a:prstDash val="solid"/>
                      <a:round/>
                      <a:headEnd type="none" w="med" len="med"/>
                      <a:tailEnd type="none" w="med" len="med"/>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bg1"/>
                          </a:solidFill>
                          <a:effectLst/>
                          <a:latin typeface="Calibri" pitchFamily="34" charset="0"/>
                        </a:rPr>
                        <a:t>Control Costs</a:t>
                      </a:r>
                    </a:p>
                  </a:txBody>
                  <a:tcPr marL="0" marR="0" marT="0" marB="0" anchor="ctr" horzOverflow="overflow">
                    <a:lnL w="28575" cap="flat" cmpd="sng" algn="ctr">
                      <a:solidFill>
                        <a:schemeClr val="accent2"/>
                      </a:solidFill>
                      <a:prstDash val="solid"/>
                      <a:round/>
                      <a:headEnd type="none" w="med" len="med"/>
                      <a:tailEnd type="none" w="med" len="med"/>
                    </a:lnL>
                    <a:lnR>
                      <a:noFill/>
                    </a:lnR>
                    <a:lnT>
                      <a:noFill/>
                    </a:lnT>
                    <a:lnB>
                      <a:noFill/>
                    </a:lnB>
                    <a:lnTlToBr>
                      <a:noFill/>
                    </a:lnTlToBr>
                    <a:lnBlToTr>
                      <a:noFill/>
                    </a:lnBlToTr>
                    <a:solidFill>
                      <a:schemeClr val="tx1"/>
                    </a:solidFill>
                  </a:tcPr>
                </a:tc>
              </a:tr>
              <a:tr h="3240088">
                <a:tc>
                  <a:txBody>
                    <a:bodyPr/>
                    <a:lstStyle/>
                    <a:p>
                      <a:pPr marL="231775" marR="0" lvl="0" indent="-177800" algn="l" defTabSz="914400" rtl="0" eaLnBrk="1" fontAlgn="base" latinLnBrk="0" hangingPunct="1">
                        <a:lnSpc>
                          <a:spcPct val="100000"/>
                        </a:lnSpc>
                        <a:spcBef>
                          <a:spcPct val="2000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Manage all local services from </a:t>
                      </a:r>
                      <a:br>
                        <a:rPr kumimoji="0" lang="en-US" sz="1800" b="0" i="0" u="none" strike="noStrike" cap="none" normalizeH="0" baseline="0" smtClean="0">
                          <a:ln>
                            <a:noFill/>
                          </a:ln>
                          <a:solidFill>
                            <a:schemeClr val="tx1"/>
                          </a:solidFill>
                          <a:effectLst/>
                          <a:latin typeface="Calibri" pitchFamily="34" charset="0"/>
                        </a:rPr>
                      </a:br>
                      <a:r>
                        <a:rPr kumimoji="0" lang="en-US" sz="1800" b="0" i="0" u="none" strike="noStrike" cap="none" normalizeH="0" baseline="0" smtClean="0">
                          <a:ln>
                            <a:noFill/>
                          </a:ln>
                          <a:solidFill>
                            <a:schemeClr val="tx1"/>
                          </a:solidFill>
                          <a:effectLst/>
                          <a:latin typeface="Calibri" pitchFamily="34" charset="0"/>
                        </a:rPr>
                        <a:t>a central site</a:t>
                      </a:r>
                    </a:p>
                    <a:p>
                      <a:pPr marL="231775" marR="0" lvl="0" indent="-177800" algn="l" defTabSz="914400" rtl="0" eaLnBrk="1" fontAlgn="base" latinLnBrk="0" hangingPunct="1">
                        <a:lnSpc>
                          <a:spcPct val="100000"/>
                        </a:lnSpc>
                        <a:spcBef>
                          <a:spcPct val="2000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Focus in-house resources on </a:t>
                      </a:r>
                      <a:br>
                        <a:rPr kumimoji="0" lang="en-US" sz="1800" b="0" i="0" u="none" strike="noStrike" cap="none" normalizeH="0" baseline="0" smtClean="0">
                          <a:ln>
                            <a:noFill/>
                          </a:ln>
                          <a:solidFill>
                            <a:schemeClr val="tx1"/>
                          </a:solidFill>
                          <a:effectLst/>
                          <a:latin typeface="Calibri" pitchFamily="34" charset="0"/>
                        </a:rPr>
                      </a:br>
                      <a:r>
                        <a:rPr kumimoji="0" lang="en-US" sz="1800" b="0" i="0" u="none" strike="noStrike" cap="none" normalizeH="0" baseline="0" smtClean="0">
                          <a:ln>
                            <a:noFill/>
                          </a:ln>
                          <a:solidFill>
                            <a:schemeClr val="tx1"/>
                          </a:solidFill>
                          <a:effectLst/>
                          <a:latin typeface="Calibri" pitchFamily="34" charset="0"/>
                        </a:rPr>
                        <a:t>key business issues vs. </a:t>
                      </a:r>
                      <a:br>
                        <a:rPr kumimoji="0" lang="en-US" sz="1800" b="0" i="0" u="none" strike="noStrike" cap="none" normalizeH="0" baseline="0" smtClean="0">
                          <a:ln>
                            <a:noFill/>
                          </a:ln>
                          <a:solidFill>
                            <a:schemeClr val="tx1"/>
                          </a:solidFill>
                          <a:effectLst/>
                          <a:latin typeface="Calibri" pitchFamily="34" charset="0"/>
                        </a:rPr>
                      </a:br>
                      <a:r>
                        <a:rPr kumimoji="0" lang="en-US" sz="1800" b="0" i="0" u="none" strike="noStrike" cap="none" normalizeH="0" baseline="0" smtClean="0">
                          <a:ln>
                            <a:noFill/>
                          </a:ln>
                          <a:solidFill>
                            <a:schemeClr val="tx1"/>
                          </a:solidFill>
                          <a:effectLst/>
                          <a:latin typeface="Calibri" pitchFamily="34" charset="0"/>
                        </a:rPr>
                        <a:t>vendor management</a:t>
                      </a:r>
                    </a:p>
                    <a:p>
                      <a:pPr marL="231775" marR="0" lvl="0" indent="-177800" algn="l" defTabSz="914400" rtl="0" eaLnBrk="1" fontAlgn="base" latinLnBrk="0" hangingPunct="1">
                        <a:lnSpc>
                          <a:spcPct val="100000"/>
                        </a:lnSpc>
                        <a:spcBef>
                          <a:spcPct val="2000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Assign local telephone numbers </a:t>
                      </a:r>
                      <a:br>
                        <a:rPr kumimoji="0" lang="en-US" sz="1800" b="0" i="0" u="none" strike="noStrike" cap="none" normalizeH="0" baseline="0" smtClean="0">
                          <a:ln>
                            <a:noFill/>
                          </a:ln>
                          <a:solidFill>
                            <a:schemeClr val="tx1"/>
                          </a:solidFill>
                          <a:effectLst/>
                          <a:latin typeface="Calibri" pitchFamily="34" charset="0"/>
                        </a:rPr>
                      </a:br>
                      <a:r>
                        <a:rPr kumimoji="0" lang="en-US" sz="1800" b="0" i="0" u="none" strike="noStrike" cap="none" normalizeH="0" baseline="0" smtClean="0">
                          <a:ln>
                            <a:noFill/>
                          </a:ln>
                          <a:solidFill>
                            <a:schemeClr val="tx1"/>
                          </a:solidFill>
                          <a:effectLst/>
                          <a:latin typeface="Calibri" pitchFamily="34" charset="0"/>
                        </a:rPr>
                        <a:t>to any “virtual location” </a:t>
                      </a:r>
                    </a:p>
                    <a:p>
                      <a:pPr marL="231775" marR="0" lvl="0" indent="-177800" algn="l" defTabSz="914400" rtl="0" eaLnBrk="1" fontAlgn="base" latinLnBrk="0" hangingPunct="1">
                        <a:lnSpc>
                          <a:spcPct val="100000"/>
                        </a:lnSpc>
                        <a:spcBef>
                          <a:spcPct val="2000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Reduce need for separate PSTN connections at remote sites </a:t>
                      </a:r>
                    </a:p>
                    <a:p>
                      <a:pPr marL="231775" marR="0" lvl="0" indent="-177800" algn="l" defTabSz="914400" rtl="0" eaLnBrk="1" fontAlgn="base" latinLnBrk="0" hangingPunct="1">
                        <a:lnSpc>
                          <a:spcPct val="100000"/>
                        </a:lnSpc>
                        <a:spcBef>
                          <a:spcPct val="2000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Simplify administration with </a:t>
                      </a:r>
                      <a:br>
                        <a:rPr kumimoji="0" lang="en-US" sz="1800" b="0" i="0" u="none" strike="noStrike" cap="none" normalizeH="0" baseline="0" smtClean="0">
                          <a:ln>
                            <a:noFill/>
                          </a:ln>
                          <a:solidFill>
                            <a:schemeClr val="tx1"/>
                          </a:solidFill>
                          <a:effectLst/>
                          <a:latin typeface="Calibri" pitchFamily="34" charset="0"/>
                        </a:rPr>
                      </a:br>
                      <a:r>
                        <a:rPr kumimoji="0" lang="en-US" sz="1800" b="0" i="0" u="none" strike="noStrike" cap="none" normalizeH="0" baseline="0" smtClean="0">
                          <a:ln>
                            <a:noFill/>
                          </a:ln>
                          <a:solidFill>
                            <a:schemeClr val="tx1"/>
                          </a:solidFill>
                          <a:effectLst/>
                          <a:latin typeface="Calibri" pitchFamily="34" charset="0"/>
                        </a:rPr>
                        <a:t>network-based private dial plan</a:t>
                      </a:r>
                      <a:r>
                        <a:rPr kumimoji="0" lang="en-US" sz="2400" b="0" i="0" u="none" strike="noStrike" cap="none" normalizeH="0" baseline="0" smtClean="0">
                          <a:ln>
                            <a:noFill/>
                          </a:ln>
                          <a:solidFill>
                            <a:schemeClr val="tx1"/>
                          </a:solidFill>
                          <a:effectLst/>
                          <a:latin typeface="Calibri" pitchFamily="34" charset="0"/>
                        </a:rPr>
                        <a:t> </a:t>
                      </a:r>
                    </a:p>
                  </a:txBody>
                  <a:tcPr marL="45720" marR="45720" marT="91440" marB="0" horzOverflow="overflow">
                    <a:lnL>
                      <a:noFill/>
                    </a:lnL>
                    <a:lnR w="28575" cap="flat" cmpd="sng" algn="ctr">
                      <a:solidFill>
                        <a:schemeClr val="accent2"/>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231775" marR="0" lvl="0" indent="-1778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Calibri" pitchFamily="34" charset="0"/>
                        </a:rPr>
                        <a:t>Leverage VoIP technology to create operational efficiencies </a:t>
                      </a:r>
                    </a:p>
                    <a:p>
                      <a:pPr marL="231775" marR="0" lvl="0" indent="-1778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Calibri" pitchFamily="34" charset="0"/>
                        </a:rPr>
                        <a:t>Migrate at your own pace</a:t>
                      </a:r>
                    </a:p>
                    <a:p>
                      <a:pPr marL="231775" marR="0" lvl="0" indent="-1778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Calibri" pitchFamily="34" charset="0"/>
                        </a:rPr>
                        <a:t>Consolidate services and contracts </a:t>
                      </a:r>
                      <a:br>
                        <a:rPr kumimoji="0" lang="en-US" sz="1800" b="0" i="0" u="none" strike="noStrike" cap="none" normalizeH="0" baseline="0" smtClean="0">
                          <a:ln>
                            <a:noFill/>
                          </a:ln>
                          <a:solidFill>
                            <a:schemeClr val="tx1"/>
                          </a:solidFill>
                          <a:effectLst/>
                          <a:latin typeface="Calibri" pitchFamily="34" charset="0"/>
                        </a:rPr>
                      </a:br>
                      <a:r>
                        <a:rPr kumimoji="0" lang="en-US" sz="1800" b="0" i="0" u="none" strike="noStrike" cap="none" normalizeH="0" baseline="0" smtClean="0">
                          <a:ln>
                            <a:noFill/>
                          </a:ln>
                          <a:solidFill>
                            <a:schemeClr val="tx1"/>
                          </a:solidFill>
                          <a:effectLst/>
                          <a:latin typeface="Calibri" pitchFamily="34" charset="0"/>
                        </a:rPr>
                        <a:t>for remote sites</a:t>
                      </a:r>
                    </a:p>
                    <a:p>
                      <a:pPr marL="231775" marR="0" lvl="0" indent="-177800" algn="l" defTabSz="914400" rtl="0" eaLnBrk="1" fontAlgn="base" latinLnBrk="0" hangingPunct="1">
                        <a:lnSpc>
                          <a:spcPct val="100000"/>
                        </a:lnSpc>
                        <a:spcBef>
                          <a:spcPct val="2000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Avoid new outlays in costly equipment and capitalize on initial investments</a:t>
                      </a:r>
                    </a:p>
                    <a:p>
                      <a:pPr marL="231775" marR="0" lvl="0" indent="-177800" algn="l" defTabSz="914400" rtl="0" eaLnBrk="1" fontAlgn="base" latinLnBrk="0" hangingPunct="1">
                        <a:lnSpc>
                          <a:spcPct val="100000"/>
                        </a:lnSpc>
                        <a:spcBef>
                          <a:spcPct val="2000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Network based resiliency and call failover at all times, to anywhere.</a:t>
                      </a:r>
                    </a:p>
                  </a:txBody>
                  <a:tcPr marL="45720" marR="45720" marT="91440" marB="0" horzOverflow="overflow">
                    <a:lnL w="28575" cap="flat" cmpd="sng" algn="ctr">
                      <a:solidFill>
                        <a:schemeClr val="accent2"/>
                      </a:solidFill>
                      <a:prstDash val="solid"/>
                      <a:round/>
                      <a:headEnd type="none" w="med" len="med"/>
                      <a:tailEnd type="none" w="med" len="med"/>
                    </a:lnL>
                    <a:lnR>
                      <a:noFill/>
                    </a:lnR>
                    <a:lnT>
                      <a:noFill/>
                    </a:lnT>
                    <a:lnB>
                      <a:noFill/>
                    </a:lnB>
                    <a:lnTlToBr>
                      <a:noFill/>
                    </a:lnTlToBr>
                    <a:lnBlToTr>
                      <a:noFill/>
                    </a:lnBlToTr>
                    <a:solidFill>
                      <a:schemeClr val="bg2"/>
                    </a:solidFill>
                  </a:tcPr>
                </a:tc>
              </a:tr>
              <a:tr h="565150">
                <a:tc gridSpan="2">
                  <a:txBody>
                    <a:bodyPr/>
                    <a:lstStyle/>
                    <a:p>
                      <a:pPr marL="177800" marR="0" lvl="0" indent="-177800" algn="ctr"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FF0000"/>
                          </a:solidFill>
                          <a:effectLst/>
                          <a:latin typeface="Calibri" pitchFamily="34" charset="0"/>
                        </a:rPr>
                        <a:t>An efficient and cost-effective IP interface from your IP PBX to the PSTN</a:t>
                      </a:r>
                    </a:p>
                  </a:txBody>
                  <a:tcPr marL="0" marR="0" marT="0" marB="0" anchor="ctr" horzOverflow="overflow">
                    <a:lnL>
                      <a:noFill/>
                    </a:lnL>
                    <a:lnR>
                      <a:noFill/>
                    </a:lnR>
                    <a:lnT>
                      <a:noFill/>
                    </a:lnT>
                    <a:lnB>
                      <a:noFill/>
                    </a:lnB>
                    <a:lnTlToBr>
                      <a:noFill/>
                    </a:lnTlToBr>
                    <a:lnBlToTr>
                      <a:noFill/>
                    </a:lnBlToTr>
                    <a:noFill/>
                  </a:tcPr>
                </a:tc>
                <a:tc hMerge="1">
                  <a:txBody>
                    <a:bodyPr/>
                    <a:lstStyle/>
                    <a:p>
                      <a:endParaRPr lang="en-US"/>
                    </a:p>
                  </a:txBody>
                  <a:tcPr/>
                </a:tc>
              </a:tr>
            </a:tbl>
          </a:graphicData>
        </a:graphic>
      </p:graphicFrame>
      <p:sp>
        <p:nvSpPr>
          <p:cNvPr id="26633" name="AutoShape 18"/>
          <p:cNvSpPr>
            <a:spLocks noChangeArrowheads="1"/>
          </p:cNvSpPr>
          <p:nvPr/>
        </p:nvSpPr>
        <p:spPr bwMode="auto">
          <a:xfrm>
            <a:off x="4267200" y="1828800"/>
            <a:ext cx="762000" cy="273050"/>
          </a:xfrm>
          <a:prstGeom prst="rightArrow">
            <a:avLst>
              <a:gd name="adj1" fmla="val 50000"/>
              <a:gd name="adj2" fmla="val 69767"/>
            </a:avLst>
          </a:prstGeom>
          <a:solidFill>
            <a:schemeClr val="accent2"/>
          </a:solidFill>
          <a:ln w="9525" algn="ctr">
            <a:solidFill>
              <a:schemeClr val="tx1"/>
            </a:solidFill>
            <a:miter lim="800000"/>
            <a:headEnd/>
            <a:tailEnd/>
          </a:ln>
        </p:spPr>
        <p:txBody>
          <a:bodyPr wrap="none" lIns="0" tIns="0" rIns="0" bIns="0"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143000" y="609600"/>
            <a:ext cx="7315200" cy="1143000"/>
          </a:xfrm>
        </p:spPr>
        <p:txBody>
          <a:bodyPr lIns="92075" tIns="46038" rIns="92075" bIns="46038"/>
          <a:lstStyle/>
          <a:p>
            <a:r>
              <a:rPr lang="en-US" sz="2800" smtClean="0"/>
              <a:t>Converged VoIP Drives Cost Savings </a:t>
            </a:r>
            <a:br>
              <a:rPr lang="en-US" sz="2800" smtClean="0"/>
            </a:br>
            <a:r>
              <a:rPr lang="en-US" sz="2800" smtClean="0"/>
              <a:t>Burstable Enterprise Shared Trunks - BEST</a:t>
            </a:r>
          </a:p>
        </p:txBody>
      </p:sp>
      <p:sp>
        <p:nvSpPr>
          <p:cNvPr id="27650" name="Rectangle 3"/>
          <p:cNvSpPr>
            <a:spLocks noGrp="1" noChangeArrowheads="1"/>
          </p:cNvSpPr>
          <p:nvPr>
            <p:ph type="body" sz="half" idx="1"/>
          </p:nvPr>
        </p:nvSpPr>
        <p:spPr>
          <a:xfrm>
            <a:off x="228600" y="1978025"/>
            <a:ext cx="4227513" cy="4513263"/>
          </a:xfrm>
        </p:spPr>
        <p:txBody>
          <a:bodyPr lIns="92075" tIns="46038" rIns="92075" bIns="46038"/>
          <a:lstStyle/>
          <a:p>
            <a:pPr>
              <a:lnSpc>
                <a:spcPct val="80000"/>
              </a:lnSpc>
              <a:buClr>
                <a:schemeClr val="tx1"/>
              </a:buClr>
              <a:buFont typeface="Wingdings" pitchFamily="2" charset="2"/>
              <a:buBlip>
                <a:blip r:embed="rId3"/>
              </a:buBlip>
            </a:pPr>
            <a:r>
              <a:rPr lang="en-US" sz="1800" smtClean="0"/>
              <a:t>Allows you to share </a:t>
            </a:r>
            <a:r>
              <a:rPr lang="en-US" sz="1800" i="1" u="sng" smtClean="0"/>
              <a:t>local</a:t>
            </a:r>
            <a:r>
              <a:rPr lang="en-US" sz="1800" smtClean="0"/>
              <a:t> and long distance trunk capacity across your enterprise</a:t>
            </a:r>
          </a:p>
          <a:p>
            <a:pPr>
              <a:lnSpc>
                <a:spcPct val="80000"/>
              </a:lnSpc>
              <a:buClr>
                <a:schemeClr val="tx1"/>
              </a:buClr>
              <a:buFont typeface="Wingdings" pitchFamily="2" charset="2"/>
              <a:buBlip>
                <a:blip r:embed="rId3"/>
              </a:buBlip>
            </a:pPr>
            <a:r>
              <a:rPr lang="en-US" sz="1800" smtClean="0"/>
              <a:t>Often reduces the total  number of lines </a:t>
            </a:r>
            <a:br>
              <a:rPr lang="en-US" sz="1800" smtClean="0"/>
            </a:br>
            <a:r>
              <a:rPr lang="en-US" sz="1800" smtClean="0"/>
              <a:t>required at each site and across the enterprise</a:t>
            </a:r>
          </a:p>
          <a:p>
            <a:pPr>
              <a:lnSpc>
                <a:spcPct val="80000"/>
              </a:lnSpc>
              <a:buClr>
                <a:schemeClr val="tx1"/>
              </a:buClr>
              <a:buFont typeface="Wingdings" pitchFamily="2" charset="2"/>
              <a:buBlip>
                <a:blip r:embed="rId3"/>
              </a:buBlip>
            </a:pPr>
            <a:r>
              <a:rPr lang="en-US" sz="1800" smtClean="0"/>
              <a:t>Gives enterprises with a decentralized network design the look/feel and efficiency benefits of a centralized model</a:t>
            </a:r>
          </a:p>
          <a:p>
            <a:pPr>
              <a:lnSpc>
                <a:spcPct val="80000"/>
              </a:lnSpc>
              <a:buClr>
                <a:schemeClr val="tx1"/>
              </a:buClr>
              <a:buFont typeface="Wingdings" pitchFamily="2" charset="2"/>
              <a:buBlip>
                <a:blip r:embed="rId3"/>
              </a:buBlip>
            </a:pPr>
            <a:r>
              <a:rPr lang="en-US" sz="1800" smtClean="0"/>
              <a:t>Allows you to share trunk capacity country boundaries and across services:</a:t>
            </a:r>
          </a:p>
          <a:p>
            <a:pPr lvl="2">
              <a:lnSpc>
                <a:spcPct val="80000"/>
              </a:lnSpc>
            </a:pPr>
            <a:r>
              <a:rPr lang="en-US" sz="1400" smtClean="0"/>
              <a:t>A Hosted IP Centrex site in U.K.</a:t>
            </a:r>
          </a:p>
          <a:p>
            <a:pPr lvl="2">
              <a:lnSpc>
                <a:spcPct val="80000"/>
              </a:lnSpc>
            </a:pPr>
            <a:r>
              <a:rPr lang="en-US" sz="1400" smtClean="0"/>
              <a:t> IP Integrated Access site in Germany </a:t>
            </a:r>
          </a:p>
          <a:p>
            <a:pPr lvl="2">
              <a:lnSpc>
                <a:spcPct val="80000"/>
              </a:lnSpc>
            </a:pPr>
            <a:r>
              <a:rPr lang="en-US" sz="1400" smtClean="0"/>
              <a:t>IP Trunking site in France</a:t>
            </a:r>
          </a:p>
          <a:p>
            <a:pPr lvl="2">
              <a:lnSpc>
                <a:spcPct val="80000"/>
              </a:lnSpc>
            </a:pPr>
            <a:r>
              <a:rPr lang="en-US" sz="1400" smtClean="0"/>
              <a:t>Can all contribute to the BEST concurrent call pool </a:t>
            </a:r>
          </a:p>
          <a:p>
            <a:pPr>
              <a:lnSpc>
                <a:spcPct val="80000"/>
              </a:lnSpc>
            </a:pPr>
            <a:endParaRPr lang="en-US" sz="1800" smtClean="0"/>
          </a:p>
        </p:txBody>
      </p:sp>
      <p:sp>
        <p:nvSpPr>
          <p:cNvPr id="27651" name="Rectangle 7"/>
          <p:cNvSpPr>
            <a:spLocks noChangeArrowheads="1"/>
          </p:cNvSpPr>
          <p:nvPr/>
        </p:nvSpPr>
        <p:spPr bwMode="auto">
          <a:xfrm>
            <a:off x="5646738" y="5095875"/>
            <a:ext cx="3165475" cy="495300"/>
          </a:xfrm>
          <a:prstGeom prst="rect">
            <a:avLst/>
          </a:prstGeom>
          <a:noFill/>
          <a:ln w="9525" algn="ctr">
            <a:noFill/>
            <a:miter lim="800000"/>
            <a:headEnd/>
            <a:tailEnd/>
          </a:ln>
        </p:spPr>
        <p:txBody>
          <a:bodyPr lIns="0" tIns="0" rIns="0" bIns="0">
            <a:spAutoFit/>
          </a:bodyPr>
          <a:lstStyle/>
          <a:p>
            <a:pPr algn="ctr">
              <a:lnSpc>
                <a:spcPct val="90000"/>
              </a:lnSpc>
            </a:pPr>
            <a:r>
              <a:rPr lang="en-US" b="1">
                <a:solidFill>
                  <a:schemeClr val="bg1"/>
                </a:solidFill>
              </a:rPr>
              <a:t>Leverage excess capacity across the enterprise</a:t>
            </a:r>
          </a:p>
        </p:txBody>
      </p:sp>
      <p:pic>
        <p:nvPicPr>
          <p:cNvPr id="27652" name="Picture 5" descr="MPj04372340000[1]"/>
          <p:cNvPicPr>
            <a:picLocks noChangeAspect="1" noChangeArrowheads="1"/>
          </p:cNvPicPr>
          <p:nvPr/>
        </p:nvPicPr>
        <p:blipFill>
          <a:blip r:embed="rId4"/>
          <a:srcRect/>
          <a:stretch>
            <a:fillRect/>
          </a:stretch>
        </p:blipFill>
        <p:spPr bwMode="auto">
          <a:xfrm>
            <a:off x="4651375" y="2401888"/>
            <a:ext cx="4260850" cy="3197225"/>
          </a:xfrm>
          <a:prstGeom prst="rect">
            <a:avLst/>
          </a:prstGeom>
          <a:noFill/>
          <a:ln w="9525">
            <a:noFill/>
            <a:miter lim="800000"/>
            <a:headEnd/>
            <a:tailEnd/>
          </a:ln>
        </p:spPr>
      </p:pic>
      <p:sp>
        <p:nvSpPr>
          <p:cNvPr id="27653" name="Text Box 6"/>
          <p:cNvSpPr txBox="1">
            <a:spLocks noChangeArrowheads="1"/>
          </p:cNvSpPr>
          <p:nvPr/>
        </p:nvSpPr>
        <p:spPr bwMode="auto">
          <a:xfrm>
            <a:off x="4637088" y="5584825"/>
            <a:ext cx="4240212" cy="641350"/>
          </a:xfrm>
          <a:prstGeom prst="rect">
            <a:avLst/>
          </a:prstGeom>
          <a:solidFill>
            <a:srgbClr val="FF0000"/>
          </a:solidFill>
          <a:ln w="9525">
            <a:noFill/>
            <a:miter lim="800000"/>
            <a:headEnd/>
            <a:tailEnd/>
          </a:ln>
        </p:spPr>
        <p:txBody>
          <a:bodyPr>
            <a:spAutoFit/>
          </a:bodyPr>
          <a:lstStyle/>
          <a:p>
            <a:pPr>
              <a:spcBef>
                <a:spcPct val="50000"/>
              </a:spcBef>
            </a:pPr>
            <a:r>
              <a:rPr lang="en-US">
                <a:solidFill>
                  <a:schemeClr val="bg1"/>
                </a:solidFill>
              </a:rPr>
              <a:t>Powers your business with VoIP around the globe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ChangeArrowheads="1"/>
          </p:cNvSpPr>
          <p:nvPr/>
        </p:nvSpPr>
        <p:spPr bwMode="auto">
          <a:xfrm>
            <a:off x="390525" y="1831975"/>
            <a:ext cx="5167313" cy="4648200"/>
          </a:xfrm>
          <a:prstGeom prst="rect">
            <a:avLst/>
          </a:prstGeom>
          <a:noFill/>
          <a:ln w="9525">
            <a:noFill/>
            <a:miter lim="800000"/>
            <a:headEnd/>
            <a:tailEnd/>
          </a:ln>
        </p:spPr>
        <p:txBody>
          <a:bodyPr/>
          <a:lstStyle/>
          <a:p>
            <a:pPr marL="1385888" lvl="4" indent="-147638">
              <a:spcBef>
                <a:spcPct val="20000"/>
              </a:spcBef>
              <a:buFont typeface="Arial" charset="0"/>
              <a:buNone/>
              <a:tabLst>
                <a:tab pos="1084263" algn="l"/>
              </a:tabLst>
            </a:pPr>
            <a:endParaRPr lang="en-GB" sz="1600">
              <a:latin typeface="Calibri" pitchFamily="34" charset="0"/>
            </a:endParaRPr>
          </a:p>
        </p:txBody>
      </p:sp>
      <p:sp>
        <p:nvSpPr>
          <p:cNvPr id="29698" name="Title 1"/>
          <p:cNvSpPr>
            <a:spLocks/>
          </p:cNvSpPr>
          <p:nvPr/>
        </p:nvSpPr>
        <p:spPr bwMode="auto">
          <a:xfrm>
            <a:off x="457200" y="685800"/>
            <a:ext cx="8467725" cy="609600"/>
          </a:xfrm>
          <a:prstGeom prst="rect">
            <a:avLst/>
          </a:prstGeom>
          <a:noFill/>
          <a:ln w="9525">
            <a:noFill/>
            <a:miter lim="800000"/>
            <a:headEnd/>
            <a:tailEnd/>
          </a:ln>
        </p:spPr>
        <p:txBody>
          <a:bodyPr anchor="b"/>
          <a:lstStyle/>
          <a:p>
            <a:pPr algn="ctr"/>
            <a:r>
              <a:rPr lang="en-US" sz="2800">
                <a:latin typeface="Calibri" pitchFamily="34" charset="0"/>
              </a:rPr>
              <a:t>Hosted Communications Applications</a:t>
            </a:r>
            <a:r>
              <a:rPr lang="en-US" sz="3600">
                <a:latin typeface="Calibri" pitchFamily="34" charset="0"/>
              </a:rPr>
              <a:t> </a:t>
            </a:r>
          </a:p>
        </p:txBody>
      </p:sp>
      <p:sp>
        <p:nvSpPr>
          <p:cNvPr id="29699" name="Text Placeholder 3"/>
          <p:cNvSpPr>
            <a:spLocks/>
          </p:cNvSpPr>
          <p:nvPr/>
        </p:nvSpPr>
        <p:spPr bwMode="auto">
          <a:xfrm>
            <a:off x="2971800" y="3017838"/>
            <a:ext cx="2759075" cy="639762"/>
          </a:xfrm>
          <a:prstGeom prst="rect">
            <a:avLst/>
          </a:prstGeom>
          <a:noFill/>
          <a:ln w="9525">
            <a:noFill/>
            <a:miter lim="800000"/>
            <a:headEnd/>
            <a:tailEnd/>
          </a:ln>
        </p:spPr>
        <p:txBody>
          <a:bodyPr anchor="ctr"/>
          <a:lstStyle/>
          <a:p>
            <a:pPr algn="ctr">
              <a:lnSpc>
                <a:spcPct val="90000"/>
              </a:lnSpc>
              <a:spcBef>
                <a:spcPct val="20000"/>
              </a:spcBef>
              <a:buFont typeface="Arial" charset="0"/>
              <a:buNone/>
            </a:pPr>
            <a:r>
              <a:rPr lang="en-US" sz="2400" b="1">
                <a:solidFill>
                  <a:schemeClr val="accent2"/>
                </a:solidFill>
                <a:latin typeface="Calibri" pitchFamily="34" charset="0"/>
              </a:rPr>
              <a:t>The End User Experience</a:t>
            </a:r>
          </a:p>
        </p:txBody>
      </p:sp>
      <p:sp>
        <p:nvSpPr>
          <p:cNvPr id="7" name="Rounded Rectangle 6"/>
          <p:cNvSpPr>
            <a:spLocks noChangeArrowheads="1"/>
          </p:cNvSpPr>
          <p:nvPr/>
        </p:nvSpPr>
        <p:spPr bwMode="auto">
          <a:xfrm>
            <a:off x="5715000" y="2057400"/>
            <a:ext cx="2514600" cy="914400"/>
          </a:xfrm>
          <a:prstGeom prst="roundRect">
            <a:avLst>
              <a:gd name="adj" fmla="val 16667"/>
            </a:avLst>
          </a:prstGeom>
          <a:gradFill rotWithShape="1">
            <a:gsLst>
              <a:gs pos="0">
                <a:srgbClr val="336699"/>
              </a:gs>
              <a:gs pos="100000">
                <a:srgbClr val="395D1E"/>
              </a:gs>
            </a:gsLst>
            <a:lin ang="5400000" scaled="1"/>
          </a:gradFill>
          <a:ln w="9525" algn="ctr">
            <a:noFill/>
            <a:miter lim="800000"/>
            <a:headEnd/>
            <a:tailEnd/>
          </a:ln>
          <a:effectLst>
            <a:outerShdw dist="38100" dir="5400000" algn="t" rotWithShape="0">
              <a:srgbClr val="000000">
                <a:alpha val="20000"/>
              </a:srgbClr>
            </a:outerShdw>
          </a:effectLst>
        </p:spPr>
        <p:txBody>
          <a:bodyPr anchor="ctr"/>
          <a:lstStyle/>
          <a:p>
            <a:pPr algn="ctr">
              <a:defRPr/>
            </a:pPr>
            <a:r>
              <a:rPr lang="en-US" sz="1600">
                <a:solidFill>
                  <a:srgbClr val="FFFFFF"/>
                </a:solidFill>
                <a:latin typeface="Calibri" pitchFamily="34" charset="0"/>
                <a:cs typeface="Arial" charset="0"/>
              </a:rPr>
              <a:t>Multi-media</a:t>
            </a:r>
          </a:p>
        </p:txBody>
      </p:sp>
      <p:sp>
        <p:nvSpPr>
          <p:cNvPr id="8" name="Rounded Rectangle 7"/>
          <p:cNvSpPr>
            <a:spLocks noChangeArrowheads="1"/>
          </p:cNvSpPr>
          <p:nvPr/>
        </p:nvSpPr>
        <p:spPr bwMode="auto">
          <a:xfrm>
            <a:off x="2971800" y="4267200"/>
            <a:ext cx="2667000" cy="838200"/>
          </a:xfrm>
          <a:prstGeom prst="roundRect">
            <a:avLst>
              <a:gd name="adj" fmla="val 16667"/>
            </a:avLst>
          </a:prstGeom>
          <a:gradFill rotWithShape="1">
            <a:gsLst>
              <a:gs pos="0">
                <a:srgbClr val="CC3300"/>
              </a:gs>
              <a:gs pos="100000">
                <a:srgbClr val="803E06"/>
              </a:gs>
            </a:gsLst>
            <a:lin ang="5400000" scaled="1"/>
          </a:gradFill>
          <a:ln w="9525" algn="ctr">
            <a:noFill/>
            <a:miter lim="800000"/>
            <a:headEnd/>
            <a:tailEnd/>
          </a:ln>
          <a:effectLst>
            <a:outerShdw dist="38100" dir="5400000" algn="t" rotWithShape="0">
              <a:srgbClr val="000000">
                <a:alpha val="20000"/>
              </a:srgbClr>
            </a:outerShdw>
          </a:effectLst>
        </p:spPr>
        <p:txBody>
          <a:bodyPr anchor="ctr"/>
          <a:lstStyle/>
          <a:p>
            <a:pPr algn="ctr">
              <a:defRPr/>
            </a:pPr>
            <a:r>
              <a:rPr lang="en-US" sz="1600">
                <a:solidFill>
                  <a:srgbClr val="FFFFFF"/>
                </a:solidFill>
                <a:latin typeface="Calibri" pitchFamily="34" charset="0"/>
                <a:cs typeface="Arial" charset="0"/>
              </a:rPr>
              <a:t>Mobility</a:t>
            </a:r>
          </a:p>
        </p:txBody>
      </p:sp>
      <p:sp>
        <p:nvSpPr>
          <p:cNvPr id="9" name="Rounded Rectangle 8"/>
          <p:cNvSpPr>
            <a:spLocks noChangeArrowheads="1"/>
          </p:cNvSpPr>
          <p:nvPr/>
        </p:nvSpPr>
        <p:spPr bwMode="auto">
          <a:xfrm>
            <a:off x="533400" y="2057400"/>
            <a:ext cx="2514600" cy="838200"/>
          </a:xfrm>
          <a:prstGeom prst="roundRect">
            <a:avLst>
              <a:gd name="adj" fmla="val 16667"/>
            </a:avLst>
          </a:prstGeom>
          <a:gradFill rotWithShape="1">
            <a:gsLst>
              <a:gs pos="0">
                <a:schemeClr val="folHlink"/>
              </a:gs>
              <a:gs pos="100000">
                <a:srgbClr val="005272"/>
              </a:gs>
            </a:gsLst>
            <a:lin ang="5400000" scaled="1"/>
          </a:gradFill>
          <a:ln w="9525" algn="ctr">
            <a:noFill/>
            <a:miter lim="800000"/>
            <a:headEnd/>
            <a:tailEnd/>
          </a:ln>
          <a:effectLst>
            <a:outerShdw dist="38100" dir="5400000" algn="t" rotWithShape="0">
              <a:srgbClr val="000000">
                <a:alpha val="20000"/>
              </a:srgbClr>
            </a:outerShdw>
          </a:effectLst>
        </p:spPr>
        <p:txBody>
          <a:bodyPr anchor="ctr"/>
          <a:lstStyle/>
          <a:p>
            <a:pPr algn="ctr">
              <a:defRPr/>
            </a:pPr>
            <a:r>
              <a:rPr lang="en-US" sz="1600">
                <a:solidFill>
                  <a:srgbClr val="FFFFFF"/>
                </a:solidFill>
                <a:latin typeface="Calibri" pitchFamily="34" charset="0"/>
                <a:cs typeface="Arial" charset="0"/>
              </a:rPr>
              <a:t>Any Device </a:t>
            </a:r>
          </a:p>
        </p:txBody>
      </p:sp>
      <p:sp>
        <p:nvSpPr>
          <p:cNvPr id="29703" name="TextBox 9"/>
          <p:cNvSpPr txBox="1">
            <a:spLocks noChangeArrowheads="1"/>
          </p:cNvSpPr>
          <p:nvPr/>
        </p:nvSpPr>
        <p:spPr bwMode="auto">
          <a:xfrm>
            <a:off x="3048000" y="5105400"/>
            <a:ext cx="2514600" cy="1603375"/>
          </a:xfrm>
          <a:prstGeom prst="rect">
            <a:avLst/>
          </a:prstGeom>
          <a:noFill/>
          <a:ln w="9525">
            <a:noFill/>
            <a:miter lim="800000"/>
            <a:headEnd/>
            <a:tailEnd/>
          </a:ln>
        </p:spPr>
        <p:txBody>
          <a:bodyPr>
            <a:spAutoFit/>
          </a:bodyPr>
          <a:lstStyle/>
          <a:p>
            <a:pPr algn="ctr">
              <a:spcBef>
                <a:spcPct val="50000"/>
              </a:spcBef>
            </a:pPr>
            <a:r>
              <a:rPr lang="en-US">
                <a:latin typeface="Calibri" pitchFamily="34" charset="0"/>
                <a:cs typeface="Arial" charset="0"/>
              </a:rPr>
              <a:t>One Number, Seamless FMC, Access to all Business Applications and content</a:t>
            </a:r>
          </a:p>
          <a:p>
            <a:pPr algn="ctr">
              <a:spcBef>
                <a:spcPct val="50000"/>
              </a:spcBef>
            </a:pPr>
            <a:r>
              <a:rPr lang="en-US">
                <a:latin typeface="Calibri" pitchFamily="34" charset="0"/>
                <a:cs typeface="Arial" charset="0"/>
              </a:rPr>
              <a:t>.</a:t>
            </a:r>
          </a:p>
        </p:txBody>
      </p:sp>
      <p:sp>
        <p:nvSpPr>
          <p:cNvPr id="29704" name="TextBox 11"/>
          <p:cNvSpPr txBox="1">
            <a:spLocks noChangeArrowheads="1"/>
          </p:cNvSpPr>
          <p:nvPr/>
        </p:nvSpPr>
        <p:spPr bwMode="auto">
          <a:xfrm>
            <a:off x="6019800" y="3000375"/>
            <a:ext cx="1981200" cy="1739900"/>
          </a:xfrm>
          <a:prstGeom prst="rect">
            <a:avLst/>
          </a:prstGeom>
          <a:noFill/>
          <a:ln w="9525">
            <a:noFill/>
            <a:miter lim="800000"/>
            <a:headEnd/>
            <a:tailEnd/>
          </a:ln>
        </p:spPr>
        <p:txBody>
          <a:bodyPr>
            <a:spAutoFit/>
          </a:bodyPr>
          <a:lstStyle/>
          <a:p>
            <a:pPr algn="ctr">
              <a:spcBef>
                <a:spcPct val="50000"/>
              </a:spcBef>
            </a:pPr>
            <a:r>
              <a:rPr lang="en-US">
                <a:latin typeface="Calibri" pitchFamily="34" charset="0"/>
                <a:cs typeface="Arial" charset="0"/>
              </a:rPr>
              <a:t>HD Voice, Video,  Voice, Feature Control, File Share, Messaging, Presence, Click to Call</a:t>
            </a:r>
            <a:endParaRPr lang="en-US" i="1">
              <a:latin typeface="Calibri" pitchFamily="34" charset="0"/>
              <a:cs typeface="Arial" charset="0"/>
            </a:endParaRPr>
          </a:p>
        </p:txBody>
      </p:sp>
      <p:sp>
        <p:nvSpPr>
          <p:cNvPr id="29705" name="TextBox 12"/>
          <p:cNvSpPr txBox="1">
            <a:spLocks noChangeArrowheads="1"/>
          </p:cNvSpPr>
          <p:nvPr/>
        </p:nvSpPr>
        <p:spPr bwMode="auto">
          <a:xfrm>
            <a:off x="762000" y="2895600"/>
            <a:ext cx="1981200" cy="1465263"/>
          </a:xfrm>
          <a:prstGeom prst="rect">
            <a:avLst/>
          </a:prstGeom>
          <a:noFill/>
          <a:ln w="9525">
            <a:noFill/>
            <a:miter lim="800000"/>
            <a:headEnd/>
            <a:tailEnd/>
          </a:ln>
        </p:spPr>
        <p:txBody>
          <a:bodyPr>
            <a:spAutoFit/>
          </a:bodyPr>
          <a:lstStyle/>
          <a:p>
            <a:pPr algn="ctr">
              <a:spcBef>
                <a:spcPct val="50000"/>
              </a:spcBef>
            </a:pPr>
            <a:r>
              <a:rPr lang="en-US">
                <a:latin typeface="Calibri" pitchFamily="34" charset="0"/>
                <a:cs typeface="Arial" charset="0"/>
              </a:rPr>
              <a:t>Users access and personalize the same service from all their devices – one experience</a:t>
            </a:r>
            <a:endParaRPr lang="en-US" i="1">
              <a:latin typeface="Calibri" pitchFamily="34"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AutoShape 2"/>
          <p:cNvSpPr>
            <a:spLocks noChangeArrowheads="1"/>
          </p:cNvSpPr>
          <p:nvPr/>
        </p:nvSpPr>
        <p:spPr bwMode="auto">
          <a:xfrm>
            <a:off x="234950" y="1570038"/>
            <a:ext cx="4457700" cy="4548187"/>
          </a:xfrm>
          <a:prstGeom prst="homePlate">
            <a:avLst>
              <a:gd name="adj" fmla="val 25000"/>
            </a:avLst>
          </a:prstGeom>
          <a:gradFill rotWithShape="1">
            <a:gsLst>
              <a:gs pos="0">
                <a:schemeClr val="bg2"/>
              </a:gs>
              <a:gs pos="100000">
                <a:schemeClr val="bg2">
                  <a:gamma/>
                  <a:shade val="46275"/>
                  <a:invGamma/>
                </a:schemeClr>
              </a:gs>
            </a:gsLst>
            <a:lin ang="5400000" scaled="1"/>
          </a:gradFill>
          <a:ln w="9525">
            <a:noFill/>
            <a:miter lim="800000"/>
            <a:headEnd/>
            <a:tailEnd/>
          </a:ln>
          <a:effectLst>
            <a:outerShdw dist="107763" dir="2700000" algn="ctr" rotWithShape="0">
              <a:schemeClr val="tx1"/>
            </a:outerShdw>
          </a:effectLst>
        </p:spPr>
        <p:txBody>
          <a:bodyPr wrap="none" anchor="ctr"/>
          <a:lstStyle/>
          <a:p>
            <a:pPr algn="ctr">
              <a:spcBef>
                <a:spcPct val="20000"/>
              </a:spcBef>
              <a:buClr>
                <a:srgbClr val="DADDFE"/>
              </a:buClr>
              <a:defRPr/>
            </a:pPr>
            <a:endParaRPr lang="en-US" sz="2400">
              <a:solidFill>
                <a:srgbClr val="FF0000"/>
              </a:solidFill>
              <a:effectLst>
                <a:outerShdw blurRad="38100" dist="38100" dir="2700000" algn="tl">
                  <a:srgbClr val="000000">
                    <a:alpha val="43137"/>
                  </a:srgbClr>
                </a:outerShdw>
              </a:effectLst>
              <a:latin typeface="Arial" pitchFamily="34" charset="0"/>
            </a:endParaRPr>
          </a:p>
        </p:txBody>
      </p:sp>
      <p:sp>
        <p:nvSpPr>
          <p:cNvPr id="643075" name="Rectangle 3"/>
          <p:cNvSpPr>
            <a:spLocks noChangeArrowheads="1"/>
          </p:cNvSpPr>
          <p:nvPr/>
        </p:nvSpPr>
        <p:spPr bwMode="auto">
          <a:xfrm>
            <a:off x="336550" y="1601788"/>
            <a:ext cx="3022600" cy="503237"/>
          </a:xfrm>
          <a:prstGeom prst="rect">
            <a:avLst/>
          </a:prstGeom>
          <a:noFill/>
          <a:ln w="9525">
            <a:noFill/>
            <a:miter lim="800000"/>
            <a:headEnd/>
            <a:tailEnd/>
          </a:ln>
          <a:effectLst/>
        </p:spPr>
        <p:txBody>
          <a:bodyPr wrap="none">
            <a:spAutoFit/>
          </a:bodyPr>
          <a:lstStyle/>
          <a:p>
            <a:pPr>
              <a:lnSpc>
                <a:spcPct val="90000"/>
              </a:lnSpc>
              <a:spcAft>
                <a:spcPct val="100000"/>
              </a:spcAft>
              <a:defRPr/>
            </a:pPr>
            <a:r>
              <a:rPr lang="en-US" sz="3000" b="1">
                <a:solidFill>
                  <a:schemeClr val="bg1"/>
                </a:solidFill>
                <a:effectLst>
                  <a:outerShdw blurRad="38100" dist="38100" dir="2700000" algn="tl">
                    <a:srgbClr val="C0C0C0"/>
                  </a:outerShdw>
                </a:effectLst>
                <a:latin typeface="Arial" pitchFamily="34" charset="0"/>
              </a:rPr>
              <a:t>Your Questions</a:t>
            </a:r>
          </a:p>
        </p:txBody>
      </p:sp>
      <p:sp>
        <p:nvSpPr>
          <p:cNvPr id="30723" name="Rectangle 4"/>
          <p:cNvSpPr>
            <a:spLocks noGrp="1" noChangeArrowheads="1"/>
          </p:cNvSpPr>
          <p:nvPr>
            <p:ph type="title" idx="4294967295"/>
          </p:nvPr>
        </p:nvSpPr>
        <p:spPr>
          <a:xfrm>
            <a:off x="533400" y="274638"/>
            <a:ext cx="8153400" cy="1143000"/>
          </a:xfrm>
        </p:spPr>
        <p:txBody>
          <a:bodyPr lIns="0" tIns="0" rIns="0" bIns="0" anchor="t"/>
          <a:lstStyle/>
          <a:p>
            <a:pPr eaLnBrk="1" hangingPunct="1"/>
            <a:r>
              <a:rPr lang="en-US" sz="2800" smtClean="0"/>
              <a:t>Bringing It All Together</a:t>
            </a:r>
          </a:p>
        </p:txBody>
      </p:sp>
      <p:sp>
        <p:nvSpPr>
          <p:cNvPr id="643077" name="Rectangle 5"/>
          <p:cNvSpPr>
            <a:spLocks noChangeArrowheads="1"/>
          </p:cNvSpPr>
          <p:nvPr/>
        </p:nvSpPr>
        <p:spPr bwMode="auto">
          <a:xfrm>
            <a:off x="376238" y="2268538"/>
            <a:ext cx="3232150" cy="3508375"/>
          </a:xfrm>
          <a:prstGeom prst="rect">
            <a:avLst/>
          </a:prstGeom>
          <a:noFill/>
          <a:ln w="9525">
            <a:noFill/>
            <a:miter lim="800000"/>
            <a:headEnd/>
            <a:tailEnd/>
          </a:ln>
          <a:effectLst/>
        </p:spPr>
        <p:txBody>
          <a:bodyPr>
            <a:spAutoFit/>
          </a:bodyPr>
          <a:lstStyle/>
          <a:p>
            <a:pPr>
              <a:lnSpc>
                <a:spcPct val="90000"/>
              </a:lnSpc>
              <a:spcAft>
                <a:spcPct val="100000"/>
              </a:spcAft>
              <a:defRPr/>
            </a:pPr>
            <a:r>
              <a:rPr lang="en-US" sz="2000" b="1">
                <a:solidFill>
                  <a:schemeClr val="bg1"/>
                </a:solidFill>
                <a:effectLst>
                  <a:outerShdw blurRad="38100" dist="38100" dir="2700000" algn="tl">
                    <a:srgbClr val="C0C0C0"/>
                  </a:outerShdw>
                </a:effectLst>
                <a:latin typeface="Arial" pitchFamily="34" charset="0"/>
              </a:rPr>
              <a:t>What is the right solution </a:t>
            </a:r>
            <a:br>
              <a:rPr lang="en-US" sz="2000" b="1">
                <a:solidFill>
                  <a:schemeClr val="bg1"/>
                </a:solidFill>
                <a:effectLst>
                  <a:outerShdw blurRad="38100" dist="38100" dir="2700000" algn="tl">
                    <a:srgbClr val="C0C0C0"/>
                  </a:outerShdw>
                </a:effectLst>
                <a:latin typeface="Arial" pitchFamily="34" charset="0"/>
              </a:rPr>
            </a:br>
            <a:r>
              <a:rPr lang="en-US" sz="2000" b="1">
                <a:solidFill>
                  <a:schemeClr val="bg1"/>
                </a:solidFill>
                <a:effectLst>
                  <a:outerShdw blurRad="38100" dist="38100" dir="2700000" algn="tl">
                    <a:srgbClr val="C0C0C0"/>
                  </a:outerShdw>
                </a:effectLst>
                <a:latin typeface="Arial" pitchFamily="34" charset="0"/>
              </a:rPr>
              <a:t>for me?</a:t>
            </a:r>
            <a:endParaRPr lang="en-US" sz="2000" b="1" i="1">
              <a:solidFill>
                <a:schemeClr val="bg1"/>
              </a:solidFill>
              <a:effectLst>
                <a:outerShdw blurRad="38100" dist="38100" dir="2700000" algn="tl">
                  <a:srgbClr val="C0C0C0"/>
                </a:outerShdw>
              </a:effectLst>
              <a:latin typeface="Arial" pitchFamily="34" charset="0"/>
            </a:endParaRPr>
          </a:p>
          <a:p>
            <a:pPr>
              <a:lnSpc>
                <a:spcPct val="90000"/>
              </a:lnSpc>
              <a:spcAft>
                <a:spcPct val="100000"/>
              </a:spcAft>
              <a:defRPr/>
            </a:pPr>
            <a:r>
              <a:rPr lang="en-US" sz="2000" b="1">
                <a:solidFill>
                  <a:schemeClr val="bg1"/>
                </a:solidFill>
                <a:effectLst>
                  <a:outerShdw blurRad="38100" dist="38100" dir="2700000" algn="tl">
                    <a:srgbClr val="C0C0C0"/>
                  </a:outerShdw>
                </a:effectLst>
                <a:latin typeface="Arial" pitchFamily="34" charset="0"/>
              </a:rPr>
              <a:t>Where should I start?</a:t>
            </a:r>
          </a:p>
          <a:p>
            <a:pPr>
              <a:lnSpc>
                <a:spcPct val="90000"/>
              </a:lnSpc>
              <a:spcAft>
                <a:spcPct val="100000"/>
              </a:spcAft>
              <a:defRPr/>
            </a:pPr>
            <a:r>
              <a:rPr lang="en-US" sz="2000" b="1">
                <a:solidFill>
                  <a:schemeClr val="bg1"/>
                </a:solidFill>
                <a:effectLst>
                  <a:outerShdw blurRad="38100" dist="38100" dir="2700000" algn="tl">
                    <a:srgbClr val="C0C0C0"/>
                  </a:outerShdw>
                </a:effectLst>
                <a:latin typeface="Arial" pitchFamily="34" charset="0"/>
              </a:rPr>
              <a:t>What foundation should I implement?</a:t>
            </a:r>
          </a:p>
          <a:p>
            <a:pPr>
              <a:lnSpc>
                <a:spcPct val="90000"/>
              </a:lnSpc>
              <a:spcAft>
                <a:spcPct val="100000"/>
              </a:spcAft>
              <a:defRPr/>
            </a:pPr>
            <a:r>
              <a:rPr lang="en-US" sz="2000" b="1">
                <a:solidFill>
                  <a:schemeClr val="bg1"/>
                </a:solidFill>
                <a:effectLst>
                  <a:outerShdw blurRad="38100" dist="38100" dir="2700000" algn="tl">
                    <a:srgbClr val="C0C0C0"/>
                  </a:outerShdw>
                </a:effectLst>
                <a:latin typeface="Arial" pitchFamily="34" charset="0"/>
              </a:rPr>
              <a:t>How can I cost justify it?</a:t>
            </a:r>
          </a:p>
          <a:p>
            <a:pPr>
              <a:lnSpc>
                <a:spcPct val="90000"/>
              </a:lnSpc>
              <a:spcAft>
                <a:spcPct val="100000"/>
              </a:spcAft>
              <a:defRPr/>
            </a:pPr>
            <a:r>
              <a:rPr lang="en-US" sz="2000" b="1">
                <a:solidFill>
                  <a:schemeClr val="bg1"/>
                </a:solidFill>
                <a:effectLst>
                  <a:outerShdw blurRad="38100" dist="38100" dir="2700000" algn="tl">
                    <a:srgbClr val="C0C0C0"/>
                  </a:outerShdw>
                </a:effectLst>
                <a:latin typeface="Arial" pitchFamily="34" charset="0"/>
              </a:rPr>
              <a:t>How do I leverage my investment?</a:t>
            </a:r>
          </a:p>
        </p:txBody>
      </p:sp>
      <p:graphicFrame>
        <p:nvGraphicFramePr>
          <p:cNvPr id="28688" name="Group 16"/>
          <p:cNvGraphicFramePr>
            <a:graphicFrameLocks noGrp="1"/>
          </p:cNvGraphicFramePr>
          <p:nvPr>
            <p:ph idx="4294967295"/>
          </p:nvPr>
        </p:nvGraphicFramePr>
        <p:xfrm>
          <a:off x="4713288" y="1109663"/>
          <a:ext cx="4198937" cy="5438775"/>
        </p:xfrm>
        <a:graphic>
          <a:graphicData uri="http://schemas.openxmlformats.org/drawingml/2006/table">
            <a:tbl>
              <a:tblPr/>
              <a:tblGrid>
                <a:gridCol w="4198937"/>
              </a:tblGrid>
              <a:tr h="298450">
                <a:tc>
                  <a:txBody>
                    <a:bodyPr/>
                    <a:lstStyle/>
                    <a:p>
                      <a:pPr marL="0" marR="0" lvl="0" indent="0" algn="ctr" defTabSz="88265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itchFamily="34" charset="0"/>
                        </a:rPr>
                        <a:t>Prescriptive Solutions</a:t>
                      </a:r>
                    </a:p>
                  </a:txBody>
                  <a:tcPr anchor="ctr" horzOverflow="overflow">
                    <a:lnL>
                      <a:noFill/>
                    </a:lnL>
                    <a:lnR>
                      <a:noFill/>
                    </a:lnR>
                    <a:lnT>
                      <a:noFill/>
                    </a:lnT>
                    <a:lnB>
                      <a:noFill/>
                    </a:lnB>
                    <a:lnTlToBr>
                      <a:noFill/>
                    </a:lnTlToBr>
                    <a:lnBlToTr>
                      <a:noFill/>
                    </a:lnBlToTr>
                    <a:solidFill>
                      <a:schemeClr val="bg2"/>
                    </a:solidFill>
                  </a:tcPr>
                </a:tc>
              </a:tr>
              <a:tr h="396875">
                <a:tc>
                  <a:txBody>
                    <a:bodyPr/>
                    <a:lstStyle/>
                    <a:p>
                      <a:pPr marL="0" marR="0" lvl="0" indent="0" algn="l" defTabSz="882650" rtl="0" eaLnBrk="1" fontAlgn="base" latinLnBrk="0" hangingPunct="1">
                        <a:lnSpc>
                          <a:spcPct val="100000"/>
                        </a:lnSpc>
                        <a:spcBef>
                          <a:spcPct val="20000"/>
                        </a:spcBef>
                        <a:spcAft>
                          <a:spcPct val="0"/>
                        </a:spcAft>
                        <a:buClr>
                          <a:srgbClr val="CC0000"/>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Calibri" pitchFamily="34" charset="0"/>
                        </a:rPr>
                        <a:t>Strategic Consulting</a:t>
                      </a:r>
                    </a:p>
                  </a:txBody>
                  <a:tcPr anchor="ctr" horzOverflow="overflow">
                    <a:lnL>
                      <a:noFill/>
                    </a:lnL>
                    <a:lnR>
                      <a:noFill/>
                    </a:lnR>
                    <a:lnT>
                      <a:noFill/>
                    </a:lnT>
                    <a:lnB>
                      <a:noFill/>
                    </a:lnB>
                    <a:lnTlToBr>
                      <a:noFill/>
                    </a:lnTlToBr>
                    <a:lnBlToTr>
                      <a:noFill/>
                    </a:lnBlToTr>
                    <a:gradFill rotWithShape="0">
                      <a:gsLst>
                        <a:gs pos="0">
                          <a:srgbClr val="E6E7D1"/>
                        </a:gs>
                        <a:gs pos="100000">
                          <a:srgbClr val="6A6B61"/>
                        </a:gs>
                      </a:gsLst>
                      <a:lin ang="5400000" scaled="1"/>
                    </a:gradFill>
                  </a:tcPr>
                </a:tc>
              </a:tr>
              <a:tr h="1311275">
                <a:tc>
                  <a:txBody>
                    <a:bodyPr/>
                    <a:lstStyle/>
                    <a:p>
                      <a:pPr marL="169863" marR="0" lvl="0" indent="-169863"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sym typeface="Arial" charset="0"/>
                        </a:rPr>
                        <a:t>Translates business needs and requirements to solutions </a:t>
                      </a:r>
                    </a:p>
                    <a:p>
                      <a:pPr marL="169863" marR="0" lvl="0" indent="-169863"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sym typeface="Arial" charset="0"/>
                        </a:rPr>
                        <a:t>Profile users, business process enhancements and re-engineering </a:t>
                      </a:r>
                    </a:p>
                    <a:p>
                      <a:pPr marL="169863" marR="0" lvl="0" indent="-169863"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Audit, assess and functional testing</a:t>
                      </a:r>
                    </a:p>
                    <a:p>
                      <a:pPr marL="169863" marR="0" lvl="0" indent="-169863"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Technology upgrade strategies</a:t>
                      </a:r>
                    </a:p>
                  </a:txBody>
                  <a:tcPr anchor="ctr" horzOverflow="overflow">
                    <a:lnL>
                      <a:noFill/>
                    </a:lnL>
                    <a:lnR>
                      <a:noFill/>
                    </a:lnR>
                    <a:lnT>
                      <a:noFill/>
                    </a:lnT>
                    <a:lnB>
                      <a:noFill/>
                    </a:lnB>
                    <a:lnTlToBr>
                      <a:noFill/>
                    </a:lnTlToBr>
                    <a:lnBlToTr>
                      <a:noFill/>
                    </a:lnBlToTr>
                    <a:solidFill>
                      <a:srgbClr val="D8D8D8"/>
                    </a:solidFill>
                  </a:tcPr>
                </a:tc>
              </a:tr>
              <a:tr h="334963">
                <a:tc>
                  <a:txBody>
                    <a:bodyPr/>
                    <a:lstStyle/>
                    <a:p>
                      <a:pPr marL="0" marR="0" lvl="0" indent="0" algn="l" defTabSz="882650" rtl="0" eaLnBrk="1" fontAlgn="base" latinLnBrk="0" hangingPunct="1">
                        <a:lnSpc>
                          <a:spcPct val="100000"/>
                        </a:lnSpc>
                        <a:spcBef>
                          <a:spcPct val="20000"/>
                        </a:spcBef>
                        <a:spcAft>
                          <a:spcPct val="0"/>
                        </a:spcAft>
                        <a:buClr>
                          <a:srgbClr val="CC0000"/>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Calibri" pitchFamily="34" charset="0"/>
                        </a:rPr>
                        <a:t>Financial analysis</a:t>
                      </a:r>
                    </a:p>
                  </a:txBody>
                  <a:tcPr anchor="ctr" horzOverflow="overflow">
                    <a:lnL>
                      <a:noFill/>
                    </a:lnL>
                    <a:lnR>
                      <a:noFill/>
                    </a:lnR>
                    <a:lnT>
                      <a:noFill/>
                    </a:lnT>
                    <a:lnB>
                      <a:noFill/>
                    </a:lnB>
                    <a:lnTlToBr>
                      <a:noFill/>
                    </a:lnTlToBr>
                    <a:lnBlToTr>
                      <a:noFill/>
                    </a:lnBlToTr>
                    <a:gradFill rotWithShape="0">
                      <a:gsLst>
                        <a:gs pos="0">
                          <a:srgbClr val="E6E7D1"/>
                        </a:gs>
                        <a:gs pos="100000">
                          <a:srgbClr val="6A6B61"/>
                        </a:gs>
                      </a:gsLst>
                      <a:lin ang="5400000" scaled="1"/>
                    </a:gradFill>
                  </a:tcPr>
                </a:tc>
              </a:tr>
              <a:tr h="696913">
                <a:tc>
                  <a:txBody>
                    <a:bodyPr/>
                    <a:lstStyle/>
                    <a:p>
                      <a:pPr marL="114300" marR="0" lvl="0" indent="-114300"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Business benefit analysis – ROI and TCO</a:t>
                      </a:r>
                    </a:p>
                    <a:p>
                      <a:pPr marL="114300" marR="0" lvl="0" indent="-114300"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Capacity assessments to minimize capital expense</a:t>
                      </a:r>
                    </a:p>
                  </a:txBody>
                  <a:tcPr anchor="ctr" horzOverflow="overflow">
                    <a:lnL>
                      <a:noFill/>
                    </a:lnL>
                    <a:lnR>
                      <a:noFill/>
                    </a:lnR>
                    <a:lnT>
                      <a:noFill/>
                    </a:lnT>
                    <a:lnB>
                      <a:noFill/>
                    </a:lnB>
                    <a:lnTlToBr>
                      <a:noFill/>
                    </a:lnTlToBr>
                    <a:lnBlToTr>
                      <a:noFill/>
                    </a:lnBlToTr>
                    <a:solidFill>
                      <a:srgbClr val="D8D8D8"/>
                    </a:solidFill>
                  </a:tcPr>
                </a:tc>
              </a:tr>
              <a:tr h="334963">
                <a:tc>
                  <a:txBody>
                    <a:bodyPr/>
                    <a:lstStyle/>
                    <a:p>
                      <a:pPr marL="0" marR="0" lvl="0" indent="0" algn="l" defTabSz="882650" rtl="0" eaLnBrk="1" fontAlgn="base" latinLnBrk="0" hangingPunct="1">
                        <a:lnSpc>
                          <a:spcPct val="100000"/>
                        </a:lnSpc>
                        <a:spcBef>
                          <a:spcPct val="0"/>
                        </a:spcBef>
                        <a:spcAft>
                          <a:spcPct val="0"/>
                        </a:spcAft>
                        <a:buClr>
                          <a:srgbClr val="CC0000"/>
                        </a:buClr>
                        <a:buSzPct val="80000"/>
                        <a:buFont typeface="Wingdings" pitchFamily="2" charset="2"/>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Calibri" pitchFamily="34" charset="0"/>
                        </a:rPr>
                        <a:t>Operational Integration</a:t>
                      </a:r>
                    </a:p>
                  </a:txBody>
                  <a:tcPr anchor="ctr" horzOverflow="overflow">
                    <a:lnL>
                      <a:noFill/>
                    </a:lnL>
                    <a:lnR>
                      <a:noFill/>
                    </a:lnR>
                    <a:lnT>
                      <a:noFill/>
                    </a:lnT>
                    <a:lnB>
                      <a:noFill/>
                    </a:lnB>
                    <a:lnTlToBr>
                      <a:noFill/>
                    </a:lnTlToBr>
                    <a:lnBlToTr>
                      <a:noFill/>
                    </a:lnBlToTr>
                    <a:gradFill rotWithShape="0">
                      <a:gsLst>
                        <a:gs pos="0">
                          <a:srgbClr val="E6E7D1"/>
                        </a:gs>
                        <a:gs pos="100000">
                          <a:srgbClr val="6A6B61"/>
                        </a:gs>
                      </a:gsLst>
                      <a:lin ang="5400000" scaled="1"/>
                    </a:gradFill>
                  </a:tcPr>
                </a:tc>
              </a:tr>
              <a:tr h="1127125">
                <a:tc>
                  <a:txBody>
                    <a:bodyPr/>
                    <a:lstStyle/>
                    <a:p>
                      <a:pPr marL="114300" marR="0" lvl="0" indent="-114300"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Design and platform integration</a:t>
                      </a:r>
                    </a:p>
                    <a:p>
                      <a:pPr marL="114300" marR="0" lvl="0" indent="-114300"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Implementation and migration </a:t>
                      </a:r>
                    </a:p>
                    <a:p>
                      <a:pPr marL="114300" marR="0" lvl="0" indent="-114300"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Manage and project implementation timeframes, commitments, and costs</a:t>
                      </a:r>
                    </a:p>
                    <a:p>
                      <a:pPr marL="114300" marR="0" lvl="0" indent="-114300" algn="l" defTabSz="882650" rtl="0" eaLnBrk="1" fontAlgn="base" latinLnBrk="0" hangingPunct="1">
                        <a:lnSpc>
                          <a:spcPct val="90000"/>
                        </a:lnSpc>
                        <a:spcBef>
                          <a:spcPct val="0"/>
                        </a:spcBef>
                        <a:spcAft>
                          <a:spcPct val="0"/>
                        </a:spcAft>
                        <a:buClr>
                          <a:srgbClr val="CC0000"/>
                        </a:buClr>
                        <a:buSzPct val="80000"/>
                        <a:buFont typeface="Wingdings" pitchFamily="2" charset="2"/>
                        <a:buChar char="§"/>
                        <a:tabLst/>
                      </a:pPr>
                      <a:r>
                        <a:rPr kumimoji="0" lang="en-US" sz="1800" b="1" i="0" u="none" strike="noStrike" cap="none" normalizeH="0" baseline="0" smtClean="0">
                          <a:ln>
                            <a:noFill/>
                          </a:ln>
                          <a:solidFill>
                            <a:schemeClr val="tx1"/>
                          </a:solidFill>
                          <a:effectLst/>
                          <a:latin typeface="Calibri" pitchFamily="34" charset="0"/>
                        </a:rPr>
                        <a:t>Analytics and reporting</a:t>
                      </a:r>
                    </a:p>
                  </a:txBody>
                  <a:tcPr anchor="ctr" horzOverflow="overflow">
                    <a:lnL>
                      <a:noFill/>
                    </a:lnL>
                    <a:lnR>
                      <a:noFill/>
                    </a:lnR>
                    <a:lnT>
                      <a:noFill/>
                    </a:lnT>
                    <a:lnB>
                      <a:noFill/>
                    </a:lnB>
                    <a:lnTlToBr>
                      <a:noFill/>
                    </a:lnTlToBr>
                    <a:lnBlToTr>
                      <a:noFill/>
                    </a:lnBlToTr>
                    <a:solidFill>
                      <a:srgbClr val="D8D8D8"/>
                    </a:solidFill>
                  </a:tcPr>
                </a:tc>
              </a:tr>
            </a:tbl>
          </a:graphicData>
        </a:graphic>
      </p:graphicFrame>
      <p:sp>
        <p:nvSpPr>
          <p:cNvPr id="643102" name="Line 30"/>
          <p:cNvSpPr>
            <a:spLocks noChangeShapeType="1"/>
          </p:cNvSpPr>
          <p:nvPr/>
        </p:nvSpPr>
        <p:spPr bwMode="auto">
          <a:xfrm>
            <a:off x="228600" y="2098675"/>
            <a:ext cx="3598863" cy="0"/>
          </a:xfrm>
          <a:prstGeom prst="line">
            <a:avLst/>
          </a:prstGeom>
          <a:noFill/>
          <a:ln w="38100">
            <a:solidFill>
              <a:schemeClr val="bg1"/>
            </a:solidFill>
            <a:round/>
            <a:headEnd/>
            <a:tailEnd/>
          </a:ln>
          <a:effectLst/>
        </p:spPr>
        <p:txBody>
          <a:bodyPr/>
          <a:lstStyle/>
          <a:p>
            <a:pPr algn="ctr">
              <a:spcBef>
                <a:spcPct val="20000"/>
              </a:spcBef>
              <a:buClr>
                <a:srgbClr val="DADDFE"/>
              </a:buClr>
              <a:defRPr/>
            </a:pPr>
            <a:endParaRPr lang="en-US" sz="2400">
              <a:solidFill>
                <a:srgbClr val="FF0000"/>
              </a:solidFill>
              <a:effectLst>
                <a:outerShdw blurRad="38100" dist="38100" dir="2700000" algn="tl">
                  <a:srgbClr val="000000">
                    <a:alpha val="43137"/>
                  </a:srgbClr>
                </a:outerShdw>
              </a:effectLst>
              <a:latin typeface="Arial" pitchFamily="34" charset="0"/>
            </a:endParaRPr>
          </a:p>
        </p:txBody>
      </p:sp>
      <p:pic>
        <p:nvPicPr>
          <p:cNvPr id="30734" name="Picture 10"/>
          <p:cNvPicPr>
            <a:picLocks noChangeAspect="1" noChangeArrowheads="1"/>
          </p:cNvPicPr>
          <p:nvPr/>
        </p:nvPicPr>
        <p:blipFill>
          <a:blip r:embed="rId3"/>
          <a:srcRect/>
          <a:stretch>
            <a:fillRect/>
          </a:stretch>
        </p:blipFill>
        <p:spPr bwMode="auto">
          <a:xfrm>
            <a:off x="3478213" y="2624138"/>
            <a:ext cx="950912" cy="10017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3077">
                                            <p:txEl>
                                              <p:pRg st="0" end="0"/>
                                            </p:txEl>
                                          </p:spTgt>
                                        </p:tgtEl>
                                        <p:attrNameLst>
                                          <p:attrName>style.visibility</p:attrName>
                                        </p:attrNameLst>
                                      </p:cBhvr>
                                      <p:to>
                                        <p:strVal val="visible"/>
                                      </p:to>
                                    </p:set>
                                    <p:animEffect transition="in" filter="wipe(up)">
                                      <p:cBhvr>
                                        <p:cTn id="7" dur="1000"/>
                                        <p:tgtEl>
                                          <p:spTgt spid="64307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43077">
                                            <p:txEl>
                                              <p:pRg st="1" end="1"/>
                                            </p:txEl>
                                          </p:spTgt>
                                        </p:tgtEl>
                                        <p:attrNameLst>
                                          <p:attrName>style.visibility</p:attrName>
                                        </p:attrNameLst>
                                      </p:cBhvr>
                                      <p:to>
                                        <p:strVal val="visible"/>
                                      </p:to>
                                    </p:set>
                                    <p:animEffect transition="in" filter="wipe(up)">
                                      <p:cBhvr>
                                        <p:cTn id="10" dur="1000"/>
                                        <p:tgtEl>
                                          <p:spTgt spid="64307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43077">
                                            <p:txEl>
                                              <p:pRg st="2" end="2"/>
                                            </p:txEl>
                                          </p:spTgt>
                                        </p:tgtEl>
                                        <p:attrNameLst>
                                          <p:attrName>style.visibility</p:attrName>
                                        </p:attrNameLst>
                                      </p:cBhvr>
                                      <p:to>
                                        <p:strVal val="visible"/>
                                      </p:to>
                                    </p:set>
                                    <p:animEffect transition="in" filter="wipe(up)">
                                      <p:cBhvr>
                                        <p:cTn id="13" dur="1000"/>
                                        <p:tgtEl>
                                          <p:spTgt spid="64307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43077">
                                            <p:txEl>
                                              <p:pRg st="3" end="3"/>
                                            </p:txEl>
                                          </p:spTgt>
                                        </p:tgtEl>
                                        <p:attrNameLst>
                                          <p:attrName>style.visibility</p:attrName>
                                        </p:attrNameLst>
                                      </p:cBhvr>
                                      <p:to>
                                        <p:strVal val="visible"/>
                                      </p:to>
                                    </p:set>
                                    <p:animEffect transition="in" filter="wipe(up)">
                                      <p:cBhvr>
                                        <p:cTn id="16" dur="1000"/>
                                        <p:tgtEl>
                                          <p:spTgt spid="643077">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43077">
                                            <p:txEl>
                                              <p:pRg st="4" end="4"/>
                                            </p:txEl>
                                          </p:spTgt>
                                        </p:tgtEl>
                                        <p:attrNameLst>
                                          <p:attrName>style.visibility</p:attrName>
                                        </p:attrNameLst>
                                      </p:cBhvr>
                                      <p:to>
                                        <p:strVal val="visible"/>
                                      </p:to>
                                    </p:set>
                                    <p:animEffect transition="in" filter="wipe(up)">
                                      <p:cBhvr>
                                        <p:cTn id="19" dur="1000"/>
                                        <p:tgtEl>
                                          <p:spTgt spid="643077">
                                            <p:txEl>
                                              <p:pRg st="4" end="4"/>
                                            </p:txEl>
                                          </p:spTgt>
                                        </p:tgtEl>
                                      </p:cBhvr>
                                    </p:animEffect>
                                  </p:childTnLst>
                                </p:cTn>
                              </p:par>
                            </p:childTnLst>
                          </p:cTn>
                        </p:par>
                        <p:par>
                          <p:cTn id="20" fill="hold">
                            <p:stCondLst>
                              <p:cond delay="1000"/>
                            </p:stCondLst>
                            <p:childTnLst>
                              <p:par>
                                <p:cTn id="21" presetID="3" presetClass="entr" presetSubtype="10" fill="hold" nodeType="afterEffect">
                                  <p:stCondLst>
                                    <p:cond delay="500"/>
                                  </p:stCondLst>
                                  <p:childTnLst>
                                    <p:set>
                                      <p:cBhvr>
                                        <p:cTn id="22" dur="1" fill="hold">
                                          <p:stCondLst>
                                            <p:cond delay="0"/>
                                          </p:stCondLst>
                                        </p:cTn>
                                        <p:tgtEl>
                                          <p:spTgt spid="28688"/>
                                        </p:tgtEl>
                                        <p:attrNameLst>
                                          <p:attrName>style.visibility</p:attrName>
                                        </p:attrNameLst>
                                      </p:cBhvr>
                                      <p:to>
                                        <p:strVal val="visible"/>
                                      </p:to>
                                    </p:set>
                                    <p:animEffect transition="in" filter="blinds(horizontal)">
                                      <p:cBhvr>
                                        <p:cTn id="23" dur="10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390525" y="1831975"/>
            <a:ext cx="5167313" cy="4648200"/>
          </a:xfrm>
          <a:prstGeom prst="rect">
            <a:avLst/>
          </a:prstGeom>
          <a:noFill/>
          <a:ln w="9525">
            <a:noFill/>
            <a:miter lim="800000"/>
            <a:headEnd/>
            <a:tailEnd/>
          </a:ln>
        </p:spPr>
        <p:txBody>
          <a:bodyPr/>
          <a:lstStyle/>
          <a:p>
            <a:pPr marL="1385888" lvl="4" indent="-147638">
              <a:spcBef>
                <a:spcPct val="20000"/>
              </a:spcBef>
              <a:buFont typeface="Arial" charset="0"/>
              <a:buNone/>
              <a:tabLst>
                <a:tab pos="1084263" algn="l"/>
              </a:tabLst>
            </a:pPr>
            <a:endParaRPr lang="en-GB" sz="1600">
              <a:latin typeface="Calibri" pitchFamily="34" charset="0"/>
            </a:endParaRPr>
          </a:p>
        </p:txBody>
      </p:sp>
      <p:sp>
        <p:nvSpPr>
          <p:cNvPr id="32770" name="Slide Number Placeholder 3"/>
          <p:cNvSpPr txBox="1">
            <a:spLocks noGrp="1"/>
          </p:cNvSpPr>
          <p:nvPr/>
        </p:nvSpPr>
        <p:spPr bwMode="auto">
          <a:xfrm>
            <a:off x="3998913" y="3319463"/>
            <a:ext cx="457200" cy="280987"/>
          </a:xfrm>
          <a:prstGeom prst="rect">
            <a:avLst/>
          </a:prstGeom>
          <a:noFill/>
          <a:ln w="9525">
            <a:noFill/>
            <a:miter lim="800000"/>
            <a:headEnd/>
            <a:tailEnd/>
          </a:ln>
        </p:spPr>
        <p:txBody>
          <a:bodyPr lIns="45720"/>
          <a:lstStyle/>
          <a:p>
            <a:pPr algn="r" eaLnBrk="0" hangingPunct="0"/>
            <a:fld id="{243ADF19-DF73-4611-84EB-7A7E88498604}" type="slidenum">
              <a:rPr lang="en-US" sz="800" b="1">
                <a:solidFill>
                  <a:srgbClr val="808080"/>
                </a:solidFill>
              </a:rPr>
              <a:pPr algn="r" eaLnBrk="0" hangingPunct="0"/>
              <a:t>15</a:t>
            </a:fld>
            <a:endParaRPr lang="en-US" sz="1400" b="1">
              <a:solidFill>
                <a:srgbClr val="808080"/>
              </a:solidFill>
              <a:latin typeface="Times" pitchFamily="18" charset="0"/>
            </a:endParaRPr>
          </a:p>
        </p:txBody>
      </p:sp>
      <p:sp>
        <p:nvSpPr>
          <p:cNvPr id="32771" name="Rectangle 2"/>
          <p:cNvSpPr>
            <a:spLocks noChangeArrowheads="1"/>
          </p:cNvSpPr>
          <p:nvPr/>
        </p:nvSpPr>
        <p:spPr bwMode="auto">
          <a:xfrm>
            <a:off x="762000" y="322263"/>
            <a:ext cx="7861300" cy="973137"/>
          </a:xfrm>
          <a:prstGeom prst="rect">
            <a:avLst/>
          </a:prstGeom>
          <a:noFill/>
          <a:ln w="9525">
            <a:noFill/>
            <a:miter lim="800000"/>
            <a:headEnd/>
            <a:tailEnd/>
          </a:ln>
        </p:spPr>
        <p:txBody>
          <a:bodyPr lIns="0" tIns="0" rIns="0" bIns="0" anchor="b"/>
          <a:lstStyle/>
          <a:p>
            <a:pPr algn="ctr"/>
            <a:r>
              <a:rPr lang="en-US" sz="2800">
                <a:latin typeface="Calibri" pitchFamily="34" charset="0"/>
              </a:rPr>
              <a:t>Verizon’s</a:t>
            </a:r>
            <a:br>
              <a:rPr lang="en-US" sz="2800">
                <a:latin typeface="Calibri" pitchFamily="34" charset="0"/>
              </a:rPr>
            </a:br>
            <a:r>
              <a:rPr lang="en-US" sz="2800">
                <a:latin typeface="Calibri" pitchFamily="34" charset="0"/>
              </a:rPr>
              <a:t>Hosted Communications Applications </a:t>
            </a:r>
          </a:p>
        </p:txBody>
      </p:sp>
      <p:pic>
        <p:nvPicPr>
          <p:cNvPr id="32772" name="Picture 4" descr="PPP_CGENE_CLP_World_Orange.png"/>
          <p:cNvPicPr>
            <a:picLocks/>
          </p:cNvPicPr>
          <p:nvPr/>
        </p:nvPicPr>
        <p:blipFill>
          <a:blip r:embed="rId2"/>
          <a:srcRect/>
          <a:stretch>
            <a:fillRect/>
          </a:stretch>
        </p:blipFill>
        <p:spPr bwMode="auto">
          <a:xfrm>
            <a:off x="709613" y="4554538"/>
            <a:ext cx="5434012" cy="2024062"/>
          </a:xfrm>
          <a:prstGeom prst="rect">
            <a:avLst/>
          </a:prstGeom>
          <a:noFill/>
          <a:ln w="9525">
            <a:noFill/>
            <a:miter lim="800000"/>
            <a:headEnd/>
            <a:tailEnd/>
          </a:ln>
        </p:spPr>
      </p:pic>
      <p:pic>
        <p:nvPicPr>
          <p:cNvPr id="6" name="Picture 5" descr="PPP_CSHAP_CLP_CloudBubbleOrange.png"/>
          <p:cNvPicPr>
            <a:picLocks/>
          </p:cNvPicPr>
          <p:nvPr/>
        </p:nvPicPr>
        <p:blipFill>
          <a:blip r:embed="rId3" cstate="print">
            <a:duotone>
              <a:schemeClr val="accent1">
                <a:shade val="45000"/>
                <a:satMod val="135000"/>
              </a:schemeClr>
              <a:prstClr val="white"/>
            </a:duotone>
            <a:lum bright="38000" contrast="-31000"/>
          </a:blip>
          <a:stretch>
            <a:fillRect/>
          </a:stretch>
        </p:blipFill>
        <p:spPr>
          <a:xfrm>
            <a:off x="2182505" y="4677771"/>
            <a:ext cx="2390775" cy="1171574"/>
          </a:xfrm>
          <a:prstGeom prst="rect">
            <a:avLst/>
          </a:prstGeom>
          <a:noFill/>
        </p:spPr>
      </p:pic>
      <p:sp>
        <p:nvSpPr>
          <p:cNvPr id="7" name="TextBox 6"/>
          <p:cNvSpPr txBox="1"/>
          <p:nvPr/>
        </p:nvSpPr>
        <p:spPr>
          <a:xfrm>
            <a:off x="2728913" y="4967288"/>
            <a:ext cx="1238250" cy="585787"/>
          </a:xfrm>
          <a:prstGeom prst="rect">
            <a:avLst/>
          </a:prstGeom>
          <a:noFill/>
        </p:spPr>
        <p:txBody>
          <a:bodyPr>
            <a:spAutoFit/>
          </a:bodyPr>
          <a:lstStyle/>
          <a:p>
            <a:pPr algn="ctr">
              <a:defRPr/>
            </a:pPr>
            <a:r>
              <a:rPr lang="en-US" sz="1600" b="1" dirty="0">
                <a:solidFill>
                  <a:schemeClr val="accent1">
                    <a:lumMod val="75000"/>
                  </a:schemeClr>
                </a:solidFill>
                <a:effectLst>
                  <a:outerShdw blurRad="38100" dist="38100" dir="2700000" algn="tl">
                    <a:srgbClr val="000000">
                      <a:alpha val="43137"/>
                    </a:srgbClr>
                  </a:outerShdw>
                </a:effectLst>
                <a:latin typeface="Arial" pitchFamily="34" charset="0"/>
              </a:rPr>
              <a:t>Global IP Networks</a:t>
            </a:r>
          </a:p>
        </p:txBody>
      </p:sp>
      <p:sp>
        <p:nvSpPr>
          <p:cNvPr id="14" name="Rounded Rectangle 13"/>
          <p:cNvSpPr/>
          <p:nvPr/>
        </p:nvSpPr>
        <p:spPr>
          <a:xfrm>
            <a:off x="341194" y="3916907"/>
            <a:ext cx="7124131" cy="555719"/>
          </a:xfrm>
          <a:prstGeom prst="roundRect">
            <a:avLst>
              <a:gd name="adj" fmla="val 13618"/>
            </a:avLst>
          </a:prstGeom>
          <a:gradFill>
            <a:gsLst>
              <a:gs pos="0">
                <a:srgbClr val="FF0000"/>
              </a:gs>
              <a:gs pos="50000">
                <a:schemeClr val="accent1">
                  <a:tint val="44500"/>
                  <a:satMod val="160000"/>
                </a:schemeClr>
              </a:gs>
              <a:gs pos="100000">
                <a:schemeClr val="accent1">
                  <a:tint val="23500"/>
                  <a:satMod val="160000"/>
                </a:schemeClr>
              </a:gs>
            </a:gsLst>
            <a:lin ang="5400000" scaled="0"/>
          </a:gradFill>
          <a:ln>
            <a:solidFill>
              <a:srgbClr val="C00000"/>
            </a:solidFill>
          </a:ln>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15" name="TextBox 14"/>
          <p:cNvSpPr txBox="1"/>
          <p:nvPr/>
        </p:nvSpPr>
        <p:spPr>
          <a:xfrm>
            <a:off x="4775200" y="4071938"/>
            <a:ext cx="1809750" cy="307975"/>
          </a:xfrm>
          <a:prstGeom prst="rect">
            <a:avLst/>
          </a:prstGeom>
          <a:noFill/>
        </p:spPr>
        <p:txBody>
          <a:bodyPr>
            <a:spAutoFit/>
          </a:bodyPr>
          <a:lstStyle/>
          <a:p>
            <a:pPr algn="ctr">
              <a:defRPr/>
            </a:pPr>
            <a:r>
              <a:rPr lang="en-US" sz="1400" b="1" dirty="0">
                <a:solidFill>
                  <a:srgbClr val="C00000"/>
                </a:solidFill>
                <a:effectLst>
                  <a:outerShdw blurRad="38100" dist="38100" dir="2700000" algn="tl">
                    <a:srgbClr val="000000">
                      <a:alpha val="43137"/>
                    </a:srgbClr>
                  </a:outerShdw>
                </a:effectLst>
                <a:latin typeface="Arial" pitchFamily="34" charset="0"/>
              </a:rPr>
              <a:t>Private (Private IP)</a:t>
            </a:r>
          </a:p>
        </p:txBody>
      </p:sp>
      <p:sp>
        <p:nvSpPr>
          <p:cNvPr id="17" name="TextBox 16"/>
          <p:cNvSpPr txBox="1"/>
          <p:nvPr/>
        </p:nvSpPr>
        <p:spPr>
          <a:xfrm>
            <a:off x="1511300" y="4068763"/>
            <a:ext cx="1562100" cy="307975"/>
          </a:xfrm>
          <a:prstGeom prst="rect">
            <a:avLst/>
          </a:prstGeom>
          <a:noFill/>
        </p:spPr>
        <p:txBody>
          <a:bodyPr>
            <a:spAutoFit/>
          </a:bodyPr>
          <a:lstStyle/>
          <a:p>
            <a:pPr algn="ctr">
              <a:defRPr/>
            </a:pPr>
            <a:r>
              <a:rPr lang="en-US" sz="1400" b="1" dirty="0">
                <a:solidFill>
                  <a:srgbClr val="C00000"/>
                </a:solidFill>
                <a:effectLst>
                  <a:outerShdw blurRad="38100" dist="38100" dir="2700000" algn="tl">
                    <a:srgbClr val="000000">
                      <a:alpha val="43137"/>
                    </a:srgbClr>
                  </a:outerShdw>
                </a:effectLst>
                <a:latin typeface="Arial" pitchFamily="34" charset="0"/>
              </a:rPr>
              <a:t>Public IP (IDA)</a:t>
            </a:r>
          </a:p>
        </p:txBody>
      </p:sp>
      <p:sp>
        <p:nvSpPr>
          <p:cNvPr id="18" name="Right Arrow 17"/>
          <p:cNvSpPr/>
          <p:nvPr/>
        </p:nvSpPr>
        <p:spPr>
          <a:xfrm>
            <a:off x="3503613" y="4121150"/>
            <a:ext cx="809625" cy="219075"/>
          </a:xfrm>
          <a:prstGeom prst="rightArrow">
            <a:avLst/>
          </a:prstGeom>
          <a:gradFill flip="none" rotWithShape="1">
            <a:gsLst>
              <a:gs pos="0">
                <a:srgbClr val="FF0000"/>
              </a:gs>
              <a:gs pos="50000">
                <a:schemeClr val="accent1">
                  <a:tint val="44500"/>
                  <a:satMod val="160000"/>
                </a:schemeClr>
              </a:gs>
              <a:gs pos="100000">
                <a:schemeClr val="accent1">
                  <a:tint val="23500"/>
                  <a:satMod val="160000"/>
                </a:schemeClr>
              </a:gs>
            </a:gsLst>
            <a:lin ang="108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2781" name="Picture 19" descr="PPP_CSHAP_CLP_BoxHolder3Orange.png"/>
          <p:cNvPicPr>
            <a:picLocks/>
          </p:cNvPicPr>
          <p:nvPr/>
        </p:nvPicPr>
        <p:blipFill>
          <a:blip r:embed="rId4"/>
          <a:srcRect/>
          <a:stretch>
            <a:fillRect/>
          </a:stretch>
        </p:blipFill>
        <p:spPr bwMode="auto">
          <a:xfrm>
            <a:off x="0" y="2211388"/>
            <a:ext cx="2286000" cy="1662112"/>
          </a:xfrm>
          <a:prstGeom prst="rect">
            <a:avLst/>
          </a:prstGeom>
          <a:noFill/>
          <a:ln w="9525">
            <a:noFill/>
            <a:miter lim="800000"/>
            <a:headEnd/>
            <a:tailEnd/>
          </a:ln>
        </p:spPr>
      </p:pic>
      <p:pic>
        <p:nvPicPr>
          <p:cNvPr id="23" name="Picture 22" descr="PPP_CSHAP_CLP_BoxHolder2Green.png"/>
          <p:cNvPicPr>
            <a:picLocks/>
          </p:cNvPicPr>
          <p:nvPr/>
        </p:nvPicPr>
        <p:blipFill>
          <a:blip r:embed="rId5" cstate="print">
            <a:duotone>
              <a:prstClr val="black"/>
              <a:srgbClr val="FF0000">
                <a:tint val="45000"/>
                <a:satMod val="400000"/>
              </a:srgbClr>
            </a:duotone>
            <a:lum bright="10000" contrast="40000"/>
          </a:blip>
          <a:stretch>
            <a:fillRect/>
          </a:stretch>
        </p:blipFill>
        <p:spPr>
          <a:xfrm>
            <a:off x="1834760" y="2224581"/>
            <a:ext cx="2286000" cy="1664208"/>
          </a:xfrm>
          <a:prstGeom prst="rect">
            <a:avLst/>
          </a:prstGeom>
        </p:spPr>
      </p:pic>
      <p:pic>
        <p:nvPicPr>
          <p:cNvPr id="32783" name="Picture 24" descr="PPP_CSHAP_CLP_BoxHolder1Blue.png"/>
          <p:cNvPicPr>
            <a:picLocks/>
          </p:cNvPicPr>
          <p:nvPr/>
        </p:nvPicPr>
        <p:blipFill>
          <a:blip r:embed="rId6"/>
          <a:srcRect/>
          <a:stretch>
            <a:fillRect/>
          </a:stretch>
        </p:blipFill>
        <p:spPr bwMode="auto">
          <a:xfrm>
            <a:off x="5449888" y="2244725"/>
            <a:ext cx="2286000" cy="1663700"/>
          </a:xfrm>
          <a:prstGeom prst="rect">
            <a:avLst/>
          </a:prstGeom>
          <a:noFill/>
          <a:ln w="9525">
            <a:noFill/>
            <a:miter lim="800000"/>
            <a:headEnd/>
            <a:tailEnd/>
          </a:ln>
        </p:spPr>
      </p:pic>
      <p:sp>
        <p:nvSpPr>
          <p:cNvPr id="26" name="TextBox 25"/>
          <p:cNvSpPr txBox="1"/>
          <p:nvPr/>
        </p:nvSpPr>
        <p:spPr>
          <a:xfrm>
            <a:off x="490538" y="2360613"/>
            <a:ext cx="1296987" cy="307975"/>
          </a:xfrm>
          <a:prstGeom prst="rect">
            <a:avLst/>
          </a:prstGeom>
          <a:noFill/>
        </p:spPr>
        <p:txBody>
          <a:bodyPr>
            <a:spAutoFit/>
          </a:bodyPr>
          <a:lstStyle/>
          <a:p>
            <a:pPr algn="ctr">
              <a:defRPr/>
            </a:pPr>
            <a:r>
              <a:rPr lang="en-US" sz="1400" b="1" dirty="0">
                <a:solidFill>
                  <a:schemeClr val="bg1"/>
                </a:solidFill>
                <a:effectLst>
                  <a:outerShdw blurRad="38100" dist="38100" dir="2700000" algn="tl">
                    <a:srgbClr val="000000">
                      <a:alpha val="43137"/>
                    </a:srgbClr>
                  </a:outerShdw>
                </a:effectLst>
                <a:latin typeface="Arial" pitchFamily="34" charset="0"/>
              </a:rPr>
              <a:t>IP Toll Free</a:t>
            </a:r>
          </a:p>
        </p:txBody>
      </p:sp>
      <p:sp>
        <p:nvSpPr>
          <p:cNvPr id="27" name="TextBox 26"/>
          <p:cNvSpPr txBox="1"/>
          <p:nvPr/>
        </p:nvSpPr>
        <p:spPr>
          <a:xfrm>
            <a:off x="493713" y="2773363"/>
            <a:ext cx="1296987" cy="307975"/>
          </a:xfrm>
          <a:prstGeom prst="rect">
            <a:avLst/>
          </a:prstGeom>
          <a:noFill/>
        </p:spPr>
        <p:txBody>
          <a:bodyPr>
            <a:spAutoFit/>
          </a:bodyPr>
          <a:lstStyle/>
          <a:p>
            <a:pPr algn="ctr">
              <a:defRPr/>
            </a:pPr>
            <a:r>
              <a:rPr lang="en-US" sz="1400" b="1" dirty="0">
                <a:solidFill>
                  <a:schemeClr val="bg1"/>
                </a:solidFill>
                <a:effectLst>
                  <a:outerShdw blurRad="38100" dist="38100" dir="2700000" algn="tl">
                    <a:srgbClr val="000000">
                      <a:alpha val="43137"/>
                    </a:srgbClr>
                  </a:outerShdw>
                </a:effectLst>
                <a:latin typeface="Arial" pitchFamily="34" charset="0"/>
              </a:rPr>
              <a:t>VILO</a:t>
            </a:r>
          </a:p>
        </p:txBody>
      </p:sp>
      <p:sp>
        <p:nvSpPr>
          <p:cNvPr id="28" name="TextBox 27"/>
          <p:cNvSpPr txBox="1"/>
          <p:nvPr/>
        </p:nvSpPr>
        <p:spPr>
          <a:xfrm>
            <a:off x="523875" y="3198813"/>
            <a:ext cx="1295400" cy="306387"/>
          </a:xfrm>
          <a:prstGeom prst="rect">
            <a:avLst/>
          </a:prstGeom>
          <a:noFill/>
        </p:spPr>
        <p:txBody>
          <a:bodyPr>
            <a:spAutoFit/>
          </a:bodyPr>
          <a:lstStyle/>
          <a:p>
            <a:pPr algn="ctr">
              <a:defRPr/>
            </a:pPr>
            <a:r>
              <a:rPr lang="en-US" sz="1400" b="1" dirty="0">
                <a:solidFill>
                  <a:schemeClr val="bg1"/>
                </a:solidFill>
                <a:effectLst>
                  <a:outerShdw blurRad="38100" dist="38100" dir="2700000" algn="tl">
                    <a:srgbClr val="000000">
                      <a:alpha val="43137"/>
                    </a:srgbClr>
                  </a:outerShdw>
                </a:effectLst>
                <a:latin typeface="Arial" pitchFamily="34" charset="0"/>
              </a:rPr>
              <a:t>IP IVR</a:t>
            </a:r>
          </a:p>
        </p:txBody>
      </p:sp>
      <p:sp>
        <p:nvSpPr>
          <p:cNvPr id="29" name="TextBox 28"/>
          <p:cNvSpPr txBox="1"/>
          <p:nvPr/>
        </p:nvSpPr>
        <p:spPr>
          <a:xfrm>
            <a:off x="2322513" y="2486025"/>
            <a:ext cx="1296987" cy="307975"/>
          </a:xfrm>
          <a:prstGeom prst="rect">
            <a:avLst/>
          </a:prstGeom>
          <a:noFill/>
        </p:spPr>
        <p:txBody>
          <a:bodyPr>
            <a:spAutoFit/>
          </a:bodyPr>
          <a:lstStyle/>
          <a:p>
            <a:pPr algn="ctr">
              <a:defRPr/>
            </a:pPr>
            <a:r>
              <a:rPr lang="en-US" sz="1400" b="1" dirty="0">
                <a:solidFill>
                  <a:schemeClr val="bg1"/>
                </a:solidFill>
                <a:effectLst>
                  <a:outerShdw blurRad="38100" dist="38100" dir="2700000" algn="tl">
                    <a:srgbClr val="000000">
                      <a:alpha val="43137"/>
                    </a:srgbClr>
                  </a:outerShdw>
                </a:effectLst>
                <a:latin typeface="Arial" pitchFamily="34" charset="0"/>
              </a:rPr>
              <a:t>IP Trunking</a:t>
            </a:r>
          </a:p>
        </p:txBody>
      </p:sp>
      <p:sp>
        <p:nvSpPr>
          <p:cNvPr id="30" name="TextBox 29"/>
          <p:cNvSpPr txBox="1"/>
          <p:nvPr/>
        </p:nvSpPr>
        <p:spPr>
          <a:xfrm>
            <a:off x="2311400" y="3033713"/>
            <a:ext cx="1295400" cy="523875"/>
          </a:xfrm>
          <a:prstGeom prst="rect">
            <a:avLst/>
          </a:prstGeom>
          <a:noFill/>
        </p:spPr>
        <p:txBody>
          <a:bodyPr>
            <a:spAutoFit/>
          </a:bodyPr>
          <a:lstStyle/>
          <a:p>
            <a:pPr algn="ctr">
              <a:defRPr/>
            </a:pPr>
            <a:r>
              <a:rPr lang="en-US" sz="1400" b="1" dirty="0">
                <a:solidFill>
                  <a:schemeClr val="bg1"/>
                </a:solidFill>
                <a:effectLst>
                  <a:outerShdw blurRad="38100" dist="38100" dir="2700000" algn="tl">
                    <a:srgbClr val="000000">
                      <a:alpha val="43137"/>
                    </a:srgbClr>
                  </a:outerShdw>
                </a:effectLst>
                <a:latin typeface="Arial" pitchFamily="34" charset="0"/>
              </a:rPr>
              <a:t>IP Integrated Access</a:t>
            </a:r>
          </a:p>
        </p:txBody>
      </p:sp>
      <p:sp>
        <p:nvSpPr>
          <p:cNvPr id="33" name="TextBox 32"/>
          <p:cNvSpPr txBox="1"/>
          <p:nvPr/>
        </p:nvSpPr>
        <p:spPr>
          <a:xfrm>
            <a:off x="5838825" y="2617788"/>
            <a:ext cx="1422400" cy="523875"/>
          </a:xfrm>
          <a:prstGeom prst="rect">
            <a:avLst/>
          </a:prstGeom>
          <a:noFill/>
        </p:spPr>
        <p:txBody>
          <a:bodyPr>
            <a:spAutoFit/>
          </a:bodyPr>
          <a:lstStyle/>
          <a:p>
            <a:pPr algn="ctr">
              <a:defRPr/>
            </a:pPr>
            <a:r>
              <a:rPr lang="en-US" sz="1400" b="1" dirty="0">
                <a:solidFill>
                  <a:schemeClr val="bg1"/>
                </a:solidFill>
                <a:effectLst>
                  <a:outerShdw blurRad="38100" dist="38100" dir="2700000" algn="tl">
                    <a:srgbClr val="000000">
                      <a:alpha val="43137"/>
                    </a:srgbClr>
                  </a:outerShdw>
                </a:effectLst>
                <a:latin typeface="Arial" pitchFamily="34" charset="0"/>
              </a:rPr>
              <a:t>IP Conferencing</a:t>
            </a:r>
          </a:p>
        </p:txBody>
      </p:sp>
      <p:sp>
        <p:nvSpPr>
          <p:cNvPr id="34" name="Right Bracket 33"/>
          <p:cNvSpPr/>
          <p:nvPr/>
        </p:nvSpPr>
        <p:spPr>
          <a:xfrm>
            <a:off x="7602538" y="2060575"/>
            <a:ext cx="122237" cy="1679575"/>
          </a:xfrm>
          <a:prstGeom prst="rightBracket">
            <a:avLst/>
          </a:prstGeom>
          <a:ln w="31750" cmpd="sng">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5" name="Right Bracket 34"/>
          <p:cNvSpPr/>
          <p:nvPr/>
        </p:nvSpPr>
        <p:spPr>
          <a:xfrm>
            <a:off x="7604125" y="3851275"/>
            <a:ext cx="120650" cy="774700"/>
          </a:xfrm>
          <a:prstGeom prst="rightBracket">
            <a:avLst/>
          </a:prstGeom>
          <a:ln w="31750" cmpd="sng">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6" name="Right Bracket 35"/>
          <p:cNvSpPr/>
          <p:nvPr/>
        </p:nvSpPr>
        <p:spPr>
          <a:xfrm>
            <a:off x="7629525" y="4722813"/>
            <a:ext cx="85725" cy="1811337"/>
          </a:xfrm>
          <a:prstGeom prst="rightBracket">
            <a:avLst/>
          </a:prstGeom>
          <a:ln w="31750" cmpd="sng">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7" name="TextBox 36"/>
          <p:cNvSpPr txBox="1"/>
          <p:nvPr/>
        </p:nvSpPr>
        <p:spPr>
          <a:xfrm>
            <a:off x="7766050" y="2565400"/>
            <a:ext cx="1187450" cy="585788"/>
          </a:xfrm>
          <a:prstGeom prst="rect">
            <a:avLst/>
          </a:prstGeom>
          <a:noFill/>
        </p:spPr>
        <p:txBody>
          <a:bodyPr>
            <a:spAutoFit/>
          </a:bodyPr>
          <a:lstStyle/>
          <a:p>
            <a:pPr algn="ctr">
              <a:defRPr/>
            </a:pPr>
            <a:r>
              <a:rPr lang="en-US" sz="1600" b="1" dirty="0">
                <a:solidFill>
                  <a:schemeClr val="tx1">
                    <a:lumMod val="65000"/>
                    <a:lumOff val="35000"/>
                  </a:schemeClr>
                </a:solidFill>
                <a:latin typeface="Arial" pitchFamily="34" charset="0"/>
              </a:rPr>
              <a:t>SIP</a:t>
            </a:r>
          </a:p>
          <a:p>
            <a:pPr algn="ctr">
              <a:defRPr/>
            </a:pPr>
            <a:r>
              <a:rPr lang="en-US" sz="1600" b="1" dirty="0">
                <a:solidFill>
                  <a:schemeClr val="tx1">
                    <a:lumMod val="65000"/>
                    <a:lumOff val="35000"/>
                  </a:schemeClr>
                </a:solidFill>
                <a:latin typeface="Arial" pitchFamily="34" charset="0"/>
              </a:rPr>
              <a:t>Services</a:t>
            </a:r>
          </a:p>
        </p:txBody>
      </p:sp>
      <p:sp>
        <p:nvSpPr>
          <p:cNvPr id="38" name="TextBox 37"/>
          <p:cNvSpPr txBox="1"/>
          <p:nvPr/>
        </p:nvSpPr>
        <p:spPr>
          <a:xfrm>
            <a:off x="7808913" y="3783013"/>
            <a:ext cx="1308100" cy="830262"/>
          </a:xfrm>
          <a:prstGeom prst="rect">
            <a:avLst/>
          </a:prstGeom>
          <a:noFill/>
        </p:spPr>
        <p:txBody>
          <a:bodyPr>
            <a:spAutoFit/>
          </a:bodyPr>
          <a:lstStyle/>
          <a:p>
            <a:pPr algn="ctr">
              <a:defRPr/>
            </a:pPr>
            <a:r>
              <a:rPr lang="en-US" sz="1600" b="1" dirty="0">
                <a:solidFill>
                  <a:schemeClr val="tx1">
                    <a:lumMod val="65000"/>
                    <a:lumOff val="35000"/>
                  </a:schemeClr>
                </a:solidFill>
                <a:latin typeface="Arial" pitchFamily="34" charset="0"/>
              </a:rPr>
              <a:t>Networking/Access Solutions</a:t>
            </a:r>
          </a:p>
        </p:txBody>
      </p:sp>
      <p:sp>
        <p:nvSpPr>
          <p:cNvPr id="39" name="TextBox 38"/>
          <p:cNvSpPr txBox="1"/>
          <p:nvPr/>
        </p:nvSpPr>
        <p:spPr>
          <a:xfrm>
            <a:off x="7797800" y="5291138"/>
            <a:ext cx="1308100" cy="584200"/>
          </a:xfrm>
          <a:prstGeom prst="rect">
            <a:avLst/>
          </a:prstGeom>
          <a:noFill/>
        </p:spPr>
        <p:txBody>
          <a:bodyPr>
            <a:spAutoFit/>
          </a:bodyPr>
          <a:lstStyle/>
          <a:p>
            <a:pPr algn="ctr">
              <a:defRPr/>
            </a:pPr>
            <a:r>
              <a:rPr lang="en-US" sz="1600" b="1" dirty="0">
                <a:solidFill>
                  <a:schemeClr val="tx1">
                    <a:lumMod val="65000"/>
                    <a:lumOff val="35000"/>
                  </a:schemeClr>
                </a:solidFill>
                <a:latin typeface="Arial" pitchFamily="34" charset="0"/>
              </a:rPr>
              <a:t>Global IP Network</a:t>
            </a:r>
          </a:p>
        </p:txBody>
      </p:sp>
      <p:sp>
        <p:nvSpPr>
          <p:cNvPr id="43" name="Rectangle 42"/>
          <p:cNvSpPr/>
          <p:nvPr/>
        </p:nvSpPr>
        <p:spPr>
          <a:xfrm>
            <a:off x="204788" y="1600200"/>
            <a:ext cx="1787525" cy="581025"/>
          </a:xfrm>
          <a:prstGeom prst="rect">
            <a:avLst/>
          </a:prstGeom>
        </p:spPr>
        <p:txBody>
          <a:bodyPr>
            <a:spAutoFit/>
          </a:bodyPr>
          <a:lstStyle/>
          <a:p>
            <a:pPr algn="ctr">
              <a:defRPr/>
            </a:pPr>
            <a:r>
              <a:rPr lang="en-US" sz="1600" b="1" dirty="0">
                <a:ln w="50800"/>
                <a:solidFill>
                  <a:schemeClr val="tx1">
                    <a:lumMod val="65000"/>
                    <a:lumOff val="35000"/>
                  </a:schemeClr>
                </a:solidFill>
                <a:latin typeface="Arial" pitchFamily="34" charset="0"/>
              </a:rPr>
              <a:t>IP Contact Center</a:t>
            </a:r>
          </a:p>
        </p:txBody>
      </p:sp>
      <p:sp>
        <p:nvSpPr>
          <p:cNvPr id="32797" name="Rectangle 43"/>
          <p:cNvSpPr>
            <a:spLocks noChangeArrowheads="1"/>
          </p:cNvSpPr>
          <p:nvPr/>
        </p:nvSpPr>
        <p:spPr bwMode="auto">
          <a:xfrm>
            <a:off x="2063750" y="1635125"/>
            <a:ext cx="1787525" cy="336550"/>
          </a:xfrm>
          <a:prstGeom prst="rect">
            <a:avLst/>
          </a:prstGeom>
          <a:noFill/>
          <a:ln w="9525">
            <a:noFill/>
            <a:miter lim="800000"/>
            <a:headEnd/>
            <a:tailEnd/>
          </a:ln>
        </p:spPr>
        <p:txBody>
          <a:bodyPr>
            <a:spAutoFit/>
          </a:bodyPr>
          <a:lstStyle/>
          <a:p>
            <a:pPr algn="ctr"/>
            <a:r>
              <a:rPr lang="en-US" sz="1600" b="1">
                <a:solidFill>
                  <a:srgbClr val="595959"/>
                </a:solidFill>
              </a:rPr>
              <a:t>Advanced Voice</a:t>
            </a:r>
          </a:p>
        </p:txBody>
      </p:sp>
      <p:sp>
        <p:nvSpPr>
          <p:cNvPr id="45" name="Rectangle 44"/>
          <p:cNvSpPr/>
          <p:nvPr/>
        </p:nvSpPr>
        <p:spPr>
          <a:xfrm>
            <a:off x="3840163" y="1600200"/>
            <a:ext cx="1851025" cy="581025"/>
          </a:xfrm>
          <a:prstGeom prst="rect">
            <a:avLst/>
          </a:prstGeom>
        </p:spPr>
        <p:txBody>
          <a:bodyPr>
            <a:spAutoFit/>
          </a:bodyPr>
          <a:lstStyle/>
          <a:p>
            <a:pPr algn="ctr">
              <a:defRPr/>
            </a:pPr>
            <a:r>
              <a:rPr lang="en-US" sz="1600" b="1" dirty="0">
                <a:ln w="50800"/>
                <a:solidFill>
                  <a:schemeClr val="tx1">
                    <a:lumMod val="65000"/>
                    <a:lumOff val="35000"/>
                  </a:schemeClr>
                </a:solidFill>
                <a:latin typeface="Arial" pitchFamily="34" charset="0"/>
              </a:rPr>
              <a:t>Hosted Unified Communications</a:t>
            </a:r>
          </a:p>
        </p:txBody>
      </p:sp>
      <p:sp>
        <p:nvSpPr>
          <p:cNvPr id="46" name="Rectangle 45"/>
          <p:cNvSpPr/>
          <p:nvPr/>
        </p:nvSpPr>
        <p:spPr>
          <a:xfrm>
            <a:off x="5630863" y="1816100"/>
            <a:ext cx="1851025" cy="339725"/>
          </a:xfrm>
          <a:prstGeom prst="rect">
            <a:avLst/>
          </a:prstGeom>
        </p:spPr>
        <p:txBody>
          <a:bodyPr>
            <a:spAutoFit/>
          </a:bodyPr>
          <a:lstStyle/>
          <a:p>
            <a:pPr algn="ctr">
              <a:defRPr/>
            </a:pPr>
            <a:r>
              <a:rPr lang="en-US" sz="1600" b="1" dirty="0">
                <a:ln w="50800"/>
                <a:solidFill>
                  <a:schemeClr val="tx1">
                    <a:lumMod val="65000"/>
                    <a:lumOff val="35000"/>
                  </a:schemeClr>
                </a:solidFill>
                <a:latin typeface="Arial" pitchFamily="34" charset="0"/>
              </a:rPr>
              <a:t>Conferencing</a:t>
            </a:r>
          </a:p>
        </p:txBody>
      </p:sp>
      <p:pic>
        <p:nvPicPr>
          <p:cNvPr id="47" name="Picture 46" descr="PPP_CSHAP_CLP_BoxHolder3Orange.png"/>
          <p:cNvPicPr>
            <a:picLocks/>
          </p:cNvPicPr>
          <p:nvPr/>
        </p:nvPicPr>
        <p:blipFill>
          <a:blip r:embed="rId7" cstate="print">
            <a:duotone>
              <a:prstClr val="black"/>
              <a:schemeClr val="tx2">
                <a:tint val="45000"/>
                <a:satMod val="400000"/>
              </a:schemeClr>
            </a:duotone>
            <a:lum bright="-3000" contrast="47000"/>
          </a:blip>
          <a:stretch>
            <a:fillRect/>
          </a:stretch>
        </p:blipFill>
        <p:spPr>
          <a:xfrm>
            <a:off x="3632579" y="2226859"/>
            <a:ext cx="2286110" cy="1662626"/>
          </a:xfrm>
          <a:prstGeom prst="rect">
            <a:avLst/>
          </a:prstGeom>
          <a:noFill/>
          <a:ln>
            <a:noFill/>
          </a:ln>
        </p:spPr>
      </p:pic>
      <p:sp>
        <p:nvSpPr>
          <p:cNvPr id="48" name="TextBox 47"/>
          <p:cNvSpPr txBox="1"/>
          <p:nvPr/>
        </p:nvSpPr>
        <p:spPr>
          <a:xfrm>
            <a:off x="3821113" y="2343150"/>
            <a:ext cx="1843087" cy="307975"/>
          </a:xfrm>
          <a:prstGeom prst="rect">
            <a:avLst/>
          </a:prstGeom>
          <a:noFill/>
        </p:spPr>
        <p:txBody>
          <a:bodyPr>
            <a:spAutoFit/>
          </a:bodyPr>
          <a:lstStyle/>
          <a:p>
            <a:pPr algn="ctr">
              <a:defRPr/>
            </a:pPr>
            <a:r>
              <a:rPr lang="en-US" sz="1400" b="1" dirty="0">
                <a:solidFill>
                  <a:schemeClr val="bg1"/>
                </a:solidFill>
                <a:effectLst>
                  <a:outerShdw blurRad="38100" dist="38100" dir="2700000" algn="tl">
                    <a:srgbClr val="000000">
                      <a:alpha val="43137"/>
                    </a:srgbClr>
                  </a:outerShdw>
                </a:effectLst>
                <a:latin typeface="Arial" pitchFamily="34" charset="0"/>
              </a:rPr>
              <a:t>IP Centrex</a:t>
            </a:r>
          </a:p>
        </p:txBody>
      </p:sp>
      <p:sp>
        <p:nvSpPr>
          <p:cNvPr id="49" name="TextBox 48"/>
          <p:cNvSpPr txBox="1"/>
          <p:nvPr/>
        </p:nvSpPr>
        <p:spPr>
          <a:xfrm>
            <a:off x="3836988" y="2795588"/>
            <a:ext cx="1843087" cy="304800"/>
          </a:xfrm>
          <a:prstGeom prst="rect">
            <a:avLst/>
          </a:prstGeom>
          <a:noFill/>
        </p:spPr>
        <p:txBody>
          <a:bodyPr>
            <a:spAutoFit/>
          </a:bodyPr>
          <a:lstStyle/>
          <a:p>
            <a:pPr algn="ctr">
              <a:defRPr/>
            </a:pPr>
            <a:r>
              <a:rPr lang="en-US" sz="1400" b="1">
                <a:solidFill>
                  <a:schemeClr val="bg1"/>
                </a:solidFill>
                <a:effectLst>
                  <a:outerShdw blurRad="38100" dist="38100" dir="2700000" algn="tl">
                    <a:srgbClr val="C0C0C0"/>
                  </a:outerShdw>
                </a:effectLst>
              </a:rPr>
              <a:t>Hosted IPPBX</a:t>
            </a:r>
          </a:p>
        </p:txBody>
      </p:sp>
      <p:sp>
        <p:nvSpPr>
          <p:cNvPr id="50" name="TextBox 49"/>
          <p:cNvSpPr txBox="1"/>
          <p:nvPr/>
        </p:nvSpPr>
        <p:spPr>
          <a:xfrm>
            <a:off x="3848100" y="3206750"/>
            <a:ext cx="1843088" cy="307975"/>
          </a:xfrm>
          <a:prstGeom prst="rect">
            <a:avLst/>
          </a:prstGeom>
          <a:noFill/>
        </p:spPr>
        <p:txBody>
          <a:bodyPr>
            <a:spAutoFit/>
          </a:bodyPr>
          <a:lstStyle/>
          <a:p>
            <a:pPr algn="ctr">
              <a:defRPr/>
            </a:pPr>
            <a:r>
              <a:rPr lang="en-US" sz="1400" b="1" dirty="0">
                <a:solidFill>
                  <a:schemeClr val="bg1"/>
                </a:solidFill>
                <a:effectLst>
                  <a:outerShdw blurRad="38100" dist="38100" dir="2700000" algn="tl">
                    <a:srgbClr val="000000">
                      <a:alpha val="43137"/>
                    </a:srgbClr>
                  </a:outerShdw>
                </a:effectLst>
                <a:latin typeface="Arial" pitchFamily="34" charset="0"/>
              </a:rPr>
              <a:t>Microsoft OCS</a:t>
            </a:r>
          </a:p>
        </p:txBody>
      </p:sp>
      <p:pic>
        <p:nvPicPr>
          <p:cNvPr id="32804" name="Picture 44" descr="CI_PROJECTS:Verizon:Verizon_25385_House_Style:04_Production_Dev:04_Stationery_Production:PowerPoint:art:VZ_logo_PowerPoint.png"/>
          <p:cNvPicPr>
            <a:picLocks noChangeAspect="1" noChangeArrowheads="1"/>
          </p:cNvPicPr>
          <p:nvPr/>
        </p:nvPicPr>
        <p:blipFill>
          <a:blip r:embed="rId8" r:link="rId9"/>
          <a:srcRect/>
          <a:stretch>
            <a:fillRect/>
          </a:stretch>
        </p:blipFill>
        <p:spPr bwMode="auto">
          <a:xfrm>
            <a:off x="0" y="5791200"/>
            <a:ext cx="1600200" cy="890588"/>
          </a:xfrm>
          <a:prstGeom prst="rect">
            <a:avLst/>
          </a:prstGeom>
          <a:solidFill>
            <a:schemeClr val="bg1">
              <a:alpha val="50195"/>
            </a:schemeClr>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1295400" y="609600"/>
            <a:ext cx="7315200" cy="1143000"/>
          </a:xfrm>
        </p:spPr>
        <p:txBody>
          <a:bodyPr/>
          <a:lstStyle/>
          <a:p>
            <a:r>
              <a:rPr lang="en-US" sz="2800" smtClean="0"/>
              <a:t>Verizon Business</a:t>
            </a:r>
            <a:br>
              <a:rPr lang="en-US" sz="2800" smtClean="0"/>
            </a:br>
            <a:r>
              <a:rPr lang="en-US" sz="2800" b="1" smtClean="0"/>
              <a:t>Extensive Experience</a:t>
            </a:r>
          </a:p>
        </p:txBody>
      </p:sp>
      <p:sp>
        <p:nvSpPr>
          <p:cNvPr id="31747" name="Rectangle 3"/>
          <p:cNvSpPr>
            <a:spLocks noChangeArrowheads="1"/>
          </p:cNvSpPr>
          <p:nvPr/>
        </p:nvSpPr>
        <p:spPr bwMode="auto">
          <a:xfrm>
            <a:off x="82550" y="2460625"/>
            <a:ext cx="4495800" cy="304800"/>
          </a:xfrm>
          <a:prstGeom prst="rect">
            <a:avLst/>
          </a:prstGeom>
          <a:gradFill rotWithShape="1">
            <a:gsLst>
              <a:gs pos="0">
                <a:srgbClr val="C0C0C0">
                  <a:gamma/>
                  <a:shade val="41176"/>
                  <a:invGamma/>
                </a:srgbClr>
              </a:gs>
              <a:gs pos="50000">
                <a:srgbClr val="C0C0C0"/>
              </a:gs>
              <a:gs pos="100000">
                <a:srgbClr val="C0C0C0">
                  <a:gamma/>
                  <a:shade val="41176"/>
                  <a:invGamma/>
                </a:srgbClr>
              </a:gs>
            </a:gsLst>
            <a:lin ang="5400000" scaled="1"/>
          </a:gradFill>
          <a:ln w="9525" algn="ctr">
            <a:solidFill>
              <a:schemeClr val="tx1"/>
            </a:solidFill>
            <a:miter lim="800000"/>
            <a:headEnd/>
            <a:tailEnd/>
          </a:ln>
          <a:effectLst/>
        </p:spPr>
        <p:txBody>
          <a:bodyPr lIns="0" rIns="0" anchor="ctr"/>
          <a:lstStyle/>
          <a:p>
            <a:pPr indent="58738">
              <a:tabLst>
                <a:tab pos="514350" algn="l"/>
              </a:tabLst>
              <a:defRPr/>
            </a:pPr>
            <a:r>
              <a:rPr lang="en-US" sz="1200" b="1">
                <a:solidFill>
                  <a:schemeClr val="folHlink"/>
                </a:solidFill>
                <a:effectLst>
                  <a:outerShdw blurRad="38100" dist="38100" dir="2700000" algn="tl">
                    <a:srgbClr val="000000"/>
                  </a:outerShdw>
                </a:effectLst>
              </a:rPr>
              <a:t>2001</a:t>
            </a:r>
            <a:r>
              <a:rPr lang="en-US" sz="1200">
                <a:solidFill>
                  <a:schemeClr val="folHlink"/>
                </a:solidFill>
                <a:effectLst>
                  <a:outerShdw blurRad="38100" dist="38100" dir="2700000" algn="tl">
                    <a:srgbClr val="000000"/>
                  </a:outerShdw>
                </a:effectLst>
              </a:rPr>
              <a:t>	</a:t>
            </a:r>
            <a:r>
              <a:rPr lang="en-US" sz="600" b="1" baseline="30000">
                <a:solidFill>
                  <a:schemeClr val="bg1"/>
                </a:solidFill>
                <a:effectLst>
                  <a:outerShdw blurRad="38100" dist="38100" dir="2700000" algn="tl">
                    <a:srgbClr val="000000"/>
                  </a:outerShdw>
                </a:effectLst>
                <a:ea typeface="ＭＳ Ｐゴシック"/>
                <a:cs typeface="ＭＳ Ｐゴシック"/>
                <a:sym typeface="Webdings" pitchFamily="18" charset="2"/>
              </a:rPr>
              <a:t></a:t>
            </a:r>
            <a:r>
              <a:rPr lang="en-US">
                <a:ea typeface="ＭＳ Ｐゴシック"/>
                <a:cs typeface="ＭＳ Ｐゴシック"/>
              </a:rPr>
              <a:t> </a:t>
            </a:r>
            <a:r>
              <a:rPr lang="en-US" sz="1200" b="1">
                <a:solidFill>
                  <a:schemeClr val="bg1"/>
                </a:solidFill>
                <a:effectLst>
                  <a:outerShdw blurRad="38100" dist="38100" dir="2700000" algn="tl">
                    <a:srgbClr val="000000"/>
                  </a:outerShdw>
                </a:effectLst>
              </a:rPr>
              <a:t>Verizon Business (MCI) starts hosted</a:t>
            </a:r>
            <a:r>
              <a:rPr lang="en-US" sz="1200">
                <a:solidFill>
                  <a:schemeClr val="bg1"/>
                </a:solidFill>
                <a:effectLst>
                  <a:outerShdw blurRad="38100" dist="38100" dir="2700000" algn="tl">
                    <a:srgbClr val="000000"/>
                  </a:outerShdw>
                </a:effectLst>
              </a:rPr>
              <a:t> </a:t>
            </a:r>
            <a:r>
              <a:rPr lang="en-US" sz="1200" b="1">
                <a:solidFill>
                  <a:schemeClr val="bg1"/>
                </a:solidFill>
                <a:effectLst>
                  <a:outerShdw blurRad="38100" dist="38100" dir="2700000" algn="tl">
                    <a:srgbClr val="000000"/>
                  </a:outerShdw>
                </a:effectLst>
              </a:rPr>
              <a:t>VoIP trials</a:t>
            </a:r>
          </a:p>
        </p:txBody>
      </p:sp>
      <p:sp>
        <p:nvSpPr>
          <p:cNvPr id="31748" name="Rectangle 4"/>
          <p:cNvSpPr>
            <a:spLocks noChangeArrowheads="1"/>
          </p:cNvSpPr>
          <p:nvPr/>
        </p:nvSpPr>
        <p:spPr bwMode="auto">
          <a:xfrm>
            <a:off x="82550" y="3222625"/>
            <a:ext cx="4495800" cy="228600"/>
          </a:xfrm>
          <a:prstGeom prst="rect">
            <a:avLst/>
          </a:prstGeom>
          <a:gradFill rotWithShape="1">
            <a:gsLst>
              <a:gs pos="0">
                <a:srgbClr val="C0C0C0">
                  <a:gamma/>
                  <a:shade val="41176"/>
                  <a:invGamma/>
                </a:srgbClr>
              </a:gs>
              <a:gs pos="50000">
                <a:srgbClr val="C0C0C0"/>
              </a:gs>
              <a:gs pos="100000">
                <a:srgbClr val="C0C0C0">
                  <a:gamma/>
                  <a:shade val="41176"/>
                  <a:invGamma/>
                </a:srgbClr>
              </a:gs>
            </a:gsLst>
            <a:lin ang="5400000" scaled="1"/>
          </a:gradFill>
          <a:ln w="9525" algn="ctr">
            <a:solidFill>
              <a:schemeClr val="tx1"/>
            </a:solidFill>
            <a:miter lim="800000"/>
            <a:headEnd/>
            <a:tailEnd/>
          </a:ln>
          <a:effectLst/>
        </p:spPr>
        <p:txBody>
          <a:bodyPr lIns="0" tIns="0" rIns="0" anchor="ctr"/>
          <a:lstStyle/>
          <a:p>
            <a:pPr marL="682625" indent="-623888">
              <a:defRPr/>
            </a:pPr>
            <a:r>
              <a:rPr lang="en-US" sz="1200" b="1">
                <a:solidFill>
                  <a:schemeClr val="folHlink"/>
                </a:solidFill>
                <a:effectLst>
                  <a:outerShdw blurRad="38100" dist="38100" dir="2700000" algn="tl">
                    <a:srgbClr val="000000"/>
                  </a:outerShdw>
                </a:effectLst>
              </a:rPr>
              <a:t>2003</a:t>
            </a:r>
            <a:r>
              <a:rPr lang="en-US" sz="1200" b="1">
                <a:solidFill>
                  <a:schemeClr val="bg1"/>
                </a:solidFill>
                <a:effectLst>
                  <a:outerShdw blurRad="38100" dist="38100" dir="2700000" algn="tl">
                    <a:srgbClr val="000000"/>
                  </a:outerShdw>
                </a:effectLst>
              </a:rPr>
              <a:t>   </a:t>
            </a:r>
            <a:r>
              <a:rPr lang="en-US" sz="600" b="1" baseline="30000">
                <a:solidFill>
                  <a:schemeClr val="bg1"/>
                </a:solidFill>
                <a:effectLst>
                  <a:outerShdw blurRad="38100" dist="38100" dir="2700000" algn="tl">
                    <a:srgbClr val="000000"/>
                  </a:outerShdw>
                </a:effectLst>
                <a:ea typeface="ＭＳ Ｐゴシック"/>
                <a:cs typeface="ＭＳ Ｐゴシック"/>
                <a:sym typeface="Webdings" pitchFamily="18" charset="2"/>
              </a:rPr>
              <a:t></a:t>
            </a:r>
            <a:r>
              <a:rPr lang="en-US">
                <a:ea typeface="ＭＳ Ｐゴシック"/>
                <a:cs typeface="ＭＳ Ｐゴシック"/>
              </a:rPr>
              <a:t> </a:t>
            </a:r>
            <a:r>
              <a:rPr lang="en-US" sz="1200" b="1">
                <a:solidFill>
                  <a:schemeClr val="bg1"/>
                </a:solidFill>
                <a:effectLst>
                  <a:outerShdw blurRad="38100" dist="38100" dir="2700000" algn="tl">
                    <a:srgbClr val="000000"/>
                  </a:outerShdw>
                </a:effectLst>
              </a:rPr>
              <a:t>Product of the Year from Network Magazine</a:t>
            </a:r>
          </a:p>
        </p:txBody>
      </p:sp>
      <p:sp>
        <p:nvSpPr>
          <p:cNvPr id="31749" name="Rectangle 5"/>
          <p:cNvSpPr>
            <a:spLocks noChangeArrowheads="1"/>
          </p:cNvSpPr>
          <p:nvPr/>
        </p:nvSpPr>
        <p:spPr bwMode="auto">
          <a:xfrm>
            <a:off x="82550" y="3451225"/>
            <a:ext cx="4495800" cy="790575"/>
          </a:xfrm>
          <a:prstGeom prst="rect">
            <a:avLst/>
          </a:prstGeom>
          <a:gradFill rotWithShape="1">
            <a:gsLst>
              <a:gs pos="0">
                <a:srgbClr val="C0C0C0">
                  <a:gamma/>
                  <a:shade val="41176"/>
                  <a:invGamma/>
                </a:srgbClr>
              </a:gs>
              <a:gs pos="50000">
                <a:srgbClr val="C0C0C0"/>
              </a:gs>
              <a:gs pos="100000">
                <a:srgbClr val="C0C0C0">
                  <a:gamma/>
                  <a:shade val="41176"/>
                  <a:invGamma/>
                </a:srgbClr>
              </a:gs>
            </a:gsLst>
            <a:lin ang="5400000" scaled="1"/>
          </a:gradFill>
          <a:ln w="9525" algn="ctr">
            <a:solidFill>
              <a:schemeClr val="tx1"/>
            </a:solidFill>
            <a:miter lim="800000"/>
            <a:headEnd/>
            <a:tailEnd/>
          </a:ln>
          <a:effectLst/>
        </p:spPr>
        <p:txBody>
          <a:bodyPr lIns="0" tIns="0" rIns="0" anchor="ctr"/>
          <a:lstStyle/>
          <a:p>
            <a:pPr marL="514350" indent="-455613">
              <a:defRPr/>
            </a:pPr>
            <a:r>
              <a:rPr lang="en-US" sz="1200" b="1">
                <a:solidFill>
                  <a:schemeClr val="folHlink"/>
                </a:solidFill>
                <a:effectLst>
                  <a:outerShdw blurRad="38100" dist="38100" dir="2700000" algn="tl">
                    <a:srgbClr val="000000"/>
                  </a:outerShdw>
                </a:effectLst>
              </a:rPr>
              <a:t>2005</a:t>
            </a:r>
            <a:r>
              <a:rPr lang="en-US" sz="1200" b="1">
                <a:solidFill>
                  <a:schemeClr val="bg1"/>
                </a:solidFill>
                <a:effectLst>
                  <a:outerShdw blurRad="38100" dist="38100" dir="2700000" algn="tl">
                    <a:srgbClr val="000000"/>
                  </a:outerShdw>
                </a:effectLst>
              </a:rPr>
              <a:t>   </a:t>
            </a:r>
            <a:r>
              <a:rPr lang="en-US" sz="600" b="1" baseline="50000">
                <a:solidFill>
                  <a:schemeClr val="bg1"/>
                </a:solidFill>
                <a:effectLst>
                  <a:outerShdw blurRad="38100" dist="38100" dir="2700000" algn="tl">
                    <a:srgbClr val="000000"/>
                  </a:outerShdw>
                </a:effectLst>
                <a:sym typeface="Webdings" pitchFamily="18" charset="2"/>
              </a:rPr>
              <a:t></a:t>
            </a:r>
            <a:r>
              <a:rPr lang="en-US" sz="1600">
                <a:effectLst>
                  <a:outerShdw blurRad="38100" dist="38100" dir="2700000" algn="tl">
                    <a:srgbClr val="FFFFFF"/>
                  </a:outerShdw>
                </a:effectLst>
                <a:sym typeface="Webdings" pitchFamily="18" charset="2"/>
              </a:rPr>
              <a:t> </a:t>
            </a:r>
            <a:r>
              <a:rPr lang="en-US" sz="1200" b="1">
                <a:solidFill>
                  <a:schemeClr val="bg1"/>
                </a:solidFill>
                <a:effectLst>
                  <a:outerShdw blurRad="38100" dist="38100" dir="2700000" algn="tl">
                    <a:srgbClr val="000000"/>
                  </a:outerShdw>
                </a:effectLst>
                <a:sym typeface="Webdings" pitchFamily="18" charset="2"/>
              </a:rPr>
              <a:t>N</a:t>
            </a:r>
            <a:r>
              <a:rPr lang="en-US" sz="1200" b="1">
                <a:solidFill>
                  <a:schemeClr val="bg1"/>
                </a:solidFill>
                <a:effectLst>
                  <a:outerShdw blurRad="38100" dist="38100" dir="2700000" algn="tl">
                    <a:srgbClr val="000000"/>
                  </a:outerShdw>
                </a:effectLst>
              </a:rPr>
              <a:t>etwork capacity (1.5B minute) </a:t>
            </a:r>
          </a:p>
          <a:p>
            <a:pPr marL="514350" indent="-455613">
              <a:defRPr/>
            </a:pPr>
            <a:r>
              <a:rPr lang="en-US" sz="600" b="1" baseline="50000">
                <a:solidFill>
                  <a:schemeClr val="bg1"/>
                </a:solidFill>
                <a:effectLst>
                  <a:outerShdw blurRad="38100" dist="38100" dir="2700000" algn="tl">
                    <a:srgbClr val="000000"/>
                  </a:outerShdw>
                </a:effectLst>
                <a:sym typeface="Webdings" pitchFamily="18" charset="2"/>
              </a:rPr>
              <a:t>	</a:t>
            </a:r>
            <a:r>
              <a:rPr lang="en-US" sz="1600">
                <a:effectLst>
                  <a:outerShdw blurRad="38100" dist="38100" dir="2700000" algn="tl">
                    <a:srgbClr val="FFFFFF"/>
                  </a:outerShdw>
                </a:effectLst>
                <a:sym typeface="Webdings" pitchFamily="18" charset="2"/>
              </a:rPr>
              <a:t> </a:t>
            </a:r>
            <a:r>
              <a:rPr lang="en-US" sz="1200" b="1">
                <a:solidFill>
                  <a:schemeClr val="bg1"/>
                </a:solidFill>
                <a:effectLst>
                  <a:outerShdw blurRad="38100" dist="38100" dir="2700000" algn="tl">
                    <a:srgbClr val="000000"/>
                  </a:outerShdw>
                </a:effectLst>
              </a:rPr>
              <a:t>Innovation Award for Most Influential  Technology in Data Services </a:t>
            </a:r>
            <a:r>
              <a:rPr lang="en-US" sz="1200">
                <a:solidFill>
                  <a:schemeClr val="bg1"/>
                </a:solidFill>
                <a:effectLst>
                  <a:outerShdw blurRad="38100" dist="38100" dir="2700000" algn="tl">
                    <a:srgbClr val="000000"/>
                  </a:outerShdw>
                </a:effectLst>
              </a:rPr>
              <a:t>(VoIP over Private IP) </a:t>
            </a:r>
            <a:r>
              <a:rPr lang="en-US" sz="1200" i="1">
                <a:solidFill>
                  <a:schemeClr val="bg1"/>
                </a:solidFill>
                <a:effectLst>
                  <a:outerShdw blurRad="38100" dist="38100" dir="2700000" algn="tl">
                    <a:srgbClr val="000000"/>
                  </a:outerShdw>
                </a:effectLst>
              </a:rPr>
              <a:t>Network Magazine</a:t>
            </a:r>
          </a:p>
        </p:txBody>
      </p:sp>
      <p:sp>
        <p:nvSpPr>
          <p:cNvPr id="31750" name="Rectangle 6"/>
          <p:cNvSpPr>
            <a:spLocks noChangeArrowheads="1"/>
          </p:cNvSpPr>
          <p:nvPr/>
        </p:nvSpPr>
        <p:spPr bwMode="auto">
          <a:xfrm>
            <a:off x="82550" y="2765425"/>
            <a:ext cx="4495800" cy="457200"/>
          </a:xfrm>
          <a:prstGeom prst="rect">
            <a:avLst/>
          </a:prstGeom>
          <a:gradFill rotWithShape="1">
            <a:gsLst>
              <a:gs pos="0">
                <a:srgbClr val="C0C0C0">
                  <a:gamma/>
                  <a:shade val="41176"/>
                  <a:invGamma/>
                </a:srgbClr>
              </a:gs>
              <a:gs pos="50000">
                <a:srgbClr val="C0C0C0"/>
              </a:gs>
              <a:gs pos="100000">
                <a:srgbClr val="C0C0C0">
                  <a:gamma/>
                  <a:shade val="41176"/>
                  <a:invGamma/>
                </a:srgbClr>
              </a:gs>
            </a:gsLst>
            <a:lin ang="5400000" scaled="1"/>
          </a:gradFill>
          <a:ln w="9525" algn="ctr">
            <a:solidFill>
              <a:schemeClr val="tx1"/>
            </a:solidFill>
            <a:miter lim="800000"/>
            <a:headEnd/>
            <a:tailEnd/>
          </a:ln>
          <a:effectLst/>
        </p:spPr>
        <p:txBody>
          <a:bodyPr lIns="0" rIns="0" anchor="ctr"/>
          <a:lstStyle/>
          <a:p>
            <a:pPr marL="514350" indent="-455613">
              <a:defRPr/>
            </a:pPr>
            <a:r>
              <a:rPr lang="en-US" sz="1200" b="1">
                <a:solidFill>
                  <a:schemeClr val="folHlink"/>
                </a:solidFill>
                <a:effectLst>
                  <a:outerShdw blurRad="38100" dist="38100" dir="2700000" algn="tl">
                    <a:srgbClr val="000000"/>
                  </a:outerShdw>
                </a:effectLst>
              </a:rPr>
              <a:t>2002</a:t>
            </a:r>
            <a:r>
              <a:rPr lang="en-US" sz="1200" b="1">
                <a:solidFill>
                  <a:schemeClr val="bg1"/>
                </a:solidFill>
                <a:effectLst>
                  <a:outerShdw blurRad="38100" dist="38100" dir="2700000" algn="tl">
                    <a:srgbClr val="000000"/>
                  </a:outerShdw>
                </a:effectLst>
              </a:rPr>
              <a:t>	</a:t>
            </a:r>
            <a:r>
              <a:rPr lang="en-US" sz="600" b="1" baseline="30000">
                <a:solidFill>
                  <a:schemeClr val="bg1"/>
                </a:solidFill>
                <a:effectLst>
                  <a:outerShdw blurRad="38100" dist="38100" dir="2700000" algn="tl">
                    <a:srgbClr val="000000"/>
                  </a:outerShdw>
                </a:effectLst>
                <a:sym typeface="Webdings" pitchFamily="18" charset="2"/>
              </a:rPr>
              <a:t></a:t>
            </a:r>
            <a:r>
              <a:rPr lang="en-US" sz="1200" b="1">
                <a:solidFill>
                  <a:schemeClr val="bg1"/>
                </a:solidFill>
                <a:effectLst>
                  <a:outerShdw blurRad="38100" dist="38100" dir="2700000" algn="tl">
                    <a:srgbClr val="000000"/>
                  </a:outerShdw>
                </a:effectLst>
                <a:sym typeface="Webdings" pitchFamily="18" charset="2"/>
              </a:rPr>
              <a:t> </a:t>
            </a:r>
            <a:r>
              <a:rPr lang="en-US" sz="1200" b="1">
                <a:solidFill>
                  <a:schemeClr val="bg1"/>
                </a:solidFill>
                <a:effectLst>
                  <a:outerShdw blurRad="38100" dist="38100" dir="2700000" algn="tl">
                    <a:srgbClr val="000000"/>
                  </a:outerShdw>
                </a:effectLst>
              </a:rPr>
              <a:t>Introduced first commercial hosted VoIP </a:t>
            </a:r>
          </a:p>
          <a:p>
            <a:pPr marL="514350" indent="-455613">
              <a:lnSpc>
                <a:spcPct val="80000"/>
              </a:lnSpc>
              <a:defRPr/>
            </a:pPr>
            <a:r>
              <a:rPr lang="en-US" sz="1200" b="1">
                <a:solidFill>
                  <a:schemeClr val="bg1"/>
                </a:solidFill>
                <a:effectLst>
                  <a:outerShdw blurRad="38100" dist="38100" dir="2700000" algn="tl">
                    <a:srgbClr val="000000"/>
                  </a:outerShdw>
                </a:effectLst>
              </a:rPr>
              <a:t>	</a:t>
            </a:r>
            <a:r>
              <a:rPr lang="en-US" sz="600" b="1" baseline="30000">
                <a:solidFill>
                  <a:schemeClr val="bg1"/>
                </a:solidFill>
                <a:effectLst>
                  <a:outerShdw blurRad="38100" dist="38100" dir="2700000" algn="tl">
                    <a:srgbClr val="000000"/>
                  </a:outerShdw>
                </a:effectLst>
                <a:sym typeface="Webdings" pitchFamily="18" charset="2"/>
              </a:rPr>
              <a:t>   </a:t>
            </a:r>
            <a:r>
              <a:rPr lang="en-US" sz="1200" b="1">
                <a:solidFill>
                  <a:schemeClr val="bg1"/>
                </a:solidFill>
                <a:effectLst>
                  <a:outerShdw blurRad="38100" dist="38100" dir="2700000" algn="tl">
                    <a:srgbClr val="000000"/>
                  </a:outerShdw>
                </a:effectLst>
              </a:rPr>
              <a:t>Product of the Year (Internet Telephony Magazine)</a:t>
            </a:r>
          </a:p>
        </p:txBody>
      </p:sp>
      <p:grpSp>
        <p:nvGrpSpPr>
          <p:cNvPr id="31751" name="Group 7"/>
          <p:cNvGrpSpPr>
            <a:grpSpLocks/>
          </p:cNvGrpSpPr>
          <p:nvPr/>
        </p:nvGrpSpPr>
        <p:grpSpPr bwMode="auto">
          <a:xfrm>
            <a:off x="4654550" y="2460625"/>
            <a:ext cx="4267200" cy="2254250"/>
            <a:chOff x="2869" y="1079"/>
            <a:chExt cx="2891" cy="1165"/>
          </a:xfrm>
        </p:grpSpPr>
        <p:sp>
          <p:nvSpPr>
            <p:cNvPr id="31752" name="Rectangle 8"/>
            <p:cNvSpPr>
              <a:spLocks noChangeArrowheads="1"/>
            </p:cNvSpPr>
            <p:nvPr/>
          </p:nvSpPr>
          <p:spPr bwMode="auto">
            <a:xfrm>
              <a:off x="2902" y="1082"/>
              <a:ext cx="2790" cy="1154"/>
            </a:xfrm>
            <a:prstGeom prst="rect">
              <a:avLst/>
            </a:prstGeom>
            <a:gradFill rotWithShape="1">
              <a:gsLst>
                <a:gs pos="0">
                  <a:srgbClr val="C0C0C0">
                    <a:gamma/>
                    <a:shade val="47451"/>
                    <a:invGamma/>
                  </a:srgbClr>
                </a:gs>
                <a:gs pos="50000">
                  <a:srgbClr val="C0C0C0"/>
                </a:gs>
                <a:gs pos="100000">
                  <a:srgbClr val="C0C0C0">
                    <a:gamma/>
                    <a:shade val="47451"/>
                    <a:invGamma/>
                  </a:srgbClr>
                </a:gs>
              </a:gsLst>
              <a:lin ang="5400000" scaled="1"/>
            </a:gradFill>
            <a:ln w="9525" algn="ctr">
              <a:solidFill>
                <a:schemeClr val="tx1"/>
              </a:solidFill>
              <a:miter lim="800000"/>
              <a:headEnd/>
              <a:tailEnd/>
            </a:ln>
            <a:effectLst/>
          </p:spPr>
          <p:txBody>
            <a:bodyPr lIns="0" tIns="0" rIns="0" anchor="ctr"/>
            <a:lstStyle/>
            <a:p>
              <a:pPr marL="682625" indent="-623888">
                <a:defRPr/>
              </a:pPr>
              <a:endParaRPr lang="en-US" b="1">
                <a:solidFill>
                  <a:schemeClr val="bg1"/>
                </a:solidFill>
                <a:effectLst>
                  <a:outerShdw blurRad="38100" dist="38100" dir="2700000" algn="tl">
                    <a:srgbClr val="000000"/>
                  </a:outerShdw>
                </a:effectLst>
              </a:endParaRPr>
            </a:p>
          </p:txBody>
        </p:sp>
        <p:sp>
          <p:nvSpPr>
            <p:cNvPr id="2" name="Rectangle 9"/>
            <p:cNvSpPr>
              <a:spLocks noChangeArrowheads="1"/>
            </p:cNvSpPr>
            <p:nvPr/>
          </p:nvSpPr>
          <p:spPr bwMode="auto">
            <a:xfrm>
              <a:off x="2869" y="1079"/>
              <a:ext cx="2742" cy="481"/>
            </a:xfrm>
            <a:prstGeom prst="rect">
              <a:avLst/>
            </a:prstGeom>
            <a:noFill/>
            <a:ln w="9525" algn="ctr">
              <a:noFill/>
              <a:miter lim="800000"/>
              <a:headEnd/>
              <a:tailEnd/>
            </a:ln>
            <a:effectLst/>
          </p:spPr>
          <p:txBody>
            <a:bodyPr>
              <a:spAutoFit/>
            </a:bodyPr>
            <a:lstStyle/>
            <a:p>
              <a:pPr marL="622300" indent="-563563">
                <a:lnSpc>
                  <a:spcPct val="90000"/>
                </a:lnSpc>
                <a:defRPr/>
              </a:pPr>
              <a:r>
                <a:rPr lang="en-US" sz="1400" b="1">
                  <a:solidFill>
                    <a:schemeClr val="folHlink"/>
                  </a:solidFill>
                  <a:effectLst>
                    <a:outerShdw blurRad="38100" dist="38100" dir="2700000" algn="tl">
                      <a:srgbClr val="C0C0C0"/>
                    </a:outerShdw>
                  </a:effectLst>
                </a:rPr>
                <a:t>2007</a:t>
              </a:r>
              <a:r>
                <a:rPr lang="en-US" sz="1400" b="1">
                  <a:solidFill>
                    <a:schemeClr val="bg1"/>
                  </a:solidFill>
                  <a:effectLst>
                    <a:outerShdw blurRad="38100" dist="38100" dir="2700000" algn="tl">
                      <a:srgbClr val="C0C0C0"/>
                    </a:outerShdw>
                  </a:effectLst>
                </a:rPr>
                <a:t> 	</a:t>
              </a:r>
              <a:r>
                <a:rPr lang="en-US" sz="1200" b="1">
                  <a:solidFill>
                    <a:schemeClr val="bg1"/>
                  </a:solidFill>
                  <a:effectLst>
                    <a:outerShdw blurRad="38100" dist="38100" dir="2700000" algn="tl">
                      <a:srgbClr val="C0C0C0"/>
                    </a:outerShdw>
                  </a:effectLst>
                </a:rPr>
                <a:t>Best in class on overall VoIP strategy</a:t>
              </a:r>
              <a:r>
                <a:rPr lang="en-US" sz="1400" b="1">
                  <a:solidFill>
                    <a:schemeClr val="bg1"/>
                  </a:solidFill>
                  <a:effectLst>
                    <a:outerShdw blurRad="38100" dist="38100" dir="2700000" algn="tl">
                      <a:srgbClr val="C0C0C0"/>
                    </a:outerShdw>
                  </a:effectLst>
                </a:rPr>
                <a:t>  </a:t>
              </a:r>
              <a:r>
                <a:rPr lang="en-US" sz="1200" b="1">
                  <a:solidFill>
                    <a:schemeClr val="bg1"/>
                  </a:solidFill>
                  <a:effectLst>
                    <a:outerShdw blurRad="38100" dist="38100" dir="2700000" algn="tl">
                      <a:srgbClr val="C0C0C0"/>
                    </a:outerShdw>
                  </a:effectLst>
                </a:rPr>
                <a:t>“…leads … on VoIP reliability, scalability, and sales capabilities” - </a:t>
              </a:r>
              <a:r>
                <a:rPr lang="en-US" sz="1000" i="1">
                  <a:solidFill>
                    <a:schemeClr val="bg1"/>
                  </a:solidFill>
                  <a:effectLst>
                    <a:outerShdw blurRad="38100" dist="38100" dir="2700000" algn="tl">
                      <a:srgbClr val="C0C0C0"/>
                    </a:outerShdw>
                  </a:effectLst>
                </a:rPr>
                <a:t>Forrester WaveTM: U.S. Enterprise-Class VoIP Services, Q1 2007</a:t>
              </a:r>
            </a:p>
            <a:p>
              <a:pPr marL="1200150" lvl="3" indent="-4763">
                <a:lnSpc>
                  <a:spcPct val="90000"/>
                </a:lnSpc>
                <a:defRPr/>
              </a:pPr>
              <a:endParaRPr lang="en-US" sz="1300" b="1">
                <a:solidFill>
                  <a:schemeClr val="folHlink"/>
                </a:solidFill>
              </a:endParaRPr>
            </a:p>
          </p:txBody>
        </p:sp>
        <p:pic>
          <p:nvPicPr>
            <p:cNvPr id="33816" name="Picture 10"/>
            <p:cNvPicPr>
              <a:picLocks noChangeArrowheads="1"/>
            </p:cNvPicPr>
            <p:nvPr/>
          </p:nvPicPr>
          <p:blipFill>
            <a:blip r:embed="rId3"/>
            <a:srcRect l="20000"/>
            <a:stretch>
              <a:fillRect/>
            </a:stretch>
          </p:blipFill>
          <p:spPr bwMode="auto">
            <a:xfrm>
              <a:off x="2946" y="1956"/>
              <a:ext cx="480" cy="230"/>
            </a:xfrm>
            <a:prstGeom prst="rect">
              <a:avLst/>
            </a:prstGeom>
            <a:noFill/>
            <a:ln w="9525">
              <a:noFill/>
              <a:miter lim="800000"/>
              <a:headEnd/>
              <a:tailEnd/>
            </a:ln>
          </p:spPr>
        </p:pic>
        <p:pic>
          <p:nvPicPr>
            <p:cNvPr id="33817" name="Picture 11" descr="Welcome to TMCnet.com">
              <a:hlinkClick r:id="rId4"/>
            </p:cNvPr>
            <p:cNvPicPr>
              <a:picLocks noChangeAspect="1" noChangeArrowheads="1"/>
            </p:cNvPicPr>
            <p:nvPr/>
          </p:nvPicPr>
          <p:blipFill>
            <a:blip r:embed="rId5"/>
            <a:srcRect/>
            <a:stretch>
              <a:fillRect/>
            </a:stretch>
          </p:blipFill>
          <p:spPr bwMode="auto">
            <a:xfrm>
              <a:off x="2964" y="1593"/>
              <a:ext cx="381" cy="256"/>
            </a:xfrm>
            <a:prstGeom prst="rect">
              <a:avLst/>
            </a:prstGeom>
            <a:noFill/>
            <a:ln w="9525">
              <a:noFill/>
              <a:miter lim="800000"/>
              <a:headEnd/>
              <a:tailEnd/>
            </a:ln>
          </p:spPr>
        </p:pic>
        <p:sp>
          <p:nvSpPr>
            <p:cNvPr id="31756" name="Rectangle 12"/>
            <p:cNvSpPr>
              <a:spLocks noChangeArrowheads="1"/>
            </p:cNvSpPr>
            <p:nvPr/>
          </p:nvSpPr>
          <p:spPr bwMode="auto">
            <a:xfrm>
              <a:off x="3387" y="1550"/>
              <a:ext cx="2323" cy="378"/>
            </a:xfrm>
            <a:prstGeom prst="rect">
              <a:avLst/>
            </a:prstGeom>
            <a:noFill/>
            <a:ln w="9525" algn="ctr">
              <a:noFill/>
              <a:miter lim="800000"/>
              <a:headEnd/>
              <a:tailEnd/>
            </a:ln>
            <a:effectLst/>
          </p:spPr>
          <p:txBody>
            <a:bodyPr>
              <a:spAutoFit/>
            </a:bodyPr>
            <a:lstStyle/>
            <a:p>
              <a:pPr>
                <a:defRPr/>
              </a:pPr>
              <a:r>
                <a:rPr lang="en-US" sz="1200" b="1">
                  <a:solidFill>
                    <a:schemeClr val="bg1"/>
                  </a:solidFill>
                  <a:effectLst>
                    <a:outerShdw blurRad="38100" dist="38100" dir="2700000" algn="tl">
                      <a:srgbClr val="C0C0C0"/>
                    </a:outerShdw>
                  </a:effectLst>
                </a:rPr>
                <a:t>Verizon IP Trunking  - 2007 Product of the Year</a:t>
              </a:r>
              <a:r>
                <a:rPr lang="en-US" sz="1200" b="1">
                  <a:effectLst>
                    <a:outerShdw blurRad="38100" dist="38100" dir="2700000" algn="tl">
                      <a:srgbClr val="C0C0C0"/>
                    </a:outerShdw>
                  </a:effectLst>
                </a:rPr>
                <a:t> </a:t>
              </a:r>
              <a:r>
                <a:rPr lang="en-US" sz="1000" b="1">
                  <a:solidFill>
                    <a:schemeClr val="bg1"/>
                  </a:solidFill>
                  <a:effectLst>
                    <a:outerShdw blurRad="38100" dist="38100" dir="2700000" algn="tl">
                      <a:srgbClr val="C0C0C0"/>
                    </a:outerShdw>
                  </a:effectLst>
                </a:rPr>
                <a:t>For excellence in the advancement of  VoIP communications</a:t>
              </a:r>
              <a:r>
                <a:rPr lang="en-US" sz="1200" b="1">
                  <a:solidFill>
                    <a:schemeClr val="bg1"/>
                  </a:solidFill>
                  <a:effectLst>
                    <a:outerShdw blurRad="38100" dist="38100" dir="2700000" algn="tl">
                      <a:srgbClr val="C0C0C0"/>
                    </a:outerShdw>
                  </a:effectLst>
                </a:rPr>
                <a:t>  - </a:t>
              </a:r>
              <a:r>
                <a:rPr lang="en-US" sz="900" b="1" i="1">
                  <a:solidFill>
                    <a:schemeClr val="bg1"/>
                  </a:solidFill>
                  <a:effectLst>
                    <a:outerShdw blurRad="38100" dist="38100" dir="2700000" algn="tl">
                      <a:srgbClr val="C0C0C0"/>
                    </a:outerShdw>
                  </a:effectLst>
                </a:rPr>
                <a:t>Technology Marketing Corporation</a:t>
              </a:r>
              <a:r>
                <a:rPr lang="en-US" sz="900" b="1">
                  <a:solidFill>
                    <a:schemeClr val="bg1"/>
                  </a:solidFill>
                  <a:effectLst>
                    <a:outerShdw blurRad="38100" dist="38100" dir="2700000" algn="tl">
                      <a:srgbClr val="C0C0C0"/>
                    </a:outerShdw>
                  </a:effectLst>
                </a:rPr>
                <a:t> </a:t>
              </a:r>
            </a:p>
            <a:p>
              <a:pPr>
                <a:defRPr/>
              </a:pPr>
              <a:endParaRPr lang="en-US" sz="600" b="1">
                <a:solidFill>
                  <a:schemeClr val="bg1"/>
                </a:solidFill>
                <a:effectLst>
                  <a:outerShdw blurRad="38100" dist="38100" dir="2700000" algn="tl">
                    <a:srgbClr val="C0C0C0"/>
                  </a:outerShdw>
                </a:effectLst>
              </a:endParaRPr>
            </a:p>
          </p:txBody>
        </p:sp>
        <p:sp>
          <p:nvSpPr>
            <p:cNvPr id="31757" name="Rectangle 13"/>
            <p:cNvSpPr>
              <a:spLocks noChangeArrowheads="1"/>
            </p:cNvSpPr>
            <p:nvPr/>
          </p:nvSpPr>
          <p:spPr bwMode="auto">
            <a:xfrm>
              <a:off x="3412" y="1913"/>
              <a:ext cx="2348" cy="331"/>
            </a:xfrm>
            <a:prstGeom prst="rect">
              <a:avLst/>
            </a:prstGeom>
            <a:noFill/>
            <a:ln w="9525" algn="ctr">
              <a:noFill/>
              <a:miter lim="800000"/>
              <a:headEnd/>
              <a:tailEnd/>
            </a:ln>
            <a:effectLst/>
          </p:spPr>
          <p:txBody>
            <a:bodyPr>
              <a:spAutoFit/>
            </a:bodyPr>
            <a:lstStyle/>
            <a:p>
              <a:pPr>
                <a:defRPr/>
              </a:pPr>
              <a:r>
                <a:rPr lang="en-US" sz="1200" b="1">
                  <a:solidFill>
                    <a:schemeClr val="bg1"/>
                  </a:solidFill>
                  <a:effectLst>
                    <a:outerShdw blurRad="38100" dist="38100" dir="2700000" algn="tl">
                      <a:srgbClr val="C0C0C0"/>
                    </a:outerShdw>
                  </a:effectLst>
                </a:rPr>
                <a:t>Hosted Interactive Voice Response and North American Hosted Contact Center Market Leader</a:t>
              </a:r>
            </a:p>
          </p:txBody>
        </p:sp>
      </p:grpSp>
      <p:grpSp>
        <p:nvGrpSpPr>
          <p:cNvPr id="33799" name="Group 14"/>
          <p:cNvGrpSpPr>
            <a:grpSpLocks/>
          </p:cNvGrpSpPr>
          <p:nvPr/>
        </p:nvGrpSpPr>
        <p:grpSpPr bwMode="auto">
          <a:xfrm>
            <a:off x="82550" y="4213225"/>
            <a:ext cx="4495800" cy="906463"/>
            <a:chOff x="96" y="2112"/>
            <a:chExt cx="4704" cy="571"/>
          </a:xfrm>
        </p:grpSpPr>
        <p:sp>
          <p:nvSpPr>
            <p:cNvPr id="31759" name="Rectangle 15"/>
            <p:cNvSpPr>
              <a:spLocks noChangeArrowheads="1"/>
            </p:cNvSpPr>
            <p:nvPr/>
          </p:nvSpPr>
          <p:spPr bwMode="auto">
            <a:xfrm>
              <a:off x="96" y="2112"/>
              <a:ext cx="4704" cy="563"/>
            </a:xfrm>
            <a:prstGeom prst="rect">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lgn="ctr">
              <a:solidFill>
                <a:schemeClr val="tx1"/>
              </a:solidFill>
              <a:miter lim="800000"/>
              <a:headEnd/>
              <a:tailEnd/>
            </a:ln>
            <a:effectLst/>
          </p:spPr>
          <p:txBody>
            <a:bodyPr lIns="0" tIns="320040" rIns="0" anchor="ctr"/>
            <a:lstStyle/>
            <a:p>
              <a:pPr marL="682625" indent="-623888">
                <a:lnSpc>
                  <a:spcPct val="90000"/>
                </a:lnSpc>
                <a:defRPr/>
              </a:pPr>
              <a:r>
                <a:rPr lang="en-US" sz="1400" b="1">
                  <a:solidFill>
                    <a:schemeClr val="folHlink"/>
                  </a:solidFill>
                  <a:effectLst>
                    <a:outerShdw blurRad="38100" dist="38100" dir="2700000" algn="tl">
                      <a:srgbClr val="000000"/>
                    </a:outerShdw>
                  </a:effectLst>
                </a:rPr>
                <a:t>2006</a:t>
              </a:r>
              <a:r>
                <a:rPr lang="en-US" sz="1400" b="1">
                  <a:effectLst>
                    <a:outerShdw blurRad="38100" dist="38100" dir="2700000" algn="tl">
                      <a:srgbClr val="FFFFFF"/>
                    </a:outerShdw>
                  </a:effectLst>
                </a:rPr>
                <a:t>	</a:t>
              </a:r>
              <a:r>
                <a:rPr lang="en-US" sz="1200" b="1">
                  <a:solidFill>
                    <a:schemeClr val="bg1"/>
                  </a:solidFill>
                  <a:effectLst>
                    <a:outerShdw blurRad="38100" dist="38100" dir="2700000" algn="tl">
                      <a:srgbClr val="000000"/>
                    </a:outerShdw>
                  </a:effectLst>
                </a:rPr>
                <a:t>Network capacity (5B minute) </a:t>
              </a:r>
              <a:endParaRPr lang="en-US" sz="1200" i="1">
                <a:solidFill>
                  <a:schemeClr val="bg1"/>
                </a:solidFill>
                <a:effectLst>
                  <a:outerShdw blurRad="38100" dist="38100" dir="2700000" algn="tl">
                    <a:srgbClr val="000000"/>
                  </a:outerShdw>
                </a:effectLst>
              </a:endParaRPr>
            </a:p>
            <a:p>
              <a:pPr marL="682625" indent="-623888">
                <a:lnSpc>
                  <a:spcPct val="110000"/>
                </a:lnSpc>
                <a:defRPr/>
              </a:pPr>
              <a:endParaRPr lang="en-US" sz="1200" i="1">
                <a:effectLst>
                  <a:outerShdw blurRad="38100" dist="38100" dir="2700000" algn="tl">
                    <a:srgbClr val="FFFFFF"/>
                  </a:outerShdw>
                </a:effectLst>
              </a:endParaRPr>
            </a:p>
            <a:p>
              <a:pPr marL="682625" indent="-623888">
                <a:defRPr/>
              </a:pPr>
              <a:r>
                <a:rPr lang="en-US" sz="1200">
                  <a:effectLst>
                    <a:outerShdw blurRad="38100" dist="38100" dir="2700000" algn="tl">
                      <a:srgbClr val="FFFFFF"/>
                    </a:outerShdw>
                  </a:effectLst>
                </a:rPr>
                <a:t>		</a:t>
              </a:r>
              <a:endParaRPr lang="en-US" sz="1200" b="1">
                <a:effectLst>
                  <a:outerShdw blurRad="38100" dist="38100" dir="2700000" algn="tl">
                    <a:srgbClr val="FFFFFF"/>
                  </a:outerShdw>
                </a:effectLst>
              </a:endParaRPr>
            </a:p>
            <a:p>
              <a:pPr marL="682625" indent="-623888">
                <a:defRPr/>
              </a:pPr>
              <a:endParaRPr lang="en-US" sz="1200" b="1">
                <a:effectLst>
                  <a:outerShdw blurRad="38100" dist="38100" dir="2700000" algn="tl">
                    <a:srgbClr val="FFFFFF"/>
                  </a:outerShdw>
                </a:effectLst>
              </a:endParaRPr>
            </a:p>
            <a:p>
              <a:pPr marL="682625" indent="-623888">
                <a:defRPr/>
              </a:pPr>
              <a:endParaRPr lang="en-US" sz="1200" b="1">
                <a:effectLst>
                  <a:outerShdw blurRad="38100" dist="38100" dir="2700000" algn="tl">
                    <a:srgbClr val="FFFFFF"/>
                  </a:outerShdw>
                </a:effectLst>
              </a:endParaRPr>
            </a:p>
            <a:p>
              <a:pPr marL="682625" indent="-623888">
                <a:defRPr/>
              </a:pPr>
              <a:endParaRPr lang="en-US" sz="1600">
                <a:effectLst>
                  <a:outerShdw blurRad="38100" dist="38100" dir="2700000" algn="tl">
                    <a:srgbClr val="FFFFFF"/>
                  </a:outerShdw>
                </a:effectLst>
              </a:endParaRPr>
            </a:p>
          </p:txBody>
        </p:sp>
        <p:sp>
          <p:nvSpPr>
            <p:cNvPr id="31760" name="Rectangle 16"/>
            <p:cNvSpPr>
              <a:spLocks noChangeArrowheads="1"/>
            </p:cNvSpPr>
            <p:nvPr/>
          </p:nvSpPr>
          <p:spPr bwMode="auto">
            <a:xfrm>
              <a:off x="913" y="2232"/>
              <a:ext cx="3852" cy="210"/>
            </a:xfrm>
            <a:prstGeom prst="rect">
              <a:avLst/>
            </a:prstGeom>
            <a:noFill/>
            <a:ln w="9525" algn="ctr">
              <a:noFill/>
              <a:miter lim="800000"/>
              <a:headEnd/>
              <a:tailEnd/>
            </a:ln>
            <a:effectLst/>
          </p:spPr>
          <p:txBody>
            <a:bodyPr bIns="91440" anchor="ctr"/>
            <a:lstStyle/>
            <a:p>
              <a:pPr>
                <a:lnSpc>
                  <a:spcPct val="80000"/>
                </a:lnSpc>
                <a:defRPr/>
              </a:pPr>
              <a:r>
                <a:rPr lang="en-US" sz="1200" b="1">
                  <a:solidFill>
                    <a:schemeClr val="bg1"/>
                  </a:solidFill>
                  <a:effectLst>
                    <a:outerShdw blurRad="38100" dist="38100" dir="2700000" algn="tl">
                      <a:srgbClr val="C0C0C0"/>
                    </a:outerShdw>
                  </a:effectLst>
                </a:rPr>
                <a:t>North American Enterprise VoIP Services Customer Value Enhancement Award</a:t>
              </a:r>
            </a:p>
          </p:txBody>
        </p:sp>
        <p:sp>
          <p:nvSpPr>
            <p:cNvPr id="31761" name="Rectangle 17"/>
            <p:cNvSpPr>
              <a:spLocks noChangeArrowheads="1"/>
            </p:cNvSpPr>
            <p:nvPr/>
          </p:nvSpPr>
          <p:spPr bwMode="auto">
            <a:xfrm>
              <a:off x="480" y="2448"/>
              <a:ext cx="4073" cy="235"/>
            </a:xfrm>
            <a:prstGeom prst="rect">
              <a:avLst/>
            </a:prstGeom>
            <a:noFill/>
            <a:ln w="9525" algn="ctr">
              <a:noFill/>
              <a:miter lim="800000"/>
              <a:headEnd/>
              <a:tailEnd/>
            </a:ln>
            <a:effectLst/>
          </p:spPr>
          <p:txBody>
            <a:bodyPr lIns="640080" anchor="ctr"/>
            <a:lstStyle/>
            <a:p>
              <a:pPr marL="60325" indent="-9525">
                <a:lnSpc>
                  <a:spcPct val="90000"/>
                </a:lnSpc>
                <a:defRPr/>
              </a:pPr>
              <a:r>
                <a:rPr lang="en-US" sz="1200" b="1">
                  <a:solidFill>
                    <a:schemeClr val="bg1"/>
                  </a:solidFill>
                  <a:effectLst>
                    <a:outerShdw blurRad="38100" dist="38100" dir="2700000" algn="tl">
                      <a:srgbClr val="C0C0C0"/>
                    </a:outerShdw>
                  </a:effectLst>
                </a:rPr>
                <a:t>Editor’s Choice Excellence Award for Exceptional VoIP and IP Solutions</a:t>
              </a:r>
            </a:p>
          </p:txBody>
        </p:sp>
        <p:pic>
          <p:nvPicPr>
            <p:cNvPr id="33807" name="Picture 18" descr="image001"/>
            <p:cNvPicPr>
              <a:picLocks noChangeAspect="1" noChangeArrowheads="1"/>
            </p:cNvPicPr>
            <p:nvPr/>
          </p:nvPicPr>
          <p:blipFill>
            <a:blip r:embed="rId6"/>
            <a:srcRect l="4860" t="3136" r="3069" b="3136"/>
            <a:stretch>
              <a:fillRect/>
            </a:stretch>
          </p:blipFill>
          <p:spPr bwMode="auto">
            <a:xfrm>
              <a:off x="131" y="2425"/>
              <a:ext cx="687" cy="230"/>
            </a:xfrm>
            <a:prstGeom prst="rect">
              <a:avLst/>
            </a:prstGeom>
            <a:gradFill rotWithShape="1">
              <a:gsLst>
                <a:gs pos="0">
                  <a:srgbClr val="C0C0C0"/>
                </a:gs>
                <a:gs pos="100000">
                  <a:srgbClr val="595959"/>
                </a:gs>
              </a:gsLst>
              <a:lin ang="5400000" scaled="1"/>
            </a:gradFill>
            <a:ln w="9525">
              <a:noFill/>
              <a:miter lim="800000"/>
              <a:headEnd/>
              <a:tailEnd/>
            </a:ln>
          </p:spPr>
        </p:pic>
        <p:sp>
          <p:nvSpPr>
            <p:cNvPr id="33808" name="Line 19"/>
            <p:cNvSpPr>
              <a:spLocks noChangeShapeType="1"/>
            </p:cNvSpPr>
            <p:nvPr/>
          </p:nvSpPr>
          <p:spPr bwMode="auto">
            <a:xfrm flipV="1">
              <a:off x="1008" y="2422"/>
              <a:ext cx="3573" cy="12"/>
            </a:xfrm>
            <a:prstGeom prst="line">
              <a:avLst/>
            </a:prstGeom>
            <a:noFill/>
            <a:ln w="9525">
              <a:solidFill>
                <a:schemeClr val="bg1"/>
              </a:solidFill>
              <a:round/>
              <a:headEnd/>
              <a:tailEnd/>
            </a:ln>
          </p:spPr>
          <p:txBody>
            <a:bodyPr wrap="none" anchor="ctr"/>
            <a:lstStyle/>
            <a:p>
              <a:endParaRPr lang="en-US"/>
            </a:p>
          </p:txBody>
        </p:sp>
        <p:grpSp>
          <p:nvGrpSpPr>
            <p:cNvPr id="33809" name="Group 20"/>
            <p:cNvGrpSpPr>
              <a:grpSpLocks/>
            </p:cNvGrpSpPr>
            <p:nvPr/>
          </p:nvGrpSpPr>
          <p:grpSpPr bwMode="auto">
            <a:xfrm>
              <a:off x="122" y="2260"/>
              <a:ext cx="837" cy="107"/>
              <a:chOff x="90" y="2581"/>
              <a:chExt cx="781" cy="183"/>
            </a:xfrm>
          </p:grpSpPr>
          <p:pic>
            <p:nvPicPr>
              <p:cNvPr id="33810" name="Picture 21" descr="business marketing research firm">
                <a:hlinkClick r:id="rId7"/>
              </p:cNvPr>
              <p:cNvPicPr>
                <a:picLocks noChangeAspect="1" noChangeArrowheads="1"/>
              </p:cNvPicPr>
              <p:nvPr/>
            </p:nvPicPr>
            <p:blipFill>
              <a:blip r:embed="rId8">
                <a:lum contrast="18000"/>
              </a:blip>
              <a:srcRect l="-1863" t="18556" r="50970" b="25925"/>
              <a:stretch>
                <a:fillRect/>
              </a:stretch>
            </p:blipFill>
            <p:spPr bwMode="auto">
              <a:xfrm>
                <a:off x="92" y="2581"/>
                <a:ext cx="765" cy="95"/>
              </a:xfrm>
              <a:prstGeom prst="rect">
                <a:avLst/>
              </a:prstGeom>
              <a:gradFill rotWithShape="1">
                <a:gsLst>
                  <a:gs pos="0">
                    <a:srgbClr val="C0C0C0"/>
                  </a:gs>
                  <a:gs pos="100000">
                    <a:srgbClr val="595959"/>
                  </a:gs>
                </a:gsLst>
                <a:lin ang="5400000" scaled="1"/>
              </a:gradFill>
              <a:ln w="9525">
                <a:noFill/>
                <a:miter lim="800000"/>
                <a:headEnd/>
                <a:tailEnd/>
              </a:ln>
            </p:spPr>
          </p:pic>
          <p:pic>
            <p:nvPicPr>
              <p:cNvPr id="33811" name="Picture 22" descr="business marketing research firm">
                <a:hlinkClick r:id="rId7"/>
              </p:cNvPr>
              <p:cNvPicPr>
                <a:picLocks noChangeAspect="1" noChangeArrowheads="1"/>
              </p:cNvPicPr>
              <p:nvPr/>
            </p:nvPicPr>
            <p:blipFill>
              <a:blip r:embed="rId8">
                <a:lum contrast="18000"/>
              </a:blip>
              <a:srcRect l="99257" t="19725" r="-1718" b="18912"/>
              <a:stretch>
                <a:fillRect/>
              </a:stretch>
            </p:blipFill>
            <p:spPr bwMode="auto">
              <a:xfrm>
                <a:off x="834" y="2581"/>
                <a:ext cx="37" cy="105"/>
              </a:xfrm>
              <a:prstGeom prst="rect">
                <a:avLst/>
              </a:prstGeom>
              <a:gradFill rotWithShape="1">
                <a:gsLst>
                  <a:gs pos="0">
                    <a:srgbClr val="C0C0C0"/>
                  </a:gs>
                  <a:gs pos="100000">
                    <a:srgbClr val="595959"/>
                  </a:gs>
                </a:gsLst>
                <a:lin ang="5400000" scaled="1"/>
              </a:gradFill>
              <a:ln w="9525">
                <a:noFill/>
                <a:miter lim="800000"/>
                <a:headEnd/>
                <a:tailEnd/>
              </a:ln>
            </p:spPr>
          </p:pic>
          <p:pic>
            <p:nvPicPr>
              <p:cNvPr id="33812" name="Picture 23" descr="business marketing research firm">
                <a:hlinkClick r:id="rId7"/>
              </p:cNvPr>
              <p:cNvPicPr>
                <a:picLocks noChangeAspect="1" noChangeArrowheads="1"/>
              </p:cNvPicPr>
              <p:nvPr/>
            </p:nvPicPr>
            <p:blipFill>
              <a:blip r:embed="rId8">
                <a:lum contrast="18000"/>
              </a:blip>
              <a:srcRect l="50426" t="17387" r="-1718" b="28262"/>
              <a:stretch>
                <a:fillRect/>
              </a:stretch>
            </p:blipFill>
            <p:spPr bwMode="auto">
              <a:xfrm>
                <a:off x="100" y="2671"/>
                <a:ext cx="771" cy="93"/>
              </a:xfrm>
              <a:prstGeom prst="rect">
                <a:avLst/>
              </a:prstGeom>
              <a:gradFill rotWithShape="1">
                <a:gsLst>
                  <a:gs pos="0">
                    <a:srgbClr val="C0C0C0"/>
                  </a:gs>
                  <a:gs pos="100000">
                    <a:srgbClr val="595959"/>
                  </a:gs>
                </a:gsLst>
                <a:lin ang="5400000" scaled="1"/>
              </a:gradFill>
              <a:ln w="9525">
                <a:noFill/>
                <a:miter lim="800000"/>
                <a:headEnd/>
                <a:tailEnd/>
              </a:ln>
            </p:spPr>
          </p:pic>
          <p:pic>
            <p:nvPicPr>
              <p:cNvPr id="33813" name="Picture 24" descr="business marketing research firm">
                <a:hlinkClick r:id="rId7"/>
              </p:cNvPr>
              <p:cNvPicPr>
                <a:picLocks noChangeAspect="1" noChangeArrowheads="1"/>
              </p:cNvPicPr>
              <p:nvPr/>
            </p:nvPicPr>
            <p:blipFill>
              <a:blip r:embed="rId8">
                <a:lum contrast="18000"/>
              </a:blip>
              <a:srcRect l="-1997" t="15050" r="99934" b="27094"/>
              <a:stretch>
                <a:fillRect/>
              </a:stretch>
            </p:blipFill>
            <p:spPr bwMode="auto">
              <a:xfrm>
                <a:off x="90" y="2665"/>
                <a:ext cx="31" cy="99"/>
              </a:xfrm>
              <a:prstGeom prst="rect">
                <a:avLst/>
              </a:prstGeom>
              <a:gradFill rotWithShape="1">
                <a:gsLst>
                  <a:gs pos="0">
                    <a:srgbClr val="C0C0C0"/>
                  </a:gs>
                  <a:gs pos="100000">
                    <a:srgbClr val="595959"/>
                  </a:gs>
                </a:gsLst>
                <a:lin ang="5400000" scaled="1"/>
              </a:gradFill>
              <a:ln w="9525">
                <a:noFill/>
                <a:miter lim="800000"/>
                <a:headEnd/>
                <a:tailEnd/>
              </a:ln>
            </p:spPr>
          </p:pic>
        </p:grpSp>
      </p:grpSp>
      <p:grpSp>
        <p:nvGrpSpPr>
          <p:cNvPr id="31769" name="Group 25"/>
          <p:cNvGrpSpPr>
            <a:grpSpLocks/>
          </p:cNvGrpSpPr>
          <p:nvPr/>
        </p:nvGrpSpPr>
        <p:grpSpPr bwMode="auto">
          <a:xfrm>
            <a:off x="2667000" y="5410200"/>
            <a:ext cx="4552950" cy="1063625"/>
            <a:chOff x="1344" y="3072"/>
            <a:chExt cx="2868" cy="670"/>
          </a:xfrm>
        </p:grpSpPr>
        <p:sp>
          <p:nvSpPr>
            <p:cNvPr id="33801" name="Rectangle 26"/>
            <p:cNvSpPr>
              <a:spLocks noChangeArrowheads="1"/>
            </p:cNvSpPr>
            <p:nvPr/>
          </p:nvSpPr>
          <p:spPr bwMode="auto">
            <a:xfrm>
              <a:off x="1344" y="3072"/>
              <a:ext cx="2792" cy="670"/>
            </a:xfrm>
            <a:prstGeom prst="rect">
              <a:avLst/>
            </a:prstGeom>
            <a:gradFill rotWithShape="1">
              <a:gsLst>
                <a:gs pos="0">
                  <a:srgbClr val="5B5B5B"/>
                </a:gs>
                <a:gs pos="50000">
                  <a:srgbClr val="C0C0C0"/>
                </a:gs>
                <a:gs pos="100000">
                  <a:srgbClr val="5B5B5B"/>
                </a:gs>
              </a:gsLst>
              <a:lin ang="5400000" scaled="1"/>
            </a:gradFill>
            <a:ln w="9525" algn="ctr">
              <a:solidFill>
                <a:schemeClr val="tx1"/>
              </a:solidFill>
              <a:miter lim="800000"/>
              <a:headEnd/>
              <a:tailEnd/>
            </a:ln>
          </p:spPr>
          <p:txBody>
            <a:bodyPr lIns="0" tIns="0" rIns="0" anchor="ctr"/>
            <a:lstStyle/>
            <a:p>
              <a:endParaRPr lang="en-US"/>
            </a:p>
          </p:txBody>
        </p:sp>
        <p:sp>
          <p:nvSpPr>
            <p:cNvPr id="31771" name="Rectangle 27"/>
            <p:cNvSpPr>
              <a:spLocks noChangeArrowheads="1"/>
            </p:cNvSpPr>
            <p:nvPr/>
          </p:nvSpPr>
          <p:spPr bwMode="auto">
            <a:xfrm>
              <a:off x="1344" y="3168"/>
              <a:ext cx="2868" cy="307"/>
            </a:xfrm>
            <a:prstGeom prst="rect">
              <a:avLst/>
            </a:prstGeom>
            <a:noFill/>
            <a:ln w="9525" algn="ctr">
              <a:noFill/>
              <a:miter lim="800000"/>
              <a:headEnd/>
              <a:tailEnd/>
            </a:ln>
            <a:effectLst/>
          </p:spPr>
          <p:txBody>
            <a:bodyPr>
              <a:spAutoFit/>
            </a:bodyPr>
            <a:lstStyle/>
            <a:p>
              <a:pPr marL="635000" indent="-635000">
                <a:defRPr/>
              </a:pPr>
              <a:r>
                <a:rPr lang="en-US" sz="1400" b="1">
                  <a:solidFill>
                    <a:schemeClr val="folHlink"/>
                  </a:solidFill>
                  <a:effectLst>
                    <a:outerShdw blurRad="38100" dist="38100" dir="2700000" algn="tl">
                      <a:srgbClr val="C0C0C0"/>
                    </a:outerShdw>
                  </a:effectLst>
                  <a:sym typeface="Webdings" pitchFamily="18" charset="2"/>
                </a:rPr>
                <a:t>2009</a:t>
              </a:r>
              <a:r>
                <a:rPr lang="en-US" sz="600" b="1" baseline="30000">
                  <a:solidFill>
                    <a:schemeClr val="bg1"/>
                  </a:solidFill>
                  <a:effectLst>
                    <a:outerShdw blurRad="38100" dist="38100" dir="2700000" algn="tl">
                      <a:srgbClr val="C0C0C0"/>
                    </a:outerShdw>
                  </a:effectLst>
                  <a:sym typeface="Webdings" pitchFamily="18" charset="2"/>
                </a:rPr>
                <a:t>	</a:t>
              </a:r>
              <a:r>
                <a:rPr lang="en-US" sz="1200" b="1">
                  <a:solidFill>
                    <a:schemeClr val="bg1"/>
                  </a:solidFill>
                  <a:effectLst>
                    <a:outerShdw blurRad="38100" dist="38100" dir="2700000" algn="tl">
                      <a:srgbClr val="C0C0C0"/>
                    </a:outerShdw>
                  </a:effectLst>
                </a:rPr>
                <a:t>Tops Infonetics Research’s Business VoIP Services Leadership Matrix</a:t>
              </a:r>
            </a:p>
          </p:txBody>
        </p:sp>
        <p:pic>
          <p:nvPicPr>
            <p:cNvPr id="33803" name="Picture 28" descr="infonetics logo"/>
            <p:cNvPicPr>
              <a:picLocks noChangeAspect="1" noChangeArrowheads="1"/>
            </p:cNvPicPr>
            <p:nvPr/>
          </p:nvPicPr>
          <p:blipFill>
            <a:blip r:embed="rId9"/>
            <a:srcRect/>
            <a:stretch>
              <a:fillRect/>
            </a:stretch>
          </p:blipFill>
          <p:spPr bwMode="auto">
            <a:xfrm>
              <a:off x="2400" y="3504"/>
              <a:ext cx="606" cy="196"/>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500"/>
                                        <p:tgtEl>
                                          <p:spTgt spid="317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fade">
                                      <p:cBhvr>
                                        <p:cTn id="11" dur="500"/>
                                        <p:tgtEl>
                                          <p:spTgt spid="3174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fade">
                                      <p:cBhvr>
                                        <p:cTn id="15" dur="500"/>
                                        <p:tgtEl>
                                          <p:spTgt spid="3174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751"/>
                                        </p:tgtEl>
                                        <p:attrNameLst>
                                          <p:attrName>style.visibility</p:attrName>
                                        </p:attrNameLst>
                                      </p:cBhvr>
                                      <p:to>
                                        <p:strVal val="visible"/>
                                      </p:to>
                                    </p:set>
                                    <p:animEffect transition="in" filter="fade">
                                      <p:cBhvr>
                                        <p:cTn id="19" dur="500"/>
                                        <p:tgtEl>
                                          <p:spTgt spid="31751"/>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31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914400" y="533400"/>
            <a:ext cx="7086600" cy="973138"/>
          </a:xfrm>
          <a:prstGeom prst="rect">
            <a:avLst/>
          </a:prstGeom>
          <a:noFill/>
          <a:ln w="9525">
            <a:noFill/>
            <a:miter lim="800000"/>
            <a:headEnd/>
            <a:tailEnd/>
          </a:ln>
        </p:spPr>
        <p:txBody>
          <a:bodyPr anchor="b"/>
          <a:lstStyle/>
          <a:p>
            <a:pPr algn="ctr"/>
            <a:r>
              <a:rPr lang="en-US" sz="2800">
                <a:latin typeface="Calibri" pitchFamily="34" charset="0"/>
              </a:rPr>
              <a:t>Communications in Today’s Workplace </a:t>
            </a:r>
            <a:br>
              <a:rPr lang="en-US" sz="2800">
                <a:latin typeface="Calibri" pitchFamily="34" charset="0"/>
              </a:rPr>
            </a:br>
            <a:r>
              <a:rPr lang="en-US" sz="2800">
                <a:latin typeface="Calibri" pitchFamily="34" charset="0"/>
              </a:rPr>
              <a:t>Some Key Challenges</a:t>
            </a:r>
          </a:p>
        </p:txBody>
      </p:sp>
      <p:sp>
        <p:nvSpPr>
          <p:cNvPr id="16386" name="Rectangle 5"/>
          <p:cNvSpPr>
            <a:spLocks noChangeArrowheads="1"/>
          </p:cNvSpPr>
          <p:nvPr/>
        </p:nvSpPr>
        <p:spPr bwMode="auto">
          <a:xfrm>
            <a:off x="457200" y="1524000"/>
            <a:ext cx="6248400" cy="4648200"/>
          </a:xfrm>
          <a:prstGeom prst="rect">
            <a:avLst/>
          </a:prstGeom>
          <a:noFill/>
          <a:ln w="9525">
            <a:noFill/>
            <a:miter lim="800000"/>
            <a:headEnd/>
            <a:tailEnd/>
          </a:ln>
        </p:spPr>
        <p:txBody>
          <a:bodyPr/>
          <a:lstStyle/>
          <a:p>
            <a:pPr marL="342900" indent="-342900">
              <a:spcBef>
                <a:spcPct val="20000"/>
              </a:spcBef>
              <a:buFont typeface="Arial" charset="0"/>
              <a:buChar char="•"/>
            </a:pPr>
            <a:r>
              <a:rPr lang="en-US">
                <a:latin typeface="Calibri" pitchFamily="34" charset="0"/>
              </a:rPr>
              <a:t>Avoiding communication overload:</a:t>
            </a:r>
          </a:p>
          <a:p>
            <a:pPr marL="742950" lvl="1" indent="-285750">
              <a:spcBef>
                <a:spcPct val="20000"/>
              </a:spcBef>
              <a:buFont typeface="Arial" charset="0"/>
              <a:buChar char="–"/>
            </a:pPr>
            <a:r>
              <a:rPr lang="en-US" sz="1600">
                <a:latin typeface="Calibri" pitchFamily="34" charset="0"/>
              </a:rPr>
              <a:t>Services that work together whether speaking or messaging are a must</a:t>
            </a:r>
          </a:p>
          <a:p>
            <a:pPr marL="342900" indent="-342900">
              <a:spcBef>
                <a:spcPct val="50000"/>
              </a:spcBef>
              <a:buFont typeface="Arial" charset="0"/>
              <a:buChar char="•"/>
            </a:pPr>
            <a:r>
              <a:rPr lang="en-US">
                <a:latin typeface="Calibri" pitchFamily="34" charset="0"/>
              </a:rPr>
              <a:t>Integrating disparate and complex networks:</a:t>
            </a:r>
          </a:p>
          <a:p>
            <a:pPr marL="742950" lvl="1" indent="-285750">
              <a:spcBef>
                <a:spcPct val="20000"/>
              </a:spcBef>
              <a:buFont typeface="Arial" charset="0"/>
              <a:buChar char="–"/>
            </a:pPr>
            <a:r>
              <a:rPr lang="en-US" sz="1600">
                <a:latin typeface="Calibri" pitchFamily="34" charset="0"/>
              </a:rPr>
              <a:t>Achieving compatibility across the enterprise</a:t>
            </a:r>
          </a:p>
          <a:p>
            <a:pPr marL="342900" indent="-342900">
              <a:spcBef>
                <a:spcPct val="40000"/>
              </a:spcBef>
              <a:buFont typeface="Arial" charset="0"/>
              <a:buChar char="•"/>
            </a:pPr>
            <a:r>
              <a:rPr lang="en-US">
                <a:latin typeface="Calibri" pitchFamily="34" charset="0"/>
              </a:rPr>
              <a:t>Controlling communication costs:</a:t>
            </a:r>
          </a:p>
          <a:p>
            <a:pPr marL="742950" lvl="1" indent="-285750">
              <a:spcBef>
                <a:spcPct val="20000"/>
              </a:spcBef>
              <a:buFont typeface="Arial" charset="0"/>
              <a:buChar char="–"/>
            </a:pPr>
            <a:r>
              <a:rPr lang="en-US" sz="1600">
                <a:latin typeface="Calibri" pitchFamily="34" charset="0"/>
              </a:rPr>
              <a:t>Leveraging existing enterprise infrastructure </a:t>
            </a:r>
          </a:p>
          <a:p>
            <a:pPr marL="342900" indent="-342900">
              <a:spcBef>
                <a:spcPct val="40000"/>
              </a:spcBef>
              <a:buFont typeface="Arial" charset="0"/>
              <a:buChar char="•"/>
            </a:pPr>
            <a:r>
              <a:rPr lang="en-US">
                <a:latin typeface="Calibri" pitchFamily="34" charset="0"/>
              </a:rPr>
              <a:t>Managing a mobile customer base and workforce:</a:t>
            </a:r>
          </a:p>
          <a:p>
            <a:pPr marL="742950" lvl="1" indent="-285750">
              <a:spcBef>
                <a:spcPct val="20000"/>
              </a:spcBef>
              <a:buFont typeface="Arial" charset="0"/>
              <a:buChar char="–"/>
            </a:pPr>
            <a:r>
              <a:rPr lang="en-US" sz="1600">
                <a:latin typeface="Calibri" pitchFamily="34" charset="0"/>
              </a:rPr>
              <a:t>Users now demand the control to choose where and how they</a:t>
            </a:r>
            <a:br>
              <a:rPr lang="en-US" sz="1600">
                <a:latin typeface="Calibri" pitchFamily="34" charset="0"/>
              </a:rPr>
            </a:br>
            <a:r>
              <a:rPr lang="en-US" sz="1600">
                <a:latin typeface="Calibri" pitchFamily="34" charset="0"/>
              </a:rPr>
              <a:t>remain in touch--  as if at their office desk</a:t>
            </a:r>
          </a:p>
          <a:p>
            <a:pPr marL="342900" indent="-342900">
              <a:spcBef>
                <a:spcPct val="40000"/>
              </a:spcBef>
              <a:buFont typeface="Arial" charset="0"/>
              <a:buChar char="•"/>
            </a:pPr>
            <a:r>
              <a:rPr lang="en-US">
                <a:latin typeface="Calibri" pitchFamily="34" charset="0"/>
              </a:rPr>
              <a:t>Keeping the focus on your core business:</a:t>
            </a:r>
          </a:p>
          <a:p>
            <a:pPr marL="742950" lvl="1" indent="-285750">
              <a:spcBef>
                <a:spcPct val="20000"/>
              </a:spcBef>
              <a:buFont typeface="Arial" charset="0"/>
              <a:buChar char="–"/>
            </a:pPr>
            <a:r>
              <a:rPr lang="en-US" sz="1600">
                <a:latin typeface="Calibri" pitchFamily="34" charset="0"/>
              </a:rPr>
              <a:t>Access to key people and information to make quick and </a:t>
            </a:r>
            <a:br>
              <a:rPr lang="en-US" sz="1600">
                <a:latin typeface="Calibri" pitchFamily="34" charset="0"/>
              </a:rPr>
            </a:br>
            <a:r>
              <a:rPr lang="en-US" sz="1600">
                <a:latin typeface="Calibri" pitchFamily="34" charset="0"/>
              </a:rPr>
              <a:t>effective decisions</a:t>
            </a:r>
          </a:p>
          <a:p>
            <a:pPr marL="342900" indent="-342900">
              <a:spcBef>
                <a:spcPct val="40000"/>
              </a:spcBef>
              <a:buFont typeface="Arial" charset="0"/>
              <a:buChar char="•"/>
            </a:pPr>
            <a:r>
              <a:rPr lang="en-US">
                <a:latin typeface="Calibri" pitchFamily="34" charset="0"/>
              </a:rPr>
              <a:t>Becoming more environmentally conscious: </a:t>
            </a:r>
          </a:p>
          <a:p>
            <a:pPr marL="742950" lvl="1" indent="-285750">
              <a:spcBef>
                <a:spcPct val="20000"/>
              </a:spcBef>
              <a:buFont typeface="Arial" charset="0"/>
              <a:buChar char="–"/>
            </a:pPr>
            <a:r>
              <a:rPr lang="en-US" sz="1600">
                <a:latin typeface="Calibri" pitchFamily="34" charset="0"/>
              </a:rPr>
              <a:t>Balancing corporate social responsibility with energy efficient operations</a:t>
            </a:r>
          </a:p>
        </p:txBody>
      </p:sp>
      <p:pic>
        <p:nvPicPr>
          <p:cNvPr id="16387" name="Picture 6" descr="e44d6b7f-HIGH-22634190"/>
          <p:cNvPicPr>
            <a:picLocks noChangeAspect="1" noChangeArrowheads="1"/>
          </p:cNvPicPr>
          <p:nvPr/>
        </p:nvPicPr>
        <p:blipFill>
          <a:blip r:embed="rId2"/>
          <a:srcRect l="4527"/>
          <a:stretch>
            <a:fillRect/>
          </a:stretch>
        </p:blipFill>
        <p:spPr bwMode="auto">
          <a:xfrm>
            <a:off x="7010400" y="1524000"/>
            <a:ext cx="2133600" cy="4419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r>
              <a:rPr lang="en-GB" sz="3200" smtClean="0"/>
              <a:t>Its not just about IP Telephony…</a:t>
            </a:r>
            <a:endParaRPr lang="en-US" sz="3200" smtClean="0"/>
          </a:p>
        </p:txBody>
      </p:sp>
      <p:sp>
        <p:nvSpPr>
          <p:cNvPr id="17410" name="Rectangle 4"/>
          <p:cNvSpPr>
            <a:spLocks noGrp="1"/>
          </p:cNvSpPr>
          <p:nvPr>
            <p:ph idx="4294967295"/>
          </p:nvPr>
        </p:nvSpPr>
        <p:spPr/>
        <p:txBody>
          <a:bodyPr/>
          <a:lstStyle/>
          <a:p>
            <a:pPr eaLnBrk="1" hangingPunct="1"/>
            <a:endParaRPr lang="en-GB" sz="2000" smtClean="0"/>
          </a:p>
          <a:p>
            <a:pPr eaLnBrk="1" hangingPunct="1"/>
            <a:r>
              <a:rPr lang="en-GB" sz="2000" smtClean="0"/>
              <a:t>With the move of Business Telephony to IP, and common standards (SIP), integrated Communications Applications are seeing a wide adoption.</a:t>
            </a:r>
          </a:p>
          <a:p>
            <a:pPr eaLnBrk="1" hangingPunct="1"/>
            <a:endParaRPr lang="en-GB" sz="2000" smtClean="0"/>
          </a:p>
          <a:p>
            <a:pPr eaLnBrk="1" hangingPunct="1"/>
            <a:r>
              <a:rPr lang="en-GB" sz="2000" smtClean="0"/>
              <a:t>UC&amp;C is the common term for this, but its not a new concept…demand for integrated telecommunications means has always existed.</a:t>
            </a:r>
          </a:p>
          <a:p>
            <a:pPr eaLnBrk="1" hangingPunct="1"/>
            <a:endParaRPr lang="en-GB" sz="2000" smtClean="0"/>
          </a:p>
          <a:p>
            <a:pPr eaLnBrk="1" hangingPunct="1"/>
            <a:r>
              <a:rPr lang="en-GB" sz="2000" smtClean="0"/>
              <a:t>Presence/IM/Video/Content Management have grown to become valuable additions to real-time Communications Applications.</a:t>
            </a:r>
          </a:p>
          <a:p>
            <a:pPr eaLnBrk="1" hangingPunct="1"/>
            <a:endParaRPr lang="en-GB" sz="2000" smtClean="0"/>
          </a:p>
          <a:p>
            <a:pPr eaLnBrk="1" hangingPunct="1"/>
            <a:r>
              <a:rPr lang="en-GB" sz="2000" smtClean="0"/>
              <a:t>The next step is to integrate Communications Applications with Business Applications (governing Business Processes).</a:t>
            </a:r>
          </a:p>
          <a:p>
            <a:pPr eaLnBrk="1" hangingPunct="1"/>
            <a:endParaRPr lang="en-GB" sz="2000" smtClean="0"/>
          </a:p>
          <a:p>
            <a:pPr eaLnBrk="1" hangingPunct="1">
              <a:lnSpc>
                <a:spcPct val="75000"/>
              </a:lnSpc>
              <a:buFont typeface="Arial" charset="0"/>
              <a:buNone/>
            </a:pPr>
            <a:endParaRPr lang="en-GB" sz="20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p:cNvSpPr>
          <p:nvPr>
            <p:ph type="title" idx="4294967295"/>
          </p:nvPr>
        </p:nvSpPr>
        <p:spPr>
          <a:xfrm>
            <a:off x="1371600" y="274638"/>
            <a:ext cx="5961063" cy="868362"/>
          </a:xfrm>
        </p:spPr>
        <p:txBody>
          <a:bodyPr/>
          <a:lstStyle/>
          <a:p>
            <a:pPr eaLnBrk="1" hangingPunct="1"/>
            <a:r>
              <a:rPr lang="en-GB" sz="2800" smtClean="0"/>
              <a:t>Enterprise Drivers To UC&amp;C</a:t>
            </a:r>
          </a:p>
        </p:txBody>
      </p:sp>
      <p:sp>
        <p:nvSpPr>
          <p:cNvPr id="18434" name="Rectangle 5"/>
          <p:cNvSpPr>
            <a:spLocks/>
          </p:cNvSpPr>
          <p:nvPr/>
        </p:nvSpPr>
        <p:spPr bwMode="auto">
          <a:xfrm>
            <a:off x="381000" y="1219200"/>
            <a:ext cx="6324600" cy="4191000"/>
          </a:xfrm>
          <a:prstGeom prst="rect">
            <a:avLst/>
          </a:prstGeom>
          <a:noFill/>
          <a:ln w="9525">
            <a:noFill/>
            <a:miter lim="800000"/>
            <a:headEnd/>
            <a:tailEnd/>
          </a:ln>
        </p:spPr>
        <p:txBody>
          <a:bodyPr/>
          <a:lstStyle/>
          <a:p>
            <a:pPr marL="342900" indent="-342900">
              <a:lnSpc>
                <a:spcPct val="105000"/>
              </a:lnSpc>
              <a:spcBef>
                <a:spcPct val="20000"/>
              </a:spcBef>
              <a:buFont typeface="Arial" charset="0"/>
              <a:buChar char="•"/>
            </a:pPr>
            <a:r>
              <a:rPr lang="en-GB" sz="1600">
                <a:latin typeface="Calibri" pitchFamily="34" charset="0"/>
              </a:rPr>
              <a:t>Distributed workforce collaboration</a:t>
            </a:r>
          </a:p>
          <a:p>
            <a:pPr marL="742950" lvl="1" indent="-285750">
              <a:lnSpc>
                <a:spcPct val="105000"/>
              </a:lnSpc>
              <a:spcBef>
                <a:spcPct val="20000"/>
              </a:spcBef>
              <a:buFont typeface="Arial" charset="0"/>
              <a:buChar char="–"/>
            </a:pPr>
            <a:r>
              <a:rPr lang="en-GB" sz="1600">
                <a:latin typeface="Calibri" pitchFamily="34" charset="0"/>
              </a:rPr>
              <a:t>Better tools to work across geographically spread teams</a:t>
            </a:r>
          </a:p>
          <a:p>
            <a:pPr marL="742950" lvl="1" indent="-285750">
              <a:lnSpc>
                <a:spcPct val="105000"/>
              </a:lnSpc>
              <a:spcBef>
                <a:spcPct val="20000"/>
              </a:spcBef>
              <a:buFont typeface="Arial" charset="0"/>
              <a:buChar char="–"/>
            </a:pPr>
            <a:r>
              <a:rPr lang="en-GB" sz="1600">
                <a:latin typeface="Calibri" pitchFamily="34" charset="0"/>
              </a:rPr>
              <a:t>Seamless experience for mobile/home workers</a:t>
            </a:r>
          </a:p>
          <a:p>
            <a:pPr marL="742950" lvl="1" indent="-285750">
              <a:lnSpc>
                <a:spcPct val="105000"/>
              </a:lnSpc>
              <a:spcBef>
                <a:spcPct val="20000"/>
              </a:spcBef>
              <a:buFont typeface="Arial" charset="0"/>
              <a:buChar char="–"/>
            </a:pPr>
            <a:r>
              <a:rPr lang="en-GB" sz="1600">
                <a:latin typeface="Calibri" pitchFamily="34" charset="0"/>
              </a:rPr>
              <a:t>Integrated communications tools reduce human latency</a:t>
            </a:r>
          </a:p>
          <a:p>
            <a:pPr marL="742950" lvl="1" indent="-285750">
              <a:lnSpc>
                <a:spcPct val="105000"/>
              </a:lnSpc>
              <a:spcBef>
                <a:spcPct val="20000"/>
              </a:spcBef>
              <a:buFont typeface="Arial" charset="0"/>
              <a:buChar char="–"/>
            </a:pPr>
            <a:endParaRPr lang="en-GB" sz="900">
              <a:latin typeface="Calibri" pitchFamily="34" charset="0"/>
            </a:endParaRPr>
          </a:p>
          <a:p>
            <a:pPr marL="342900" indent="-342900">
              <a:lnSpc>
                <a:spcPct val="105000"/>
              </a:lnSpc>
              <a:spcBef>
                <a:spcPct val="20000"/>
              </a:spcBef>
              <a:buFont typeface="Arial" charset="0"/>
              <a:buChar char="•"/>
            </a:pPr>
            <a:r>
              <a:rPr lang="en-GB" sz="1600">
                <a:latin typeface="Calibri" pitchFamily="34" charset="0"/>
              </a:rPr>
              <a:t>More efficient Business Processes</a:t>
            </a:r>
          </a:p>
          <a:p>
            <a:pPr marL="742950" lvl="1" indent="-285750">
              <a:lnSpc>
                <a:spcPct val="105000"/>
              </a:lnSpc>
              <a:spcBef>
                <a:spcPct val="20000"/>
              </a:spcBef>
              <a:buFont typeface="Arial" charset="0"/>
              <a:buChar char="–"/>
            </a:pPr>
            <a:r>
              <a:rPr lang="en-GB" sz="1600">
                <a:latin typeface="Calibri" pitchFamily="34" charset="0"/>
              </a:rPr>
              <a:t>Improved responsiveness to suppliers and customers / Quicker process turn-around time</a:t>
            </a:r>
          </a:p>
          <a:p>
            <a:pPr marL="742950" lvl="1" indent="-285750">
              <a:lnSpc>
                <a:spcPct val="105000"/>
              </a:lnSpc>
              <a:spcBef>
                <a:spcPct val="20000"/>
              </a:spcBef>
              <a:buFont typeface="Arial" charset="0"/>
              <a:buChar char="–"/>
            </a:pPr>
            <a:endParaRPr lang="en-GB" sz="900">
              <a:latin typeface="Calibri" pitchFamily="34" charset="0"/>
            </a:endParaRPr>
          </a:p>
          <a:p>
            <a:pPr marL="342900" indent="-342900">
              <a:lnSpc>
                <a:spcPct val="105000"/>
              </a:lnSpc>
              <a:spcBef>
                <a:spcPct val="20000"/>
              </a:spcBef>
              <a:buFont typeface="Arial" charset="0"/>
              <a:buChar char="•"/>
            </a:pPr>
            <a:r>
              <a:rPr lang="en-GB" sz="1600">
                <a:latin typeface="Calibri" pitchFamily="34" charset="0"/>
              </a:rPr>
              <a:t>Employee Satisfaction</a:t>
            </a:r>
          </a:p>
          <a:p>
            <a:pPr marL="742950" lvl="1" indent="-285750">
              <a:lnSpc>
                <a:spcPct val="105000"/>
              </a:lnSpc>
              <a:spcBef>
                <a:spcPct val="20000"/>
              </a:spcBef>
              <a:buFont typeface="Arial" charset="0"/>
              <a:buChar char="–"/>
            </a:pPr>
            <a:r>
              <a:rPr lang="en-GB" sz="1600">
                <a:latin typeface="Calibri" pitchFamily="34" charset="0"/>
              </a:rPr>
              <a:t>Integrated communications tools prevent daily annoyances</a:t>
            </a:r>
          </a:p>
          <a:p>
            <a:pPr marL="742950" lvl="1" indent="-285750">
              <a:lnSpc>
                <a:spcPct val="105000"/>
              </a:lnSpc>
              <a:spcBef>
                <a:spcPct val="20000"/>
              </a:spcBef>
              <a:buFont typeface="Arial" charset="0"/>
              <a:buChar char="–"/>
            </a:pPr>
            <a:r>
              <a:rPr lang="en-GB" sz="1600">
                <a:latin typeface="Calibri" pitchFamily="34" charset="0"/>
              </a:rPr>
              <a:t>Flexibility to work from anywhere</a:t>
            </a:r>
          </a:p>
          <a:p>
            <a:pPr marL="742950" lvl="1" indent="-285750">
              <a:lnSpc>
                <a:spcPct val="105000"/>
              </a:lnSpc>
              <a:spcBef>
                <a:spcPct val="20000"/>
              </a:spcBef>
              <a:buFont typeface="Arial" charset="0"/>
              <a:buChar char="–"/>
            </a:pPr>
            <a:r>
              <a:rPr lang="en-GB" sz="1600">
                <a:latin typeface="Calibri" pitchFamily="34" charset="0"/>
              </a:rPr>
              <a:t>Attractiveness to younger-generation workforce</a:t>
            </a:r>
          </a:p>
          <a:p>
            <a:pPr marL="742950" lvl="1" indent="-285750">
              <a:lnSpc>
                <a:spcPct val="105000"/>
              </a:lnSpc>
              <a:spcBef>
                <a:spcPct val="20000"/>
              </a:spcBef>
              <a:buFont typeface="Arial" charset="0"/>
              <a:buChar char="–"/>
            </a:pPr>
            <a:endParaRPr lang="en-GB" sz="900">
              <a:latin typeface="Calibri" pitchFamily="34" charset="0"/>
            </a:endParaRPr>
          </a:p>
          <a:p>
            <a:pPr marL="342900" indent="-342900">
              <a:lnSpc>
                <a:spcPct val="105000"/>
              </a:lnSpc>
              <a:spcBef>
                <a:spcPct val="20000"/>
              </a:spcBef>
              <a:buFont typeface="Arial" charset="0"/>
              <a:buChar char="•"/>
            </a:pPr>
            <a:r>
              <a:rPr lang="en-GB" sz="1600">
                <a:latin typeface="Calibri" pitchFamily="34" charset="0"/>
              </a:rPr>
              <a:t>Tactical Wins</a:t>
            </a:r>
          </a:p>
          <a:p>
            <a:pPr marL="742950" lvl="1" indent="-285750">
              <a:lnSpc>
                <a:spcPct val="105000"/>
              </a:lnSpc>
              <a:spcBef>
                <a:spcPct val="20000"/>
              </a:spcBef>
              <a:buFont typeface="Arial" charset="0"/>
              <a:buChar char="–"/>
            </a:pPr>
            <a:r>
              <a:rPr lang="en-GB" sz="1600">
                <a:latin typeface="Calibri" pitchFamily="34" charset="0"/>
              </a:rPr>
              <a:t>Reduced travel expenditure</a:t>
            </a:r>
          </a:p>
          <a:p>
            <a:pPr marL="742950" lvl="1" indent="-285750">
              <a:lnSpc>
                <a:spcPct val="105000"/>
              </a:lnSpc>
              <a:spcBef>
                <a:spcPct val="20000"/>
              </a:spcBef>
              <a:buFont typeface="Arial" charset="0"/>
              <a:buChar char="–"/>
            </a:pPr>
            <a:r>
              <a:rPr lang="en-GB" sz="1600">
                <a:latin typeface="Calibri" pitchFamily="34" charset="0"/>
              </a:rPr>
              <a:t>Centralization of profile management/provisioning</a:t>
            </a:r>
          </a:p>
          <a:p>
            <a:pPr marL="742950" lvl="1" indent="-285750">
              <a:lnSpc>
                <a:spcPct val="105000"/>
              </a:lnSpc>
              <a:spcBef>
                <a:spcPct val="20000"/>
              </a:spcBef>
              <a:buFont typeface="Arial" charset="0"/>
              <a:buChar char="–"/>
            </a:pPr>
            <a:r>
              <a:rPr lang="en-GB" sz="1600">
                <a:latin typeface="Calibri" pitchFamily="34" charset="0"/>
              </a:rPr>
              <a:t>Cost avoidance for mobile/fixed PSTN minutes</a:t>
            </a:r>
          </a:p>
        </p:txBody>
      </p:sp>
      <p:pic>
        <p:nvPicPr>
          <p:cNvPr id="18435" name="Picture 6" descr="MPj03877860000[1]"/>
          <p:cNvPicPr>
            <a:picLocks noChangeAspect="1" noChangeArrowheads="1"/>
          </p:cNvPicPr>
          <p:nvPr/>
        </p:nvPicPr>
        <p:blipFill>
          <a:blip r:embed="rId2">
            <a:grayscl/>
          </a:blip>
          <a:srcRect/>
          <a:stretch>
            <a:fillRect/>
          </a:stretch>
        </p:blipFill>
        <p:spPr bwMode="auto">
          <a:xfrm>
            <a:off x="6767513" y="2362200"/>
            <a:ext cx="2300287" cy="3222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1371600" y="457200"/>
            <a:ext cx="7315200" cy="960438"/>
          </a:xfrm>
        </p:spPr>
        <p:txBody>
          <a:bodyPr anchor="t"/>
          <a:lstStyle/>
          <a:p>
            <a:r>
              <a:rPr lang="en-US" sz="2800" smtClean="0"/>
              <a:t>Accepted Cloud Tenets</a:t>
            </a:r>
          </a:p>
        </p:txBody>
      </p:sp>
      <p:graphicFrame>
        <p:nvGraphicFramePr>
          <p:cNvPr id="8" name="Table 7"/>
          <p:cNvGraphicFramePr>
            <a:graphicFrameLocks noGrp="1"/>
          </p:cNvGraphicFramePr>
          <p:nvPr/>
        </p:nvGraphicFramePr>
        <p:xfrm>
          <a:off x="458788" y="1370013"/>
          <a:ext cx="7237412" cy="4476750"/>
        </p:xfrm>
        <a:graphic>
          <a:graphicData uri="http://schemas.openxmlformats.org/drawingml/2006/table">
            <a:tbl>
              <a:tblPr/>
              <a:tblGrid>
                <a:gridCol w="2690812"/>
                <a:gridCol w="4546600"/>
              </a:tblGrid>
              <a:tr h="37147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Tenet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rPr>
                        <a:t>Goal</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20808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Financial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smtClean="0">
                          <a:ln>
                            <a:noFill/>
                          </a:ln>
                          <a:solidFill>
                            <a:schemeClr val="tx1"/>
                          </a:solidFill>
                          <a:effectLst/>
                          <a:latin typeface="Calibri" pitchFamily="34" charset="0"/>
                        </a:rPr>
                        <a:t>40% lower TCO than buying own solution</a:t>
                      </a:r>
                    </a:p>
                    <a:p>
                      <a:pPr marL="109538" marR="0" lvl="0" indent="-109538" algn="l" defTabSz="9144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smtClean="0">
                          <a:ln>
                            <a:noFill/>
                          </a:ln>
                          <a:solidFill>
                            <a:schemeClr val="tx1"/>
                          </a:solidFill>
                          <a:effectLst/>
                          <a:latin typeface="Calibri" pitchFamily="34" charset="0"/>
                        </a:rPr>
                        <a:t>Low to no upfront investment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6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Flexibility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smtClean="0">
                          <a:ln>
                            <a:noFill/>
                          </a:ln>
                          <a:solidFill>
                            <a:schemeClr val="tx1"/>
                          </a:solidFill>
                          <a:effectLst/>
                          <a:latin typeface="Calibri" pitchFamily="34" charset="0"/>
                        </a:rPr>
                        <a:t>Easy to enter / exit arrangement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Functionality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smtClean="0">
                          <a:ln>
                            <a:noFill/>
                          </a:ln>
                          <a:solidFill>
                            <a:schemeClr val="tx1"/>
                          </a:solidFill>
                          <a:effectLst/>
                          <a:latin typeface="Calibri" pitchFamily="34" charset="0"/>
                        </a:rPr>
                        <a:t>Same or better than traditional solutions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Speed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smtClean="0">
                          <a:ln>
                            <a:noFill/>
                          </a:ln>
                          <a:solidFill>
                            <a:schemeClr val="tx1"/>
                          </a:solidFill>
                          <a:effectLst/>
                          <a:latin typeface="Calibri" pitchFamily="34" charset="0"/>
                        </a:rPr>
                        <a:t>Able to rapidly increase / decrease usage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304800" y="609600"/>
            <a:ext cx="8458200" cy="792163"/>
          </a:xfrm>
        </p:spPr>
        <p:txBody>
          <a:bodyPr/>
          <a:lstStyle/>
          <a:p>
            <a:pPr eaLnBrk="1" hangingPunct="1"/>
            <a:r>
              <a:rPr lang="en-US" sz="2800" smtClean="0"/>
              <a:t>The Drivers for a Network Based Hosted Solution.</a:t>
            </a:r>
            <a:r>
              <a:rPr lang="en-US" sz="3200" smtClean="0"/>
              <a:t> </a:t>
            </a:r>
            <a:endParaRPr lang="en-US" altLang="ja-JP" sz="3200" smtClean="0">
              <a:cs typeface="ＭＳ Ｐゴシック"/>
            </a:endParaRPr>
          </a:p>
        </p:txBody>
      </p:sp>
      <p:sp>
        <p:nvSpPr>
          <p:cNvPr id="680" name="Rectangle 679"/>
          <p:cNvSpPr/>
          <p:nvPr/>
        </p:nvSpPr>
        <p:spPr>
          <a:xfrm>
            <a:off x="304800" y="1524000"/>
            <a:ext cx="8458200" cy="2209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grpSp>
        <p:nvGrpSpPr>
          <p:cNvPr id="21507" name="Down Arrow 554"/>
          <p:cNvGrpSpPr>
            <a:grpSpLocks/>
          </p:cNvGrpSpPr>
          <p:nvPr/>
        </p:nvGrpSpPr>
        <p:grpSpPr bwMode="auto">
          <a:xfrm>
            <a:off x="4206875" y="2252663"/>
            <a:ext cx="573088" cy="585787"/>
            <a:chOff x="2650" y="1083"/>
            <a:chExt cx="361" cy="369"/>
          </a:xfrm>
        </p:grpSpPr>
        <p:pic>
          <p:nvPicPr>
            <p:cNvPr id="21794" name="Down Arrow 554"/>
            <p:cNvPicPr>
              <a:picLocks noChangeArrowheads="1"/>
            </p:cNvPicPr>
            <p:nvPr/>
          </p:nvPicPr>
          <p:blipFill>
            <a:blip r:embed="rId2"/>
            <a:srcRect/>
            <a:stretch>
              <a:fillRect/>
            </a:stretch>
          </p:blipFill>
          <p:spPr bwMode="auto">
            <a:xfrm>
              <a:off x="2650" y="1083"/>
              <a:ext cx="361" cy="369"/>
            </a:xfrm>
            <a:prstGeom prst="rect">
              <a:avLst/>
            </a:prstGeom>
            <a:noFill/>
            <a:ln w="9525">
              <a:noFill/>
              <a:miter lim="800000"/>
              <a:headEnd/>
              <a:tailEnd/>
            </a:ln>
          </p:spPr>
        </p:pic>
        <p:sp>
          <p:nvSpPr>
            <p:cNvPr id="21795" name="Text Box 4"/>
            <p:cNvSpPr txBox="1">
              <a:spLocks noChangeArrowheads="1"/>
            </p:cNvSpPr>
            <p:nvPr/>
          </p:nvSpPr>
          <p:spPr bwMode="auto">
            <a:xfrm rot="-5400000">
              <a:off x="2723" y="1143"/>
              <a:ext cx="147" cy="217"/>
            </a:xfrm>
            <a:prstGeom prst="rect">
              <a:avLst/>
            </a:prstGeom>
            <a:noFill/>
            <a:ln w="9525">
              <a:noFill/>
              <a:miter lim="800000"/>
              <a:headEnd/>
              <a:tailEnd/>
            </a:ln>
          </p:spPr>
          <p:txBody>
            <a:bodyPr vert="eaVert" anchor="b"/>
            <a:lstStyle/>
            <a:p>
              <a:endParaRPr lang="en-US"/>
            </a:p>
          </p:txBody>
        </p:sp>
      </p:grpSp>
      <p:pic>
        <p:nvPicPr>
          <p:cNvPr id="21508" name="Picture 26" descr="middle"/>
          <p:cNvPicPr>
            <a:picLocks noChangeAspect="1" noChangeArrowheads="1"/>
          </p:cNvPicPr>
          <p:nvPr/>
        </p:nvPicPr>
        <p:blipFill>
          <a:blip r:embed="rId3"/>
          <a:srcRect/>
          <a:stretch>
            <a:fillRect/>
          </a:stretch>
        </p:blipFill>
        <p:spPr bwMode="gray">
          <a:xfrm>
            <a:off x="4953000" y="1898650"/>
            <a:ext cx="3429000" cy="1238250"/>
          </a:xfrm>
          <a:prstGeom prst="rect">
            <a:avLst/>
          </a:prstGeom>
          <a:noFill/>
          <a:ln w="9525" algn="ctr">
            <a:noFill/>
            <a:miter lim="800000"/>
            <a:headEnd/>
            <a:tailEnd/>
          </a:ln>
        </p:spPr>
      </p:pic>
      <p:pic>
        <p:nvPicPr>
          <p:cNvPr id="21509" name="Picture 4" descr="ring yellow"/>
          <p:cNvPicPr>
            <a:picLocks noChangeAspect="1" noChangeArrowheads="1"/>
          </p:cNvPicPr>
          <p:nvPr/>
        </p:nvPicPr>
        <p:blipFill>
          <a:blip r:embed="rId4">
            <a:lum bright="-14000" contrast="28000"/>
          </a:blip>
          <a:srcRect/>
          <a:stretch>
            <a:fillRect/>
          </a:stretch>
        </p:blipFill>
        <p:spPr bwMode="gray">
          <a:xfrm>
            <a:off x="5153025" y="1958975"/>
            <a:ext cx="3024188" cy="1036638"/>
          </a:xfrm>
          <a:prstGeom prst="rect">
            <a:avLst/>
          </a:prstGeom>
          <a:noFill/>
          <a:ln w="9525" algn="ctr">
            <a:noFill/>
            <a:miter lim="800000"/>
            <a:headEnd/>
            <a:tailEnd/>
          </a:ln>
        </p:spPr>
      </p:pic>
      <p:grpSp>
        <p:nvGrpSpPr>
          <p:cNvPr id="21510" name="Group 176"/>
          <p:cNvGrpSpPr>
            <a:grpSpLocks/>
          </p:cNvGrpSpPr>
          <p:nvPr/>
        </p:nvGrpSpPr>
        <p:grpSpPr bwMode="auto">
          <a:xfrm>
            <a:off x="5576888" y="2570163"/>
            <a:ext cx="369887" cy="476250"/>
            <a:chOff x="3740" y="1513"/>
            <a:chExt cx="217" cy="247"/>
          </a:xfrm>
        </p:grpSpPr>
        <p:sp>
          <p:nvSpPr>
            <p:cNvPr id="40" name="Rectangle 177"/>
            <p:cNvSpPr>
              <a:spLocks noChangeArrowheads="1"/>
            </p:cNvSpPr>
            <p:nvPr/>
          </p:nvSpPr>
          <p:spPr bwMode="auto">
            <a:xfrm>
              <a:off x="3742" y="1613"/>
              <a:ext cx="215" cy="147"/>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127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781" name="Rectangle 178"/>
            <p:cNvSpPr>
              <a:spLocks noChangeArrowheads="1"/>
            </p:cNvSpPr>
            <p:nvPr/>
          </p:nvSpPr>
          <p:spPr bwMode="auto">
            <a:xfrm>
              <a:off x="3749" y="1575"/>
              <a:ext cx="203" cy="147"/>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782" name="Line 179"/>
            <p:cNvSpPr>
              <a:spLocks noChangeShapeType="1"/>
            </p:cNvSpPr>
            <p:nvPr/>
          </p:nvSpPr>
          <p:spPr bwMode="auto">
            <a:xfrm>
              <a:off x="3915" y="1621"/>
              <a:ext cx="0" cy="54"/>
            </a:xfrm>
            <a:prstGeom prst="line">
              <a:avLst/>
            </a:prstGeom>
            <a:noFill/>
            <a:ln w="9525">
              <a:solidFill>
                <a:srgbClr val="000000"/>
              </a:solidFill>
              <a:round/>
              <a:headEnd/>
              <a:tailEnd/>
            </a:ln>
          </p:spPr>
          <p:txBody>
            <a:bodyPr/>
            <a:lstStyle/>
            <a:p>
              <a:endParaRPr lang="en-US"/>
            </a:p>
          </p:txBody>
        </p:sp>
        <p:sp>
          <p:nvSpPr>
            <p:cNvPr id="21783" name="Line 180"/>
            <p:cNvSpPr>
              <a:spLocks noChangeShapeType="1"/>
            </p:cNvSpPr>
            <p:nvPr/>
          </p:nvSpPr>
          <p:spPr bwMode="auto">
            <a:xfrm>
              <a:off x="3879" y="1621"/>
              <a:ext cx="1" cy="54"/>
            </a:xfrm>
            <a:prstGeom prst="line">
              <a:avLst/>
            </a:prstGeom>
            <a:noFill/>
            <a:ln w="9525">
              <a:solidFill>
                <a:srgbClr val="000000"/>
              </a:solidFill>
              <a:round/>
              <a:headEnd/>
              <a:tailEnd/>
            </a:ln>
          </p:spPr>
          <p:txBody>
            <a:bodyPr/>
            <a:lstStyle/>
            <a:p>
              <a:endParaRPr lang="en-US"/>
            </a:p>
          </p:txBody>
        </p:sp>
        <p:sp>
          <p:nvSpPr>
            <p:cNvPr id="21784" name="Line 181"/>
            <p:cNvSpPr>
              <a:spLocks noChangeShapeType="1"/>
            </p:cNvSpPr>
            <p:nvPr/>
          </p:nvSpPr>
          <p:spPr bwMode="auto">
            <a:xfrm>
              <a:off x="3843" y="1621"/>
              <a:ext cx="1" cy="54"/>
            </a:xfrm>
            <a:prstGeom prst="line">
              <a:avLst/>
            </a:prstGeom>
            <a:noFill/>
            <a:ln w="9525">
              <a:solidFill>
                <a:srgbClr val="000000"/>
              </a:solidFill>
              <a:round/>
              <a:headEnd/>
              <a:tailEnd/>
            </a:ln>
          </p:spPr>
          <p:txBody>
            <a:bodyPr/>
            <a:lstStyle/>
            <a:p>
              <a:endParaRPr lang="en-US"/>
            </a:p>
          </p:txBody>
        </p:sp>
        <p:sp>
          <p:nvSpPr>
            <p:cNvPr id="21785" name="Line 182"/>
            <p:cNvSpPr>
              <a:spLocks noChangeShapeType="1"/>
            </p:cNvSpPr>
            <p:nvPr/>
          </p:nvSpPr>
          <p:spPr bwMode="auto">
            <a:xfrm>
              <a:off x="3811" y="1621"/>
              <a:ext cx="0" cy="54"/>
            </a:xfrm>
            <a:prstGeom prst="line">
              <a:avLst/>
            </a:prstGeom>
            <a:noFill/>
            <a:ln w="9525">
              <a:solidFill>
                <a:srgbClr val="000000"/>
              </a:solidFill>
              <a:round/>
              <a:headEnd/>
              <a:tailEnd/>
            </a:ln>
          </p:spPr>
          <p:txBody>
            <a:bodyPr/>
            <a:lstStyle/>
            <a:p>
              <a:endParaRPr lang="en-US"/>
            </a:p>
          </p:txBody>
        </p:sp>
        <p:sp>
          <p:nvSpPr>
            <p:cNvPr id="21786" name="Line 183"/>
            <p:cNvSpPr>
              <a:spLocks noChangeShapeType="1"/>
            </p:cNvSpPr>
            <p:nvPr/>
          </p:nvSpPr>
          <p:spPr bwMode="auto">
            <a:xfrm>
              <a:off x="3778" y="1621"/>
              <a:ext cx="1" cy="54"/>
            </a:xfrm>
            <a:prstGeom prst="line">
              <a:avLst/>
            </a:prstGeom>
            <a:noFill/>
            <a:ln w="9525">
              <a:solidFill>
                <a:srgbClr val="000000"/>
              </a:solidFill>
              <a:round/>
              <a:headEnd/>
              <a:tailEnd/>
            </a:ln>
          </p:spPr>
          <p:txBody>
            <a:bodyPr/>
            <a:lstStyle/>
            <a:p>
              <a:endParaRPr lang="en-US"/>
            </a:p>
          </p:txBody>
        </p:sp>
        <p:sp>
          <p:nvSpPr>
            <p:cNvPr id="21787" name="Rectangle 184"/>
            <p:cNvSpPr>
              <a:spLocks noChangeArrowheads="1"/>
            </p:cNvSpPr>
            <p:nvPr/>
          </p:nvSpPr>
          <p:spPr bwMode="auto">
            <a:xfrm>
              <a:off x="3751" y="1620"/>
              <a:ext cx="200" cy="55"/>
            </a:xfrm>
            <a:prstGeom prst="rect">
              <a:avLst/>
            </a:prstGeom>
            <a:noFill/>
            <a:ln w="9525" algn="ctr">
              <a:solidFill>
                <a:schemeClr val="tx1"/>
              </a:solidFill>
              <a:miter lim="800000"/>
              <a:headEnd/>
              <a:tailEnd/>
            </a:ln>
          </p:spPr>
          <p:txBody>
            <a:bodyPr wrap="none" anchor="ctr"/>
            <a:lstStyle/>
            <a:p>
              <a:endParaRPr lang="en-GB"/>
            </a:p>
          </p:txBody>
        </p:sp>
        <p:sp>
          <p:nvSpPr>
            <p:cNvPr id="21788" name="Rectangle 185"/>
            <p:cNvSpPr>
              <a:spLocks noChangeArrowheads="1"/>
            </p:cNvSpPr>
            <p:nvPr/>
          </p:nvSpPr>
          <p:spPr bwMode="auto">
            <a:xfrm>
              <a:off x="3740" y="1540"/>
              <a:ext cx="215" cy="147"/>
            </a:xfrm>
            <a:prstGeom prst="rect">
              <a:avLst/>
            </a:prstGeom>
            <a:gradFill rotWithShape="1">
              <a:gsLst>
                <a:gs pos="0">
                  <a:srgbClr val="5F5F5F"/>
                </a:gs>
                <a:gs pos="100000">
                  <a:srgbClr val="2C2C2C"/>
                </a:gs>
              </a:gsLst>
              <a:lin ang="5400000" scaled="1"/>
            </a:gradFill>
            <a:ln w="9525">
              <a:miter lim="800000"/>
              <a:headEnd/>
              <a:tailEnd/>
            </a:ln>
            <a:scene3d>
              <a:camera prst="legacyObliqueTopRight"/>
              <a:lightRig rig="legacyFlat3" dir="b"/>
            </a:scene3d>
            <a:sp3d extrusionH="112700" prstMaterial="legacyMatte">
              <a:bevelT w="13500" h="13500" prst="angle"/>
              <a:bevelB w="13500" h="13500" prst="angle"/>
              <a:extrusionClr>
                <a:srgbClr val="5F5F5F"/>
              </a:extrusionClr>
            </a:sp3d>
          </p:spPr>
          <p:txBody>
            <a:bodyPr lIns="0" tIns="0" rIns="0" bIns="0" anchor="ctr">
              <a:spAutoFit/>
              <a:flatTx/>
            </a:bodyPr>
            <a:lstStyle/>
            <a:p>
              <a:endParaRPr lang="en-GB"/>
            </a:p>
          </p:txBody>
        </p:sp>
        <p:sp>
          <p:nvSpPr>
            <p:cNvPr id="21789" name="Rectangle 186"/>
            <p:cNvSpPr>
              <a:spLocks noChangeArrowheads="1"/>
            </p:cNvSpPr>
            <p:nvPr/>
          </p:nvSpPr>
          <p:spPr bwMode="auto">
            <a:xfrm>
              <a:off x="3751" y="1513"/>
              <a:ext cx="127" cy="147"/>
            </a:xfrm>
            <a:prstGeom prst="rect">
              <a:avLst/>
            </a:prstGeom>
            <a:gradFill rotWithShape="0">
              <a:gsLst>
                <a:gs pos="0">
                  <a:srgbClr val="CDD9EC"/>
                </a:gs>
                <a:gs pos="100000">
                  <a:srgbClr val="969EAC"/>
                </a:gs>
              </a:gsLst>
              <a:lin ang="18900000" scaled="1"/>
            </a:gradFill>
            <a:ln w="9525">
              <a:miter lim="800000"/>
              <a:headEnd/>
              <a:tailEnd/>
            </a:ln>
            <a:scene3d>
              <a:camera prst="legacyObliqueTopRight"/>
              <a:lightRig rig="legacyFlat3" dir="b"/>
            </a:scene3d>
            <a:sp3d extrusionH="100000" prstMaterial="legacyPlastic">
              <a:bevelT w="13500" h="13500" prst="angle"/>
              <a:bevelB w="13500" h="13500" prst="angle"/>
              <a:extrusionClr>
                <a:schemeClr val="bg2"/>
              </a:extrusionClr>
            </a:sp3d>
          </p:spPr>
          <p:txBody>
            <a:bodyPr lIns="0" tIns="0" rIns="0" bIns="0" anchor="ctr">
              <a:spAutoFit/>
              <a:flatTx/>
            </a:bodyPr>
            <a:lstStyle/>
            <a:p>
              <a:endParaRPr lang="en-GB"/>
            </a:p>
          </p:txBody>
        </p:sp>
        <p:sp>
          <p:nvSpPr>
            <p:cNvPr id="21790" name="Line 187"/>
            <p:cNvSpPr>
              <a:spLocks noChangeShapeType="1"/>
            </p:cNvSpPr>
            <p:nvPr/>
          </p:nvSpPr>
          <p:spPr bwMode="auto">
            <a:xfrm>
              <a:off x="3843" y="1567"/>
              <a:ext cx="0" cy="36"/>
            </a:xfrm>
            <a:prstGeom prst="line">
              <a:avLst/>
            </a:prstGeom>
            <a:noFill/>
            <a:ln w="9525">
              <a:solidFill>
                <a:srgbClr val="000000"/>
              </a:solidFill>
              <a:round/>
              <a:headEnd/>
              <a:tailEnd/>
            </a:ln>
          </p:spPr>
          <p:txBody>
            <a:bodyPr/>
            <a:lstStyle/>
            <a:p>
              <a:endParaRPr lang="en-US"/>
            </a:p>
          </p:txBody>
        </p:sp>
        <p:sp>
          <p:nvSpPr>
            <p:cNvPr id="21791" name="Line 188"/>
            <p:cNvSpPr>
              <a:spLocks noChangeShapeType="1"/>
            </p:cNvSpPr>
            <p:nvPr/>
          </p:nvSpPr>
          <p:spPr bwMode="auto">
            <a:xfrm>
              <a:off x="3811" y="1567"/>
              <a:ext cx="0" cy="36"/>
            </a:xfrm>
            <a:prstGeom prst="line">
              <a:avLst/>
            </a:prstGeom>
            <a:noFill/>
            <a:ln w="9525">
              <a:solidFill>
                <a:srgbClr val="000000"/>
              </a:solidFill>
              <a:round/>
              <a:headEnd/>
              <a:tailEnd/>
            </a:ln>
          </p:spPr>
          <p:txBody>
            <a:bodyPr/>
            <a:lstStyle/>
            <a:p>
              <a:endParaRPr lang="en-US"/>
            </a:p>
          </p:txBody>
        </p:sp>
        <p:sp>
          <p:nvSpPr>
            <p:cNvPr id="21792" name="Line 189"/>
            <p:cNvSpPr>
              <a:spLocks noChangeShapeType="1"/>
            </p:cNvSpPr>
            <p:nvPr/>
          </p:nvSpPr>
          <p:spPr bwMode="auto">
            <a:xfrm>
              <a:off x="3778" y="1567"/>
              <a:ext cx="0" cy="37"/>
            </a:xfrm>
            <a:prstGeom prst="line">
              <a:avLst/>
            </a:prstGeom>
            <a:noFill/>
            <a:ln w="9525">
              <a:solidFill>
                <a:srgbClr val="000000"/>
              </a:solidFill>
              <a:round/>
              <a:headEnd/>
              <a:tailEnd/>
            </a:ln>
          </p:spPr>
          <p:txBody>
            <a:bodyPr/>
            <a:lstStyle/>
            <a:p>
              <a:endParaRPr lang="en-US"/>
            </a:p>
          </p:txBody>
        </p:sp>
        <p:sp>
          <p:nvSpPr>
            <p:cNvPr id="21793" name="Rectangle 190"/>
            <p:cNvSpPr>
              <a:spLocks noChangeArrowheads="1"/>
            </p:cNvSpPr>
            <p:nvPr/>
          </p:nvSpPr>
          <p:spPr bwMode="auto">
            <a:xfrm>
              <a:off x="3752" y="1567"/>
              <a:ext cx="126" cy="37"/>
            </a:xfrm>
            <a:prstGeom prst="rect">
              <a:avLst/>
            </a:prstGeom>
            <a:noFill/>
            <a:ln w="9525" algn="ctr">
              <a:solidFill>
                <a:schemeClr val="tx1"/>
              </a:solidFill>
              <a:miter lim="800000"/>
              <a:headEnd/>
              <a:tailEnd/>
            </a:ln>
          </p:spPr>
          <p:txBody>
            <a:bodyPr wrap="none" anchor="ctr"/>
            <a:lstStyle/>
            <a:p>
              <a:endParaRPr lang="en-GB"/>
            </a:p>
          </p:txBody>
        </p:sp>
      </p:grpSp>
      <p:grpSp>
        <p:nvGrpSpPr>
          <p:cNvPr id="21511" name="Group 405"/>
          <p:cNvGrpSpPr>
            <a:grpSpLocks/>
          </p:cNvGrpSpPr>
          <p:nvPr/>
        </p:nvGrpSpPr>
        <p:grpSpPr bwMode="auto">
          <a:xfrm>
            <a:off x="5718175" y="1698625"/>
            <a:ext cx="454025" cy="717550"/>
            <a:chOff x="837" y="1307"/>
            <a:chExt cx="243" cy="474"/>
          </a:xfrm>
        </p:grpSpPr>
        <p:sp>
          <p:nvSpPr>
            <p:cNvPr id="55" name="Rectangle 406"/>
            <p:cNvSpPr>
              <a:spLocks noChangeArrowheads="1"/>
            </p:cNvSpPr>
            <p:nvPr/>
          </p:nvSpPr>
          <p:spPr bwMode="auto">
            <a:xfrm>
              <a:off x="839" y="1593"/>
              <a:ext cx="241" cy="188"/>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127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764" name="Rectangle 407"/>
            <p:cNvSpPr>
              <a:spLocks noChangeArrowheads="1"/>
            </p:cNvSpPr>
            <p:nvPr/>
          </p:nvSpPr>
          <p:spPr bwMode="auto">
            <a:xfrm>
              <a:off x="847" y="1549"/>
              <a:ext cx="228" cy="188"/>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765" name="Line 408"/>
            <p:cNvSpPr>
              <a:spLocks noChangeShapeType="1"/>
            </p:cNvSpPr>
            <p:nvPr/>
          </p:nvSpPr>
          <p:spPr bwMode="auto">
            <a:xfrm>
              <a:off x="1033" y="1612"/>
              <a:ext cx="1" cy="62"/>
            </a:xfrm>
            <a:prstGeom prst="line">
              <a:avLst/>
            </a:prstGeom>
            <a:noFill/>
            <a:ln w="9525">
              <a:solidFill>
                <a:srgbClr val="000000"/>
              </a:solidFill>
              <a:round/>
              <a:headEnd/>
              <a:tailEnd/>
            </a:ln>
          </p:spPr>
          <p:txBody>
            <a:bodyPr/>
            <a:lstStyle/>
            <a:p>
              <a:endParaRPr lang="en-US"/>
            </a:p>
          </p:txBody>
        </p:sp>
        <p:sp>
          <p:nvSpPr>
            <p:cNvPr id="21766" name="Line 409"/>
            <p:cNvSpPr>
              <a:spLocks noChangeShapeType="1"/>
            </p:cNvSpPr>
            <p:nvPr/>
          </p:nvSpPr>
          <p:spPr bwMode="auto">
            <a:xfrm>
              <a:off x="993" y="1612"/>
              <a:ext cx="0" cy="62"/>
            </a:xfrm>
            <a:prstGeom prst="line">
              <a:avLst/>
            </a:prstGeom>
            <a:noFill/>
            <a:ln w="9525">
              <a:solidFill>
                <a:srgbClr val="000000"/>
              </a:solidFill>
              <a:round/>
              <a:headEnd/>
              <a:tailEnd/>
            </a:ln>
          </p:spPr>
          <p:txBody>
            <a:bodyPr/>
            <a:lstStyle/>
            <a:p>
              <a:endParaRPr lang="en-US"/>
            </a:p>
          </p:txBody>
        </p:sp>
        <p:sp>
          <p:nvSpPr>
            <p:cNvPr id="21767" name="Line 410"/>
            <p:cNvSpPr>
              <a:spLocks noChangeShapeType="1"/>
            </p:cNvSpPr>
            <p:nvPr/>
          </p:nvSpPr>
          <p:spPr bwMode="auto">
            <a:xfrm>
              <a:off x="953" y="1612"/>
              <a:ext cx="0" cy="62"/>
            </a:xfrm>
            <a:prstGeom prst="line">
              <a:avLst/>
            </a:prstGeom>
            <a:noFill/>
            <a:ln w="9525">
              <a:solidFill>
                <a:srgbClr val="000000"/>
              </a:solidFill>
              <a:round/>
              <a:headEnd/>
              <a:tailEnd/>
            </a:ln>
          </p:spPr>
          <p:txBody>
            <a:bodyPr/>
            <a:lstStyle/>
            <a:p>
              <a:endParaRPr lang="en-US"/>
            </a:p>
          </p:txBody>
        </p:sp>
        <p:sp>
          <p:nvSpPr>
            <p:cNvPr id="21768" name="Line 411"/>
            <p:cNvSpPr>
              <a:spLocks noChangeShapeType="1"/>
            </p:cNvSpPr>
            <p:nvPr/>
          </p:nvSpPr>
          <p:spPr bwMode="auto">
            <a:xfrm>
              <a:off x="916" y="1613"/>
              <a:ext cx="1" cy="61"/>
            </a:xfrm>
            <a:prstGeom prst="line">
              <a:avLst/>
            </a:prstGeom>
            <a:noFill/>
            <a:ln w="9525">
              <a:solidFill>
                <a:srgbClr val="000000"/>
              </a:solidFill>
              <a:round/>
              <a:headEnd/>
              <a:tailEnd/>
            </a:ln>
          </p:spPr>
          <p:txBody>
            <a:bodyPr/>
            <a:lstStyle/>
            <a:p>
              <a:endParaRPr lang="en-US"/>
            </a:p>
          </p:txBody>
        </p:sp>
        <p:sp>
          <p:nvSpPr>
            <p:cNvPr id="21769" name="Line 412"/>
            <p:cNvSpPr>
              <a:spLocks noChangeShapeType="1"/>
            </p:cNvSpPr>
            <p:nvPr/>
          </p:nvSpPr>
          <p:spPr bwMode="auto">
            <a:xfrm>
              <a:off x="880" y="1613"/>
              <a:ext cx="1" cy="61"/>
            </a:xfrm>
            <a:prstGeom prst="line">
              <a:avLst/>
            </a:prstGeom>
            <a:noFill/>
            <a:ln w="9525">
              <a:solidFill>
                <a:srgbClr val="000000"/>
              </a:solidFill>
              <a:round/>
              <a:headEnd/>
              <a:tailEnd/>
            </a:ln>
          </p:spPr>
          <p:txBody>
            <a:bodyPr/>
            <a:lstStyle/>
            <a:p>
              <a:endParaRPr lang="en-US"/>
            </a:p>
          </p:txBody>
        </p:sp>
        <p:sp>
          <p:nvSpPr>
            <p:cNvPr id="21770" name="Rectangle 413"/>
            <p:cNvSpPr>
              <a:spLocks noChangeArrowheads="1"/>
            </p:cNvSpPr>
            <p:nvPr/>
          </p:nvSpPr>
          <p:spPr bwMode="auto">
            <a:xfrm>
              <a:off x="849" y="1611"/>
              <a:ext cx="224" cy="63"/>
            </a:xfrm>
            <a:prstGeom prst="rect">
              <a:avLst/>
            </a:prstGeom>
            <a:noFill/>
            <a:ln w="9525" algn="ctr">
              <a:solidFill>
                <a:schemeClr val="tx1"/>
              </a:solidFill>
              <a:miter lim="800000"/>
              <a:headEnd/>
              <a:tailEnd/>
            </a:ln>
          </p:spPr>
          <p:txBody>
            <a:bodyPr wrap="none" anchor="ctr"/>
            <a:lstStyle/>
            <a:p>
              <a:endParaRPr lang="en-GB"/>
            </a:p>
          </p:txBody>
        </p:sp>
        <p:sp>
          <p:nvSpPr>
            <p:cNvPr id="21771" name="Rectangle 414"/>
            <p:cNvSpPr>
              <a:spLocks noChangeArrowheads="1"/>
            </p:cNvSpPr>
            <p:nvPr/>
          </p:nvSpPr>
          <p:spPr bwMode="auto">
            <a:xfrm>
              <a:off x="837" y="1508"/>
              <a:ext cx="241" cy="188"/>
            </a:xfrm>
            <a:prstGeom prst="rect">
              <a:avLst/>
            </a:prstGeom>
            <a:gradFill rotWithShape="0">
              <a:gsLst>
                <a:gs pos="0">
                  <a:srgbClr val="9C9C9C"/>
                </a:gs>
                <a:gs pos="100000">
                  <a:srgbClr val="EAEAEA"/>
                </a:gs>
              </a:gsLst>
              <a:lin ang="5400000" scaled="1"/>
            </a:gradFill>
            <a:ln w="9525">
              <a:miter lim="800000"/>
              <a:headEnd/>
              <a:tailEnd/>
            </a:ln>
            <a:scene3d>
              <a:camera prst="legacyObliqueTopRight"/>
              <a:lightRig rig="legacyFlat3" dir="b"/>
            </a:scene3d>
            <a:sp3d extrusionH="1127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772" name="Rectangle 415"/>
            <p:cNvSpPr>
              <a:spLocks noChangeArrowheads="1"/>
            </p:cNvSpPr>
            <p:nvPr/>
          </p:nvSpPr>
          <p:spPr bwMode="auto">
            <a:xfrm>
              <a:off x="848" y="1408"/>
              <a:ext cx="143" cy="187"/>
            </a:xfrm>
            <a:prstGeom prst="rect">
              <a:avLst/>
            </a:prstGeom>
            <a:gradFill rotWithShape="0">
              <a:gsLst>
                <a:gs pos="0">
                  <a:srgbClr val="CDD9EC"/>
                </a:gs>
                <a:gs pos="100000">
                  <a:srgbClr val="969EAC"/>
                </a:gs>
              </a:gsLst>
              <a:lin ang="189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773" name="Line 416"/>
            <p:cNvSpPr>
              <a:spLocks noChangeShapeType="1"/>
            </p:cNvSpPr>
            <p:nvPr/>
          </p:nvSpPr>
          <p:spPr bwMode="auto">
            <a:xfrm flipH="1">
              <a:off x="849" y="1470"/>
              <a:ext cx="143" cy="0"/>
            </a:xfrm>
            <a:prstGeom prst="line">
              <a:avLst/>
            </a:prstGeom>
            <a:noFill/>
            <a:ln w="9525">
              <a:solidFill>
                <a:srgbClr val="000000"/>
              </a:solidFill>
              <a:round/>
              <a:headEnd/>
              <a:tailEnd/>
            </a:ln>
          </p:spPr>
          <p:txBody>
            <a:bodyPr/>
            <a:lstStyle/>
            <a:p>
              <a:endParaRPr lang="en-US"/>
            </a:p>
          </p:txBody>
        </p:sp>
        <p:sp>
          <p:nvSpPr>
            <p:cNvPr id="21774" name="Line 417"/>
            <p:cNvSpPr>
              <a:spLocks noChangeShapeType="1"/>
            </p:cNvSpPr>
            <p:nvPr/>
          </p:nvSpPr>
          <p:spPr bwMode="auto">
            <a:xfrm flipH="1" flipV="1">
              <a:off x="850" y="1532"/>
              <a:ext cx="140" cy="0"/>
            </a:xfrm>
            <a:prstGeom prst="line">
              <a:avLst/>
            </a:prstGeom>
            <a:noFill/>
            <a:ln w="9525">
              <a:solidFill>
                <a:srgbClr val="000000"/>
              </a:solidFill>
              <a:round/>
              <a:headEnd/>
              <a:tailEnd/>
            </a:ln>
          </p:spPr>
          <p:txBody>
            <a:bodyPr/>
            <a:lstStyle/>
            <a:p>
              <a:endParaRPr lang="en-US"/>
            </a:p>
          </p:txBody>
        </p:sp>
        <p:sp>
          <p:nvSpPr>
            <p:cNvPr id="21775" name="Line 418"/>
            <p:cNvSpPr>
              <a:spLocks noChangeShapeType="1"/>
            </p:cNvSpPr>
            <p:nvPr/>
          </p:nvSpPr>
          <p:spPr bwMode="auto">
            <a:xfrm>
              <a:off x="952" y="1409"/>
              <a:ext cx="0" cy="179"/>
            </a:xfrm>
            <a:prstGeom prst="line">
              <a:avLst/>
            </a:prstGeom>
            <a:noFill/>
            <a:ln w="9525">
              <a:solidFill>
                <a:srgbClr val="000000"/>
              </a:solidFill>
              <a:round/>
              <a:headEnd/>
              <a:tailEnd/>
            </a:ln>
          </p:spPr>
          <p:txBody>
            <a:bodyPr/>
            <a:lstStyle/>
            <a:p>
              <a:endParaRPr lang="en-US"/>
            </a:p>
          </p:txBody>
        </p:sp>
        <p:sp>
          <p:nvSpPr>
            <p:cNvPr id="21776" name="Line 419"/>
            <p:cNvSpPr>
              <a:spLocks noChangeShapeType="1"/>
            </p:cNvSpPr>
            <p:nvPr/>
          </p:nvSpPr>
          <p:spPr bwMode="auto">
            <a:xfrm>
              <a:off x="916" y="1408"/>
              <a:ext cx="0" cy="179"/>
            </a:xfrm>
            <a:prstGeom prst="line">
              <a:avLst/>
            </a:prstGeom>
            <a:noFill/>
            <a:ln w="9525">
              <a:solidFill>
                <a:srgbClr val="000000"/>
              </a:solidFill>
              <a:round/>
              <a:headEnd/>
              <a:tailEnd/>
            </a:ln>
          </p:spPr>
          <p:txBody>
            <a:bodyPr/>
            <a:lstStyle/>
            <a:p>
              <a:endParaRPr lang="en-US"/>
            </a:p>
          </p:txBody>
        </p:sp>
        <p:sp>
          <p:nvSpPr>
            <p:cNvPr id="21777" name="Line 420"/>
            <p:cNvSpPr>
              <a:spLocks noChangeShapeType="1"/>
            </p:cNvSpPr>
            <p:nvPr/>
          </p:nvSpPr>
          <p:spPr bwMode="auto">
            <a:xfrm>
              <a:off x="880" y="1410"/>
              <a:ext cx="0" cy="179"/>
            </a:xfrm>
            <a:prstGeom prst="line">
              <a:avLst/>
            </a:prstGeom>
            <a:noFill/>
            <a:ln w="9525">
              <a:solidFill>
                <a:srgbClr val="000000"/>
              </a:solidFill>
              <a:round/>
              <a:headEnd/>
              <a:tailEnd/>
            </a:ln>
          </p:spPr>
          <p:txBody>
            <a:bodyPr/>
            <a:lstStyle/>
            <a:p>
              <a:endParaRPr lang="en-US"/>
            </a:p>
          </p:txBody>
        </p:sp>
        <p:sp>
          <p:nvSpPr>
            <p:cNvPr id="21778" name="Rectangle 421"/>
            <p:cNvSpPr>
              <a:spLocks noChangeArrowheads="1"/>
            </p:cNvSpPr>
            <p:nvPr/>
          </p:nvSpPr>
          <p:spPr bwMode="auto">
            <a:xfrm>
              <a:off x="848" y="1307"/>
              <a:ext cx="143" cy="188"/>
            </a:xfrm>
            <a:prstGeom prst="rect">
              <a:avLst/>
            </a:prstGeom>
            <a:gradFill rotWithShape="0">
              <a:gsLst>
                <a:gs pos="0">
                  <a:srgbClr val="9C9C9C"/>
                </a:gs>
                <a:gs pos="100000">
                  <a:srgbClr val="EAEAEA"/>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779" name="Rectangle 422"/>
            <p:cNvSpPr>
              <a:spLocks noChangeArrowheads="1"/>
            </p:cNvSpPr>
            <p:nvPr/>
          </p:nvSpPr>
          <p:spPr bwMode="auto">
            <a:xfrm>
              <a:off x="850" y="1410"/>
              <a:ext cx="141" cy="179"/>
            </a:xfrm>
            <a:prstGeom prst="rect">
              <a:avLst/>
            </a:prstGeom>
            <a:noFill/>
            <a:ln w="9525" algn="ctr">
              <a:solidFill>
                <a:schemeClr val="tx1"/>
              </a:solidFill>
              <a:miter lim="800000"/>
              <a:headEnd/>
              <a:tailEnd/>
            </a:ln>
          </p:spPr>
          <p:txBody>
            <a:bodyPr wrap="none" anchor="ctr"/>
            <a:lstStyle/>
            <a:p>
              <a:endParaRPr lang="en-GB"/>
            </a:p>
          </p:txBody>
        </p:sp>
      </p:grpSp>
      <p:grpSp>
        <p:nvGrpSpPr>
          <p:cNvPr id="21512" name="Group 653"/>
          <p:cNvGrpSpPr>
            <a:grpSpLocks/>
          </p:cNvGrpSpPr>
          <p:nvPr/>
        </p:nvGrpSpPr>
        <p:grpSpPr bwMode="auto">
          <a:xfrm>
            <a:off x="7391400" y="1903413"/>
            <a:ext cx="661988" cy="547687"/>
            <a:chOff x="5116" y="2304"/>
            <a:chExt cx="369" cy="482"/>
          </a:xfrm>
        </p:grpSpPr>
        <p:grpSp>
          <p:nvGrpSpPr>
            <p:cNvPr id="21744" name="Group 597"/>
            <p:cNvGrpSpPr>
              <a:grpSpLocks/>
            </p:cNvGrpSpPr>
            <p:nvPr/>
          </p:nvGrpSpPr>
          <p:grpSpPr bwMode="auto">
            <a:xfrm>
              <a:off x="5442" y="2304"/>
              <a:ext cx="43" cy="307"/>
              <a:chOff x="5011" y="2846"/>
              <a:chExt cx="52" cy="370"/>
            </a:xfrm>
          </p:grpSpPr>
          <p:sp>
            <p:nvSpPr>
              <p:cNvPr id="21760" name="Rectangle 598"/>
              <p:cNvSpPr>
                <a:spLocks noChangeArrowheads="1"/>
              </p:cNvSpPr>
              <p:nvPr/>
            </p:nvSpPr>
            <p:spPr bwMode="auto">
              <a:xfrm>
                <a:off x="5012" y="2874"/>
                <a:ext cx="51" cy="342"/>
              </a:xfrm>
              <a:prstGeom prst="rect">
                <a:avLst/>
              </a:prstGeom>
              <a:gradFill rotWithShape="1">
                <a:gsLst>
                  <a:gs pos="0">
                    <a:srgbClr val="666666"/>
                  </a:gs>
                  <a:gs pos="50000">
                    <a:srgbClr val="DDDDDD"/>
                  </a:gs>
                  <a:gs pos="100000">
                    <a:srgbClr val="666666"/>
                  </a:gs>
                </a:gsLst>
                <a:lin ang="0" scaled="1"/>
              </a:gradFill>
              <a:ln w="9525" algn="ctr">
                <a:noFill/>
                <a:miter lim="800000"/>
                <a:headEnd/>
                <a:tailEnd/>
              </a:ln>
            </p:spPr>
            <p:txBody>
              <a:bodyPr wrap="none" anchor="ctr"/>
              <a:lstStyle/>
              <a:p>
                <a:endParaRPr lang="en-GB"/>
              </a:p>
            </p:txBody>
          </p:sp>
          <p:sp>
            <p:nvSpPr>
              <p:cNvPr id="21761" name="AutoShape 599"/>
              <p:cNvSpPr>
                <a:spLocks noChangeArrowheads="1"/>
              </p:cNvSpPr>
              <p:nvPr/>
            </p:nvSpPr>
            <p:spPr bwMode="auto">
              <a:xfrm>
                <a:off x="5011" y="2846"/>
                <a:ext cx="51" cy="55"/>
              </a:xfrm>
              <a:prstGeom prst="can">
                <a:avLst>
                  <a:gd name="adj" fmla="val 35948"/>
                </a:avLst>
              </a:prstGeom>
              <a:gradFill rotWithShape="1">
                <a:gsLst>
                  <a:gs pos="0">
                    <a:srgbClr val="2C2C2C"/>
                  </a:gs>
                  <a:gs pos="50000">
                    <a:srgbClr val="5F5F5F"/>
                  </a:gs>
                  <a:gs pos="100000">
                    <a:srgbClr val="2C2C2C"/>
                  </a:gs>
                </a:gsLst>
                <a:lin ang="0" scaled="1"/>
              </a:gradFill>
              <a:ln w="9525">
                <a:noFill/>
                <a:round/>
                <a:headEnd/>
                <a:tailEnd/>
              </a:ln>
            </p:spPr>
            <p:txBody>
              <a:bodyPr wrap="none" anchor="ctr"/>
              <a:lstStyle/>
              <a:p>
                <a:endParaRPr lang="en-GB"/>
              </a:p>
            </p:txBody>
          </p:sp>
          <p:sp>
            <p:nvSpPr>
              <p:cNvPr id="21762" name="Oval 600"/>
              <p:cNvSpPr>
                <a:spLocks noChangeArrowheads="1"/>
              </p:cNvSpPr>
              <p:nvPr/>
            </p:nvSpPr>
            <p:spPr bwMode="auto">
              <a:xfrm>
                <a:off x="5016" y="2850"/>
                <a:ext cx="41" cy="12"/>
              </a:xfrm>
              <a:prstGeom prst="ellipse">
                <a:avLst/>
              </a:prstGeom>
              <a:solidFill>
                <a:schemeClr val="tx1"/>
              </a:solidFill>
              <a:ln w="9525" algn="ctr">
                <a:noFill/>
                <a:round/>
                <a:headEnd/>
                <a:tailEnd/>
              </a:ln>
            </p:spPr>
            <p:txBody>
              <a:bodyPr wrap="none" anchor="ctr"/>
              <a:lstStyle/>
              <a:p>
                <a:endParaRPr lang="en-GB"/>
              </a:p>
            </p:txBody>
          </p:sp>
        </p:grpSp>
        <p:grpSp>
          <p:nvGrpSpPr>
            <p:cNvPr id="21745" name="Group 601"/>
            <p:cNvGrpSpPr>
              <a:grpSpLocks/>
            </p:cNvGrpSpPr>
            <p:nvPr/>
          </p:nvGrpSpPr>
          <p:grpSpPr bwMode="auto">
            <a:xfrm>
              <a:off x="5387" y="2304"/>
              <a:ext cx="43" cy="307"/>
              <a:chOff x="5011" y="2846"/>
              <a:chExt cx="52" cy="370"/>
            </a:xfrm>
          </p:grpSpPr>
          <p:sp>
            <p:nvSpPr>
              <p:cNvPr id="21757" name="Rectangle 602"/>
              <p:cNvSpPr>
                <a:spLocks noChangeArrowheads="1"/>
              </p:cNvSpPr>
              <p:nvPr/>
            </p:nvSpPr>
            <p:spPr bwMode="auto">
              <a:xfrm>
                <a:off x="5012" y="2874"/>
                <a:ext cx="51" cy="342"/>
              </a:xfrm>
              <a:prstGeom prst="rect">
                <a:avLst/>
              </a:prstGeom>
              <a:gradFill rotWithShape="1">
                <a:gsLst>
                  <a:gs pos="0">
                    <a:srgbClr val="666666"/>
                  </a:gs>
                  <a:gs pos="50000">
                    <a:srgbClr val="DDDDDD"/>
                  </a:gs>
                  <a:gs pos="100000">
                    <a:srgbClr val="666666"/>
                  </a:gs>
                </a:gsLst>
                <a:lin ang="0" scaled="1"/>
              </a:gradFill>
              <a:ln w="9525" algn="ctr">
                <a:noFill/>
                <a:miter lim="800000"/>
                <a:headEnd/>
                <a:tailEnd/>
              </a:ln>
            </p:spPr>
            <p:txBody>
              <a:bodyPr wrap="none" anchor="ctr"/>
              <a:lstStyle/>
              <a:p>
                <a:endParaRPr lang="en-GB"/>
              </a:p>
            </p:txBody>
          </p:sp>
          <p:sp>
            <p:nvSpPr>
              <p:cNvPr id="21758" name="AutoShape 603"/>
              <p:cNvSpPr>
                <a:spLocks noChangeArrowheads="1"/>
              </p:cNvSpPr>
              <p:nvPr/>
            </p:nvSpPr>
            <p:spPr bwMode="auto">
              <a:xfrm>
                <a:off x="5011" y="2846"/>
                <a:ext cx="51" cy="55"/>
              </a:xfrm>
              <a:prstGeom prst="can">
                <a:avLst>
                  <a:gd name="adj" fmla="val 35948"/>
                </a:avLst>
              </a:prstGeom>
              <a:gradFill rotWithShape="1">
                <a:gsLst>
                  <a:gs pos="0">
                    <a:srgbClr val="2C2C2C"/>
                  </a:gs>
                  <a:gs pos="50000">
                    <a:srgbClr val="5F5F5F"/>
                  </a:gs>
                  <a:gs pos="100000">
                    <a:srgbClr val="2C2C2C"/>
                  </a:gs>
                </a:gsLst>
                <a:lin ang="0" scaled="1"/>
              </a:gradFill>
              <a:ln w="9525">
                <a:noFill/>
                <a:round/>
                <a:headEnd/>
                <a:tailEnd/>
              </a:ln>
            </p:spPr>
            <p:txBody>
              <a:bodyPr wrap="none" anchor="ctr"/>
              <a:lstStyle/>
              <a:p>
                <a:endParaRPr lang="en-GB"/>
              </a:p>
            </p:txBody>
          </p:sp>
          <p:sp>
            <p:nvSpPr>
              <p:cNvPr id="21759" name="Oval 604"/>
              <p:cNvSpPr>
                <a:spLocks noChangeArrowheads="1"/>
              </p:cNvSpPr>
              <p:nvPr/>
            </p:nvSpPr>
            <p:spPr bwMode="auto">
              <a:xfrm>
                <a:off x="5016" y="2850"/>
                <a:ext cx="41" cy="12"/>
              </a:xfrm>
              <a:prstGeom prst="ellipse">
                <a:avLst/>
              </a:prstGeom>
              <a:solidFill>
                <a:schemeClr val="tx1"/>
              </a:solidFill>
              <a:ln w="9525" algn="ctr">
                <a:noFill/>
                <a:round/>
                <a:headEnd/>
                <a:tailEnd/>
              </a:ln>
            </p:spPr>
            <p:txBody>
              <a:bodyPr wrap="none" anchor="ctr"/>
              <a:lstStyle/>
              <a:p>
                <a:endParaRPr lang="en-GB"/>
              </a:p>
            </p:txBody>
          </p:sp>
        </p:grpSp>
        <p:grpSp>
          <p:nvGrpSpPr>
            <p:cNvPr id="21746" name="Group 605"/>
            <p:cNvGrpSpPr>
              <a:grpSpLocks/>
            </p:cNvGrpSpPr>
            <p:nvPr/>
          </p:nvGrpSpPr>
          <p:grpSpPr bwMode="auto">
            <a:xfrm>
              <a:off x="5116" y="2376"/>
              <a:ext cx="338" cy="410"/>
              <a:chOff x="4696" y="2914"/>
              <a:chExt cx="407" cy="491"/>
            </a:xfrm>
          </p:grpSpPr>
          <p:sp>
            <p:nvSpPr>
              <p:cNvPr id="76" name="Rectangle 606"/>
              <p:cNvSpPr>
                <a:spLocks noChangeArrowheads="1"/>
              </p:cNvSpPr>
              <p:nvPr/>
            </p:nvSpPr>
            <p:spPr bwMode="auto">
              <a:xfrm>
                <a:off x="4700" y="3107"/>
                <a:ext cx="403" cy="298"/>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889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748" name="Rectangle 607"/>
              <p:cNvSpPr>
                <a:spLocks noChangeArrowheads="1"/>
              </p:cNvSpPr>
              <p:nvPr/>
            </p:nvSpPr>
            <p:spPr bwMode="auto">
              <a:xfrm>
                <a:off x="4713" y="3034"/>
                <a:ext cx="381" cy="299"/>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749" name="Line 608"/>
              <p:cNvSpPr>
                <a:spLocks noChangeShapeType="1"/>
              </p:cNvSpPr>
              <p:nvPr/>
            </p:nvSpPr>
            <p:spPr bwMode="auto">
              <a:xfrm>
                <a:off x="5024" y="3132"/>
                <a:ext cx="1" cy="102"/>
              </a:xfrm>
              <a:prstGeom prst="line">
                <a:avLst/>
              </a:prstGeom>
              <a:noFill/>
              <a:ln w="9525">
                <a:solidFill>
                  <a:srgbClr val="000000"/>
                </a:solidFill>
                <a:round/>
                <a:headEnd/>
                <a:tailEnd/>
              </a:ln>
            </p:spPr>
            <p:txBody>
              <a:bodyPr/>
              <a:lstStyle/>
              <a:p>
                <a:endParaRPr lang="en-US"/>
              </a:p>
            </p:txBody>
          </p:sp>
          <p:sp>
            <p:nvSpPr>
              <p:cNvPr id="21750" name="Line 609"/>
              <p:cNvSpPr>
                <a:spLocks noChangeShapeType="1"/>
              </p:cNvSpPr>
              <p:nvPr/>
            </p:nvSpPr>
            <p:spPr bwMode="auto">
              <a:xfrm>
                <a:off x="4957" y="3132"/>
                <a:ext cx="1" cy="102"/>
              </a:xfrm>
              <a:prstGeom prst="line">
                <a:avLst/>
              </a:prstGeom>
              <a:noFill/>
              <a:ln w="9525">
                <a:solidFill>
                  <a:srgbClr val="000000"/>
                </a:solidFill>
                <a:round/>
                <a:headEnd/>
                <a:tailEnd/>
              </a:ln>
            </p:spPr>
            <p:txBody>
              <a:bodyPr/>
              <a:lstStyle/>
              <a:p>
                <a:endParaRPr lang="en-US"/>
              </a:p>
            </p:txBody>
          </p:sp>
          <p:sp>
            <p:nvSpPr>
              <p:cNvPr id="21751" name="Line 610"/>
              <p:cNvSpPr>
                <a:spLocks noChangeShapeType="1"/>
              </p:cNvSpPr>
              <p:nvPr/>
            </p:nvSpPr>
            <p:spPr bwMode="auto">
              <a:xfrm>
                <a:off x="4890" y="3132"/>
                <a:ext cx="1" cy="102"/>
              </a:xfrm>
              <a:prstGeom prst="line">
                <a:avLst/>
              </a:prstGeom>
              <a:noFill/>
              <a:ln w="9525">
                <a:solidFill>
                  <a:srgbClr val="000000"/>
                </a:solidFill>
                <a:round/>
                <a:headEnd/>
                <a:tailEnd/>
              </a:ln>
            </p:spPr>
            <p:txBody>
              <a:bodyPr/>
              <a:lstStyle/>
              <a:p>
                <a:endParaRPr lang="en-US"/>
              </a:p>
            </p:txBody>
          </p:sp>
          <p:sp>
            <p:nvSpPr>
              <p:cNvPr id="21752" name="Line 611"/>
              <p:cNvSpPr>
                <a:spLocks noChangeShapeType="1"/>
              </p:cNvSpPr>
              <p:nvPr/>
            </p:nvSpPr>
            <p:spPr bwMode="auto">
              <a:xfrm>
                <a:off x="4829" y="3133"/>
                <a:ext cx="1" cy="101"/>
              </a:xfrm>
              <a:prstGeom prst="line">
                <a:avLst/>
              </a:prstGeom>
              <a:noFill/>
              <a:ln w="9525">
                <a:solidFill>
                  <a:srgbClr val="000000"/>
                </a:solidFill>
                <a:round/>
                <a:headEnd/>
                <a:tailEnd/>
              </a:ln>
            </p:spPr>
            <p:txBody>
              <a:bodyPr/>
              <a:lstStyle/>
              <a:p>
                <a:endParaRPr lang="en-US"/>
              </a:p>
            </p:txBody>
          </p:sp>
          <p:sp>
            <p:nvSpPr>
              <p:cNvPr id="21753" name="Line 612"/>
              <p:cNvSpPr>
                <a:spLocks noChangeShapeType="1"/>
              </p:cNvSpPr>
              <p:nvPr/>
            </p:nvSpPr>
            <p:spPr bwMode="auto">
              <a:xfrm>
                <a:off x="4768" y="3133"/>
                <a:ext cx="1" cy="101"/>
              </a:xfrm>
              <a:prstGeom prst="line">
                <a:avLst/>
              </a:prstGeom>
              <a:noFill/>
              <a:ln w="9525">
                <a:solidFill>
                  <a:srgbClr val="000000"/>
                </a:solidFill>
                <a:round/>
                <a:headEnd/>
                <a:tailEnd/>
              </a:ln>
            </p:spPr>
            <p:txBody>
              <a:bodyPr/>
              <a:lstStyle/>
              <a:p>
                <a:endParaRPr lang="en-US"/>
              </a:p>
            </p:txBody>
          </p:sp>
          <p:sp>
            <p:nvSpPr>
              <p:cNvPr id="21754" name="Rectangle 613"/>
              <p:cNvSpPr>
                <a:spLocks noChangeArrowheads="1"/>
              </p:cNvSpPr>
              <p:nvPr/>
            </p:nvSpPr>
            <p:spPr bwMode="auto">
              <a:xfrm>
                <a:off x="4716" y="3130"/>
                <a:ext cx="375" cy="104"/>
              </a:xfrm>
              <a:prstGeom prst="rect">
                <a:avLst/>
              </a:prstGeom>
              <a:noFill/>
              <a:ln w="9525" algn="ctr">
                <a:solidFill>
                  <a:schemeClr val="tx1"/>
                </a:solidFill>
                <a:miter lim="800000"/>
                <a:headEnd/>
                <a:tailEnd/>
              </a:ln>
            </p:spPr>
            <p:txBody>
              <a:bodyPr wrap="none" anchor="ctr"/>
              <a:lstStyle/>
              <a:p>
                <a:endParaRPr lang="en-GB"/>
              </a:p>
            </p:txBody>
          </p:sp>
          <p:sp>
            <p:nvSpPr>
              <p:cNvPr id="21755" name="Rectangle 614"/>
              <p:cNvSpPr>
                <a:spLocks noChangeArrowheads="1"/>
              </p:cNvSpPr>
              <p:nvPr/>
            </p:nvSpPr>
            <p:spPr bwMode="auto">
              <a:xfrm>
                <a:off x="4696" y="2969"/>
                <a:ext cx="403" cy="299"/>
              </a:xfrm>
              <a:prstGeom prst="rect">
                <a:avLst/>
              </a:prstGeom>
              <a:gradFill rotWithShape="1">
                <a:gsLst>
                  <a:gs pos="0">
                    <a:srgbClr val="5F5F5F"/>
                  </a:gs>
                  <a:gs pos="100000">
                    <a:srgbClr val="2C2C2C"/>
                  </a:gs>
                </a:gsLst>
                <a:lin ang="5400000" scaled="1"/>
              </a:gradFill>
              <a:ln w="9525">
                <a:miter lim="800000"/>
                <a:headEnd/>
                <a:tailEnd/>
              </a:ln>
              <a:scene3d>
                <a:camera prst="legacyObliqueTopRight"/>
                <a:lightRig rig="legacyFlat3" dir="b"/>
              </a:scene3d>
              <a:sp3d extrusionH="188900" prstMaterial="legacyMatte">
                <a:bevelT w="13500" h="13500" prst="angle"/>
                <a:bevelB w="13500" h="13500" prst="angle"/>
                <a:extrusionClr>
                  <a:srgbClr val="5F5F5F"/>
                </a:extrusionClr>
              </a:sp3d>
            </p:spPr>
            <p:txBody>
              <a:bodyPr lIns="0" tIns="0" rIns="0" bIns="0" anchor="ctr">
                <a:spAutoFit/>
                <a:flatTx/>
              </a:bodyPr>
              <a:lstStyle/>
              <a:p>
                <a:endParaRPr lang="en-GB"/>
              </a:p>
            </p:txBody>
          </p:sp>
          <p:sp>
            <p:nvSpPr>
              <p:cNvPr id="21756" name="Rectangle 615"/>
              <p:cNvSpPr>
                <a:spLocks noChangeArrowheads="1"/>
              </p:cNvSpPr>
              <p:nvPr/>
            </p:nvSpPr>
            <p:spPr bwMode="auto">
              <a:xfrm>
                <a:off x="4716" y="2914"/>
                <a:ext cx="238" cy="300"/>
              </a:xfrm>
              <a:prstGeom prst="rect">
                <a:avLst/>
              </a:prstGeom>
              <a:gradFill rotWithShape="1">
                <a:gsLst>
                  <a:gs pos="0">
                    <a:srgbClr val="7F7F7F"/>
                  </a:gs>
                  <a:gs pos="100000">
                    <a:srgbClr val="3B3B3B"/>
                  </a:gs>
                </a:gsLst>
                <a:lin ang="5400000" scaled="1"/>
              </a:gradFill>
              <a:ln w="9525">
                <a:miter lim="800000"/>
                <a:headEnd/>
                <a:tailEnd/>
              </a:ln>
              <a:scene3d>
                <a:camera prst="legacyObliqueTopRight"/>
                <a:lightRig rig="legacyFlat3" dir="b"/>
              </a:scene3d>
              <a:sp3d extrusionH="163500" prstMaterial="legacyPlastic">
                <a:bevelT w="13500" h="13500" prst="angle"/>
                <a:bevelB w="13500" h="13500" prst="angle"/>
                <a:extrusionClr>
                  <a:schemeClr val="bg2"/>
                </a:extrusionClr>
              </a:sp3d>
            </p:spPr>
            <p:txBody>
              <a:bodyPr lIns="0" tIns="0" rIns="0" bIns="0" anchor="ctr">
                <a:spAutoFit/>
                <a:flatTx/>
              </a:bodyPr>
              <a:lstStyle/>
              <a:p>
                <a:endParaRPr lang="en-GB"/>
              </a:p>
            </p:txBody>
          </p:sp>
        </p:grpSp>
      </p:grpSp>
      <p:grpSp>
        <p:nvGrpSpPr>
          <p:cNvPr id="21513" name="Group 132"/>
          <p:cNvGrpSpPr>
            <a:grpSpLocks/>
          </p:cNvGrpSpPr>
          <p:nvPr/>
        </p:nvGrpSpPr>
        <p:grpSpPr bwMode="auto">
          <a:xfrm>
            <a:off x="7105650" y="2501900"/>
            <a:ext cx="504825" cy="711200"/>
            <a:chOff x="2093" y="1211"/>
            <a:chExt cx="436" cy="727"/>
          </a:xfrm>
        </p:grpSpPr>
        <p:sp>
          <p:nvSpPr>
            <p:cNvPr id="21703" name="Rectangle 133"/>
            <p:cNvSpPr>
              <a:spLocks noChangeArrowheads="1"/>
            </p:cNvSpPr>
            <p:nvPr/>
          </p:nvSpPr>
          <p:spPr bwMode="auto">
            <a:xfrm>
              <a:off x="2159" y="1688"/>
              <a:ext cx="156" cy="250"/>
            </a:xfrm>
            <a:prstGeom prst="rect">
              <a:avLst/>
            </a:prstGeom>
            <a:noFill/>
            <a:ln w="9525">
              <a:noFill/>
              <a:miter lim="800000"/>
              <a:headEnd/>
              <a:tailEnd/>
            </a:ln>
          </p:spPr>
          <p:txBody>
            <a:bodyPr wrap="none" lIns="90000" tIns="46800" rIns="90000" bIns="46800">
              <a:spAutoFit/>
            </a:bodyPr>
            <a:lstStyle/>
            <a:p>
              <a:pPr algn="ctr" eaLnBrk="0" hangingPunct="0"/>
              <a:endParaRPr lang="en-GB" sz="1000" b="1"/>
            </a:p>
          </p:txBody>
        </p:sp>
        <p:grpSp>
          <p:nvGrpSpPr>
            <p:cNvPr id="21704" name="Group 134"/>
            <p:cNvGrpSpPr>
              <a:grpSpLocks/>
            </p:cNvGrpSpPr>
            <p:nvPr/>
          </p:nvGrpSpPr>
          <p:grpSpPr bwMode="auto">
            <a:xfrm>
              <a:off x="2093" y="1211"/>
              <a:ext cx="436" cy="603"/>
              <a:chOff x="1926" y="2815"/>
              <a:chExt cx="783" cy="1071"/>
            </a:xfrm>
          </p:grpSpPr>
          <p:grpSp>
            <p:nvGrpSpPr>
              <p:cNvPr id="21705" name="Group 135"/>
              <p:cNvGrpSpPr>
                <a:grpSpLocks/>
              </p:cNvGrpSpPr>
              <p:nvPr/>
            </p:nvGrpSpPr>
            <p:grpSpPr bwMode="auto">
              <a:xfrm>
                <a:off x="1926" y="3183"/>
                <a:ext cx="359" cy="700"/>
                <a:chOff x="4117" y="1458"/>
                <a:chExt cx="544" cy="1079"/>
              </a:xfrm>
            </p:grpSpPr>
            <p:sp>
              <p:nvSpPr>
                <p:cNvPr id="21732" name="Rectangle 136"/>
                <p:cNvSpPr>
                  <a:spLocks noChangeArrowheads="1"/>
                </p:cNvSpPr>
                <p:nvPr/>
              </p:nvSpPr>
              <p:spPr bwMode="auto">
                <a:xfrm>
                  <a:off x="4300" y="2004"/>
                  <a:ext cx="120" cy="40"/>
                </a:xfrm>
                <a:prstGeom prst="rect">
                  <a:avLst/>
                </a:prstGeom>
                <a:gradFill rotWithShape="1">
                  <a:gsLst>
                    <a:gs pos="0">
                      <a:srgbClr val="666666"/>
                    </a:gs>
                    <a:gs pos="100000">
                      <a:srgbClr val="DDDDDD"/>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733" name="Rectangle 137"/>
                <p:cNvSpPr>
                  <a:spLocks noChangeArrowheads="1"/>
                </p:cNvSpPr>
                <p:nvPr/>
              </p:nvSpPr>
              <p:spPr bwMode="auto">
                <a:xfrm>
                  <a:off x="4179" y="1707"/>
                  <a:ext cx="361" cy="297"/>
                </a:xfrm>
                <a:prstGeom prst="rect">
                  <a:avLst/>
                </a:prstGeom>
                <a:gradFill rotWithShape="1">
                  <a:gsLst>
                    <a:gs pos="0">
                      <a:srgbClr val="DDDDDD"/>
                    </a:gs>
                    <a:gs pos="100000">
                      <a:srgbClr val="666666"/>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734" name="Rectangle 138"/>
                <p:cNvSpPr>
                  <a:spLocks noChangeArrowheads="1"/>
                </p:cNvSpPr>
                <p:nvPr/>
              </p:nvSpPr>
              <p:spPr bwMode="auto">
                <a:xfrm>
                  <a:off x="4199" y="1458"/>
                  <a:ext cx="320" cy="786"/>
                </a:xfrm>
                <a:prstGeom prst="rect">
                  <a:avLst/>
                </a:prstGeom>
                <a:gradFill rotWithShape="0">
                  <a:gsLst>
                    <a:gs pos="0">
                      <a:srgbClr val="89919D"/>
                    </a:gs>
                    <a:gs pos="100000">
                      <a:srgbClr val="CDD9EC"/>
                    </a:gs>
                  </a:gsLst>
                  <a:lin ang="5400000" scaled="1"/>
                </a:gradFill>
                <a:ln w="6350">
                  <a:solidFill>
                    <a:srgbClr val="000000"/>
                  </a:solidFill>
                  <a:miter lim="800000"/>
                  <a:headEnd/>
                  <a:tailEnd/>
                </a:ln>
              </p:spPr>
              <p:txBody>
                <a:bodyPr lIns="0" tIns="0" rIns="0" bIns="0" anchor="ctr">
                  <a:spAutoFit/>
                </a:bodyPr>
                <a:lstStyle/>
                <a:p>
                  <a:endParaRPr lang="en-GB"/>
                </a:p>
              </p:txBody>
            </p:sp>
            <p:sp>
              <p:nvSpPr>
                <p:cNvPr id="21735" name="Rectangle 139"/>
                <p:cNvSpPr>
                  <a:spLocks noChangeArrowheads="1"/>
                </p:cNvSpPr>
                <p:nvPr/>
              </p:nvSpPr>
              <p:spPr bwMode="auto">
                <a:xfrm>
                  <a:off x="4117" y="1724"/>
                  <a:ext cx="369" cy="795"/>
                </a:xfrm>
                <a:prstGeom prst="rect">
                  <a:avLst/>
                </a:prstGeom>
                <a:gradFill rotWithShape="0">
                  <a:gsLst>
                    <a:gs pos="0">
                      <a:srgbClr val="EAEAEA"/>
                    </a:gs>
                    <a:gs pos="100000">
                      <a:srgbClr val="9C9C9C"/>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736" name="Line 140"/>
                <p:cNvSpPr>
                  <a:spLocks noChangeShapeType="1"/>
                </p:cNvSpPr>
                <p:nvPr/>
              </p:nvSpPr>
              <p:spPr bwMode="auto">
                <a:xfrm>
                  <a:off x="4144" y="2090"/>
                  <a:ext cx="358" cy="1"/>
                </a:xfrm>
                <a:prstGeom prst="line">
                  <a:avLst/>
                </a:prstGeom>
                <a:noFill/>
                <a:ln w="6350">
                  <a:solidFill>
                    <a:srgbClr val="5F5F5F"/>
                  </a:solidFill>
                  <a:round/>
                  <a:headEnd/>
                  <a:tailEnd/>
                </a:ln>
              </p:spPr>
              <p:txBody>
                <a:bodyPr/>
                <a:lstStyle/>
                <a:p>
                  <a:endParaRPr lang="en-US"/>
                </a:p>
              </p:txBody>
            </p:sp>
            <p:sp>
              <p:nvSpPr>
                <p:cNvPr id="21737" name="Rectangle 141"/>
                <p:cNvSpPr>
                  <a:spLocks noChangeArrowheads="1"/>
                </p:cNvSpPr>
                <p:nvPr/>
              </p:nvSpPr>
              <p:spPr bwMode="auto">
                <a:xfrm>
                  <a:off x="4545" y="1525"/>
                  <a:ext cx="116" cy="794"/>
                </a:xfrm>
                <a:prstGeom prst="rect">
                  <a:avLst/>
                </a:prstGeom>
                <a:gradFill rotWithShape="0">
                  <a:gsLst>
                    <a:gs pos="0">
                      <a:srgbClr val="939393"/>
                    </a:gs>
                    <a:gs pos="100000">
                      <a:srgbClr val="DDDDDD"/>
                    </a:gs>
                  </a:gsLst>
                  <a:lin ang="5400000" scaled="1"/>
                </a:gradFill>
                <a:ln w="9525">
                  <a:miter lim="800000"/>
                  <a:headEnd/>
                  <a:tailEnd/>
                </a:ln>
                <a:scene3d>
                  <a:camera prst="legacyObliqueTopRight"/>
                  <a:lightRig rig="legacyFlat3" dir="b"/>
                </a:scene3d>
                <a:sp3d extrusionH="61900" prstMaterial="legacyMatte">
                  <a:bevelT w="13500" h="13500" prst="angle"/>
                  <a:bevelB w="13500" h="13500" prst="angle"/>
                  <a:extrusionClr>
                    <a:srgbClr val="DDDDDD"/>
                  </a:extrusionClr>
                </a:sp3d>
              </p:spPr>
              <p:txBody>
                <a:bodyPr lIns="0" tIns="0" rIns="0" bIns="0" anchor="ctr">
                  <a:spAutoFit/>
                  <a:flatTx/>
                </a:bodyPr>
                <a:lstStyle/>
                <a:p>
                  <a:endParaRPr lang="en-GB"/>
                </a:p>
              </p:txBody>
            </p:sp>
            <p:sp>
              <p:nvSpPr>
                <p:cNvPr id="21738" name="Line 142"/>
                <p:cNvSpPr>
                  <a:spLocks noChangeShapeType="1"/>
                </p:cNvSpPr>
                <p:nvPr/>
              </p:nvSpPr>
              <p:spPr bwMode="auto">
                <a:xfrm>
                  <a:off x="4176" y="2056"/>
                  <a:ext cx="358" cy="1"/>
                </a:xfrm>
                <a:prstGeom prst="line">
                  <a:avLst/>
                </a:prstGeom>
                <a:noFill/>
                <a:ln w="6350">
                  <a:solidFill>
                    <a:srgbClr val="5F5F5F"/>
                  </a:solidFill>
                  <a:round/>
                  <a:headEnd/>
                  <a:tailEnd/>
                </a:ln>
              </p:spPr>
              <p:txBody>
                <a:bodyPr/>
                <a:lstStyle/>
                <a:p>
                  <a:endParaRPr lang="en-US"/>
                </a:p>
              </p:txBody>
            </p:sp>
            <p:sp>
              <p:nvSpPr>
                <p:cNvPr id="21739" name="Line 143"/>
                <p:cNvSpPr>
                  <a:spLocks noChangeShapeType="1"/>
                </p:cNvSpPr>
                <p:nvPr/>
              </p:nvSpPr>
              <p:spPr bwMode="auto">
                <a:xfrm>
                  <a:off x="4162" y="2072"/>
                  <a:ext cx="358" cy="1"/>
                </a:xfrm>
                <a:prstGeom prst="line">
                  <a:avLst/>
                </a:prstGeom>
                <a:noFill/>
                <a:ln w="6350">
                  <a:solidFill>
                    <a:srgbClr val="5F5F5F"/>
                  </a:solidFill>
                  <a:round/>
                  <a:headEnd/>
                  <a:tailEnd/>
                </a:ln>
              </p:spPr>
              <p:txBody>
                <a:bodyPr/>
                <a:lstStyle/>
                <a:p>
                  <a:endParaRPr lang="en-US"/>
                </a:p>
              </p:txBody>
            </p:sp>
            <p:sp>
              <p:nvSpPr>
                <p:cNvPr id="21740" name="Rectangle 144"/>
                <p:cNvSpPr>
                  <a:spLocks noChangeArrowheads="1"/>
                </p:cNvSpPr>
                <p:nvPr/>
              </p:nvSpPr>
              <p:spPr bwMode="auto">
                <a:xfrm>
                  <a:off x="4575" y="1640"/>
                  <a:ext cx="56" cy="786"/>
                </a:xfrm>
                <a:prstGeom prst="rect">
                  <a:avLst/>
                </a:prstGeom>
                <a:gradFill rotWithShape="0">
                  <a:gsLst>
                    <a:gs pos="0">
                      <a:srgbClr val="9C9C9C"/>
                    </a:gs>
                    <a:gs pos="100000">
                      <a:srgbClr val="EAEAEA"/>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741" name="Rectangle 145"/>
                <p:cNvSpPr>
                  <a:spLocks noChangeArrowheads="1"/>
                </p:cNvSpPr>
                <p:nvPr/>
              </p:nvSpPr>
              <p:spPr bwMode="auto">
                <a:xfrm>
                  <a:off x="4572" y="1458"/>
                  <a:ext cx="55" cy="786"/>
                </a:xfrm>
                <a:prstGeom prst="rect">
                  <a:avLst/>
                </a:prstGeom>
                <a:gradFill rotWithShape="0">
                  <a:gsLst>
                    <a:gs pos="0">
                      <a:srgbClr val="EAEAEA"/>
                    </a:gs>
                    <a:gs pos="100000">
                      <a:srgbClr val="9C9C9C"/>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742" name="AutoShape 146"/>
                <p:cNvSpPr>
                  <a:spLocks noChangeArrowheads="1"/>
                </p:cNvSpPr>
                <p:nvPr/>
              </p:nvSpPr>
              <p:spPr bwMode="auto">
                <a:xfrm rot="-5400000">
                  <a:off x="3836" y="1938"/>
                  <a:ext cx="928" cy="269"/>
                </a:xfrm>
                <a:prstGeom prst="flowChartDelay">
                  <a:avLst/>
                </a:prstGeom>
                <a:gradFill rotWithShape="1">
                  <a:gsLst>
                    <a:gs pos="0">
                      <a:schemeClr val="tx1"/>
                    </a:gs>
                    <a:gs pos="100000">
                      <a:srgbClr val="434343"/>
                    </a:gs>
                  </a:gsLst>
                  <a:lin ang="2700000" scaled="1"/>
                </a:gradFill>
                <a:ln w="9525">
                  <a:miter lim="800000"/>
                  <a:headEnd/>
                  <a:tailEnd/>
                </a:ln>
                <a:scene3d>
                  <a:camera prst="legacyObliqueTopRight"/>
                  <a:lightRig rig="legacyFlat3" dir="b"/>
                </a:scene3d>
                <a:sp3d extrusionH="23800" prstMaterial="legacyMatte">
                  <a:bevelT w="13500" h="13500" prst="angle"/>
                  <a:bevelB w="13500" h="13500" prst="angle"/>
                  <a:extrusionClr>
                    <a:schemeClr val="tx1"/>
                  </a:extrusionClr>
                </a:sp3d>
              </p:spPr>
              <p:txBody>
                <a:bodyPr vert="eaVert" lIns="0" tIns="0" rIns="0" bIns="0" anchor="ctr">
                  <a:spAutoFit/>
                  <a:flatTx/>
                </a:bodyPr>
                <a:lstStyle/>
                <a:p>
                  <a:endParaRPr lang="en-US"/>
                </a:p>
              </p:txBody>
            </p:sp>
            <p:sp>
              <p:nvSpPr>
                <p:cNvPr id="133" name="Freeform 147"/>
                <p:cNvSpPr>
                  <a:spLocks/>
                </p:cNvSpPr>
                <p:nvPr/>
              </p:nvSpPr>
              <p:spPr bwMode="auto">
                <a:xfrm>
                  <a:off x="4229" y="1873"/>
                  <a:ext cx="164" cy="173"/>
                </a:xfrm>
                <a:custGeom>
                  <a:avLst/>
                  <a:gdLst/>
                  <a:ahLst/>
                  <a:cxnLst>
                    <a:cxn ang="0">
                      <a:pos x="0" y="42"/>
                    </a:cxn>
                    <a:cxn ang="0">
                      <a:pos x="0" y="42"/>
                    </a:cxn>
                    <a:cxn ang="0">
                      <a:pos x="0" y="34"/>
                    </a:cxn>
                    <a:cxn ang="0">
                      <a:pos x="2" y="26"/>
                    </a:cxn>
                    <a:cxn ang="0">
                      <a:pos x="6" y="18"/>
                    </a:cxn>
                    <a:cxn ang="0">
                      <a:pos x="12" y="12"/>
                    </a:cxn>
                    <a:cxn ang="0">
                      <a:pos x="18" y="8"/>
                    </a:cxn>
                    <a:cxn ang="0">
                      <a:pos x="24" y="4"/>
                    </a:cxn>
                    <a:cxn ang="0">
                      <a:pos x="32" y="2"/>
                    </a:cxn>
                    <a:cxn ang="0">
                      <a:pos x="42" y="0"/>
                    </a:cxn>
                    <a:cxn ang="0">
                      <a:pos x="42" y="0"/>
                    </a:cxn>
                    <a:cxn ang="0">
                      <a:pos x="50" y="2"/>
                    </a:cxn>
                    <a:cxn ang="0">
                      <a:pos x="58" y="4"/>
                    </a:cxn>
                    <a:cxn ang="0">
                      <a:pos x="64" y="8"/>
                    </a:cxn>
                    <a:cxn ang="0">
                      <a:pos x="70" y="12"/>
                    </a:cxn>
                    <a:cxn ang="0">
                      <a:pos x="76" y="18"/>
                    </a:cxn>
                    <a:cxn ang="0">
                      <a:pos x="80" y="26"/>
                    </a:cxn>
                    <a:cxn ang="0">
                      <a:pos x="82" y="34"/>
                    </a:cxn>
                    <a:cxn ang="0">
                      <a:pos x="82" y="42"/>
                    </a:cxn>
                    <a:cxn ang="0">
                      <a:pos x="82" y="42"/>
                    </a:cxn>
                    <a:cxn ang="0">
                      <a:pos x="82" y="50"/>
                    </a:cxn>
                    <a:cxn ang="0">
                      <a:pos x="80" y="58"/>
                    </a:cxn>
                    <a:cxn ang="0">
                      <a:pos x="76" y="64"/>
                    </a:cxn>
                    <a:cxn ang="0">
                      <a:pos x="70" y="70"/>
                    </a:cxn>
                    <a:cxn ang="0">
                      <a:pos x="64" y="76"/>
                    </a:cxn>
                    <a:cxn ang="0">
                      <a:pos x="58" y="80"/>
                    </a:cxn>
                    <a:cxn ang="0">
                      <a:pos x="50" y="82"/>
                    </a:cxn>
                    <a:cxn ang="0">
                      <a:pos x="42" y="84"/>
                    </a:cxn>
                    <a:cxn ang="0">
                      <a:pos x="42" y="84"/>
                    </a:cxn>
                    <a:cxn ang="0">
                      <a:pos x="32" y="82"/>
                    </a:cxn>
                    <a:cxn ang="0">
                      <a:pos x="24" y="80"/>
                    </a:cxn>
                    <a:cxn ang="0">
                      <a:pos x="18" y="76"/>
                    </a:cxn>
                    <a:cxn ang="0">
                      <a:pos x="12" y="70"/>
                    </a:cxn>
                    <a:cxn ang="0">
                      <a:pos x="6" y="64"/>
                    </a:cxn>
                    <a:cxn ang="0">
                      <a:pos x="2" y="58"/>
                    </a:cxn>
                    <a:cxn ang="0">
                      <a:pos x="0" y="50"/>
                    </a:cxn>
                    <a:cxn ang="0">
                      <a:pos x="0" y="42"/>
                    </a:cxn>
                    <a:cxn ang="0">
                      <a:pos x="0" y="42"/>
                    </a:cxn>
                  </a:cxnLst>
                  <a:rect l="0" t="0" r="r" b="b"/>
                  <a:pathLst>
                    <a:path w="82" h="84">
                      <a:moveTo>
                        <a:pt x="0" y="42"/>
                      </a:moveTo>
                      <a:lnTo>
                        <a:pt x="0" y="42"/>
                      </a:lnTo>
                      <a:lnTo>
                        <a:pt x="0" y="34"/>
                      </a:lnTo>
                      <a:lnTo>
                        <a:pt x="2" y="26"/>
                      </a:lnTo>
                      <a:lnTo>
                        <a:pt x="6" y="18"/>
                      </a:lnTo>
                      <a:lnTo>
                        <a:pt x="12" y="12"/>
                      </a:lnTo>
                      <a:lnTo>
                        <a:pt x="18" y="8"/>
                      </a:lnTo>
                      <a:lnTo>
                        <a:pt x="24" y="4"/>
                      </a:lnTo>
                      <a:lnTo>
                        <a:pt x="32" y="2"/>
                      </a:lnTo>
                      <a:lnTo>
                        <a:pt x="42" y="0"/>
                      </a:lnTo>
                      <a:lnTo>
                        <a:pt x="42" y="0"/>
                      </a:lnTo>
                      <a:lnTo>
                        <a:pt x="50" y="2"/>
                      </a:lnTo>
                      <a:lnTo>
                        <a:pt x="58" y="4"/>
                      </a:lnTo>
                      <a:lnTo>
                        <a:pt x="64" y="8"/>
                      </a:lnTo>
                      <a:lnTo>
                        <a:pt x="70" y="12"/>
                      </a:lnTo>
                      <a:lnTo>
                        <a:pt x="76" y="18"/>
                      </a:lnTo>
                      <a:lnTo>
                        <a:pt x="80" y="26"/>
                      </a:lnTo>
                      <a:lnTo>
                        <a:pt x="82" y="34"/>
                      </a:lnTo>
                      <a:lnTo>
                        <a:pt x="82" y="42"/>
                      </a:lnTo>
                      <a:lnTo>
                        <a:pt x="82" y="42"/>
                      </a:lnTo>
                      <a:lnTo>
                        <a:pt x="82" y="50"/>
                      </a:lnTo>
                      <a:lnTo>
                        <a:pt x="80" y="58"/>
                      </a:lnTo>
                      <a:lnTo>
                        <a:pt x="76" y="64"/>
                      </a:lnTo>
                      <a:lnTo>
                        <a:pt x="70" y="70"/>
                      </a:lnTo>
                      <a:lnTo>
                        <a:pt x="64" y="76"/>
                      </a:lnTo>
                      <a:lnTo>
                        <a:pt x="58" y="80"/>
                      </a:lnTo>
                      <a:lnTo>
                        <a:pt x="50" y="82"/>
                      </a:lnTo>
                      <a:lnTo>
                        <a:pt x="42" y="84"/>
                      </a:lnTo>
                      <a:lnTo>
                        <a:pt x="42" y="84"/>
                      </a:lnTo>
                      <a:lnTo>
                        <a:pt x="32" y="82"/>
                      </a:lnTo>
                      <a:lnTo>
                        <a:pt x="24" y="80"/>
                      </a:lnTo>
                      <a:lnTo>
                        <a:pt x="18" y="76"/>
                      </a:lnTo>
                      <a:lnTo>
                        <a:pt x="12" y="70"/>
                      </a:lnTo>
                      <a:lnTo>
                        <a:pt x="6" y="64"/>
                      </a:lnTo>
                      <a:lnTo>
                        <a:pt x="2" y="58"/>
                      </a:lnTo>
                      <a:lnTo>
                        <a:pt x="0" y="50"/>
                      </a:lnTo>
                      <a:lnTo>
                        <a:pt x="0" y="42"/>
                      </a:lnTo>
                      <a:lnTo>
                        <a:pt x="0" y="42"/>
                      </a:lnTo>
                      <a:close/>
                    </a:path>
                  </a:pathLst>
                </a:custGeom>
                <a:gradFill rotWithShape="1">
                  <a:gsLst>
                    <a:gs pos="0">
                      <a:schemeClr val="tx1">
                        <a:gamma/>
                        <a:tint val="67451"/>
                        <a:invGamma/>
                      </a:schemeClr>
                    </a:gs>
                    <a:gs pos="100000">
                      <a:schemeClr val="tx1"/>
                    </a:gs>
                  </a:gsLst>
                  <a:lin ang="2700000" scaled="1"/>
                </a:gradFill>
                <a:ln w="12700">
                  <a:noFill/>
                  <a:round/>
                  <a:headEnd/>
                  <a:tailEnd/>
                </a:ln>
                <a:effectLst/>
              </p:spPr>
              <p:txBody>
                <a:bodyPr/>
                <a:lstStyle/>
                <a:p>
                  <a:pPr>
                    <a:defRPr/>
                  </a:pPr>
                  <a:endParaRPr lang="en-US">
                    <a:latin typeface="Arial" pitchFamily="34" charset="0"/>
                  </a:endParaRPr>
                </a:p>
              </p:txBody>
            </p:sp>
          </p:grpSp>
          <p:grpSp>
            <p:nvGrpSpPr>
              <p:cNvPr id="21706" name="Group 148"/>
              <p:cNvGrpSpPr>
                <a:grpSpLocks/>
              </p:cNvGrpSpPr>
              <p:nvPr/>
            </p:nvGrpSpPr>
            <p:grpSpPr bwMode="auto">
              <a:xfrm>
                <a:off x="2150" y="2815"/>
                <a:ext cx="360" cy="702"/>
                <a:chOff x="4118" y="1459"/>
                <a:chExt cx="545" cy="1080"/>
              </a:xfrm>
            </p:grpSpPr>
            <p:sp>
              <p:nvSpPr>
                <p:cNvPr id="21720" name="Rectangle 149"/>
                <p:cNvSpPr>
                  <a:spLocks noChangeArrowheads="1"/>
                </p:cNvSpPr>
                <p:nvPr/>
              </p:nvSpPr>
              <p:spPr bwMode="auto">
                <a:xfrm>
                  <a:off x="4300" y="2004"/>
                  <a:ext cx="120" cy="40"/>
                </a:xfrm>
                <a:prstGeom prst="rect">
                  <a:avLst/>
                </a:prstGeom>
                <a:gradFill rotWithShape="1">
                  <a:gsLst>
                    <a:gs pos="0">
                      <a:srgbClr val="666666"/>
                    </a:gs>
                    <a:gs pos="100000">
                      <a:srgbClr val="DDDDDD"/>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721" name="Rectangle 150"/>
                <p:cNvSpPr>
                  <a:spLocks noChangeArrowheads="1"/>
                </p:cNvSpPr>
                <p:nvPr/>
              </p:nvSpPr>
              <p:spPr bwMode="auto">
                <a:xfrm>
                  <a:off x="4179" y="1707"/>
                  <a:ext cx="361" cy="297"/>
                </a:xfrm>
                <a:prstGeom prst="rect">
                  <a:avLst/>
                </a:prstGeom>
                <a:gradFill rotWithShape="1">
                  <a:gsLst>
                    <a:gs pos="0">
                      <a:srgbClr val="DDDDDD"/>
                    </a:gs>
                    <a:gs pos="100000">
                      <a:srgbClr val="666666"/>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722" name="Rectangle 151"/>
                <p:cNvSpPr>
                  <a:spLocks noChangeArrowheads="1"/>
                </p:cNvSpPr>
                <p:nvPr/>
              </p:nvSpPr>
              <p:spPr bwMode="auto">
                <a:xfrm>
                  <a:off x="4196" y="1459"/>
                  <a:ext cx="321" cy="783"/>
                </a:xfrm>
                <a:prstGeom prst="rect">
                  <a:avLst/>
                </a:prstGeom>
                <a:gradFill rotWithShape="0">
                  <a:gsLst>
                    <a:gs pos="0">
                      <a:srgbClr val="89919D"/>
                    </a:gs>
                    <a:gs pos="100000">
                      <a:srgbClr val="CDD9EC"/>
                    </a:gs>
                  </a:gsLst>
                  <a:lin ang="5400000" scaled="1"/>
                </a:gradFill>
                <a:ln w="6350">
                  <a:solidFill>
                    <a:srgbClr val="000000"/>
                  </a:solidFill>
                  <a:miter lim="800000"/>
                  <a:headEnd/>
                  <a:tailEnd/>
                </a:ln>
              </p:spPr>
              <p:txBody>
                <a:bodyPr lIns="0" tIns="0" rIns="0" bIns="0" anchor="ctr">
                  <a:spAutoFit/>
                </a:bodyPr>
                <a:lstStyle/>
                <a:p>
                  <a:endParaRPr lang="en-GB"/>
                </a:p>
              </p:txBody>
            </p:sp>
            <p:sp>
              <p:nvSpPr>
                <p:cNvPr id="21723" name="Rectangle 152"/>
                <p:cNvSpPr>
                  <a:spLocks noChangeArrowheads="1"/>
                </p:cNvSpPr>
                <p:nvPr/>
              </p:nvSpPr>
              <p:spPr bwMode="auto">
                <a:xfrm>
                  <a:off x="4118" y="1729"/>
                  <a:ext cx="370" cy="792"/>
                </a:xfrm>
                <a:prstGeom prst="rect">
                  <a:avLst/>
                </a:prstGeom>
                <a:gradFill rotWithShape="0">
                  <a:gsLst>
                    <a:gs pos="0">
                      <a:srgbClr val="EAEAEA"/>
                    </a:gs>
                    <a:gs pos="100000">
                      <a:srgbClr val="9C9C9C"/>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724" name="Line 153"/>
                <p:cNvSpPr>
                  <a:spLocks noChangeShapeType="1"/>
                </p:cNvSpPr>
                <p:nvPr/>
              </p:nvSpPr>
              <p:spPr bwMode="auto">
                <a:xfrm>
                  <a:off x="4144" y="2090"/>
                  <a:ext cx="358" cy="1"/>
                </a:xfrm>
                <a:prstGeom prst="line">
                  <a:avLst/>
                </a:prstGeom>
                <a:noFill/>
                <a:ln w="6350">
                  <a:solidFill>
                    <a:srgbClr val="5F5F5F"/>
                  </a:solidFill>
                  <a:round/>
                  <a:headEnd/>
                  <a:tailEnd/>
                </a:ln>
              </p:spPr>
              <p:txBody>
                <a:bodyPr/>
                <a:lstStyle/>
                <a:p>
                  <a:endParaRPr lang="en-US"/>
                </a:p>
              </p:txBody>
            </p:sp>
            <p:sp>
              <p:nvSpPr>
                <p:cNvPr id="21725" name="Rectangle 154"/>
                <p:cNvSpPr>
                  <a:spLocks noChangeArrowheads="1"/>
                </p:cNvSpPr>
                <p:nvPr/>
              </p:nvSpPr>
              <p:spPr bwMode="auto">
                <a:xfrm>
                  <a:off x="4547" y="1530"/>
                  <a:ext cx="116" cy="792"/>
                </a:xfrm>
                <a:prstGeom prst="rect">
                  <a:avLst/>
                </a:prstGeom>
                <a:gradFill rotWithShape="0">
                  <a:gsLst>
                    <a:gs pos="0">
                      <a:srgbClr val="939393"/>
                    </a:gs>
                    <a:gs pos="100000">
                      <a:srgbClr val="DDDDDD"/>
                    </a:gs>
                  </a:gsLst>
                  <a:lin ang="5400000" scaled="1"/>
                </a:gradFill>
                <a:ln w="9525">
                  <a:miter lim="800000"/>
                  <a:headEnd/>
                  <a:tailEnd/>
                </a:ln>
                <a:scene3d>
                  <a:camera prst="legacyObliqueTopRight"/>
                  <a:lightRig rig="legacyFlat3" dir="b"/>
                </a:scene3d>
                <a:sp3d extrusionH="61900" prstMaterial="legacyMatte">
                  <a:bevelT w="13500" h="13500" prst="angle"/>
                  <a:bevelB w="13500" h="13500" prst="angle"/>
                  <a:extrusionClr>
                    <a:srgbClr val="DDDDDD"/>
                  </a:extrusionClr>
                </a:sp3d>
              </p:spPr>
              <p:txBody>
                <a:bodyPr lIns="0" tIns="0" rIns="0" bIns="0" anchor="ctr">
                  <a:spAutoFit/>
                  <a:flatTx/>
                </a:bodyPr>
                <a:lstStyle/>
                <a:p>
                  <a:endParaRPr lang="en-GB"/>
                </a:p>
              </p:txBody>
            </p:sp>
            <p:sp>
              <p:nvSpPr>
                <p:cNvPr id="21726" name="Line 155"/>
                <p:cNvSpPr>
                  <a:spLocks noChangeShapeType="1"/>
                </p:cNvSpPr>
                <p:nvPr/>
              </p:nvSpPr>
              <p:spPr bwMode="auto">
                <a:xfrm>
                  <a:off x="4176" y="2056"/>
                  <a:ext cx="358" cy="1"/>
                </a:xfrm>
                <a:prstGeom prst="line">
                  <a:avLst/>
                </a:prstGeom>
                <a:noFill/>
                <a:ln w="6350">
                  <a:solidFill>
                    <a:srgbClr val="5F5F5F"/>
                  </a:solidFill>
                  <a:round/>
                  <a:headEnd/>
                  <a:tailEnd/>
                </a:ln>
              </p:spPr>
              <p:txBody>
                <a:bodyPr/>
                <a:lstStyle/>
                <a:p>
                  <a:endParaRPr lang="en-US"/>
                </a:p>
              </p:txBody>
            </p:sp>
            <p:sp>
              <p:nvSpPr>
                <p:cNvPr id="21727" name="Line 156"/>
                <p:cNvSpPr>
                  <a:spLocks noChangeShapeType="1"/>
                </p:cNvSpPr>
                <p:nvPr/>
              </p:nvSpPr>
              <p:spPr bwMode="auto">
                <a:xfrm>
                  <a:off x="4162" y="2072"/>
                  <a:ext cx="358" cy="1"/>
                </a:xfrm>
                <a:prstGeom prst="line">
                  <a:avLst/>
                </a:prstGeom>
                <a:noFill/>
                <a:ln w="6350">
                  <a:solidFill>
                    <a:srgbClr val="5F5F5F"/>
                  </a:solidFill>
                  <a:round/>
                  <a:headEnd/>
                  <a:tailEnd/>
                </a:ln>
              </p:spPr>
              <p:txBody>
                <a:bodyPr/>
                <a:lstStyle/>
                <a:p>
                  <a:endParaRPr lang="en-US"/>
                </a:p>
              </p:txBody>
            </p:sp>
            <p:sp>
              <p:nvSpPr>
                <p:cNvPr id="21728" name="Rectangle 157"/>
                <p:cNvSpPr>
                  <a:spLocks noChangeArrowheads="1"/>
                </p:cNvSpPr>
                <p:nvPr/>
              </p:nvSpPr>
              <p:spPr bwMode="auto">
                <a:xfrm>
                  <a:off x="4577" y="1640"/>
                  <a:ext cx="56" cy="784"/>
                </a:xfrm>
                <a:prstGeom prst="rect">
                  <a:avLst/>
                </a:prstGeom>
                <a:gradFill rotWithShape="0">
                  <a:gsLst>
                    <a:gs pos="0">
                      <a:srgbClr val="9C9C9C"/>
                    </a:gs>
                    <a:gs pos="100000">
                      <a:srgbClr val="EAEAEA"/>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729" name="Rectangle 158"/>
                <p:cNvSpPr>
                  <a:spLocks noChangeArrowheads="1"/>
                </p:cNvSpPr>
                <p:nvPr/>
              </p:nvSpPr>
              <p:spPr bwMode="auto">
                <a:xfrm>
                  <a:off x="4573" y="1459"/>
                  <a:ext cx="56" cy="783"/>
                </a:xfrm>
                <a:prstGeom prst="rect">
                  <a:avLst/>
                </a:prstGeom>
                <a:gradFill rotWithShape="0">
                  <a:gsLst>
                    <a:gs pos="0">
                      <a:srgbClr val="EAEAEA"/>
                    </a:gs>
                    <a:gs pos="100000">
                      <a:srgbClr val="9C9C9C"/>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730" name="AutoShape 159"/>
                <p:cNvSpPr>
                  <a:spLocks noChangeArrowheads="1"/>
                </p:cNvSpPr>
                <p:nvPr/>
              </p:nvSpPr>
              <p:spPr bwMode="auto">
                <a:xfrm rot="-5400000">
                  <a:off x="3840" y="1944"/>
                  <a:ext cx="925" cy="265"/>
                </a:xfrm>
                <a:prstGeom prst="flowChartDelay">
                  <a:avLst/>
                </a:prstGeom>
                <a:gradFill rotWithShape="1">
                  <a:gsLst>
                    <a:gs pos="0">
                      <a:schemeClr val="tx1"/>
                    </a:gs>
                    <a:gs pos="100000">
                      <a:srgbClr val="434343"/>
                    </a:gs>
                  </a:gsLst>
                  <a:lin ang="27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chemeClr val="tx1"/>
                  </a:extrusionClr>
                </a:sp3d>
              </p:spPr>
              <p:txBody>
                <a:bodyPr vert="eaVert" lIns="0" tIns="0" rIns="0" bIns="0" anchor="ctr">
                  <a:spAutoFit/>
                  <a:flatTx/>
                </a:bodyPr>
                <a:lstStyle/>
                <a:p>
                  <a:endParaRPr lang="en-US"/>
                </a:p>
              </p:txBody>
            </p:sp>
            <p:sp>
              <p:nvSpPr>
                <p:cNvPr id="121" name="Freeform 160"/>
                <p:cNvSpPr>
                  <a:spLocks/>
                </p:cNvSpPr>
                <p:nvPr/>
              </p:nvSpPr>
              <p:spPr bwMode="auto">
                <a:xfrm>
                  <a:off x="4230" y="1876"/>
                  <a:ext cx="164" cy="173"/>
                </a:xfrm>
                <a:custGeom>
                  <a:avLst/>
                  <a:gdLst/>
                  <a:ahLst/>
                  <a:cxnLst>
                    <a:cxn ang="0">
                      <a:pos x="0" y="42"/>
                    </a:cxn>
                    <a:cxn ang="0">
                      <a:pos x="0" y="42"/>
                    </a:cxn>
                    <a:cxn ang="0">
                      <a:pos x="0" y="34"/>
                    </a:cxn>
                    <a:cxn ang="0">
                      <a:pos x="2" y="26"/>
                    </a:cxn>
                    <a:cxn ang="0">
                      <a:pos x="6" y="18"/>
                    </a:cxn>
                    <a:cxn ang="0">
                      <a:pos x="12" y="12"/>
                    </a:cxn>
                    <a:cxn ang="0">
                      <a:pos x="18" y="8"/>
                    </a:cxn>
                    <a:cxn ang="0">
                      <a:pos x="24" y="4"/>
                    </a:cxn>
                    <a:cxn ang="0">
                      <a:pos x="32" y="2"/>
                    </a:cxn>
                    <a:cxn ang="0">
                      <a:pos x="42" y="0"/>
                    </a:cxn>
                    <a:cxn ang="0">
                      <a:pos x="42" y="0"/>
                    </a:cxn>
                    <a:cxn ang="0">
                      <a:pos x="50" y="2"/>
                    </a:cxn>
                    <a:cxn ang="0">
                      <a:pos x="58" y="4"/>
                    </a:cxn>
                    <a:cxn ang="0">
                      <a:pos x="64" y="8"/>
                    </a:cxn>
                    <a:cxn ang="0">
                      <a:pos x="70" y="12"/>
                    </a:cxn>
                    <a:cxn ang="0">
                      <a:pos x="76" y="18"/>
                    </a:cxn>
                    <a:cxn ang="0">
                      <a:pos x="80" y="26"/>
                    </a:cxn>
                    <a:cxn ang="0">
                      <a:pos x="82" y="34"/>
                    </a:cxn>
                    <a:cxn ang="0">
                      <a:pos x="82" y="42"/>
                    </a:cxn>
                    <a:cxn ang="0">
                      <a:pos x="82" y="42"/>
                    </a:cxn>
                    <a:cxn ang="0">
                      <a:pos x="82" y="50"/>
                    </a:cxn>
                    <a:cxn ang="0">
                      <a:pos x="80" y="58"/>
                    </a:cxn>
                    <a:cxn ang="0">
                      <a:pos x="76" y="64"/>
                    </a:cxn>
                    <a:cxn ang="0">
                      <a:pos x="70" y="70"/>
                    </a:cxn>
                    <a:cxn ang="0">
                      <a:pos x="64" y="76"/>
                    </a:cxn>
                    <a:cxn ang="0">
                      <a:pos x="58" y="80"/>
                    </a:cxn>
                    <a:cxn ang="0">
                      <a:pos x="50" y="82"/>
                    </a:cxn>
                    <a:cxn ang="0">
                      <a:pos x="42" y="84"/>
                    </a:cxn>
                    <a:cxn ang="0">
                      <a:pos x="42" y="84"/>
                    </a:cxn>
                    <a:cxn ang="0">
                      <a:pos x="32" y="82"/>
                    </a:cxn>
                    <a:cxn ang="0">
                      <a:pos x="24" y="80"/>
                    </a:cxn>
                    <a:cxn ang="0">
                      <a:pos x="18" y="76"/>
                    </a:cxn>
                    <a:cxn ang="0">
                      <a:pos x="12" y="70"/>
                    </a:cxn>
                    <a:cxn ang="0">
                      <a:pos x="6" y="64"/>
                    </a:cxn>
                    <a:cxn ang="0">
                      <a:pos x="2" y="58"/>
                    </a:cxn>
                    <a:cxn ang="0">
                      <a:pos x="0" y="50"/>
                    </a:cxn>
                    <a:cxn ang="0">
                      <a:pos x="0" y="42"/>
                    </a:cxn>
                    <a:cxn ang="0">
                      <a:pos x="0" y="42"/>
                    </a:cxn>
                  </a:cxnLst>
                  <a:rect l="0" t="0" r="r" b="b"/>
                  <a:pathLst>
                    <a:path w="82" h="84">
                      <a:moveTo>
                        <a:pt x="0" y="42"/>
                      </a:moveTo>
                      <a:lnTo>
                        <a:pt x="0" y="42"/>
                      </a:lnTo>
                      <a:lnTo>
                        <a:pt x="0" y="34"/>
                      </a:lnTo>
                      <a:lnTo>
                        <a:pt x="2" y="26"/>
                      </a:lnTo>
                      <a:lnTo>
                        <a:pt x="6" y="18"/>
                      </a:lnTo>
                      <a:lnTo>
                        <a:pt x="12" y="12"/>
                      </a:lnTo>
                      <a:lnTo>
                        <a:pt x="18" y="8"/>
                      </a:lnTo>
                      <a:lnTo>
                        <a:pt x="24" y="4"/>
                      </a:lnTo>
                      <a:lnTo>
                        <a:pt x="32" y="2"/>
                      </a:lnTo>
                      <a:lnTo>
                        <a:pt x="42" y="0"/>
                      </a:lnTo>
                      <a:lnTo>
                        <a:pt x="42" y="0"/>
                      </a:lnTo>
                      <a:lnTo>
                        <a:pt x="50" y="2"/>
                      </a:lnTo>
                      <a:lnTo>
                        <a:pt x="58" y="4"/>
                      </a:lnTo>
                      <a:lnTo>
                        <a:pt x="64" y="8"/>
                      </a:lnTo>
                      <a:lnTo>
                        <a:pt x="70" y="12"/>
                      </a:lnTo>
                      <a:lnTo>
                        <a:pt x="76" y="18"/>
                      </a:lnTo>
                      <a:lnTo>
                        <a:pt x="80" y="26"/>
                      </a:lnTo>
                      <a:lnTo>
                        <a:pt x="82" y="34"/>
                      </a:lnTo>
                      <a:lnTo>
                        <a:pt x="82" y="42"/>
                      </a:lnTo>
                      <a:lnTo>
                        <a:pt x="82" y="42"/>
                      </a:lnTo>
                      <a:lnTo>
                        <a:pt x="82" y="50"/>
                      </a:lnTo>
                      <a:lnTo>
                        <a:pt x="80" y="58"/>
                      </a:lnTo>
                      <a:lnTo>
                        <a:pt x="76" y="64"/>
                      </a:lnTo>
                      <a:lnTo>
                        <a:pt x="70" y="70"/>
                      </a:lnTo>
                      <a:lnTo>
                        <a:pt x="64" y="76"/>
                      </a:lnTo>
                      <a:lnTo>
                        <a:pt x="58" y="80"/>
                      </a:lnTo>
                      <a:lnTo>
                        <a:pt x="50" y="82"/>
                      </a:lnTo>
                      <a:lnTo>
                        <a:pt x="42" y="84"/>
                      </a:lnTo>
                      <a:lnTo>
                        <a:pt x="42" y="84"/>
                      </a:lnTo>
                      <a:lnTo>
                        <a:pt x="32" y="82"/>
                      </a:lnTo>
                      <a:lnTo>
                        <a:pt x="24" y="80"/>
                      </a:lnTo>
                      <a:lnTo>
                        <a:pt x="18" y="76"/>
                      </a:lnTo>
                      <a:lnTo>
                        <a:pt x="12" y="70"/>
                      </a:lnTo>
                      <a:lnTo>
                        <a:pt x="6" y="64"/>
                      </a:lnTo>
                      <a:lnTo>
                        <a:pt x="2" y="58"/>
                      </a:lnTo>
                      <a:lnTo>
                        <a:pt x="0" y="50"/>
                      </a:lnTo>
                      <a:lnTo>
                        <a:pt x="0" y="42"/>
                      </a:lnTo>
                      <a:lnTo>
                        <a:pt x="0" y="42"/>
                      </a:lnTo>
                      <a:close/>
                    </a:path>
                  </a:pathLst>
                </a:custGeom>
                <a:gradFill rotWithShape="1">
                  <a:gsLst>
                    <a:gs pos="0">
                      <a:schemeClr val="tx1">
                        <a:gamma/>
                        <a:tint val="67451"/>
                        <a:invGamma/>
                      </a:schemeClr>
                    </a:gs>
                    <a:gs pos="100000">
                      <a:schemeClr val="tx1"/>
                    </a:gs>
                  </a:gsLst>
                  <a:lin ang="2700000" scaled="1"/>
                </a:gradFill>
                <a:ln w="12700">
                  <a:noFill/>
                  <a:round/>
                  <a:headEnd/>
                  <a:tailEnd/>
                </a:ln>
                <a:effectLst/>
              </p:spPr>
              <p:txBody>
                <a:bodyPr/>
                <a:lstStyle/>
                <a:p>
                  <a:pPr>
                    <a:defRPr/>
                  </a:pPr>
                  <a:endParaRPr lang="en-US">
                    <a:latin typeface="Arial" pitchFamily="34" charset="0"/>
                  </a:endParaRPr>
                </a:p>
              </p:txBody>
            </p:sp>
          </p:grpSp>
          <p:grpSp>
            <p:nvGrpSpPr>
              <p:cNvPr id="21707" name="Group 161"/>
              <p:cNvGrpSpPr>
                <a:grpSpLocks/>
              </p:cNvGrpSpPr>
              <p:nvPr/>
            </p:nvGrpSpPr>
            <p:grpSpPr bwMode="auto">
              <a:xfrm>
                <a:off x="2350" y="3187"/>
                <a:ext cx="359" cy="699"/>
                <a:chOff x="4124" y="1463"/>
                <a:chExt cx="545" cy="1079"/>
              </a:xfrm>
            </p:grpSpPr>
            <p:sp>
              <p:nvSpPr>
                <p:cNvPr id="21708" name="Rectangle 162"/>
                <p:cNvSpPr>
                  <a:spLocks noChangeArrowheads="1"/>
                </p:cNvSpPr>
                <p:nvPr/>
              </p:nvSpPr>
              <p:spPr bwMode="auto">
                <a:xfrm>
                  <a:off x="4300" y="2004"/>
                  <a:ext cx="120" cy="40"/>
                </a:xfrm>
                <a:prstGeom prst="rect">
                  <a:avLst/>
                </a:prstGeom>
                <a:gradFill rotWithShape="1">
                  <a:gsLst>
                    <a:gs pos="0">
                      <a:srgbClr val="666666"/>
                    </a:gs>
                    <a:gs pos="100000">
                      <a:srgbClr val="DDDDDD"/>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709" name="Rectangle 163"/>
                <p:cNvSpPr>
                  <a:spLocks noChangeArrowheads="1"/>
                </p:cNvSpPr>
                <p:nvPr/>
              </p:nvSpPr>
              <p:spPr bwMode="auto">
                <a:xfrm>
                  <a:off x="4179" y="1707"/>
                  <a:ext cx="361" cy="297"/>
                </a:xfrm>
                <a:prstGeom prst="rect">
                  <a:avLst/>
                </a:prstGeom>
                <a:gradFill rotWithShape="1">
                  <a:gsLst>
                    <a:gs pos="0">
                      <a:srgbClr val="DDDDDD"/>
                    </a:gs>
                    <a:gs pos="100000">
                      <a:srgbClr val="666666"/>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710" name="Rectangle 164"/>
                <p:cNvSpPr>
                  <a:spLocks noChangeArrowheads="1"/>
                </p:cNvSpPr>
                <p:nvPr/>
              </p:nvSpPr>
              <p:spPr bwMode="auto">
                <a:xfrm>
                  <a:off x="4210" y="1463"/>
                  <a:ext cx="321" cy="786"/>
                </a:xfrm>
                <a:prstGeom prst="rect">
                  <a:avLst/>
                </a:prstGeom>
                <a:gradFill rotWithShape="0">
                  <a:gsLst>
                    <a:gs pos="0">
                      <a:srgbClr val="89919D"/>
                    </a:gs>
                    <a:gs pos="100000">
                      <a:srgbClr val="CDD9EC"/>
                    </a:gs>
                  </a:gsLst>
                  <a:lin ang="5400000" scaled="1"/>
                </a:gradFill>
                <a:ln w="6350">
                  <a:solidFill>
                    <a:srgbClr val="000000"/>
                  </a:solidFill>
                  <a:miter lim="800000"/>
                  <a:headEnd/>
                  <a:tailEnd/>
                </a:ln>
              </p:spPr>
              <p:txBody>
                <a:bodyPr lIns="0" tIns="0" rIns="0" bIns="0" anchor="ctr">
                  <a:spAutoFit/>
                </a:bodyPr>
                <a:lstStyle/>
                <a:p>
                  <a:endParaRPr lang="en-GB"/>
                </a:p>
              </p:txBody>
            </p:sp>
            <p:sp>
              <p:nvSpPr>
                <p:cNvPr id="21711" name="Rectangle 165"/>
                <p:cNvSpPr>
                  <a:spLocks noChangeArrowheads="1"/>
                </p:cNvSpPr>
                <p:nvPr/>
              </p:nvSpPr>
              <p:spPr bwMode="auto">
                <a:xfrm>
                  <a:off x="4124" y="1729"/>
                  <a:ext cx="370" cy="795"/>
                </a:xfrm>
                <a:prstGeom prst="rect">
                  <a:avLst/>
                </a:prstGeom>
                <a:gradFill rotWithShape="0">
                  <a:gsLst>
                    <a:gs pos="0">
                      <a:srgbClr val="EAEAEA"/>
                    </a:gs>
                    <a:gs pos="100000">
                      <a:srgbClr val="9C9C9C"/>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712" name="Line 166"/>
                <p:cNvSpPr>
                  <a:spLocks noChangeShapeType="1"/>
                </p:cNvSpPr>
                <p:nvPr/>
              </p:nvSpPr>
              <p:spPr bwMode="auto">
                <a:xfrm>
                  <a:off x="4144" y="2090"/>
                  <a:ext cx="358" cy="1"/>
                </a:xfrm>
                <a:prstGeom prst="line">
                  <a:avLst/>
                </a:prstGeom>
                <a:noFill/>
                <a:ln w="6350">
                  <a:solidFill>
                    <a:srgbClr val="5F5F5F"/>
                  </a:solidFill>
                  <a:round/>
                  <a:headEnd/>
                  <a:tailEnd/>
                </a:ln>
              </p:spPr>
              <p:txBody>
                <a:bodyPr/>
                <a:lstStyle/>
                <a:p>
                  <a:endParaRPr lang="en-US"/>
                </a:p>
              </p:txBody>
            </p:sp>
            <p:sp>
              <p:nvSpPr>
                <p:cNvPr id="21713" name="Rectangle 167"/>
                <p:cNvSpPr>
                  <a:spLocks noChangeArrowheads="1"/>
                </p:cNvSpPr>
                <p:nvPr/>
              </p:nvSpPr>
              <p:spPr bwMode="auto">
                <a:xfrm>
                  <a:off x="4553" y="1530"/>
                  <a:ext cx="116" cy="794"/>
                </a:xfrm>
                <a:prstGeom prst="rect">
                  <a:avLst/>
                </a:prstGeom>
                <a:gradFill rotWithShape="0">
                  <a:gsLst>
                    <a:gs pos="0">
                      <a:srgbClr val="939393"/>
                    </a:gs>
                    <a:gs pos="100000">
                      <a:srgbClr val="DDDDDD"/>
                    </a:gs>
                  </a:gsLst>
                  <a:lin ang="5400000" scaled="1"/>
                </a:gradFill>
                <a:ln w="9525">
                  <a:miter lim="800000"/>
                  <a:headEnd/>
                  <a:tailEnd/>
                </a:ln>
                <a:scene3d>
                  <a:camera prst="legacyObliqueTopRight"/>
                  <a:lightRig rig="legacyFlat3" dir="b"/>
                </a:scene3d>
                <a:sp3d extrusionH="61900" prstMaterial="legacyMatte">
                  <a:bevelT w="13500" h="13500" prst="angle"/>
                  <a:bevelB w="13500" h="13500" prst="angle"/>
                  <a:extrusionClr>
                    <a:srgbClr val="DDDDDD"/>
                  </a:extrusionClr>
                </a:sp3d>
              </p:spPr>
              <p:txBody>
                <a:bodyPr lIns="0" tIns="0" rIns="0" bIns="0" anchor="ctr">
                  <a:spAutoFit/>
                  <a:flatTx/>
                </a:bodyPr>
                <a:lstStyle/>
                <a:p>
                  <a:endParaRPr lang="en-GB"/>
                </a:p>
              </p:txBody>
            </p:sp>
            <p:sp>
              <p:nvSpPr>
                <p:cNvPr id="21714" name="Line 168"/>
                <p:cNvSpPr>
                  <a:spLocks noChangeShapeType="1"/>
                </p:cNvSpPr>
                <p:nvPr/>
              </p:nvSpPr>
              <p:spPr bwMode="auto">
                <a:xfrm>
                  <a:off x="4176" y="2056"/>
                  <a:ext cx="358" cy="1"/>
                </a:xfrm>
                <a:prstGeom prst="line">
                  <a:avLst/>
                </a:prstGeom>
                <a:noFill/>
                <a:ln w="6350">
                  <a:solidFill>
                    <a:srgbClr val="5F5F5F"/>
                  </a:solidFill>
                  <a:round/>
                  <a:headEnd/>
                  <a:tailEnd/>
                </a:ln>
              </p:spPr>
              <p:txBody>
                <a:bodyPr/>
                <a:lstStyle/>
                <a:p>
                  <a:endParaRPr lang="en-US"/>
                </a:p>
              </p:txBody>
            </p:sp>
            <p:sp>
              <p:nvSpPr>
                <p:cNvPr id="21715" name="Line 169"/>
                <p:cNvSpPr>
                  <a:spLocks noChangeShapeType="1"/>
                </p:cNvSpPr>
                <p:nvPr/>
              </p:nvSpPr>
              <p:spPr bwMode="auto">
                <a:xfrm>
                  <a:off x="4162" y="2072"/>
                  <a:ext cx="358" cy="1"/>
                </a:xfrm>
                <a:prstGeom prst="line">
                  <a:avLst/>
                </a:prstGeom>
                <a:noFill/>
                <a:ln w="6350">
                  <a:solidFill>
                    <a:srgbClr val="5F5F5F"/>
                  </a:solidFill>
                  <a:round/>
                  <a:headEnd/>
                  <a:tailEnd/>
                </a:ln>
              </p:spPr>
              <p:txBody>
                <a:bodyPr/>
                <a:lstStyle/>
                <a:p>
                  <a:endParaRPr lang="en-US"/>
                </a:p>
              </p:txBody>
            </p:sp>
            <p:sp>
              <p:nvSpPr>
                <p:cNvPr id="21716" name="Rectangle 170"/>
                <p:cNvSpPr>
                  <a:spLocks noChangeArrowheads="1"/>
                </p:cNvSpPr>
                <p:nvPr/>
              </p:nvSpPr>
              <p:spPr bwMode="auto">
                <a:xfrm>
                  <a:off x="4583" y="1645"/>
                  <a:ext cx="56" cy="786"/>
                </a:xfrm>
                <a:prstGeom prst="rect">
                  <a:avLst/>
                </a:prstGeom>
                <a:gradFill rotWithShape="0">
                  <a:gsLst>
                    <a:gs pos="0">
                      <a:srgbClr val="9C9C9C"/>
                    </a:gs>
                    <a:gs pos="100000">
                      <a:srgbClr val="EAEAEA"/>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717" name="Rectangle 171"/>
                <p:cNvSpPr>
                  <a:spLocks noChangeArrowheads="1"/>
                </p:cNvSpPr>
                <p:nvPr/>
              </p:nvSpPr>
              <p:spPr bwMode="auto">
                <a:xfrm>
                  <a:off x="4579" y="1463"/>
                  <a:ext cx="56" cy="786"/>
                </a:xfrm>
                <a:prstGeom prst="rect">
                  <a:avLst/>
                </a:prstGeom>
                <a:gradFill rotWithShape="0">
                  <a:gsLst>
                    <a:gs pos="0">
                      <a:srgbClr val="EAEAEA"/>
                    </a:gs>
                    <a:gs pos="100000">
                      <a:srgbClr val="9C9C9C"/>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718" name="AutoShape 172"/>
                <p:cNvSpPr>
                  <a:spLocks noChangeArrowheads="1"/>
                </p:cNvSpPr>
                <p:nvPr/>
              </p:nvSpPr>
              <p:spPr bwMode="auto">
                <a:xfrm rot="-5400000">
                  <a:off x="3836" y="1943"/>
                  <a:ext cx="928" cy="269"/>
                </a:xfrm>
                <a:prstGeom prst="flowChartDelay">
                  <a:avLst/>
                </a:prstGeom>
                <a:gradFill rotWithShape="1">
                  <a:gsLst>
                    <a:gs pos="0">
                      <a:schemeClr val="tx1"/>
                    </a:gs>
                    <a:gs pos="100000">
                      <a:srgbClr val="434343"/>
                    </a:gs>
                  </a:gsLst>
                  <a:lin ang="27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chemeClr val="tx1"/>
                  </a:extrusionClr>
                </a:sp3d>
              </p:spPr>
              <p:txBody>
                <a:bodyPr vert="eaVert" lIns="0" tIns="0" rIns="0" bIns="0" anchor="ctr">
                  <a:spAutoFit/>
                  <a:flatTx/>
                </a:bodyPr>
                <a:lstStyle/>
                <a:p>
                  <a:endParaRPr lang="en-US"/>
                </a:p>
              </p:txBody>
            </p:sp>
            <p:sp>
              <p:nvSpPr>
                <p:cNvPr id="109" name="Freeform 173"/>
                <p:cNvSpPr>
                  <a:spLocks/>
                </p:cNvSpPr>
                <p:nvPr/>
              </p:nvSpPr>
              <p:spPr bwMode="auto">
                <a:xfrm>
                  <a:off x="4228" y="1872"/>
                  <a:ext cx="161" cy="174"/>
                </a:xfrm>
                <a:custGeom>
                  <a:avLst/>
                  <a:gdLst/>
                  <a:ahLst/>
                  <a:cxnLst>
                    <a:cxn ang="0">
                      <a:pos x="0" y="42"/>
                    </a:cxn>
                    <a:cxn ang="0">
                      <a:pos x="0" y="42"/>
                    </a:cxn>
                    <a:cxn ang="0">
                      <a:pos x="0" y="34"/>
                    </a:cxn>
                    <a:cxn ang="0">
                      <a:pos x="2" y="26"/>
                    </a:cxn>
                    <a:cxn ang="0">
                      <a:pos x="6" y="18"/>
                    </a:cxn>
                    <a:cxn ang="0">
                      <a:pos x="12" y="12"/>
                    </a:cxn>
                    <a:cxn ang="0">
                      <a:pos x="18" y="8"/>
                    </a:cxn>
                    <a:cxn ang="0">
                      <a:pos x="24" y="4"/>
                    </a:cxn>
                    <a:cxn ang="0">
                      <a:pos x="32" y="2"/>
                    </a:cxn>
                    <a:cxn ang="0">
                      <a:pos x="42" y="0"/>
                    </a:cxn>
                    <a:cxn ang="0">
                      <a:pos x="42" y="0"/>
                    </a:cxn>
                    <a:cxn ang="0">
                      <a:pos x="50" y="2"/>
                    </a:cxn>
                    <a:cxn ang="0">
                      <a:pos x="58" y="4"/>
                    </a:cxn>
                    <a:cxn ang="0">
                      <a:pos x="64" y="8"/>
                    </a:cxn>
                    <a:cxn ang="0">
                      <a:pos x="70" y="12"/>
                    </a:cxn>
                    <a:cxn ang="0">
                      <a:pos x="76" y="18"/>
                    </a:cxn>
                    <a:cxn ang="0">
                      <a:pos x="80" y="26"/>
                    </a:cxn>
                    <a:cxn ang="0">
                      <a:pos x="82" y="34"/>
                    </a:cxn>
                    <a:cxn ang="0">
                      <a:pos x="82" y="42"/>
                    </a:cxn>
                    <a:cxn ang="0">
                      <a:pos x="82" y="42"/>
                    </a:cxn>
                    <a:cxn ang="0">
                      <a:pos x="82" y="50"/>
                    </a:cxn>
                    <a:cxn ang="0">
                      <a:pos x="80" y="58"/>
                    </a:cxn>
                    <a:cxn ang="0">
                      <a:pos x="76" y="64"/>
                    </a:cxn>
                    <a:cxn ang="0">
                      <a:pos x="70" y="70"/>
                    </a:cxn>
                    <a:cxn ang="0">
                      <a:pos x="64" y="76"/>
                    </a:cxn>
                    <a:cxn ang="0">
                      <a:pos x="58" y="80"/>
                    </a:cxn>
                    <a:cxn ang="0">
                      <a:pos x="50" y="82"/>
                    </a:cxn>
                    <a:cxn ang="0">
                      <a:pos x="42" y="84"/>
                    </a:cxn>
                    <a:cxn ang="0">
                      <a:pos x="42" y="84"/>
                    </a:cxn>
                    <a:cxn ang="0">
                      <a:pos x="32" y="82"/>
                    </a:cxn>
                    <a:cxn ang="0">
                      <a:pos x="24" y="80"/>
                    </a:cxn>
                    <a:cxn ang="0">
                      <a:pos x="18" y="76"/>
                    </a:cxn>
                    <a:cxn ang="0">
                      <a:pos x="12" y="70"/>
                    </a:cxn>
                    <a:cxn ang="0">
                      <a:pos x="6" y="64"/>
                    </a:cxn>
                    <a:cxn ang="0">
                      <a:pos x="2" y="58"/>
                    </a:cxn>
                    <a:cxn ang="0">
                      <a:pos x="0" y="50"/>
                    </a:cxn>
                    <a:cxn ang="0">
                      <a:pos x="0" y="42"/>
                    </a:cxn>
                    <a:cxn ang="0">
                      <a:pos x="0" y="42"/>
                    </a:cxn>
                  </a:cxnLst>
                  <a:rect l="0" t="0" r="r" b="b"/>
                  <a:pathLst>
                    <a:path w="82" h="84">
                      <a:moveTo>
                        <a:pt x="0" y="42"/>
                      </a:moveTo>
                      <a:lnTo>
                        <a:pt x="0" y="42"/>
                      </a:lnTo>
                      <a:lnTo>
                        <a:pt x="0" y="34"/>
                      </a:lnTo>
                      <a:lnTo>
                        <a:pt x="2" y="26"/>
                      </a:lnTo>
                      <a:lnTo>
                        <a:pt x="6" y="18"/>
                      </a:lnTo>
                      <a:lnTo>
                        <a:pt x="12" y="12"/>
                      </a:lnTo>
                      <a:lnTo>
                        <a:pt x="18" y="8"/>
                      </a:lnTo>
                      <a:lnTo>
                        <a:pt x="24" y="4"/>
                      </a:lnTo>
                      <a:lnTo>
                        <a:pt x="32" y="2"/>
                      </a:lnTo>
                      <a:lnTo>
                        <a:pt x="42" y="0"/>
                      </a:lnTo>
                      <a:lnTo>
                        <a:pt x="42" y="0"/>
                      </a:lnTo>
                      <a:lnTo>
                        <a:pt x="50" y="2"/>
                      </a:lnTo>
                      <a:lnTo>
                        <a:pt x="58" y="4"/>
                      </a:lnTo>
                      <a:lnTo>
                        <a:pt x="64" y="8"/>
                      </a:lnTo>
                      <a:lnTo>
                        <a:pt x="70" y="12"/>
                      </a:lnTo>
                      <a:lnTo>
                        <a:pt x="76" y="18"/>
                      </a:lnTo>
                      <a:lnTo>
                        <a:pt x="80" y="26"/>
                      </a:lnTo>
                      <a:lnTo>
                        <a:pt x="82" y="34"/>
                      </a:lnTo>
                      <a:lnTo>
                        <a:pt x="82" y="42"/>
                      </a:lnTo>
                      <a:lnTo>
                        <a:pt x="82" y="42"/>
                      </a:lnTo>
                      <a:lnTo>
                        <a:pt x="82" y="50"/>
                      </a:lnTo>
                      <a:lnTo>
                        <a:pt x="80" y="58"/>
                      </a:lnTo>
                      <a:lnTo>
                        <a:pt x="76" y="64"/>
                      </a:lnTo>
                      <a:lnTo>
                        <a:pt x="70" y="70"/>
                      </a:lnTo>
                      <a:lnTo>
                        <a:pt x="64" y="76"/>
                      </a:lnTo>
                      <a:lnTo>
                        <a:pt x="58" y="80"/>
                      </a:lnTo>
                      <a:lnTo>
                        <a:pt x="50" y="82"/>
                      </a:lnTo>
                      <a:lnTo>
                        <a:pt x="42" y="84"/>
                      </a:lnTo>
                      <a:lnTo>
                        <a:pt x="42" y="84"/>
                      </a:lnTo>
                      <a:lnTo>
                        <a:pt x="32" y="82"/>
                      </a:lnTo>
                      <a:lnTo>
                        <a:pt x="24" y="80"/>
                      </a:lnTo>
                      <a:lnTo>
                        <a:pt x="18" y="76"/>
                      </a:lnTo>
                      <a:lnTo>
                        <a:pt x="12" y="70"/>
                      </a:lnTo>
                      <a:lnTo>
                        <a:pt x="6" y="64"/>
                      </a:lnTo>
                      <a:lnTo>
                        <a:pt x="2" y="58"/>
                      </a:lnTo>
                      <a:lnTo>
                        <a:pt x="0" y="50"/>
                      </a:lnTo>
                      <a:lnTo>
                        <a:pt x="0" y="42"/>
                      </a:lnTo>
                      <a:lnTo>
                        <a:pt x="0" y="42"/>
                      </a:lnTo>
                      <a:close/>
                    </a:path>
                  </a:pathLst>
                </a:custGeom>
                <a:gradFill rotWithShape="1">
                  <a:gsLst>
                    <a:gs pos="0">
                      <a:schemeClr val="tx1">
                        <a:gamma/>
                        <a:tint val="67451"/>
                        <a:invGamma/>
                      </a:schemeClr>
                    </a:gs>
                    <a:gs pos="100000">
                      <a:schemeClr val="tx1"/>
                    </a:gs>
                  </a:gsLst>
                  <a:lin ang="2700000" scaled="1"/>
                </a:gradFill>
                <a:ln w="12700">
                  <a:noFill/>
                  <a:round/>
                  <a:headEnd/>
                  <a:tailEnd/>
                </a:ln>
                <a:effectLst/>
              </p:spPr>
              <p:txBody>
                <a:bodyPr/>
                <a:lstStyle/>
                <a:p>
                  <a:pPr>
                    <a:defRPr/>
                  </a:pPr>
                  <a:endParaRPr lang="en-US">
                    <a:latin typeface="Arial" pitchFamily="34" charset="0"/>
                  </a:endParaRPr>
                </a:p>
              </p:txBody>
            </p:sp>
          </p:grpSp>
        </p:grpSp>
      </p:grpSp>
      <p:grpSp>
        <p:nvGrpSpPr>
          <p:cNvPr id="21514" name="Group 165"/>
          <p:cNvGrpSpPr>
            <a:grpSpLocks/>
          </p:cNvGrpSpPr>
          <p:nvPr/>
        </p:nvGrpSpPr>
        <p:grpSpPr bwMode="auto">
          <a:xfrm>
            <a:off x="5180013" y="2262188"/>
            <a:ext cx="454025" cy="376237"/>
            <a:chOff x="1524000" y="4521758"/>
            <a:chExt cx="531813" cy="710078"/>
          </a:xfrm>
        </p:grpSpPr>
        <p:sp>
          <p:nvSpPr>
            <p:cNvPr id="151" name="Rectangle 254"/>
            <p:cNvSpPr>
              <a:spLocks noChangeArrowheads="1"/>
            </p:cNvSpPr>
            <p:nvPr/>
          </p:nvSpPr>
          <p:spPr bwMode="auto">
            <a:xfrm>
              <a:off x="1527719" y="4695533"/>
              <a:ext cx="528094" cy="536303"/>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889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695" name="Rectangle 255"/>
            <p:cNvSpPr>
              <a:spLocks noChangeArrowheads="1"/>
            </p:cNvSpPr>
            <p:nvPr/>
          </p:nvSpPr>
          <p:spPr bwMode="auto">
            <a:xfrm>
              <a:off x="1546314" y="4605649"/>
              <a:ext cx="498342" cy="536304"/>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696" name="Line 256"/>
            <p:cNvSpPr>
              <a:spLocks noChangeShapeType="1"/>
            </p:cNvSpPr>
            <p:nvPr/>
          </p:nvSpPr>
          <p:spPr bwMode="auto">
            <a:xfrm>
              <a:off x="1952625" y="4805362"/>
              <a:ext cx="1588" cy="133350"/>
            </a:xfrm>
            <a:prstGeom prst="line">
              <a:avLst/>
            </a:prstGeom>
            <a:noFill/>
            <a:ln w="9525">
              <a:solidFill>
                <a:srgbClr val="000000"/>
              </a:solidFill>
              <a:round/>
              <a:headEnd/>
              <a:tailEnd/>
            </a:ln>
          </p:spPr>
          <p:txBody>
            <a:bodyPr/>
            <a:lstStyle/>
            <a:p>
              <a:endParaRPr lang="en-US"/>
            </a:p>
          </p:txBody>
        </p:sp>
        <p:sp>
          <p:nvSpPr>
            <p:cNvPr id="21697" name="Line 257"/>
            <p:cNvSpPr>
              <a:spLocks noChangeShapeType="1"/>
            </p:cNvSpPr>
            <p:nvPr/>
          </p:nvSpPr>
          <p:spPr bwMode="auto">
            <a:xfrm>
              <a:off x="1865313" y="4805362"/>
              <a:ext cx="1588" cy="133350"/>
            </a:xfrm>
            <a:prstGeom prst="line">
              <a:avLst/>
            </a:prstGeom>
            <a:noFill/>
            <a:ln w="9525">
              <a:solidFill>
                <a:srgbClr val="000000"/>
              </a:solidFill>
              <a:round/>
              <a:headEnd/>
              <a:tailEnd/>
            </a:ln>
          </p:spPr>
          <p:txBody>
            <a:bodyPr/>
            <a:lstStyle/>
            <a:p>
              <a:endParaRPr lang="en-US"/>
            </a:p>
          </p:txBody>
        </p:sp>
        <p:sp>
          <p:nvSpPr>
            <p:cNvPr id="21698" name="Line 258"/>
            <p:cNvSpPr>
              <a:spLocks noChangeShapeType="1"/>
            </p:cNvSpPr>
            <p:nvPr/>
          </p:nvSpPr>
          <p:spPr bwMode="auto">
            <a:xfrm>
              <a:off x="1778000" y="4805362"/>
              <a:ext cx="1588" cy="133350"/>
            </a:xfrm>
            <a:prstGeom prst="line">
              <a:avLst/>
            </a:prstGeom>
            <a:noFill/>
            <a:ln w="9525">
              <a:solidFill>
                <a:srgbClr val="000000"/>
              </a:solidFill>
              <a:round/>
              <a:headEnd/>
              <a:tailEnd/>
            </a:ln>
          </p:spPr>
          <p:txBody>
            <a:bodyPr/>
            <a:lstStyle/>
            <a:p>
              <a:endParaRPr lang="en-US"/>
            </a:p>
          </p:txBody>
        </p:sp>
        <p:sp>
          <p:nvSpPr>
            <p:cNvPr id="21699" name="Line 259"/>
            <p:cNvSpPr>
              <a:spLocks noChangeShapeType="1"/>
            </p:cNvSpPr>
            <p:nvPr/>
          </p:nvSpPr>
          <p:spPr bwMode="auto">
            <a:xfrm>
              <a:off x="1697038" y="4806950"/>
              <a:ext cx="1588" cy="131762"/>
            </a:xfrm>
            <a:prstGeom prst="line">
              <a:avLst/>
            </a:prstGeom>
            <a:noFill/>
            <a:ln w="9525">
              <a:solidFill>
                <a:srgbClr val="000000"/>
              </a:solidFill>
              <a:round/>
              <a:headEnd/>
              <a:tailEnd/>
            </a:ln>
          </p:spPr>
          <p:txBody>
            <a:bodyPr/>
            <a:lstStyle/>
            <a:p>
              <a:endParaRPr lang="en-US"/>
            </a:p>
          </p:txBody>
        </p:sp>
        <p:sp>
          <p:nvSpPr>
            <p:cNvPr id="21700" name="Line 260"/>
            <p:cNvSpPr>
              <a:spLocks noChangeShapeType="1"/>
            </p:cNvSpPr>
            <p:nvPr/>
          </p:nvSpPr>
          <p:spPr bwMode="auto">
            <a:xfrm>
              <a:off x="1617663" y="4806950"/>
              <a:ext cx="1588" cy="131762"/>
            </a:xfrm>
            <a:prstGeom prst="line">
              <a:avLst/>
            </a:prstGeom>
            <a:noFill/>
            <a:ln w="9525">
              <a:solidFill>
                <a:srgbClr val="000000"/>
              </a:solidFill>
              <a:round/>
              <a:headEnd/>
              <a:tailEnd/>
            </a:ln>
          </p:spPr>
          <p:txBody>
            <a:bodyPr/>
            <a:lstStyle/>
            <a:p>
              <a:endParaRPr lang="en-US"/>
            </a:p>
          </p:txBody>
        </p:sp>
        <p:sp>
          <p:nvSpPr>
            <p:cNvPr id="21701" name="Rectangle 261"/>
            <p:cNvSpPr>
              <a:spLocks noChangeArrowheads="1"/>
            </p:cNvSpPr>
            <p:nvPr/>
          </p:nvSpPr>
          <p:spPr bwMode="auto">
            <a:xfrm>
              <a:off x="1549400" y="4803775"/>
              <a:ext cx="490538" cy="134937"/>
            </a:xfrm>
            <a:prstGeom prst="rect">
              <a:avLst/>
            </a:prstGeom>
            <a:noFill/>
            <a:ln w="9525" algn="ctr">
              <a:solidFill>
                <a:schemeClr val="tx1"/>
              </a:solidFill>
              <a:miter lim="800000"/>
              <a:headEnd/>
              <a:tailEnd/>
            </a:ln>
          </p:spPr>
          <p:txBody>
            <a:bodyPr wrap="none" anchor="ctr"/>
            <a:lstStyle/>
            <a:p>
              <a:endParaRPr lang="en-GB"/>
            </a:p>
          </p:txBody>
        </p:sp>
        <p:sp>
          <p:nvSpPr>
            <p:cNvPr id="21702" name="Rectangle 262"/>
            <p:cNvSpPr>
              <a:spLocks noChangeArrowheads="1"/>
            </p:cNvSpPr>
            <p:nvPr/>
          </p:nvSpPr>
          <p:spPr bwMode="auto">
            <a:xfrm>
              <a:off x="1524000" y="4521758"/>
              <a:ext cx="526235" cy="536304"/>
            </a:xfrm>
            <a:prstGeom prst="rect">
              <a:avLst/>
            </a:prstGeom>
            <a:gradFill rotWithShape="1">
              <a:gsLst>
                <a:gs pos="0">
                  <a:srgbClr val="5F5F5F"/>
                </a:gs>
                <a:gs pos="100000">
                  <a:srgbClr val="2C2C2C"/>
                </a:gs>
              </a:gsLst>
              <a:lin ang="5400000" scaled="1"/>
            </a:gradFill>
            <a:ln w="9525">
              <a:miter lim="800000"/>
              <a:headEnd/>
              <a:tailEnd/>
            </a:ln>
            <a:scene3d>
              <a:camera prst="legacyObliqueTopRight"/>
              <a:lightRig rig="legacyFlat3" dir="b"/>
            </a:scene3d>
            <a:sp3d extrusionH="188900" prstMaterial="legacyMatte">
              <a:bevelT w="13500" h="13500" prst="angle"/>
              <a:bevelB w="13500" h="13500" prst="angle"/>
              <a:extrusionClr>
                <a:srgbClr val="5F5F5F"/>
              </a:extrusionClr>
            </a:sp3d>
          </p:spPr>
          <p:txBody>
            <a:bodyPr lIns="0" tIns="0" rIns="0" bIns="0" anchor="ctr">
              <a:spAutoFit/>
              <a:flatTx/>
            </a:bodyPr>
            <a:lstStyle/>
            <a:p>
              <a:endParaRPr lang="en-GB"/>
            </a:p>
          </p:txBody>
        </p:sp>
      </p:grpSp>
      <p:sp>
        <p:nvSpPr>
          <p:cNvPr id="167" name="Rectangle 166"/>
          <p:cNvSpPr/>
          <p:nvPr/>
        </p:nvSpPr>
        <p:spPr bwMode="auto">
          <a:xfrm>
            <a:off x="4953000" y="3152001"/>
            <a:ext cx="3401832" cy="272415"/>
          </a:xfrm>
          <a:prstGeom prst="rect">
            <a:avLst/>
          </a:prstGeom>
          <a:solidFill>
            <a:srgbClr val="44697D"/>
          </a:solidFill>
          <a:ln>
            <a:noFill/>
            <a:headEnd type="none" w="med" len="med"/>
            <a:tailEnd type="arrow"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nchor="b"/>
          <a:lstStyle/>
          <a:p>
            <a:pPr algn="ctr">
              <a:defRPr/>
            </a:pPr>
            <a:endParaRPr lang="en-US" sz="1600" dirty="0"/>
          </a:p>
        </p:txBody>
      </p:sp>
      <p:sp>
        <p:nvSpPr>
          <p:cNvPr id="21518" name="TextBox 139"/>
          <p:cNvSpPr txBox="1">
            <a:spLocks noChangeArrowheads="1"/>
          </p:cNvSpPr>
          <p:nvPr/>
        </p:nvSpPr>
        <p:spPr bwMode="auto">
          <a:xfrm>
            <a:off x="5065713" y="3152775"/>
            <a:ext cx="3163887" cy="276225"/>
          </a:xfrm>
          <a:prstGeom prst="rect">
            <a:avLst/>
          </a:prstGeom>
          <a:noFill/>
          <a:ln w="9525">
            <a:noFill/>
            <a:miter lim="800000"/>
            <a:headEnd/>
            <a:tailEnd/>
          </a:ln>
        </p:spPr>
        <p:txBody>
          <a:bodyPr>
            <a:spAutoFit/>
          </a:bodyPr>
          <a:lstStyle/>
          <a:p>
            <a:pPr algn="ctr"/>
            <a:r>
              <a:rPr lang="en-US" sz="1200" b="1">
                <a:solidFill>
                  <a:schemeClr val="bg1"/>
                </a:solidFill>
              </a:rPr>
              <a:t>Cloud Enabled Ecosystems</a:t>
            </a:r>
          </a:p>
        </p:txBody>
      </p:sp>
      <p:grpSp>
        <p:nvGrpSpPr>
          <p:cNvPr id="21519" name="Cloud 391"/>
          <p:cNvGrpSpPr>
            <a:grpSpLocks/>
          </p:cNvGrpSpPr>
          <p:nvPr/>
        </p:nvGrpSpPr>
        <p:grpSpPr bwMode="auto">
          <a:xfrm>
            <a:off x="5883275" y="2173288"/>
            <a:ext cx="1693863" cy="536575"/>
            <a:chOff x="3706" y="1033"/>
            <a:chExt cx="1067" cy="338"/>
          </a:xfrm>
        </p:grpSpPr>
        <p:pic>
          <p:nvPicPr>
            <p:cNvPr id="21692" name="Cloud 391"/>
            <p:cNvPicPr>
              <a:picLocks noChangeArrowheads="1"/>
            </p:cNvPicPr>
            <p:nvPr/>
          </p:nvPicPr>
          <p:blipFill>
            <a:blip r:embed="rId5"/>
            <a:srcRect/>
            <a:stretch>
              <a:fillRect/>
            </a:stretch>
          </p:blipFill>
          <p:spPr bwMode="auto">
            <a:xfrm>
              <a:off x="3706" y="1033"/>
              <a:ext cx="1067" cy="338"/>
            </a:xfrm>
            <a:prstGeom prst="rect">
              <a:avLst/>
            </a:prstGeom>
            <a:noFill/>
            <a:ln w="9525">
              <a:noFill/>
              <a:miter lim="800000"/>
              <a:headEnd/>
              <a:tailEnd/>
            </a:ln>
          </p:spPr>
        </p:pic>
        <p:sp>
          <p:nvSpPr>
            <p:cNvPr id="21693" name="Text Box 18"/>
            <p:cNvSpPr txBox="1">
              <a:spLocks noChangeArrowheads="1"/>
            </p:cNvSpPr>
            <p:nvPr/>
          </p:nvSpPr>
          <p:spPr bwMode="auto">
            <a:xfrm rot="10800000">
              <a:off x="3951" y="1108"/>
              <a:ext cx="648" cy="171"/>
            </a:xfrm>
            <a:prstGeom prst="rect">
              <a:avLst/>
            </a:prstGeom>
            <a:noFill/>
            <a:ln w="9525">
              <a:noFill/>
              <a:miter lim="800000"/>
              <a:headEnd/>
              <a:tailEnd/>
            </a:ln>
          </p:spPr>
          <p:txBody>
            <a:bodyPr rot="10800000"/>
            <a:lstStyle/>
            <a:p>
              <a:endParaRPr lang="en-US"/>
            </a:p>
          </p:txBody>
        </p:sp>
      </p:grpSp>
      <p:grpSp>
        <p:nvGrpSpPr>
          <p:cNvPr id="21520" name="Group 137"/>
          <p:cNvGrpSpPr>
            <a:grpSpLocks/>
          </p:cNvGrpSpPr>
          <p:nvPr/>
        </p:nvGrpSpPr>
        <p:grpSpPr bwMode="auto">
          <a:xfrm>
            <a:off x="6427788" y="1836738"/>
            <a:ext cx="752475" cy="669925"/>
            <a:chOff x="2079923" y="1846253"/>
            <a:chExt cx="1012597" cy="1217496"/>
          </a:xfrm>
        </p:grpSpPr>
        <p:pic>
          <p:nvPicPr>
            <p:cNvPr id="21689" name="Picture 6" descr="2a"/>
            <p:cNvPicPr>
              <a:picLocks noChangeAspect="1" noChangeArrowheads="1"/>
            </p:cNvPicPr>
            <p:nvPr/>
          </p:nvPicPr>
          <p:blipFill>
            <a:blip r:embed="rId6"/>
            <a:srcRect/>
            <a:stretch>
              <a:fillRect/>
            </a:stretch>
          </p:blipFill>
          <p:spPr bwMode="gray">
            <a:xfrm>
              <a:off x="2079923" y="1872158"/>
              <a:ext cx="328894" cy="1115871"/>
            </a:xfrm>
            <a:prstGeom prst="rect">
              <a:avLst/>
            </a:prstGeom>
            <a:noFill/>
            <a:ln w="9525" algn="ctr">
              <a:noFill/>
              <a:miter lim="800000"/>
              <a:headEnd/>
              <a:tailEnd/>
            </a:ln>
          </p:spPr>
        </p:pic>
        <p:pic>
          <p:nvPicPr>
            <p:cNvPr id="21690" name="Picture 9" descr="6a"/>
            <p:cNvPicPr>
              <a:picLocks noChangeAspect="1" noChangeArrowheads="1"/>
            </p:cNvPicPr>
            <p:nvPr/>
          </p:nvPicPr>
          <p:blipFill>
            <a:blip r:embed="rId7"/>
            <a:srcRect/>
            <a:stretch>
              <a:fillRect/>
            </a:stretch>
          </p:blipFill>
          <p:spPr bwMode="gray">
            <a:xfrm>
              <a:off x="2711799" y="1846253"/>
              <a:ext cx="380721" cy="1125835"/>
            </a:xfrm>
            <a:prstGeom prst="rect">
              <a:avLst/>
            </a:prstGeom>
            <a:noFill/>
            <a:ln w="9525" algn="ctr">
              <a:noFill/>
              <a:miter lim="800000"/>
              <a:headEnd/>
              <a:tailEnd/>
            </a:ln>
          </p:spPr>
        </p:pic>
        <p:pic>
          <p:nvPicPr>
            <p:cNvPr id="21691" name="Picture 4" descr="a4"/>
            <p:cNvPicPr>
              <a:picLocks noChangeAspect="1" noChangeArrowheads="1"/>
            </p:cNvPicPr>
            <p:nvPr/>
          </p:nvPicPr>
          <p:blipFill>
            <a:blip r:embed="rId8"/>
            <a:srcRect/>
            <a:stretch>
              <a:fillRect/>
            </a:stretch>
          </p:blipFill>
          <p:spPr bwMode="gray">
            <a:xfrm>
              <a:off x="2438717" y="1929943"/>
              <a:ext cx="372747" cy="1133806"/>
            </a:xfrm>
            <a:prstGeom prst="rect">
              <a:avLst/>
            </a:prstGeom>
            <a:noFill/>
            <a:ln w="9525" algn="ctr">
              <a:noFill/>
              <a:miter lim="800000"/>
              <a:headEnd/>
              <a:tailEnd/>
            </a:ln>
          </p:spPr>
        </p:pic>
      </p:grpSp>
      <p:grpSp>
        <p:nvGrpSpPr>
          <p:cNvPr id="21521" name="Group 675"/>
          <p:cNvGrpSpPr>
            <a:grpSpLocks/>
          </p:cNvGrpSpPr>
          <p:nvPr/>
        </p:nvGrpSpPr>
        <p:grpSpPr bwMode="auto">
          <a:xfrm>
            <a:off x="549275" y="1698625"/>
            <a:ext cx="3516313" cy="1809750"/>
            <a:chOff x="1005840" y="1088006"/>
            <a:chExt cx="3517392" cy="1810674"/>
          </a:xfrm>
        </p:grpSpPr>
        <p:pic>
          <p:nvPicPr>
            <p:cNvPr id="21524" name="Picture 26" descr="middle"/>
            <p:cNvPicPr>
              <a:picLocks noChangeAspect="1" noChangeArrowheads="1"/>
            </p:cNvPicPr>
            <p:nvPr/>
          </p:nvPicPr>
          <p:blipFill>
            <a:blip r:embed="rId3"/>
            <a:srcRect/>
            <a:stretch>
              <a:fillRect/>
            </a:stretch>
          </p:blipFill>
          <p:spPr bwMode="gray">
            <a:xfrm>
              <a:off x="1066800" y="1295400"/>
              <a:ext cx="3429000" cy="1238964"/>
            </a:xfrm>
            <a:prstGeom prst="rect">
              <a:avLst/>
            </a:prstGeom>
            <a:noFill/>
            <a:ln w="9525" algn="ctr">
              <a:noFill/>
              <a:miter lim="800000"/>
              <a:headEnd/>
              <a:tailEnd/>
            </a:ln>
          </p:spPr>
        </p:pic>
        <p:sp>
          <p:nvSpPr>
            <p:cNvPr id="406" name="TextBox 405"/>
            <p:cNvSpPr txBox="1"/>
            <p:nvPr/>
          </p:nvSpPr>
          <p:spPr>
            <a:xfrm>
              <a:off x="1447300" y="1370725"/>
              <a:ext cx="374765" cy="244600"/>
            </a:xfrm>
            <a:prstGeom prst="rect">
              <a:avLst/>
            </a:prstGeom>
            <a:noFill/>
          </p:spPr>
          <p:txBody>
            <a:bodyPr wrap="none">
              <a:spAutoFit/>
            </a:bodyPr>
            <a:lstStyle/>
            <a:p>
              <a:pPr>
                <a:defRPr/>
              </a:pPr>
              <a:r>
                <a:rPr lang="en-US" sz="1050" b="1" dirty="0">
                  <a:latin typeface="Arial" pitchFamily="34" charset="0"/>
                </a:rPr>
                <a:t>HQ</a:t>
              </a:r>
            </a:p>
          </p:txBody>
        </p:sp>
        <p:sp>
          <p:nvSpPr>
            <p:cNvPr id="407" name="TextBox 406"/>
            <p:cNvSpPr txBox="1"/>
            <p:nvPr/>
          </p:nvSpPr>
          <p:spPr>
            <a:xfrm>
              <a:off x="2531896" y="2285592"/>
              <a:ext cx="760645" cy="244600"/>
            </a:xfrm>
            <a:prstGeom prst="rect">
              <a:avLst/>
            </a:prstGeom>
            <a:noFill/>
          </p:spPr>
          <p:txBody>
            <a:bodyPr wrap="none">
              <a:spAutoFit/>
            </a:bodyPr>
            <a:lstStyle/>
            <a:p>
              <a:pPr algn="ctr">
                <a:defRPr/>
              </a:pPr>
              <a:r>
                <a:rPr lang="en-US" sz="1050" b="1" dirty="0">
                  <a:latin typeface="Arial" pitchFamily="34" charset="0"/>
                </a:rPr>
                <a:t>Suppliers</a:t>
              </a:r>
            </a:p>
          </p:txBody>
        </p:sp>
        <p:sp>
          <p:nvSpPr>
            <p:cNvPr id="408" name="TextBox 407"/>
            <p:cNvSpPr txBox="1"/>
            <p:nvPr/>
          </p:nvSpPr>
          <p:spPr>
            <a:xfrm>
              <a:off x="3302069" y="1828159"/>
              <a:ext cx="1059188" cy="244600"/>
            </a:xfrm>
            <a:prstGeom prst="rect">
              <a:avLst/>
            </a:prstGeom>
            <a:noFill/>
          </p:spPr>
          <p:txBody>
            <a:bodyPr wrap="none">
              <a:spAutoFit/>
            </a:bodyPr>
            <a:lstStyle/>
            <a:p>
              <a:pPr algn="ctr">
                <a:defRPr/>
              </a:pPr>
              <a:r>
                <a:rPr lang="en-US" sz="1050" b="1" dirty="0">
                  <a:latin typeface="Arial" pitchFamily="34" charset="0"/>
                </a:rPr>
                <a:t>Manufacturing</a:t>
              </a:r>
            </a:p>
          </p:txBody>
        </p:sp>
        <p:sp>
          <p:nvSpPr>
            <p:cNvPr id="409" name="TextBox 408"/>
            <p:cNvSpPr txBox="1"/>
            <p:nvPr/>
          </p:nvSpPr>
          <p:spPr>
            <a:xfrm>
              <a:off x="3810225" y="2056875"/>
              <a:ext cx="686010" cy="397078"/>
            </a:xfrm>
            <a:prstGeom prst="rect">
              <a:avLst/>
            </a:prstGeom>
            <a:noFill/>
          </p:spPr>
          <p:txBody>
            <a:bodyPr>
              <a:spAutoFit/>
            </a:bodyPr>
            <a:lstStyle/>
            <a:p>
              <a:pPr algn="ctr">
                <a:defRPr/>
              </a:pPr>
              <a:r>
                <a:rPr lang="en-US" sz="1050" b="1" dirty="0">
                  <a:latin typeface="Arial" pitchFamily="34" charset="0"/>
                </a:rPr>
                <a:t>Call Centers</a:t>
              </a:r>
            </a:p>
          </p:txBody>
        </p:sp>
        <p:sp>
          <p:nvSpPr>
            <p:cNvPr id="410" name="TextBox 409"/>
            <p:cNvSpPr txBox="1"/>
            <p:nvPr/>
          </p:nvSpPr>
          <p:spPr>
            <a:xfrm>
              <a:off x="2765330" y="1269073"/>
              <a:ext cx="846398" cy="244600"/>
            </a:xfrm>
            <a:prstGeom prst="rect">
              <a:avLst/>
            </a:prstGeom>
            <a:noFill/>
          </p:spPr>
          <p:txBody>
            <a:bodyPr wrap="none">
              <a:spAutoFit/>
            </a:bodyPr>
            <a:lstStyle/>
            <a:p>
              <a:pPr algn="ctr">
                <a:defRPr/>
              </a:pPr>
              <a:r>
                <a:rPr lang="en-US" sz="1050" b="1" dirty="0">
                  <a:latin typeface="Arial" pitchFamily="34" charset="0"/>
                </a:rPr>
                <a:t>Customers</a:t>
              </a:r>
            </a:p>
          </p:txBody>
        </p:sp>
        <p:sp>
          <p:nvSpPr>
            <p:cNvPr id="411" name="TextBox 410"/>
            <p:cNvSpPr txBox="1"/>
            <p:nvPr/>
          </p:nvSpPr>
          <p:spPr>
            <a:xfrm>
              <a:off x="1745842" y="2455542"/>
              <a:ext cx="697127" cy="244600"/>
            </a:xfrm>
            <a:prstGeom prst="rect">
              <a:avLst/>
            </a:prstGeom>
            <a:noFill/>
          </p:spPr>
          <p:txBody>
            <a:bodyPr wrap="none">
              <a:spAutoFit/>
            </a:bodyPr>
            <a:lstStyle/>
            <a:p>
              <a:pPr>
                <a:defRPr/>
              </a:pPr>
              <a:r>
                <a:rPr lang="en-US" sz="1050" b="1" dirty="0">
                  <a:latin typeface="Arial" pitchFamily="34" charset="0"/>
                </a:rPr>
                <a:t>Partners</a:t>
              </a:r>
            </a:p>
          </p:txBody>
        </p:sp>
        <p:cxnSp>
          <p:nvCxnSpPr>
            <p:cNvPr id="21531" name="Straight Connector 194"/>
            <p:cNvCxnSpPr>
              <a:cxnSpLocks noChangeShapeType="1"/>
            </p:cNvCxnSpPr>
            <p:nvPr/>
          </p:nvCxnSpPr>
          <p:spPr bwMode="auto">
            <a:xfrm rot="16200000" flipH="1">
              <a:off x="2354803" y="1343151"/>
              <a:ext cx="117920" cy="774754"/>
            </a:xfrm>
            <a:prstGeom prst="line">
              <a:avLst/>
            </a:prstGeom>
            <a:noFill/>
            <a:ln w="25400" algn="ctr">
              <a:solidFill>
                <a:srgbClr val="003366"/>
              </a:solidFill>
              <a:prstDash val="dash"/>
              <a:round/>
              <a:headEnd/>
              <a:tailEnd/>
            </a:ln>
          </p:spPr>
        </p:cxnSp>
        <p:cxnSp>
          <p:nvCxnSpPr>
            <p:cNvPr id="21532" name="Straight Connector 195"/>
            <p:cNvCxnSpPr>
              <a:cxnSpLocks noChangeShapeType="1"/>
            </p:cNvCxnSpPr>
            <p:nvPr/>
          </p:nvCxnSpPr>
          <p:spPr bwMode="auto">
            <a:xfrm flipV="1">
              <a:off x="1731526" y="1671568"/>
              <a:ext cx="294860" cy="213477"/>
            </a:xfrm>
            <a:prstGeom prst="line">
              <a:avLst/>
            </a:prstGeom>
            <a:noFill/>
            <a:ln w="25400" algn="ctr">
              <a:solidFill>
                <a:srgbClr val="003366"/>
              </a:solidFill>
              <a:prstDash val="dash"/>
              <a:round/>
              <a:headEnd/>
              <a:tailEnd/>
            </a:ln>
          </p:spPr>
        </p:cxnSp>
        <p:cxnSp>
          <p:nvCxnSpPr>
            <p:cNvPr id="21533" name="Straight Connector 198"/>
            <p:cNvCxnSpPr>
              <a:cxnSpLocks noChangeShapeType="1"/>
            </p:cNvCxnSpPr>
            <p:nvPr/>
          </p:nvCxnSpPr>
          <p:spPr bwMode="auto">
            <a:xfrm>
              <a:off x="1624088" y="2027363"/>
              <a:ext cx="226816" cy="190096"/>
            </a:xfrm>
            <a:prstGeom prst="line">
              <a:avLst/>
            </a:prstGeom>
            <a:noFill/>
            <a:ln w="25400" algn="ctr">
              <a:solidFill>
                <a:srgbClr val="003366"/>
              </a:solidFill>
              <a:prstDash val="dash"/>
              <a:round/>
              <a:headEnd/>
              <a:tailEnd/>
            </a:ln>
          </p:spPr>
        </p:cxnSp>
        <p:sp>
          <p:nvSpPr>
            <p:cNvPr id="415" name="TextBox 414"/>
            <p:cNvSpPr txBox="1"/>
            <p:nvPr/>
          </p:nvSpPr>
          <p:spPr>
            <a:xfrm>
              <a:off x="1066184" y="2056875"/>
              <a:ext cx="703479" cy="397078"/>
            </a:xfrm>
            <a:prstGeom prst="rect">
              <a:avLst/>
            </a:prstGeom>
            <a:noFill/>
          </p:spPr>
          <p:txBody>
            <a:bodyPr>
              <a:spAutoFit/>
            </a:bodyPr>
            <a:lstStyle/>
            <a:p>
              <a:pPr algn="ctr">
                <a:defRPr/>
              </a:pPr>
              <a:r>
                <a:rPr lang="en-US" sz="1050" b="1" dirty="0">
                  <a:latin typeface="Arial" pitchFamily="34" charset="0"/>
                </a:rPr>
                <a:t>Data Centers</a:t>
              </a:r>
            </a:p>
          </p:txBody>
        </p:sp>
        <p:cxnSp>
          <p:nvCxnSpPr>
            <p:cNvPr id="21535" name="Straight Connector 201"/>
            <p:cNvCxnSpPr>
              <a:cxnSpLocks noChangeShapeType="1"/>
            </p:cNvCxnSpPr>
            <p:nvPr/>
          </p:nvCxnSpPr>
          <p:spPr bwMode="auto">
            <a:xfrm flipV="1">
              <a:off x="2105175" y="2169682"/>
              <a:ext cx="588526" cy="190096"/>
            </a:xfrm>
            <a:prstGeom prst="line">
              <a:avLst/>
            </a:prstGeom>
            <a:noFill/>
            <a:ln w="25400" algn="ctr">
              <a:solidFill>
                <a:srgbClr val="003366"/>
              </a:solidFill>
              <a:prstDash val="dash"/>
              <a:round/>
              <a:headEnd/>
              <a:tailEnd/>
            </a:ln>
          </p:spPr>
        </p:cxnSp>
        <p:cxnSp>
          <p:nvCxnSpPr>
            <p:cNvPr id="21536" name="Straight Connector 204"/>
            <p:cNvCxnSpPr>
              <a:cxnSpLocks noChangeShapeType="1"/>
            </p:cNvCxnSpPr>
            <p:nvPr/>
          </p:nvCxnSpPr>
          <p:spPr bwMode="auto">
            <a:xfrm>
              <a:off x="3014824" y="2122919"/>
              <a:ext cx="321123" cy="0"/>
            </a:xfrm>
            <a:prstGeom prst="line">
              <a:avLst/>
            </a:prstGeom>
            <a:noFill/>
            <a:ln w="25400" algn="ctr">
              <a:solidFill>
                <a:srgbClr val="003366"/>
              </a:solidFill>
              <a:prstDash val="dash"/>
              <a:round/>
              <a:headEnd/>
              <a:tailEnd/>
            </a:ln>
          </p:spPr>
        </p:cxnSp>
        <p:cxnSp>
          <p:nvCxnSpPr>
            <p:cNvPr id="21537" name="Straight Connector 208"/>
            <p:cNvCxnSpPr>
              <a:cxnSpLocks noChangeShapeType="1"/>
            </p:cNvCxnSpPr>
            <p:nvPr/>
          </p:nvCxnSpPr>
          <p:spPr bwMode="auto">
            <a:xfrm rot="10800000">
              <a:off x="3068544" y="1789489"/>
              <a:ext cx="321122" cy="237874"/>
            </a:xfrm>
            <a:prstGeom prst="line">
              <a:avLst/>
            </a:prstGeom>
            <a:noFill/>
            <a:ln w="25400" algn="ctr">
              <a:solidFill>
                <a:srgbClr val="003366"/>
              </a:solidFill>
              <a:prstDash val="dash"/>
              <a:round/>
              <a:headEnd/>
              <a:tailEnd/>
            </a:ln>
          </p:spPr>
        </p:cxnSp>
        <p:cxnSp>
          <p:nvCxnSpPr>
            <p:cNvPr id="21538" name="Straight Connector 211"/>
            <p:cNvCxnSpPr>
              <a:cxnSpLocks noChangeShapeType="1"/>
            </p:cNvCxnSpPr>
            <p:nvPr/>
          </p:nvCxnSpPr>
          <p:spPr bwMode="auto">
            <a:xfrm flipV="1">
              <a:off x="2961105" y="1741711"/>
              <a:ext cx="588526" cy="333430"/>
            </a:xfrm>
            <a:prstGeom prst="line">
              <a:avLst/>
            </a:prstGeom>
            <a:noFill/>
            <a:ln w="25400" algn="ctr">
              <a:solidFill>
                <a:srgbClr val="003366"/>
              </a:solidFill>
              <a:prstDash val="dash"/>
              <a:round/>
              <a:headEnd/>
              <a:tailEnd/>
            </a:ln>
          </p:spPr>
        </p:cxnSp>
        <p:cxnSp>
          <p:nvCxnSpPr>
            <p:cNvPr id="21539" name="Straight Connector 214"/>
            <p:cNvCxnSpPr>
              <a:cxnSpLocks noChangeShapeType="1"/>
            </p:cNvCxnSpPr>
            <p:nvPr/>
          </p:nvCxnSpPr>
          <p:spPr bwMode="auto">
            <a:xfrm rot="5400000">
              <a:off x="1739712" y="1930786"/>
              <a:ext cx="545891" cy="27456"/>
            </a:xfrm>
            <a:prstGeom prst="line">
              <a:avLst/>
            </a:prstGeom>
            <a:noFill/>
            <a:ln w="25400" algn="ctr">
              <a:solidFill>
                <a:srgbClr val="003366"/>
              </a:solidFill>
              <a:prstDash val="dash"/>
              <a:round/>
              <a:headEnd/>
              <a:tailEnd/>
            </a:ln>
          </p:spPr>
        </p:cxnSp>
        <p:cxnSp>
          <p:nvCxnSpPr>
            <p:cNvPr id="21540" name="Straight Connector 217"/>
            <p:cNvCxnSpPr>
              <a:cxnSpLocks noChangeShapeType="1"/>
            </p:cNvCxnSpPr>
            <p:nvPr/>
          </p:nvCxnSpPr>
          <p:spPr bwMode="auto">
            <a:xfrm rot="16200000" flipH="1">
              <a:off x="2185116" y="1512837"/>
              <a:ext cx="403573" cy="721034"/>
            </a:xfrm>
            <a:prstGeom prst="line">
              <a:avLst/>
            </a:prstGeom>
            <a:noFill/>
            <a:ln w="25400" algn="ctr">
              <a:solidFill>
                <a:srgbClr val="003366"/>
              </a:solidFill>
              <a:prstDash val="dash"/>
              <a:round/>
              <a:headEnd/>
              <a:tailEnd/>
            </a:ln>
          </p:spPr>
        </p:cxnSp>
        <p:cxnSp>
          <p:nvCxnSpPr>
            <p:cNvPr id="21541" name="Straight Connector 220"/>
            <p:cNvCxnSpPr>
              <a:cxnSpLocks noChangeShapeType="1"/>
              <a:stCxn id="408" idx="0"/>
            </p:cNvCxnSpPr>
            <p:nvPr/>
          </p:nvCxnSpPr>
          <p:spPr bwMode="auto">
            <a:xfrm rot="-5400000" flipH="1" flipV="1">
              <a:off x="3516067" y="1757654"/>
              <a:ext cx="244990" cy="387281"/>
            </a:xfrm>
            <a:prstGeom prst="line">
              <a:avLst/>
            </a:prstGeom>
            <a:noFill/>
            <a:ln w="25400" algn="ctr">
              <a:solidFill>
                <a:srgbClr val="003366"/>
              </a:solidFill>
              <a:prstDash val="dash"/>
              <a:round/>
              <a:headEnd/>
              <a:tailEnd/>
            </a:ln>
          </p:spPr>
        </p:cxnSp>
        <p:cxnSp>
          <p:nvCxnSpPr>
            <p:cNvPr id="21542" name="Straight Connector 223"/>
            <p:cNvCxnSpPr>
              <a:cxnSpLocks noChangeShapeType="1"/>
            </p:cNvCxnSpPr>
            <p:nvPr/>
          </p:nvCxnSpPr>
          <p:spPr bwMode="auto">
            <a:xfrm flipV="1">
              <a:off x="2052649" y="1837267"/>
              <a:ext cx="748491" cy="427971"/>
            </a:xfrm>
            <a:prstGeom prst="line">
              <a:avLst/>
            </a:prstGeom>
            <a:noFill/>
            <a:ln w="25400" algn="ctr">
              <a:solidFill>
                <a:srgbClr val="003366"/>
              </a:solidFill>
              <a:prstDash val="dash"/>
              <a:round/>
              <a:headEnd/>
              <a:tailEnd/>
            </a:ln>
          </p:spPr>
        </p:cxnSp>
        <p:cxnSp>
          <p:nvCxnSpPr>
            <p:cNvPr id="21543" name="Straight Connector 226"/>
            <p:cNvCxnSpPr>
              <a:cxnSpLocks noChangeShapeType="1"/>
            </p:cNvCxnSpPr>
            <p:nvPr/>
          </p:nvCxnSpPr>
          <p:spPr bwMode="auto">
            <a:xfrm rot="16200000" flipH="1">
              <a:off x="2432110" y="1265845"/>
              <a:ext cx="498113" cy="1309561"/>
            </a:xfrm>
            <a:prstGeom prst="line">
              <a:avLst/>
            </a:prstGeom>
            <a:noFill/>
            <a:ln w="25400" algn="ctr">
              <a:solidFill>
                <a:srgbClr val="003366"/>
              </a:solidFill>
              <a:prstDash val="dash"/>
              <a:round/>
              <a:headEnd/>
              <a:tailEnd/>
            </a:ln>
          </p:spPr>
        </p:cxnSp>
        <p:sp>
          <p:nvSpPr>
            <p:cNvPr id="562" name="Rectangle 561"/>
            <p:cNvSpPr/>
            <p:nvPr/>
          </p:nvSpPr>
          <p:spPr bwMode="auto">
            <a:xfrm>
              <a:off x="1066800" y="2542401"/>
              <a:ext cx="3401832" cy="272415"/>
            </a:xfrm>
            <a:prstGeom prst="rect">
              <a:avLst/>
            </a:prstGeom>
            <a:solidFill>
              <a:srgbClr val="44697D"/>
            </a:solidFill>
            <a:ln>
              <a:noFill/>
              <a:headEnd type="none" w="med" len="med"/>
              <a:tailEnd type="arrow"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nchor="b"/>
            <a:lstStyle/>
            <a:p>
              <a:pPr algn="ctr">
                <a:defRPr/>
              </a:pPr>
              <a:endParaRPr lang="en-US" sz="1600" dirty="0"/>
            </a:p>
          </p:txBody>
        </p:sp>
        <p:sp>
          <p:nvSpPr>
            <p:cNvPr id="21547" name="TextBox 139"/>
            <p:cNvSpPr txBox="1">
              <a:spLocks noChangeArrowheads="1"/>
            </p:cNvSpPr>
            <p:nvPr/>
          </p:nvSpPr>
          <p:spPr bwMode="auto">
            <a:xfrm>
              <a:off x="1143000" y="2542401"/>
              <a:ext cx="3200400" cy="276999"/>
            </a:xfrm>
            <a:prstGeom prst="rect">
              <a:avLst/>
            </a:prstGeom>
            <a:noFill/>
            <a:ln w="9525">
              <a:noFill/>
              <a:miter lim="800000"/>
              <a:headEnd/>
              <a:tailEnd/>
            </a:ln>
          </p:spPr>
          <p:txBody>
            <a:bodyPr>
              <a:spAutoFit/>
            </a:bodyPr>
            <a:lstStyle/>
            <a:p>
              <a:pPr algn="ctr"/>
              <a:r>
                <a:rPr lang="en-US" sz="1200" b="1">
                  <a:solidFill>
                    <a:schemeClr val="bg1"/>
                  </a:solidFill>
                </a:rPr>
                <a:t>Complex Business Networks Evolve</a:t>
              </a:r>
            </a:p>
          </p:txBody>
        </p:sp>
        <p:grpSp>
          <p:nvGrpSpPr>
            <p:cNvPr id="21548" name="Group 176"/>
            <p:cNvGrpSpPr>
              <a:grpSpLocks/>
            </p:cNvGrpSpPr>
            <p:nvPr/>
          </p:nvGrpSpPr>
          <p:grpSpPr bwMode="auto">
            <a:xfrm>
              <a:off x="1752600" y="2105773"/>
              <a:ext cx="369713" cy="475826"/>
              <a:chOff x="3740" y="1513"/>
              <a:chExt cx="217" cy="247"/>
            </a:xfrm>
          </p:grpSpPr>
          <p:sp>
            <p:nvSpPr>
              <p:cNvPr id="565" name="Rectangle 177"/>
              <p:cNvSpPr>
                <a:spLocks noChangeArrowheads="1"/>
              </p:cNvSpPr>
              <p:nvPr/>
            </p:nvSpPr>
            <p:spPr bwMode="auto">
              <a:xfrm>
                <a:off x="3742" y="1612"/>
                <a:ext cx="215" cy="148"/>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127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676" name="Rectangle 178"/>
              <p:cNvSpPr>
                <a:spLocks noChangeArrowheads="1"/>
              </p:cNvSpPr>
              <p:nvPr/>
            </p:nvSpPr>
            <p:spPr bwMode="auto">
              <a:xfrm>
                <a:off x="3749" y="1574"/>
                <a:ext cx="203" cy="148"/>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677" name="Line 179"/>
              <p:cNvSpPr>
                <a:spLocks noChangeShapeType="1"/>
              </p:cNvSpPr>
              <p:nvPr/>
            </p:nvSpPr>
            <p:spPr bwMode="auto">
              <a:xfrm>
                <a:off x="3915" y="1621"/>
                <a:ext cx="0" cy="54"/>
              </a:xfrm>
              <a:prstGeom prst="line">
                <a:avLst/>
              </a:prstGeom>
              <a:noFill/>
              <a:ln w="9525">
                <a:solidFill>
                  <a:srgbClr val="000000"/>
                </a:solidFill>
                <a:round/>
                <a:headEnd/>
                <a:tailEnd/>
              </a:ln>
            </p:spPr>
            <p:txBody>
              <a:bodyPr/>
              <a:lstStyle/>
              <a:p>
                <a:endParaRPr lang="en-US"/>
              </a:p>
            </p:txBody>
          </p:sp>
          <p:sp>
            <p:nvSpPr>
              <p:cNvPr id="21678" name="Line 180"/>
              <p:cNvSpPr>
                <a:spLocks noChangeShapeType="1"/>
              </p:cNvSpPr>
              <p:nvPr/>
            </p:nvSpPr>
            <p:spPr bwMode="auto">
              <a:xfrm>
                <a:off x="3879" y="1621"/>
                <a:ext cx="1" cy="54"/>
              </a:xfrm>
              <a:prstGeom prst="line">
                <a:avLst/>
              </a:prstGeom>
              <a:noFill/>
              <a:ln w="9525">
                <a:solidFill>
                  <a:srgbClr val="000000"/>
                </a:solidFill>
                <a:round/>
                <a:headEnd/>
                <a:tailEnd/>
              </a:ln>
            </p:spPr>
            <p:txBody>
              <a:bodyPr/>
              <a:lstStyle/>
              <a:p>
                <a:endParaRPr lang="en-US"/>
              </a:p>
            </p:txBody>
          </p:sp>
          <p:sp>
            <p:nvSpPr>
              <p:cNvPr id="21679" name="Line 181"/>
              <p:cNvSpPr>
                <a:spLocks noChangeShapeType="1"/>
              </p:cNvSpPr>
              <p:nvPr/>
            </p:nvSpPr>
            <p:spPr bwMode="auto">
              <a:xfrm>
                <a:off x="3843" y="1621"/>
                <a:ext cx="1" cy="54"/>
              </a:xfrm>
              <a:prstGeom prst="line">
                <a:avLst/>
              </a:prstGeom>
              <a:noFill/>
              <a:ln w="9525">
                <a:solidFill>
                  <a:srgbClr val="000000"/>
                </a:solidFill>
                <a:round/>
                <a:headEnd/>
                <a:tailEnd/>
              </a:ln>
            </p:spPr>
            <p:txBody>
              <a:bodyPr/>
              <a:lstStyle/>
              <a:p>
                <a:endParaRPr lang="en-US"/>
              </a:p>
            </p:txBody>
          </p:sp>
          <p:sp>
            <p:nvSpPr>
              <p:cNvPr id="21680" name="Line 182"/>
              <p:cNvSpPr>
                <a:spLocks noChangeShapeType="1"/>
              </p:cNvSpPr>
              <p:nvPr/>
            </p:nvSpPr>
            <p:spPr bwMode="auto">
              <a:xfrm>
                <a:off x="3811" y="1621"/>
                <a:ext cx="0" cy="54"/>
              </a:xfrm>
              <a:prstGeom prst="line">
                <a:avLst/>
              </a:prstGeom>
              <a:noFill/>
              <a:ln w="9525">
                <a:solidFill>
                  <a:srgbClr val="000000"/>
                </a:solidFill>
                <a:round/>
                <a:headEnd/>
                <a:tailEnd/>
              </a:ln>
            </p:spPr>
            <p:txBody>
              <a:bodyPr/>
              <a:lstStyle/>
              <a:p>
                <a:endParaRPr lang="en-US"/>
              </a:p>
            </p:txBody>
          </p:sp>
          <p:sp>
            <p:nvSpPr>
              <p:cNvPr id="21681" name="Line 183"/>
              <p:cNvSpPr>
                <a:spLocks noChangeShapeType="1"/>
              </p:cNvSpPr>
              <p:nvPr/>
            </p:nvSpPr>
            <p:spPr bwMode="auto">
              <a:xfrm>
                <a:off x="3778" y="1621"/>
                <a:ext cx="1" cy="54"/>
              </a:xfrm>
              <a:prstGeom prst="line">
                <a:avLst/>
              </a:prstGeom>
              <a:noFill/>
              <a:ln w="9525">
                <a:solidFill>
                  <a:srgbClr val="000000"/>
                </a:solidFill>
                <a:round/>
                <a:headEnd/>
                <a:tailEnd/>
              </a:ln>
            </p:spPr>
            <p:txBody>
              <a:bodyPr/>
              <a:lstStyle/>
              <a:p>
                <a:endParaRPr lang="en-US"/>
              </a:p>
            </p:txBody>
          </p:sp>
          <p:sp>
            <p:nvSpPr>
              <p:cNvPr id="21682" name="Rectangle 184"/>
              <p:cNvSpPr>
                <a:spLocks noChangeArrowheads="1"/>
              </p:cNvSpPr>
              <p:nvPr/>
            </p:nvSpPr>
            <p:spPr bwMode="auto">
              <a:xfrm>
                <a:off x="3751" y="1620"/>
                <a:ext cx="200" cy="55"/>
              </a:xfrm>
              <a:prstGeom prst="rect">
                <a:avLst/>
              </a:prstGeom>
              <a:noFill/>
              <a:ln w="9525" algn="ctr">
                <a:solidFill>
                  <a:schemeClr val="tx1"/>
                </a:solidFill>
                <a:miter lim="800000"/>
                <a:headEnd/>
                <a:tailEnd/>
              </a:ln>
            </p:spPr>
            <p:txBody>
              <a:bodyPr wrap="none" anchor="ctr"/>
              <a:lstStyle/>
              <a:p>
                <a:endParaRPr lang="en-GB"/>
              </a:p>
            </p:txBody>
          </p:sp>
          <p:sp>
            <p:nvSpPr>
              <p:cNvPr id="21683" name="Rectangle 185"/>
              <p:cNvSpPr>
                <a:spLocks noChangeArrowheads="1"/>
              </p:cNvSpPr>
              <p:nvPr/>
            </p:nvSpPr>
            <p:spPr bwMode="auto">
              <a:xfrm>
                <a:off x="3740" y="1540"/>
                <a:ext cx="215" cy="148"/>
              </a:xfrm>
              <a:prstGeom prst="rect">
                <a:avLst/>
              </a:prstGeom>
              <a:gradFill rotWithShape="1">
                <a:gsLst>
                  <a:gs pos="0">
                    <a:srgbClr val="5F5F5F"/>
                  </a:gs>
                  <a:gs pos="100000">
                    <a:srgbClr val="2C2C2C"/>
                  </a:gs>
                </a:gsLst>
                <a:lin ang="5400000" scaled="1"/>
              </a:gradFill>
              <a:ln w="9525">
                <a:miter lim="800000"/>
                <a:headEnd/>
                <a:tailEnd/>
              </a:ln>
              <a:scene3d>
                <a:camera prst="legacyObliqueTopRight"/>
                <a:lightRig rig="legacyFlat3" dir="b"/>
              </a:scene3d>
              <a:sp3d extrusionH="112700" prstMaterial="legacyMatte">
                <a:bevelT w="13500" h="13500" prst="angle"/>
                <a:bevelB w="13500" h="13500" prst="angle"/>
                <a:extrusionClr>
                  <a:srgbClr val="5F5F5F"/>
                </a:extrusionClr>
              </a:sp3d>
            </p:spPr>
            <p:txBody>
              <a:bodyPr lIns="0" tIns="0" rIns="0" bIns="0" anchor="ctr">
                <a:spAutoFit/>
                <a:flatTx/>
              </a:bodyPr>
              <a:lstStyle/>
              <a:p>
                <a:endParaRPr lang="en-GB"/>
              </a:p>
            </p:txBody>
          </p:sp>
          <p:sp>
            <p:nvSpPr>
              <p:cNvPr id="21684" name="Rectangle 186"/>
              <p:cNvSpPr>
                <a:spLocks noChangeArrowheads="1"/>
              </p:cNvSpPr>
              <p:nvPr/>
            </p:nvSpPr>
            <p:spPr bwMode="auto">
              <a:xfrm>
                <a:off x="3751" y="1513"/>
                <a:ext cx="127" cy="147"/>
              </a:xfrm>
              <a:prstGeom prst="rect">
                <a:avLst/>
              </a:prstGeom>
              <a:gradFill rotWithShape="0">
                <a:gsLst>
                  <a:gs pos="0">
                    <a:srgbClr val="CDD9EC"/>
                  </a:gs>
                  <a:gs pos="100000">
                    <a:srgbClr val="969EAC"/>
                  </a:gs>
                </a:gsLst>
                <a:lin ang="18900000" scaled="1"/>
              </a:gradFill>
              <a:ln w="9525">
                <a:miter lim="800000"/>
                <a:headEnd/>
                <a:tailEnd/>
              </a:ln>
              <a:scene3d>
                <a:camera prst="legacyObliqueTopRight"/>
                <a:lightRig rig="legacyFlat3" dir="b"/>
              </a:scene3d>
              <a:sp3d extrusionH="100000" prstMaterial="legacyPlastic">
                <a:bevelT w="13500" h="13500" prst="angle"/>
                <a:bevelB w="13500" h="13500" prst="angle"/>
                <a:extrusionClr>
                  <a:schemeClr val="bg2"/>
                </a:extrusionClr>
              </a:sp3d>
            </p:spPr>
            <p:txBody>
              <a:bodyPr lIns="0" tIns="0" rIns="0" bIns="0" anchor="ctr">
                <a:spAutoFit/>
                <a:flatTx/>
              </a:bodyPr>
              <a:lstStyle/>
              <a:p>
                <a:endParaRPr lang="en-GB"/>
              </a:p>
            </p:txBody>
          </p:sp>
          <p:sp>
            <p:nvSpPr>
              <p:cNvPr id="21685" name="Line 187"/>
              <p:cNvSpPr>
                <a:spLocks noChangeShapeType="1"/>
              </p:cNvSpPr>
              <p:nvPr/>
            </p:nvSpPr>
            <p:spPr bwMode="auto">
              <a:xfrm>
                <a:off x="3843" y="1567"/>
                <a:ext cx="0" cy="36"/>
              </a:xfrm>
              <a:prstGeom prst="line">
                <a:avLst/>
              </a:prstGeom>
              <a:noFill/>
              <a:ln w="9525">
                <a:solidFill>
                  <a:srgbClr val="000000"/>
                </a:solidFill>
                <a:round/>
                <a:headEnd/>
                <a:tailEnd/>
              </a:ln>
            </p:spPr>
            <p:txBody>
              <a:bodyPr/>
              <a:lstStyle/>
              <a:p>
                <a:endParaRPr lang="en-US"/>
              </a:p>
            </p:txBody>
          </p:sp>
          <p:sp>
            <p:nvSpPr>
              <p:cNvPr id="21686" name="Line 188"/>
              <p:cNvSpPr>
                <a:spLocks noChangeShapeType="1"/>
              </p:cNvSpPr>
              <p:nvPr/>
            </p:nvSpPr>
            <p:spPr bwMode="auto">
              <a:xfrm>
                <a:off x="3811" y="1567"/>
                <a:ext cx="0" cy="36"/>
              </a:xfrm>
              <a:prstGeom prst="line">
                <a:avLst/>
              </a:prstGeom>
              <a:noFill/>
              <a:ln w="9525">
                <a:solidFill>
                  <a:srgbClr val="000000"/>
                </a:solidFill>
                <a:round/>
                <a:headEnd/>
                <a:tailEnd/>
              </a:ln>
            </p:spPr>
            <p:txBody>
              <a:bodyPr/>
              <a:lstStyle/>
              <a:p>
                <a:endParaRPr lang="en-US"/>
              </a:p>
            </p:txBody>
          </p:sp>
          <p:sp>
            <p:nvSpPr>
              <p:cNvPr id="21687" name="Line 189"/>
              <p:cNvSpPr>
                <a:spLocks noChangeShapeType="1"/>
              </p:cNvSpPr>
              <p:nvPr/>
            </p:nvSpPr>
            <p:spPr bwMode="auto">
              <a:xfrm>
                <a:off x="3778" y="1567"/>
                <a:ext cx="0" cy="37"/>
              </a:xfrm>
              <a:prstGeom prst="line">
                <a:avLst/>
              </a:prstGeom>
              <a:noFill/>
              <a:ln w="9525">
                <a:solidFill>
                  <a:srgbClr val="000000"/>
                </a:solidFill>
                <a:round/>
                <a:headEnd/>
                <a:tailEnd/>
              </a:ln>
            </p:spPr>
            <p:txBody>
              <a:bodyPr/>
              <a:lstStyle/>
              <a:p>
                <a:endParaRPr lang="en-US"/>
              </a:p>
            </p:txBody>
          </p:sp>
          <p:sp>
            <p:nvSpPr>
              <p:cNvPr id="21688" name="Rectangle 190"/>
              <p:cNvSpPr>
                <a:spLocks noChangeArrowheads="1"/>
              </p:cNvSpPr>
              <p:nvPr/>
            </p:nvSpPr>
            <p:spPr bwMode="auto">
              <a:xfrm>
                <a:off x="3752" y="1567"/>
                <a:ext cx="126" cy="37"/>
              </a:xfrm>
              <a:prstGeom prst="rect">
                <a:avLst/>
              </a:prstGeom>
              <a:noFill/>
              <a:ln w="9525" algn="ctr">
                <a:solidFill>
                  <a:schemeClr val="tx1"/>
                </a:solidFill>
                <a:miter lim="800000"/>
                <a:headEnd/>
                <a:tailEnd/>
              </a:ln>
            </p:spPr>
            <p:txBody>
              <a:bodyPr wrap="none" anchor="ctr"/>
              <a:lstStyle/>
              <a:p>
                <a:endParaRPr lang="en-GB"/>
              </a:p>
            </p:txBody>
          </p:sp>
        </p:grpSp>
        <p:grpSp>
          <p:nvGrpSpPr>
            <p:cNvPr id="21549" name="Group 405"/>
            <p:cNvGrpSpPr>
              <a:grpSpLocks/>
            </p:cNvGrpSpPr>
            <p:nvPr/>
          </p:nvGrpSpPr>
          <p:grpSpPr bwMode="auto">
            <a:xfrm>
              <a:off x="1828800" y="1088006"/>
              <a:ext cx="455445" cy="718811"/>
              <a:chOff x="837" y="1307"/>
              <a:chExt cx="244" cy="474"/>
            </a:xfrm>
          </p:grpSpPr>
          <p:sp>
            <p:nvSpPr>
              <p:cNvPr id="580" name="Rectangle 406"/>
              <p:cNvSpPr>
                <a:spLocks noChangeArrowheads="1"/>
              </p:cNvSpPr>
              <p:nvPr/>
            </p:nvSpPr>
            <p:spPr bwMode="auto">
              <a:xfrm>
                <a:off x="838" y="1594"/>
                <a:ext cx="242" cy="187"/>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127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659" name="Rectangle 407"/>
              <p:cNvSpPr>
                <a:spLocks noChangeArrowheads="1"/>
              </p:cNvSpPr>
              <p:nvPr/>
            </p:nvSpPr>
            <p:spPr bwMode="auto">
              <a:xfrm>
                <a:off x="847" y="1549"/>
                <a:ext cx="228" cy="188"/>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660" name="Line 408"/>
              <p:cNvSpPr>
                <a:spLocks noChangeShapeType="1"/>
              </p:cNvSpPr>
              <p:nvPr/>
            </p:nvSpPr>
            <p:spPr bwMode="auto">
              <a:xfrm>
                <a:off x="1033" y="1612"/>
                <a:ext cx="1" cy="62"/>
              </a:xfrm>
              <a:prstGeom prst="line">
                <a:avLst/>
              </a:prstGeom>
              <a:noFill/>
              <a:ln w="9525">
                <a:solidFill>
                  <a:srgbClr val="000000"/>
                </a:solidFill>
                <a:round/>
                <a:headEnd/>
                <a:tailEnd/>
              </a:ln>
            </p:spPr>
            <p:txBody>
              <a:bodyPr/>
              <a:lstStyle/>
              <a:p>
                <a:endParaRPr lang="en-US"/>
              </a:p>
            </p:txBody>
          </p:sp>
          <p:sp>
            <p:nvSpPr>
              <p:cNvPr id="21661" name="Line 409"/>
              <p:cNvSpPr>
                <a:spLocks noChangeShapeType="1"/>
              </p:cNvSpPr>
              <p:nvPr/>
            </p:nvSpPr>
            <p:spPr bwMode="auto">
              <a:xfrm>
                <a:off x="993" y="1612"/>
                <a:ext cx="0" cy="62"/>
              </a:xfrm>
              <a:prstGeom prst="line">
                <a:avLst/>
              </a:prstGeom>
              <a:noFill/>
              <a:ln w="9525">
                <a:solidFill>
                  <a:srgbClr val="000000"/>
                </a:solidFill>
                <a:round/>
                <a:headEnd/>
                <a:tailEnd/>
              </a:ln>
            </p:spPr>
            <p:txBody>
              <a:bodyPr/>
              <a:lstStyle/>
              <a:p>
                <a:endParaRPr lang="en-US"/>
              </a:p>
            </p:txBody>
          </p:sp>
          <p:sp>
            <p:nvSpPr>
              <p:cNvPr id="21662" name="Line 410"/>
              <p:cNvSpPr>
                <a:spLocks noChangeShapeType="1"/>
              </p:cNvSpPr>
              <p:nvPr/>
            </p:nvSpPr>
            <p:spPr bwMode="auto">
              <a:xfrm>
                <a:off x="953" y="1612"/>
                <a:ext cx="0" cy="62"/>
              </a:xfrm>
              <a:prstGeom prst="line">
                <a:avLst/>
              </a:prstGeom>
              <a:noFill/>
              <a:ln w="9525">
                <a:solidFill>
                  <a:srgbClr val="000000"/>
                </a:solidFill>
                <a:round/>
                <a:headEnd/>
                <a:tailEnd/>
              </a:ln>
            </p:spPr>
            <p:txBody>
              <a:bodyPr/>
              <a:lstStyle/>
              <a:p>
                <a:endParaRPr lang="en-US"/>
              </a:p>
            </p:txBody>
          </p:sp>
          <p:sp>
            <p:nvSpPr>
              <p:cNvPr id="21663" name="Line 411"/>
              <p:cNvSpPr>
                <a:spLocks noChangeShapeType="1"/>
              </p:cNvSpPr>
              <p:nvPr/>
            </p:nvSpPr>
            <p:spPr bwMode="auto">
              <a:xfrm>
                <a:off x="916" y="1613"/>
                <a:ext cx="1" cy="61"/>
              </a:xfrm>
              <a:prstGeom prst="line">
                <a:avLst/>
              </a:prstGeom>
              <a:noFill/>
              <a:ln w="9525">
                <a:solidFill>
                  <a:srgbClr val="000000"/>
                </a:solidFill>
                <a:round/>
                <a:headEnd/>
                <a:tailEnd/>
              </a:ln>
            </p:spPr>
            <p:txBody>
              <a:bodyPr/>
              <a:lstStyle/>
              <a:p>
                <a:endParaRPr lang="en-US"/>
              </a:p>
            </p:txBody>
          </p:sp>
          <p:sp>
            <p:nvSpPr>
              <p:cNvPr id="21664" name="Line 412"/>
              <p:cNvSpPr>
                <a:spLocks noChangeShapeType="1"/>
              </p:cNvSpPr>
              <p:nvPr/>
            </p:nvSpPr>
            <p:spPr bwMode="auto">
              <a:xfrm>
                <a:off x="880" y="1613"/>
                <a:ext cx="1" cy="61"/>
              </a:xfrm>
              <a:prstGeom prst="line">
                <a:avLst/>
              </a:prstGeom>
              <a:noFill/>
              <a:ln w="9525">
                <a:solidFill>
                  <a:srgbClr val="000000"/>
                </a:solidFill>
                <a:round/>
                <a:headEnd/>
                <a:tailEnd/>
              </a:ln>
            </p:spPr>
            <p:txBody>
              <a:bodyPr/>
              <a:lstStyle/>
              <a:p>
                <a:endParaRPr lang="en-US"/>
              </a:p>
            </p:txBody>
          </p:sp>
          <p:sp>
            <p:nvSpPr>
              <p:cNvPr id="21665" name="Rectangle 413"/>
              <p:cNvSpPr>
                <a:spLocks noChangeArrowheads="1"/>
              </p:cNvSpPr>
              <p:nvPr/>
            </p:nvSpPr>
            <p:spPr bwMode="auto">
              <a:xfrm>
                <a:off x="849" y="1611"/>
                <a:ext cx="224" cy="63"/>
              </a:xfrm>
              <a:prstGeom prst="rect">
                <a:avLst/>
              </a:prstGeom>
              <a:noFill/>
              <a:ln w="9525" algn="ctr">
                <a:solidFill>
                  <a:schemeClr val="tx1"/>
                </a:solidFill>
                <a:miter lim="800000"/>
                <a:headEnd/>
                <a:tailEnd/>
              </a:ln>
            </p:spPr>
            <p:txBody>
              <a:bodyPr wrap="none" anchor="ctr"/>
              <a:lstStyle/>
              <a:p>
                <a:endParaRPr lang="en-GB"/>
              </a:p>
            </p:txBody>
          </p:sp>
          <p:sp>
            <p:nvSpPr>
              <p:cNvPr id="21666" name="Rectangle 414"/>
              <p:cNvSpPr>
                <a:spLocks noChangeArrowheads="1"/>
              </p:cNvSpPr>
              <p:nvPr/>
            </p:nvSpPr>
            <p:spPr bwMode="auto">
              <a:xfrm>
                <a:off x="837" y="1508"/>
                <a:ext cx="241" cy="188"/>
              </a:xfrm>
              <a:prstGeom prst="rect">
                <a:avLst/>
              </a:prstGeom>
              <a:gradFill rotWithShape="0">
                <a:gsLst>
                  <a:gs pos="0">
                    <a:srgbClr val="9C9C9C"/>
                  </a:gs>
                  <a:gs pos="100000">
                    <a:srgbClr val="EAEAEA"/>
                  </a:gs>
                </a:gsLst>
                <a:lin ang="5400000" scaled="1"/>
              </a:gradFill>
              <a:ln w="9525">
                <a:miter lim="800000"/>
                <a:headEnd/>
                <a:tailEnd/>
              </a:ln>
              <a:scene3d>
                <a:camera prst="legacyObliqueTopRight"/>
                <a:lightRig rig="legacyFlat3" dir="b"/>
              </a:scene3d>
              <a:sp3d extrusionH="1127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667" name="Rectangle 415"/>
              <p:cNvSpPr>
                <a:spLocks noChangeArrowheads="1"/>
              </p:cNvSpPr>
              <p:nvPr/>
            </p:nvSpPr>
            <p:spPr bwMode="auto">
              <a:xfrm>
                <a:off x="848" y="1408"/>
                <a:ext cx="143" cy="187"/>
              </a:xfrm>
              <a:prstGeom prst="rect">
                <a:avLst/>
              </a:prstGeom>
              <a:gradFill rotWithShape="0">
                <a:gsLst>
                  <a:gs pos="0">
                    <a:srgbClr val="CDD9EC"/>
                  </a:gs>
                  <a:gs pos="100000">
                    <a:srgbClr val="969EAC"/>
                  </a:gs>
                </a:gsLst>
                <a:lin ang="189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668" name="Line 416"/>
              <p:cNvSpPr>
                <a:spLocks noChangeShapeType="1"/>
              </p:cNvSpPr>
              <p:nvPr/>
            </p:nvSpPr>
            <p:spPr bwMode="auto">
              <a:xfrm flipH="1">
                <a:off x="849" y="1470"/>
                <a:ext cx="143" cy="0"/>
              </a:xfrm>
              <a:prstGeom prst="line">
                <a:avLst/>
              </a:prstGeom>
              <a:noFill/>
              <a:ln w="9525">
                <a:solidFill>
                  <a:srgbClr val="000000"/>
                </a:solidFill>
                <a:round/>
                <a:headEnd/>
                <a:tailEnd/>
              </a:ln>
            </p:spPr>
            <p:txBody>
              <a:bodyPr/>
              <a:lstStyle/>
              <a:p>
                <a:endParaRPr lang="en-US"/>
              </a:p>
            </p:txBody>
          </p:sp>
          <p:sp>
            <p:nvSpPr>
              <p:cNvPr id="21669" name="Line 417"/>
              <p:cNvSpPr>
                <a:spLocks noChangeShapeType="1"/>
              </p:cNvSpPr>
              <p:nvPr/>
            </p:nvSpPr>
            <p:spPr bwMode="auto">
              <a:xfrm flipH="1" flipV="1">
                <a:off x="850" y="1532"/>
                <a:ext cx="140" cy="0"/>
              </a:xfrm>
              <a:prstGeom prst="line">
                <a:avLst/>
              </a:prstGeom>
              <a:noFill/>
              <a:ln w="9525">
                <a:solidFill>
                  <a:srgbClr val="000000"/>
                </a:solidFill>
                <a:round/>
                <a:headEnd/>
                <a:tailEnd/>
              </a:ln>
            </p:spPr>
            <p:txBody>
              <a:bodyPr/>
              <a:lstStyle/>
              <a:p>
                <a:endParaRPr lang="en-US"/>
              </a:p>
            </p:txBody>
          </p:sp>
          <p:sp>
            <p:nvSpPr>
              <p:cNvPr id="21670" name="Line 418"/>
              <p:cNvSpPr>
                <a:spLocks noChangeShapeType="1"/>
              </p:cNvSpPr>
              <p:nvPr/>
            </p:nvSpPr>
            <p:spPr bwMode="auto">
              <a:xfrm>
                <a:off x="952" y="1409"/>
                <a:ext cx="0" cy="179"/>
              </a:xfrm>
              <a:prstGeom prst="line">
                <a:avLst/>
              </a:prstGeom>
              <a:noFill/>
              <a:ln w="9525">
                <a:solidFill>
                  <a:srgbClr val="000000"/>
                </a:solidFill>
                <a:round/>
                <a:headEnd/>
                <a:tailEnd/>
              </a:ln>
            </p:spPr>
            <p:txBody>
              <a:bodyPr/>
              <a:lstStyle/>
              <a:p>
                <a:endParaRPr lang="en-US"/>
              </a:p>
            </p:txBody>
          </p:sp>
          <p:sp>
            <p:nvSpPr>
              <p:cNvPr id="21671" name="Line 419"/>
              <p:cNvSpPr>
                <a:spLocks noChangeShapeType="1"/>
              </p:cNvSpPr>
              <p:nvPr/>
            </p:nvSpPr>
            <p:spPr bwMode="auto">
              <a:xfrm>
                <a:off x="916" y="1408"/>
                <a:ext cx="0" cy="179"/>
              </a:xfrm>
              <a:prstGeom prst="line">
                <a:avLst/>
              </a:prstGeom>
              <a:noFill/>
              <a:ln w="9525">
                <a:solidFill>
                  <a:srgbClr val="000000"/>
                </a:solidFill>
                <a:round/>
                <a:headEnd/>
                <a:tailEnd/>
              </a:ln>
            </p:spPr>
            <p:txBody>
              <a:bodyPr/>
              <a:lstStyle/>
              <a:p>
                <a:endParaRPr lang="en-US"/>
              </a:p>
            </p:txBody>
          </p:sp>
          <p:sp>
            <p:nvSpPr>
              <p:cNvPr id="21672" name="Line 420"/>
              <p:cNvSpPr>
                <a:spLocks noChangeShapeType="1"/>
              </p:cNvSpPr>
              <p:nvPr/>
            </p:nvSpPr>
            <p:spPr bwMode="auto">
              <a:xfrm>
                <a:off x="880" y="1410"/>
                <a:ext cx="0" cy="179"/>
              </a:xfrm>
              <a:prstGeom prst="line">
                <a:avLst/>
              </a:prstGeom>
              <a:noFill/>
              <a:ln w="9525">
                <a:solidFill>
                  <a:srgbClr val="000000"/>
                </a:solidFill>
                <a:round/>
                <a:headEnd/>
                <a:tailEnd/>
              </a:ln>
            </p:spPr>
            <p:txBody>
              <a:bodyPr/>
              <a:lstStyle/>
              <a:p>
                <a:endParaRPr lang="en-US"/>
              </a:p>
            </p:txBody>
          </p:sp>
          <p:sp>
            <p:nvSpPr>
              <p:cNvPr id="21673" name="Rectangle 421"/>
              <p:cNvSpPr>
                <a:spLocks noChangeArrowheads="1"/>
              </p:cNvSpPr>
              <p:nvPr/>
            </p:nvSpPr>
            <p:spPr bwMode="auto">
              <a:xfrm>
                <a:off x="848" y="1307"/>
                <a:ext cx="143" cy="188"/>
              </a:xfrm>
              <a:prstGeom prst="rect">
                <a:avLst/>
              </a:prstGeom>
              <a:gradFill rotWithShape="0">
                <a:gsLst>
                  <a:gs pos="0">
                    <a:srgbClr val="9C9C9C"/>
                  </a:gs>
                  <a:gs pos="100000">
                    <a:srgbClr val="EAEAEA"/>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674" name="Rectangle 422"/>
              <p:cNvSpPr>
                <a:spLocks noChangeArrowheads="1"/>
              </p:cNvSpPr>
              <p:nvPr/>
            </p:nvSpPr>
            <p:spPr bwMode="auto">
              <a:xfrm>
                <a:off x="850" y="1410"/>
                <a:ext cx="141" cy="179"/>
              </a:xfrm>
              <a:prstGeom prst="rect">
                <a:avLst/>
              </a:prstGeom>
              <a:noFill/>
              <a:ln w="9525" algn="ctr">
                <a:solidFill>
                  <a:schemeClr val="tx1"/>
                </a:solidFill>
                <a:miter lim="800000"/>
                <a:headEnd/>
                <a:tailEnd/>
              </a:ln>
            </p:spPr>
            <p:txBody>
              <a:bodyPr wrap="none" anchor="ctr"/>
              <a:lstStyle/>
              <a:p>
                <a:endParaRPr lang="en-GB"/>
              </a:p>
            </p:txBody>
          </p:sp>
        </p:grpSp>
        <p:grpSp>
          <p:nvGrpSpPr>
            <p:cNvPr id="21550" name="Group 165"/>
            <p:cNvGrpSpPr>
              <a:grpSpLocks/>
            </p:cNvGrpSpPr>
            <p:nvPr/>
          </p:nvGrpSpPr>
          <p:grpSpPr bwMode="auto">
            <a:xfrm>
              <a:off x="1219200" y="1811204"/>
              <a:ext cx="454025" cy="378372"/>
              <a:chOff x="1524000" y="4521758"/>
              <a:chExt cx="532337" cy="709114"/>
            </a:xfrm>
          </p:grpSpPr>
          <p:sp>
            <p:nvSpPr>
              <p:cNvPr id="598" name="Rectangle 254"/>
              <p:cNvSpPr>
                <a:spLocks noChangeArrowheads="1"/>
              </p:cNvSpPr>
              <p:nvPr/>
            </p:nvSpPr>
            <p:spPr bwMode="auto">
              <a:xfrm>
                <a:off x="1527055" y="4696414"/>
                <a:ext cx="528776" cy="535803"/>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889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650" name="Rectangle 255"/>
              <p:cNvSpPr>
                <a:spLocks noChangeArrowheads="1"/>
              </p:cNvSpPr>
              <p:nvPr/>
            </p:nvSpPr>
            <p:spPr bwMode="auto">
              <a:xfrm>
                <a:off x="1546336" y="4605183"/>
                <a:ext cx="498833" cy="533325"/>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651" name="Line 256"/>
              <p:cNvSpPr>
                <a:spLocks noChangeShapeType="1"/>
              </p:cNvSpPr>
              <p:nvPr/>
            </p:nvSpPr>
            <p:spPr bwMode="auto">
              <a:xfrm>
                <a:off x="1952625" y="4805362"/>
                <a:ext cx="1588" cy="133350"/>
              </a:xfrm>
              <a:prstGeom prst="line">
                <a:avLst/>
              </a:prstGeom>
              <a:noFill/>
              <a:ln w="9525">
                <a:solidFill>
                  <a:srgbClr val="000000"/>
                </a:solidFill>
                <a:round/>
                <a:headEnd/>
                <a:tailEnd/>
              </a:ln>
            </p:spPr>
            <p:txBody>
              <a:bodyPr/>
              <a:lstStyle/>
              <a:p>
                <a:endParaRPr lang="en-US"/>
              </a:p>
            </p:txBody>
          </p:sp>
          <p:sp>
            <p:nvSpPr>
              <p:cNvPr id="21652" name="Line 257"/>
              <p:cNvSpPr>
                <a:spLocks noChangeShapeType="1"/>
              </p:cNvSpPr>
              <p:nvPr/>
            </p:nvSpPr>
            <p:spPr bwMode="auto">
              <a:xfrm>
                <a:off x="1865313" y="4805362"/>
                <a:ext cx="1588" cy="133350"/>
              </a:xfrm>
              <a:prstGeom prst="line">
                <a:avLst/>
              </a:prstGeom>
              <a:noFill/>
              <a:ln w="9525">
                <a:solidFill>
                  <a:srgbClr val="000000"/>
                </a:solidFill>
                <a:round/>
                <a:headEnd/>
                <a:tailEnd/>
              </a:ln>
            </p:spPr>
            <p:txBody>
              <a:bodyPr/>
              <a:lstStyle/>
              <a:p>
                <a:endParaRPr lang="en-US"/>
              </a:p>
            </p:txBody>
          </p:sp>
          <p:sp>
            <p:nvSpPr>
              <p:cNvPr id="21653" name="Line 258"/>
              <p:cNvSpPr>
                <a:spLocks noChangeShapeType="1"/>
              </p:cNvSpPr>
              <p:nvPr/>
            </p:nvSpPr>
            <p:spPr bwMode="auto">
              <a:xfrm>
                <a:off x="1778000" y="4805362"/>
                <a:ext cx="1588" cy="133350"/>
              </a:xfrm>
              <a:prstGeom prst="line">
                <a:avLst/>
              </a:prstGeom>
              <a:noFill/>
              <a:ln w="9525">
                <a:solidFill>
                  <a:srgbClr val="000000"/>
                </a:solidFill>
                <a:round/>
                <a:headEnd/>
                <a:tailEnd/>
              </a:ln>
            </p:spPr>
            <p:txBody>
              <a:bodyPr/>
              <a:lstStyle/>
              <a:p>
                <a:endParaRPr lang="en-US"/>
              </a:p>
            </p:txBody>
          </p:sp>
          <p:sp>
            <p:nvSpPr>
              <p:cNvPr id="21654" name="Line 259"/>
              <p:cNvSpPr>
                <a:spLocks noChangeShapeType="1"/>
              </p:cNvSpPr>
              <p:nvPr/>
            </p:nvSpPr>
            <p:spPr bwMode="auto">
              <a:xfrm>
                <a:off x="1697038" y="4806950"/>
                <a:ext cx="1588" cy="131762"/>
              </a:xfrm>
              <a:prstGeom prst="line">
                <a:avLst/>
              </a:prstGeom>
              <a:noFill/>
              <a:ln w="9525">
                <a:solidFill>
                  <a:srgbClr val="000000"/>
                </a:solidFill>
                <a:round/>
                <a:headEnd/>
                <a:tailEnd/>
              </a:ln>
            </p:spPr>
            <p:txBody>
              <a:bodyPr/>
              <a:lstStyle/>
              <a:p>
                <a:endParaRPr lang="en-US"/>
              </a:p>
            </p:txBody>
          </p:sp>
          <p:sp>
            <p:nvSpPr>
              <p:cNvPr id="21655" name="Line 260"/>
              <p:cNvSpPr>
                <a:spLocks noChangeShapeType="1"/>
              </p:cNvSpPr>
              <p:nvPr/>
            </p:nvSpPr>
            <p:spPr bwMode="auto">
              <a:xfrm>
                <a:off x="1617663" y="4806950"/>
                <a:ext cx="1588" cy="131762"/>
              </a:xfrm>
              <a:prstGeom prst="line">
                <a:avLst/>
              </a:prstGeom>
              <a:noFill/>
              <a:ln w="9525">
                <a:solidFill>
                  <a:srgbClr val="000000"/>
                </a:solidFill>
                <a:round/>
                <a:headEnd/>
                <a:tailEnd/>
              </a:ln>
            </p:spPr>
            <p:txBody>
              <a:bodyPr/>
              <a:lstStyle/>
              <a:p>
                <a:endParaRPr lang="en-US"/>
              </a:p>
            </p:txBody>
          </p:sp>
          <p:sp>
            <p:nvSpPr>
              <p:cNvPr id="21656" name="Rectangle 261"/>
              <p:cNvSpPr>
                <a:spLocks noChangeArrowheads="1"/>
              </p:cNvSpPr>
              <p:nvPr/>
            </p:nvSpPr>
            <p:spPr bwMode="auto">
              <a:xfrm>
                <a:off x="1549400" y="4803775"/>
                <a:ext cx="490538" cy="134937"/>
              </a:xfrm>
              <a:prstGeom prst="rect">
                <a:avLst/>
              </a:prstGeom>
              <a:noFill/>
              <a:ln w="9525" algn="ctr">
                <a:solidFill>
                  <a:schemeClr val="tx1"/>
                </a:solidFill>
                <a:miter lim="800000"/>
                <a:headEnd/>
                <a:tailEnd/>
              </a:ln>
            </p:spPr>
            <p:txBody>
              <a:bodyPr wrap="none" anchor="ctr"/>
              <a:lstStyle/>
              <a:p>
                <a:endParaRPr lang="en-GB"/>
              </a:p>
            </p:txBody>
          </p:sp>
          <p:sp>
            <p:nvSpPr>
              <p:cNvPr id="21657" name="Rectangle 262"/>
              <p:cNvSpPr>
                <a:spLocks noChangeArrowheads="1"/>
              </p:cNvSpPr>
              <p:nvPr/>
            </p:nvSpPr>
            <p:spPr bwMode="auto">
              <a:xfrm>
                <a:off x="1524000" y="4521758"/>
                <a:ext cx="526235" cy="536304"/>
              </a:xfrm>
              <a:prstGeom prst="rect">
                <a:avLst/>
              </a:prstGeom>
              <a:gradFill rotWithShape="1">
                <a:gsLst>
                  <a:gs pos="0">
                    <a:srgbClr val="5F5F5F"/>
                  </a:gs>
                  <a:gs pos="100000">
                    <a:srgbClr val="2C2C2C"/>
                  </a:gs>
                </a:gsLst>
                <a:lin ang="5400000" scaled="1"/>
              </a:gradFill>
              <a:ln w="9525">
                <a:miter lim="800000"/>
                <a:headEnd/>
                <a:tailEnd/>
              </a:ln>
              <a:scene3d>
                <a:camera prst="legacyObliqueTopRight"/>
                <a:lightRig rig="legacyFlat3" dir="b"/>
              </a:scene3d>
              <a:sp3d extrusionH="188900" prstMaterial="legacyMatte">
                <a:bevelT w="13500" h="13500" prst="angle"/>
                <a:bevelB w="13500" h="13500" prst="angle"/>
                <a:extrusionClr>
                  <a:srgbClr val="5F5F5F"/>
                </a:extrusionClr>
              </a:sp3d>
            </p:spPr>
            <p:txBody>
              <a:bodyPr lIns="0" tIns="0" rIns="0" bIns="0" anchor="ctr">
                <a:spAutoFit/>
                <a:flatTx/>
              </a:bodyPr>
              <a:lstStyle/>
              <a:p>
                <a:endParaRPr lang="en-GB"/>
              </a:p>
            </p:txBody>
          </p:sp>
        </p:grpSp>
        <p:grpSp>
          <p:nvGrpSpPr>
            <p:cNvPr id="21551" name="Group 132"/>
            <p:cNvGrpSpPr>
              <a:grpSpLocks/>
            </p:cNvGrpSpPr>
            <p:nvPr/>
          </p:nvGrpSpPr>
          <p:grpSpPr bwMode="auto">
            <a:xfrm>
              <a:off x="3341789" y="1975708"/>
              <a:ext cx="529730" cy="707160"/>
              <a:chOff x="2084" y="1216"/>
              <a:chExt cx="433" cy="722"/>
            </a:xfrm>
          </p:grpSpPr>
          <p:sp>
            <p:nvSpPr>
              <p:cNvPr id="21608" name="Rectangle 133"/>
              <p:cNvSpPr>
                <a:spLocks noChangeArrowheads="1"/>
              </p:cNvSpPr>
              <p:nvPr/>
            </p:nvSpPr>
            <p:spPr bwMode="auto">
              <a:xfrm>
                <a:off x="2163" y="1688"/>
                <a:ext cx="148" cy="250"/>
              </a:xfrm>
              <a:prstGeom prst="rect">
                <a:avLst/>
              </a:prstGeom>
              <a:noFill/>
              <a:ln w="9525">
                <a:noFill/>
                <a:miter lim="800000"/>
                <a:headEnd/>
                <a:tailEnd/>
              </a:ln>
            </p:spPr>
            <p:txBody>
              <a:bodyPr wrap="none" lIns="90000" tIns="46800" rIns="90000" bIns="46800">
                <a:spAutoFit/>
              </a:bodyPr>
              <a:lstStyle/>
              <a:p>
                <a:pPr algn="ctr" eaLnBrk="0" hangingPunct="0"/>
                <a:endParaRPr lang="en-GB" sz="1000" b="1"/>
              </a:p>
            </p:txBody>
          </p:sp>
          <p:grpSp>
            <p:nvGrpSpPr>
              <p:cNvPr id="21609" name="Group 134"/>
              <p:cNvGrpSpPr>
                <a:grpSpLocks/>
              </p:cNvGrpSpPr>
              <p:nvPr/>
            </p:nvGrpSpPr>
            <p:grpSpPr bwMode="auto">
              <a:xfrm>
                <a:off x="2084" y="1216"/>
                <a:ext cx="433" cy="613"/>
                <a:chOff x="1924" y="2817"/>
                <a:chExt cx="783" cy="1086"/>
              </a:xfrm>
            </p:grpSpPr>
            <p:grpSp>
              <p:nvGrpSpPr>
                <p:cNvPr id="21610" name="Group 135"/>
                <p:cNvGrpSpPr>
                  <a:grpSpLocks/>
                </p:cNvGrpSpPr>
                <p:nvPr/>
              </p:nvGrpSpPr>
              <p:grpSpPr bwMode="auto">
                <a:xfrm>
                  <a:off x="1924" y="3184"/>
                  <a:ext cx="359" cy="719"/>
                  <a:chOff x="4117" y="1458"/>
                  <a:chExt cx="544" cy="1110"/>
                </a:xfrm>
              </p:grpSpPr>
              <p:sp>
                <p:nvSpPr>
                  <p:cNvPr id="21637" name="Rectangle 136"/>
                  <p:cNvSpPr>
                    <a:spLocks noChangeArrowheads="1"/>
                  </p:cNvSpPr>
                  <p:nvPr/>
                </p:nvSpPr>
                <p:spPr bwMode="auto">
                  <a:xfrm>
                    <a:off x="4300" y="2004"/>
                    <a:ext cx="120" cy="40"/>
                  </a:xfrm>
                  <a:prstGeom prst="rect">
                    <a:avLst/>
                  </a:prstGeom>
                  <a:gradFill rotWithShape="1">
                    <a:gsLst>
                      <a:gs pos="0">
                        <a:srgbClr val="666666"/>
                      </a:gs>
                      <a:gs pos="100000">
                        <a:srgbClr val="DDDDDD"/>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638" name="Rectangle 137"/>
                  <p:cNvSpPr>
                    <a:spLocks noChangeArrowheads="1"/>
                  </p:cNvSpPr>
                  <p:nvPr/>
                </p:nvSpPr>
                <p:spPr bwMode="auto">
                  <a:xfrm>
                    <a:off x="4179" y="1707"/>
                    <a:ext cx="361" cy="297"/>
                  </a:xfrm>
                  <a:prstGeom prst="rect">
                    <a:avLst/>
                  </a:prstGeom>
                  <a:gradFill rotWithShape="1">
                    <a:gsLst>
                      <a:gs pos="0">
                        <a:srgbClr val="DDDDDD"/>
                      </a:gs>
                      <a:gs pos="100000">
                        <a:srgbClr val="666666"/>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639" name="Rectangle 138"/>
                  <p:cNvSpPr>
                    <a:spLocks noChangeArrowheads="1"/>
                  </p:cNvSpPr>
                  <p:nvPr/>
                </p:nvSpPr>
                <p:spPr bwMode="auto">
                  <a:xfrm>
                    <a:off x="4199" y="1458"/>
                    <a:ext cx="320" cy="786"/>
                  </a:xfrm>
                  <a:prstGeom prst="rect">
                    <a:avLst/>
                  </a:prstGeom>
                  <a:gradFill rotWithShape="0">
                    <a:gsLst>
                      <a:gs pos="0">
                        <a:srgbClr val="89919D"/>
                      </a:gs>
                      <a:gs pos="100000">
                        <a:srgbClr val="CDD9EC"/>
                      </a:gs>
                    </a:gsLst>
                    <a:lin ang="5400000" scaled="1"/>
                  </a:gradFill>
                  <a:ln w="6350">
                    <a:solidFill>
                      <a:srgbClr val="000000"/>
                    </a:solidFill>
                    <a:miter lim="800000"/>
                    <a:headEnd/>
                    <a:tailEnd/>
                  </a:ln>
                </p:spPr>
                <p:txBody>
                  <a:bodyPr lIns="0" tIns="0" rIns="0" bIns="0" anchor="ctr">
                    <a:spAutoFit/>
                  </a:bodyPr>
                  <a:lstStyle/>
                  <a:p>
                    <a:endParaRPr lang="en-GB"/>
                  </a:p>
                </p:txBody>
              </p:sp>
              <p:sp>
                <p:nvSpPr>
                  <p:cNvPr id="21640" name="Rectangle 139"/>
                  <p:cNvSpPr>
                    <a:spLocks noChangeArrowheads="1"/>
                  </p:cNvSpPr>
                  <p:nvPr/>
                </p:nvSpPr>
                <p:spPr bwMode="auto">
                  <a:xfrm>
                    <a:off x="4117" y="1724"/>
                    <a:ext cx="370" cy="795"/>
                  </a:xfrm>
                  <a:prstGeom prst="rect">
                    <a:avLst/>
                  </a:prstGeom>
                  <a:gradFill rotWithShape="0">
                    <a:gsLst>
                      <a:gs pos="0">
                        <a:srgbClr val="EAEAEA"/>
                      </a:gs>
                      <a:gs pos="100000">
                        <a:srgbClr val="9C9C9C"/>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641" name="Line 140"/>
                  <p:cNvSpPr>
                    <a:spLocks noChangeShapeType="1"/>
                  </p:cNvSpPr>
                  <p:nvPr/>
                </p:nvSpPr>
                <p:spPr bwMode="auto">
                  <a:xfrm>
                    <a:off x="4144" y="2090"/>
                    <a:ext cx="358" cy="1"/>
                  </a:xfrm>
                  <a:prstGeom prst="line">
                    <a:avLst/>
                  </a:prstGeom>
                  <a:noFill/>
                  <a:ln w="6350">
                    <a:solidFill>
                      <a:srgbClr val="5F5F5F"/>
                    </a:solidFill>
                    <a:round/>
                    <a:headEnd/>
                    <a:tailEnd/>
                  </a:ln>
                </p:spPr>
                <p:txBody>
                  <a:bodyPr/>
                  <a:lstStyle/>
                  <a:p>
                    <a:endParaRPr lang="en-US"/>
                  </a:p>
                </p:txBody>
              </p:sp>
              <p:sp>
                <p:nvSpPr>
                  <p:cNvPr id="21642" name="Rectangle 141"/>
                  <p:cNvSpPr>
                    <a:spLocks noChangeArrowheads="1"/>
                  </p:cNvSpPr>
                  <p:nvPr/>
                </p:nvSpPr>
                <p:spPr bwMode="auto">
                  <a:xfrm>
                    <a:off x="4544" y="1525"/>
                    <a:ext cx="117" cy="794"/>
                  </a:xfrm>
                  <a:prstGeom prst="rect">
                    <a:avLst/>
                  </a:prstGeom>
                  <a:gradFill rotWithShape="0">
                    <a:gsLst>
                      <a:gs pos="0">
                        <a:srgbClr val="939393"/>
                      </a:gs>
                      <a:gs pos="100000">
                        <a:srgbClr val="DDDDDD"/>
                      </a:gs>
                    </a:gsLst>
                    <a:lin ang="5400000" scaled="1"/>
                  </a:gradFill>
                  <a:ln w="9525">
                    <a:miter lim="800000"/>
                    <a:headEnd/>
                    <a:tailEnd/>
                  </a:ln>
                  <a:scene3d>
                    <a:camera prst="legacyObliqueTopRight"/>
                    <a:lightRig rig="legacyFlat3" dir="b"/>
                  </a:scene3d>
                  <a:sp3d extrusionH="61900" prstMaterial="legacyMatte">
                    <a:bevelT w="13500" h="13500" prst="angle"/>
                    <a:bevelB w="13500" h="13500" prst="angle"/>
                    <a:extrusionClr>
                      <a:srgbClr val="DDDDDD"/>
                    </a:extrusionClr>
                  </a:sp3d>
                </p:spPr>
                <p:txBody>
                  <a:bodyPr lIns="0" tIns="0" rIns="0" bIns="0" anchor="ctr">
                    <a:spAutoFit/>
                    <a:flatTx/>
                  </a:bodyPr>
                  <a:lstStyle/>
                  <a:p>
                    <a:endParaRPr lang="en-GB"/>
                  </a:p>
                </p:txBody>
              </p:sp>
              <p:sp>
                <p:nvSpPr>
                  <p:cNvPr id="21643" name="Line 142"/>
                  <p:cNvSpPr>
                    <a:spLocks noChangeShapeType="1"/>
                  </p:cNvSpPr>
                  <p:nvPr/>
                </p:nvSpPr>
                <p:spPr bwMode="auto">
                  <a:xfrm>
                    <a:off x="4176" y="2056"/>
                    <a:ext cx="358" cy="1"/>
                  </a:xfrm>
                  <a:prstGeom prst="line">
                    <a:avLst/>
                  </a:prstGeom>
                  <a:noFill/>
                  <a:ln w="6350">
                    <a:solidFill>
                      <a:srgbClr val="5F5F5F"/>
                    </a:solidFill>
                    <a:round/>
                    <a:headEnd/>
                    <a:tailEnd/>
                  </a:ln>
                </p:spPr>
                <p:txBody>
                  <a:bodyPr/>
                  <a:lstStyle/>
                  <a:p>
                    <a:endParaRPr lang="en-US"/>
                  </a:p>
                </p:txBody>
              </p:sp>
              <p:sp>
                <p:nvSpPr>
                  <p:cNvPr id="21644" name="Line 143"/>
                  <p:cNvSpPr>
                    <a:spLocks noChangeShapeType="1"/>
                  </p:cNvSpPr>
                  <p:nvPr/>
                </p:nvSpPr>
                <p:spPr bwMode="auto">
                  <a:xfrm>
                    <a:off x="4162" y="2072"/>
                    <a:ext cx="358" cy="1"/>
                  </a:xfrm>
                  <a:prstGeom prst="line">
                    <a:avLst/>
                  </a:prstGeom>
                  <a:noFill/>
                  <a:ln w="6350">
                    <a:solidFill>
                      <a:srgbClr val="5F5F5F"/>
                    </a:solidFill>
                    <a:round/>
                    <a:headEnd/>
                    <a:tailEnd/>
                  </a:ln>
                </p:spPr>
                <p:txBody>
                  <a:bodyPr/>
                  <a:lstStyle/>
                  <a:p>
                    <a:endParaRPr lang="en-US"/>
                  </a:p>
                </p:txBody>
              </p:sp>
              <p:sp>
                <p:nvSpPr>
                  <p:cNvPr id="21645" name="Rectangle 144"/>
                  <p:cNvSpPr>
                    <a:spLocks noChangeArrowheads="1"/>
                  </p:cNvSpPr>
                  <p:nvPr/>
                </p:nvSpPr>
                <p:spPr bwMode="auto">
                  <a:xfrm>
                    <a:off x="4576" y="1640"/>
                    <a:ext cx="57" cy="786"/>
                  </a:xfrm>
                  <a:prstGeom prst="rect">
                    <a:avLst/>
                  </a:prstGeom>
                  <a:gradFill rotWithShape="0">
                    <a:gsLst>
                      <a:gs pos="0">
                        <a:srgbClr val="9C9C9C"/>
                      </a:gs>
                      <a:gs pos="100000">
                        <a:srgbClr val="EAEAEA"/>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646" name="Rectangle 145"/>
                  <p:cNvSpPr>
                    <a:spLocks noChangeArrowheads="1"/>
                  </p:cNvSpPr>
                  <p:nvPr/>
                </p:nvSpPr>
                <p:spPr bwMode="auto">
                  <a:xfrm>
                    <a:off x="4572" y="1458"/>
                    <a:ext cx="57" cy="786"/>
                  </a:xfrm>
                  <a:prstGeom prst="rect">
                    <a:avLst/>
                  </a:prstGeom>
                  <a:gradFill rotWithShape="0">
                    <a:gsLst>
                      <a:gs pos="0">
                        <a:srgbClr val="EAEAEA"/>
                      </a:gs>
                      <a:gs pos="100000">
                        <a:srgbClr val="9C9C9C"/>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647" name="AutoShape 146"/>
                  <p:cNvSpPr>
                    <a:spLocks noChangeArrowheads="1"/>
                  </p:cNvSpPr>
                  <p:nvPr/>
                </p:nvSpPr>
                <p:spPr bwMode="auto">
                  <a:xfrm rot="-5400000">
                    <a:off x="3840" y="1970"/>
                    <a:ext cx="928" cy="267"/>
                  </a:xfrm>
                  <a:prstGeom prst="flowChartDelay">
                    <a:avLst/>
                  </a:prstGeom>
                  <a:gradFill rotWithShape="1">
                    <a:gsLst>
                      <a:gs pos="0">
                        <a:schemeClr val="tx1"/>
                      </a:gs>
                      <a:gs pos="100000">
                        <a:srgbClr val="434343"/>
                      </a:gs>
                    </a:gsLst>
                    <a:lin ang="2700000" scaled="1"/>
                  </a:gradFill>
                  <a:ln w="9525">
                    <a:miter lim="800000"/>
                    <a:headEnd/>
                    <a:tailEnd/>
                  </a:ln>
                  <a:scene3d>
                    <a:camera prst="legacyObliqueTopRight"/>
                    <a:lightRig rig="legacyFlat3" dir="b"/>
                  </a:scene3d>
                  <a:sp3d extrusionH="23800" prstMaterial="legacyMatte">
                    <a:bevelT w="13500" h="13500" prst="angle"/>
                    <a:bevelB w="13500" h="13500" prst="angle"/>
                    <a:extrusionClr>
                      <a:schemeClr val="tx1"/>
                    </a:extrusionClr>
                  </a:sp3d>
                </p:spPr>
                <p:txBody>
                  <a:bodyPr vert="eaVert" lIns="0" tIns="0" rIns="0" bIns="0" anchor="ctr">
                    <a:spAutoFit/>
                    <a:flatTx/>
                  </a:bodyPr>
                  <a:lstStyle/>
                  <a:p>
                    <a:endParaRPr lang="en-US"/>
                  </a:p>
                </p:txBody>
              </p:sp>
              <p:sp>
                <p:nvSpPr>
                  <p:cNvPr id="648" name="Freeform 147"/>
                  <p:cNvSpPr>
                    <a:spLocks/>
                  </p:cNvSpPr>
                  <p:nvPr/>
                </p:nvSpPr>
                <p:spPr bwMode="auto">
                  <a:xfrm>
                    <a:off x="4227" y="1872"/>
                    <a:ext cx="164" cy="173"/>
                  </a:xfrm>
                  <a:custGeom>
                    <a:avLst/>
                    <a:gdLst/>
                    <a:ahLst/>
                    <a:cxnLst>
                      <a:cxn ang="0">
                        <a:pos x="0" y="42"/>
                      </a:cxn>
                      <a:cxn ang="0">
                        <a:pos x="0" y="42"/>
                      </a:cxn>
                      <a:cxn ang="0">
                        <a:pos x="0" y="34"/>
                      </a:cxn>
                      <a:cxn ang="0">
                        <a:pos x="2" y="26"/>
                      </a:cxn>
                      <a:cxn ang="0">
                        <a:pos x="6" y="18"/>
                      </a:cxn>
                      <a:cxn ang="0">
                        <a:pos x="12" y="12"/>
                      </a:cxn>
                      <a:cxn ang="0">
                        <a:pos x="18" y="8"/>
                      </a:cxn>
                      <a:cxn ang="0">
                        <a:pos x="24" y="4"/>
                      </a:cxn>
                      <a:cxn ang="0">
                        <a:pos x="32" y="2"/>
                      </a:cxn>
                      <a:cxn ang="0">
                        <a:pos x="42" y="0"/>
                      </a:cxn>
                      <a:cxn ang="0">
                        <a:pos x="42" y="0"/>
                      </a:cxn>
                      <a:cxn ang="0">
                        <a:pos x="50" y="2"/>
                      </a:cxn>
                      <a:cxn ang="0">
                        <a:pos x="58" y="4"/>
                      </a:cxn>
                      <a:cxn ang="0">
                        <a:pos x="64" y="8"/>
                      </a:cxn>
                      <a:cxn ang="0">
                        <a:pos x="70" y="12"/>
                      </a:cxn>
                      <a:cxn ang="0">
                        <a:pos x="76" y="18"/>
                      </a:cxn>
                      <a:cxn ang="0">
                        <a:pos x="80" y="26"/>
                      </a:cxn>
                      <a:cxn ang="0">
                        <a:pos x="82" y="34"/>
                      </a:cxn>
                      <a:cxn ang="0">
                        <a:pos x="82" y="42"/>
                      </a:cxn>
                      <a:cxn ang="0">
                        <a:pos x="82" y="42"/>
                      </a:cxn>
                      <a:cxn ang="0">
                        <a:pos x="82" y="50"/>
                      </a:cxn>
                      <a:cxn ang="0">
                        <a:pos x="80" y="58"/>
                      </a:cxn>
                      <a:cxn ang="0">
                        <a:pos x="76" y="64"/>
                      </a:cxn>
                      <a:cxn ang="0">
                        <a:pos x="70" y="70"/>
                      </a:cxn>
                      <a:cxn ang="0">
                        <a:pos x="64" y="76"/>
                      </a:cxn>
                      <a:cxn ang="0">
                        <a:pos x="58" y="80"/>
                      </a:cxn>
                      <a:cxn ang="0">
                        <a:pos x="50" y="82"/>
                      </a:cxn>
                      <a:cxn ang="0">
                        <a:pos x="42" y="84"/>
                      </a:cxn>
                      <a:cxn ang="0">
                        <a:pos x="42" y="84"/>
                      </a:cxn>
                      <a:cxn ang="0">
                        <a:pos x="32" y="82"/>
                      </a:cxn>
                      <a:cxn ang="0">
                        <a:pos x="24" y="80"/>
                      </a:cxn>
                      <a:cxn ang="0">
                        <a:pos x="18" y="76"/>
                      </a:cxn>
                      <a:cxn ang="0">
                        <a:pos x="12" y="70"/>
                      </a:cxn>
                      <a:cxn ang="0">
                        <a:pos x="6" y="64"/>
                      </a:cxn>
                      <a:cxn ang="0">
                        <a:pos x="2" y="58"/>
                      </a:cxn>
                      <a:cxn ang="0">
                        <a:pos x="0" y="50"/>
                      </a:cxn>
                      <a:cxn ang="0">
                        <a:pos x="0" y="42"/>
                      </a:cxn>
                      <a:cxn ang="0">
                        <a:pos x="0" y="42"/>
                      </a:cxn>
                    </a:cxnLst>
                    <a:rect l="0" t="0" r="r" b="b"/>
                    <a:pathLst>
                      <a:path w="82" h="84">
                        <a:moveTo>
                          <a:pt x="0" y="42"/>
                        </a:moveTo>
                        <a:lnTo>
                          <a:pt x="0" y="42"/>
                        </a:lnTo>
                        <a:lnTo>
                          <a:pt x="0" y="34"/>
                        </a:lnTo>
                        <a:lnTo>
                          <a:pt x="2" y="26"/>
                        </a:lnTo>
                        <a:lnTo>
                          <a:pt x="6" y="18"/>
                        </a:lnTo>
                        <a:lnTo>
                          <a:pt x="12" y="12"/>
                        </a:lnTo>
                        <a:lnTo>
                          <a:pt x="18" y="8"/>
                        </a:lnTo>
                        <a:lnTo>
                          <a:pt x="24" y="4"/>
                        </a:lnTo>
                        <a:lnTo>
                          <a:pt x="32" y="2"/>
                        </a:lnTo>
                        <a:lnTo>
                          <a:pt x="42" y="0"/>
                        </a:lnTo>
                        <a:lnTo>
                          <a:pt x="42" y="0"/>
                        </a:lnTo>
                        <a:lnTo>
                          <a:pt x="50" y="2"/>
                        </a:lnTo>
                        <a:lnTo>
                          <a:pt x="58" y="4"/>
                        </a:lnTo>
                        <a:lnTo>
                          <a:pt x="64" y="8"/>
                        </a:lnTo>
                        <a:lnTo>
                          <a:pt x="70" y="12"/>
                        </a:lnTo>
                        <a:lnTo>
                          <a:pt x="76" y="18"/>
                        </a:lnTo>
                        <a:lnTo>
                          <a:pt x="80" y="26"/>
                        </a:lnTo>
                        <a:lnTo>
                          <a:pt x="82" y="34"/>
                        </a:lnTo>
                        <a:lnTo>
                          <a:pt x="82" y="42"/>
                        </a:lnTo>
                        <a:lnTo>
                          <a:pt x="82" y="42"/>
                        </a:lnTo>
                        <a:lnTo>
                          <a:pt x="82" y="50"/>
                        </a:lnTo>
                        <a:lnTo>
                          <a:pt x="80" y="58"/>
                        </a:lnTo>
                        <a:lnTo>
                          <a:pt x="76" y="64"/>
                        </a:lnTo>
                        <a:lnTo>
                          <a:pt x="70" y="70"/>
                        </a:lnTo>
                        <a:lnTo>
                          <a:pt x="64" y="76"/>
                        </a:lnTo>
                        <a:lnTo>
                          <a:pt x="58" y="80"/>
                        </a:lnTo>
                        <a:lnTo>
                          <a:pt x="50" y="82"/>
                        </a:lnTo>
                        <a:lnTo>
                          <a:pt x="42" y="84"/>
                        </a:lnTo>
                        <a:lnTo>
                          <a:pt x="42" y="84"/>
                        </a:lnTo>
                        <a:lnTo>
                          <a:pt x="32" y="82"/>
                        </a:lnTo>
                        <a:lnTo>
                          <a:pt x="24" y="80"/>
                        </a:lnTo>
                        <a:lnTo>
                          <a:pt x="18" y="76"/>
                        </a:lnTo>
                        <a:lnTo>
                          <a:pt x="12" y="70"/>
                        </a:lnTo>
                        <a:lnTo>
                          <a:pt x="6" y="64"/>
                        </a:lnTo>
                        <a:lnTo>
                          <a:pt x="2" y="58"/>
                        </a:lnTo>
                        <a:lnTo>
                          <a:pt x="0" y="50"/>
                        </a:lnTo>
                        <a:lnTo>
                          <a:pt x="0" y="42"/>
                        </a:lnTo>
                        <a:lnTo>
                          <a:pt x="0" y="42"/>
                        </a:lnTo>
                        <a:close/>
                      </a:path>
                    </a:pathLst>
                  </a:custGeom>
                  <a:gradFill rotWithShape="1">
                    <a:gsLst>
                      <a:gs pos="0">
                        <a:schemeClr val="tx1">
                          <a:gamma/>
                          <a:tint val="67451"/>
                          <a:invGamma/>
                        </a:schemeClr>
                      </a:gs>
                      <a:gs pos="100000">
                        <a:schemeClr val="tx1"/>
                      </a:gs>
                    </a:gsLst>
                    <a:lin ang="2700000" scaled="1"/>
                  </a:gradFill>
                  <a:ln w="12700">
                    <a:noFill/>
                    <a:round/>
                    <a:headEnd/>
                    <a:tailEnd/>
                  </a:ln>
                  <a:effectLst/>
                </p:spPr>
                <p:txBody>
                  <a:bodyPr/>
                  <a:lstStyle/>
                  <a:p>
                    <a:pPr>
                      <a:defRPr/>
                    </a:pPr>
                    <a:endParaRPr lang="en-US">
                      <a:latin typeface="Arial" pitchFamily="34" charset="0"/>
                    </a:endParaRPr>
                  </a:p>
                </p:txBody>
              </p:sp>
            </p:grpSp>
            <p:grpSp>
              <p:nvGrpSpPr>
                <p:cNvPr id="21611" name="Group 148"/>
                <p:cNvGrpSpPr>
                  <a:grpSpLocks/>
                </p:cNvGrpSpPr>
                <p:nvPr/>
              </p:nvGrpSpPr>
              <p:grpSpPr bwMode="auto">
                <a:xfrm>
                  <a:off x="2143" y="2817"/>
                  <a:ext cx="359" cy="702"/>
                  <a:chOff x="4118" y="1459"/>
                  <a:chExt cx="545" cy="1080"/>
                </a:xfrm>
              </p:grpSpPr>
              <p:sp>
                <p:nvSpPr>
                  <p:cNvPr id="21625" name="Rectangle 149"/>
                  <p:cNvSpPr>
                    <a:spLocks noChangeArrowheads="1"/>
                  </p:cNvSpPr>
                  <p:nvPr/>
                </p:nvSpPr>
                <p:spPr bwMode="auto">
                  <a:xfrm>
                    <a:off x="4300" y="2004"/>
                    <a:ext cx="120" cy="40"/>
                  </a:xfrm>
                  <a:prstGeom prst="rect">
                    <a:avLst/>
                  </a:prstGeom>
                  <a:gradFill rotWithShape="1">
                    <a:gsLst>
                      <a:gs pos="0">
                        <a:srgbClr val="666666"/>
                      </a:gs>
                      <a:gs pos="100000">
                        <a:srgbClr val="DDDDDD"/>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626" name="Rectangle 150"/>
                  <p:cNvSpPr>
                    <a:spLocks noChangeArrowheads="1"/>
                  </p:cNvSpPr>
                  <p:nvPr/>
                </p:nvSpPr>
                <p:spPr bwMode="auto">
                  <a:xfrm>
                    <a:off x="4179" y="1707"/>
                    <a:ext cx="361" cy="297"/>
                  </a:xfrm>
                  <a:prstGeom prst="rect">
                    <a:avLst/>
                  </a:prstGeom>
                  <a:gradFill rotWithShape="1">
                    <a:gsLst>
                      <a:gs pos="0">
                        <a:srgbClr val="DDDDDD"/>
                      </a:gs>
                      <a:gs pos="100000">
                        <a:srgbClr val="666666"/>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627" name="Rectangle 151"/>
                  <p:cNvSpPr>
                    <a:spLocks noChangeArrowheads="1"/>
                  </p:cNvSpPr>
                  <p:nvPr/>
                </p:nvSpPr>
                <p:spPr bwMode="auto">
                  <a:xfrm>
                    <a:off x="4196" y="1459"/>
                    <a:ext cx="318" cy="783"/>
                  </a:xfrm>
                  <a:prstGeom prst="rect">
                    <a:avLst/>
                  </a:prstGeom>
                  <a:gradFill rotWithShape="0">
                    <a:gsLst>
                      <a:gs pos="0">
                        <a:srgbClr val="89919D"/>
                      </a:gs>
                      <a:gs pos="100000">
                        <a:srgbClr val="CDD9EC"/>
                      </a:gs>
                    </a:gsLst>
                    <a:lin ang="5400000" scaled="1"/>
                  </a:gradFill>
                  <a:ln w="6350">
                    <a:solidFill>
                      <a:srgbClr val="000000"/>
                    </a:solidFill>
                    <a:miter lim="800000"/>
                    <a:headEnd/>
                    <a:tailEnd/>
                  </a:ln>
                </p:spPr>
                <p:txBody>
                  <a:bodyPr lIns="0" tIns="0" rIns="0" bIns="0" anchor="ctr">
                    <a:spAutoFit/>
                  </a:bodyPr>
                  <a:lstStyle/>
                  <a:p>
                    <a:endParaRPr lang="en-GB"/>
                  </a:p>
                </p:txBody>
              </p:sp>
              <p:sp>
                <p:nvSpPr>
                  <p:cNvPr id="21628" name="Rectangle 152"/>
                  <p:cNvSpPr>
                    <a:spLocks noChangeArrowheads="1"/>
                  </p:cNvSpPr>
                  <p:nvPr/>
                </p:nvSpPr>
                <p:spPr bwMode="auto">
                  <a:xfrm>
                    <a:off x="4118" y="1729"/>
                    <a:ext cx="368" cy="792"/>
                  </a:xfrm>
                  <a:prstGeom prst="rect">
                    <a:avLst/>
                  </a:prstGeom>
                  <a:gradFill rotWithShape="0">
                    <a:gsLst>
                      <a:gs pos="0">
                        <a:srgbClr val="EAEAEA"/>
                      </a:gs>
                      <a:gs pos="100000">
                        <a:srgbClr val="9C9C9C"/>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629" name="Line 153"/>
                  <p:cNvSpPr>
                    <a:spLocks noChangeShapeType="1"/>
                  </p:cNvSpPr>
                  <p:nvPr/>
                </p:nvSpPr>
                <p:spPr bwMode="auto">
                  <a:xfrm>
                    <a:off x="4144" y="2090"/>
                    <a:ext cx="358" cy="1"/>
                  </a:xfrm>
                  <a:prstGeom prst="line">
                    <a:avLst/>
                  </a:prstGeom>
                  <a:noFill/>
                  <a:ln w="6350">
                    <a:solidFill>
                      <a:srgbClr val="5F5F5F"/>
                    </a:solidFill>
                    <a:round/>
                    <a:headEnd/>
                    <a:tailEnd/>
                  </a:ln>
                </p:spPr>
                <p:txBody>
                  <a:bodyPr/>
                  <a:lstStyle/>
                  <a:p>
                    <a:endParaRPr lang="en-US"/>
                  </a:p>
                </p:txBody>
              </p:sp>
              <p:sp>
                <p:nvSpPr>
                  <p:cNvPr id="21630" name="Rectangle 154"/>
                  <p:cNvSpPr>
                    <a:spLocks noChangeArrowheads="1"/>
                  </p:cNvSpPr>
                  <p:nvPr/>
                </p:nvSpPr>
                <p:spPr bwMode="auto">
                  <a:xfrm>
                    <a:off x="4546" y="1530"/>
                    <a:ext cx="117" cy="792"/>
                  </a:xfrm>
                  <a:prstGeom prst="rect">
                    <a:avLst/>
                  </a:prstGeom>
                  <a:gradFill rotWithShape="0">
                    <a:gsLst>
                      <a:gs pos="0">
                        <a:srgbClr val="939393"/>
                      </a:gs>
                      <a:gs pos="100000">
                        <a:srgbClr val="DDDDDD"/>
                      </a:gs>
                    </a:gsLst>
                    <a:lin ang="5400000" scaled="1"/>
                  </a:gradFill>
                  <a:ln w="9525">
                    <a:miter lim="800000"/>
                    <a:headEnd/>
                    <a:tailEnd/>
                  </a:ln>
                  <a:scene3d>
                    <a:camera prst="legacyObliqueTopRight"/>
                    <a:lightRig rig="legacyFlat3" dir="b"/>
                  </a:scene3d>
                  <a:sp3d extrusionH="61900" prstMaterial="legacyMatte">
                    <a:bevelT w="13500" h="13500" prst="angle"/>
                    <a:bevelB w="13500" h="13500" prst="angle"/>
                    <a:extrusionClr>
                      <a:srgbClr val="DDDDDD"/>
                    </a:extrusionClr>
                  </a:sp3d>
                </p:spPr>
                <p:txBody>
                  <a:bodyPr lIns="0" tIns="0" rIns="0" bIns="0" anchor="ctr">
                    <a:spAutoFit/>
                    <a:flatTx/>
                  </a:bodyPr>
                  <a:lstStyle/>
                  <a:p>
                    <a:endParaRPr lang="en-GB"/>
                  </a:p>
                </p:txBody>
              </p:sp>
              <p:sp>
                <p:nvSpPr>
                  <p:cNvPr id="21631" name="Line 155"/>
                  <p:cNvSpPr>
                    <a:spLocks noChangeShapeType="1"/>
                  </p:cNvSpPr>
                  <p:nvPr/>
                </p:nvSpPr>
                <p:spPr bwMode="auto">
                  <a:xfrm>
                    <a:off x="4176" y="2056"/>
                    <a:ext cx="358" cy="1"/>
                  </a:xfrm>
                  <a:prstGeom prst="line">
                    <a:avLst/>
                  </a:prstGeom>
                  <a:noFill/>
                  <a:ln w="6350">
                    <a:solidFill>
                      <a:srgbClr val="5F5F5F"/>
                    </a:solidFill>
                    <a:round/>
                    <a:headEnd/>
                    <a:tailEnd/>
                  </a:ln>
                </p:spPr>
                <p:txBody>
                  <a:bodyPr/>
                  <a:lstStyle/>
                  <a:p>
                    <a:endParaRPr lang="en-US"/>
                  </a:p>
                </p:txBody>
              </p:sp>
              <p:sp>
                <p:nvSpPr>
                  <p:cNvPr id="21632" name="Line 156"/>
                  <p:cNvSpPr>
                    <a:spLocks noChangeShapeType="1"/>
                  </p:cNvSpPr>
                  <p:nvPr/>
                </p:nvSpPr>
                <p:spPr bwMode="auto">
                  <a:xfrm>
                    <a:off x="4162" y="2072"/>
                    <a:ext cx="358" cy="1"/>
                  </a:xfrm>
                  <a:prstGeom prst="line">
                    <a:avLst/>
                  </a:prstGeom>
                  <a:noFill/>
                  <a:ln w="6350">
                    <a:solidFill>
                      <a:srgbClr val="5F5F5F"/>
                    </a:solidFill>
                    <a:round/>
                    <a:headEnd/>
                    <a:tailEnd/>
                  </a:ln>
                </p:spPr>
                <p:txBody>
                  <a:bodyPr/>
                  <a:lstStyle/>
                  <a:p>
                    <a:endParaRPr lang="en-US"/>
                  </a:p>
                </p:txBody>
              </p:sp>
              <p:sp>
                <p:nvSpPr>
                  <p:cNvPr id="21633" name="Rectangle 157"/>
                  <p:cNvSpPr>
                    <a:spLocks noChangeArrowheads="1"/>
                  </p:cNvSpPr>
                  <p:nvPr/>
                </p:nvSpPr>
                <p:spPr bwMode="auto">
                  <a:xfrm>
                    <a:off x="4575" y="1640"/>
                    <a:ext cx="60" cy="784"/>
                  </a:xfrm>
                  <a:prstGeom prst="rect">
                    <a:avLst/>
                  </a:prstGeom>
                  <a:gradFill rotWithShape="0">
                    <a:gsLst>
                      <a:gs pos="0">
                        <a:srgbClr val="9C9C9C"/>
                      </a:gs>
                      <a:gs pos="100000">
                        <a:srgbClr val="EAEAEA"/>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634" name="Rectangle 158"/>
                  <p:cNvSpPr>
                    <a:spLocks noChangeArrowheads="1"/>
                  </p:cNvSpPr>
                  <p:nvPr/>
                </p:nvSpPr>
                <p:spPr bwMode="auto">
                  <a:xfrm>
                    <a:off x="4575" y="1459"/>
                    <a:ext cx="56" cy="783"/>
                  </a:xfrm>
                  <a:prstGeom prst="rect">
                    <a:avLst/>
                  </a:prstGeom>
                  <a:gradFill rotWithShape="0">
                    <a:gsLst>
                      <a:gs pos="0">
                        <a:srgbClr val="EAEAEA"/>
                      </a:gs>
                      <a:gs pos="100000">
                        <a:srgbClr val="9C9C9C"/>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635" name="AutoShape 159"/>
                  <p:cNvSpPr>
                    <a:spLocks noChangeArrowheads="1"/>
                  </p:cNvSpPr>
                  <p:nvPr/>
                </p:nvSpPr>
                <p:spPr bwMode="auto">
                  <a:xfrm rot="-5400000">
                    <a:off x="3841" y="1944"/>
                    <a:ext cx="925" cy="266"/>
                  </a:xfrm>
                  <a:prstGeom prst="flowChartDelay">
                    <a:avLst/>
                  </a:prstGeom>
                  <a:gradFill rotWithShape="1">
                    <a:gsLst>
                      <a:gs pos="0">
                        <a:schemeClr val="tx1"/>
                      </a:gs>
                      <a:gs pos="100000">
                        <a:srgbClr val="434343"/>
                      </a:gs>
                    </a:gsLst>
                    <a:lin ang="27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chemeClr val="tx1"/>
                    </a:extrusionClr>
                  </a:sp3d>
                </p:spPr>
                <p:txBody>
                  <a:bodyPr vert="eaVert" lIns="0" tIns="0" rIns="0" bIns="0" anchor="ctr">
                    <a:spAutoFit/>
                    <a:flatTx/>
                  </a:bodyPr>
                  <a:lstStyle/>
                  <a:p>
                    <a:endParaRPr lang="en-US"/>
                  </a:p>
                </p:txBody>
              </p:sp>
              <p:sp>
                <p:nvSpPr>
                  <p:cNvPr id="636" name="Freeform 160"/>
                  <p:cNvSpPr>
                    <a:spLocks/>
                  </p:cNvSpPr>
                  <p:nvPr/>
                </p:nvSpPr>
                <p:spPr bwMode="auto">
                  <a:xfrm>
                    <a:off x="4231" y="1875"/>
                    <a:ext cx="164" cy="172"/>
                  </a:xfrm>
                  <a:custGeom>
                    <a:avLst/>
                    <a:gdLst/>
                    <a:ahLst/>
                    <a:cxnLst>
                      <a:cxn ang="0">
                        <a:pos x="0" y="42"/>
                      </a:cxn>
                      <a:cxn ang="0">
                        <a:pos x="0" y="42"/>
                      </a:cxn>
                      <a:cxn ang="0">
                        <a:pos x="0" y="34"/>
                      </a:cxn>
                      <a:cxn ang="0">
                        <a:pos x="2" y="26"/>
                      </a:cxn>
                      <a:cxn ang="0">
                        <a:pos x="6" y="18"/>
                      </a:cxn>
                      <a:cxn ang="0">
                        <a:pos x="12" y="12"/>
                      </a:cxn>
                      <a:cxn ang="0">
                        <a:pos x="18" y="8"/>
                      </a:cxn>
                      <a:cxn ang="0">
                        <a:pos x="24" y="4"/>
                      </a:cxn>
                      <a:cxn ang="0">
                        <a:pos x="32" y="2"/>
                      </a:cxn>
                      <a:cxn ang="0">
                        <a:pos x="42" y="0"/>
                      </a:cxn>
                      <a:cxn ang="0">
                        <a:pos x="42" y="0"/>
                      </a:cxn>
                      <a:cxn ang="0">
                        <a:pos x="50" y="2"/>
                      </a:cxn>
                      <a:cxn ang="0">
                        <a:pos x="58" y="4"/>
                      </a:cxn>
                      <a:cxn ang="0">
                        <a:pos x="64" y="8"/>
                      </a:cxn>
                      <a:cxn ang="0">
                        <a:pos x="70" y="12"/>
                      </a:cxn>
                      <a:cxn ang="0">
                        <a:pos x="76" y="18"/>
                      </a:cxn>
                      <a:cxn ang="0">
                        <a:pos x="80" y="26"/>
                      </a:cxn>
                      <a:cxn ang="0">
                        <a:pos x="82" y="34"/>
                      </a:cxn>
                      <a:cxn ang="0">
                        <a:pos x="82" y="42"/>
                      </a:cxn>
                      <a:cxn ang="0">
                        <a:pos x="82" y="42"/>
                      </a:cxn>
                      <a:cxn ang="0">
                        <a:pos x="82" y="50"/>
                      </a:cxn>
                      <a:cxn ang="0">
                        <a:pos x="80" y="58"/>
                      </a:cxn>
                      <a:cxn ang="0">
                        <a:pos x="76" y="64"/>
                      </a:cxn>
                      <a:cxn ang="0">
                        <a:pos x="70" y="70"/>
                      </a:cxn>
                      <a:cxn ang="0">
                        <a:pos x="64" y="76"/>
                      </a:cxn>
                      <a:cxn ang="0">
                        <a:pos x="58" y="80"/>
                      </a:cxn>
                      <a:cxn ang="0">
                        <a:pos x="50" y="82"/>
                      </a:cxn>
                      <a:cxn ang="0">
                        <a:pos x="42" y="84"/>
                      </a:cxn>
                      <a:cxn ang="0">
                        <a:pos x="42" y="84"/>
                      </a:cxn>
                      <a:cxn ang="0">
                        <a:pos x="32" y="82"/>
                      </a:cxn>
                      <a:cxn ang="0">
                        <a:pos x="24" y="80"/>
                      </a:cxn>
                      <a:cxn ang="0">
                        <a:pos x="18" y="76"/>
                      </a:cxn>
                      <a:cxn ang="0">
                        <a:pos x="12" y="70"/>
                      </a:cxn>
                      <a:cxn ang="0">
                        <a:pos x="6" y="64"/>
                      </a:cxn>
                      <a:cxn ang="0">
                        <a:pos x="2" y="58"/>
                      </a:cxn>
                      <a:cxn ang="0">
                        <a:pos x="0" y="50"/>
                      </a:cxn>
                      <a:cxn ang="0">
                        <a:pos x="0" y="42"/>
                      </a:cxn>
                      <a:cxn ang="0">
                        <a:pos x="0" y="42"/>
                      </a:cxn>
                    </a:cxnLst>
                    <a:rect l="0" t="0" r="r" b="b"/>
                    <a:pathLst>
                      <a:path w="82" h="84">
                        <a:moveTo>
                          <a:pt x="0" y="42"/>
                        </a:moveTo>
                        <a:lnTo>
                          <a:pt x="0" y="42"/>
                        </a:lnTo>
                        <a:lnTo>
                          <a:pt x="0" y="34"/>
                        </a:lnTo>
                        <a:lnTo>
                          <a:pt x="2" y="26"/>
                        </a:lnTo>
                        <a:lnTo>
                          <a:pt x="6" y="18"/>
                        </a:lnTo>
                        <a:lnTo>
                          <a:pt x="12" y="12"/>
                        </a:lnTo>
                        <a:lnTo>
                          <a:pt x="18" y="8"/>
                        </a:lnTo>
                        <a:lnTo>
                          <a:pt x="24" y="4"/>
                        </a:lnTo>
                        <a:lnTo>
                          <a:pt x="32" y="2"/>
                        </a:lnTo>
                        <a:lnTo>
                          <a:pt x="42" y="0"/>
                        </a:lnTo>
                        <a:lnTo>
                          <a:pt x="42" y="0"/>
                        </a:lnTo>
                        <a:lnTo>
                          <a:pt x="50" y="2"/>
                        </a:lnTo>
                        <a:lnTo>
                          <a:pt x="58" y="4"/>
                        </a:lnTo>
                        <a:lnTo>
                          <a:pt x="64" y="8"/>
                        </a:lnTo>
                        <a:lnTo>
                          <a:pt x="70" y="12"/>
                        </a:lnTo>
                        <a:lnTo>
                          <a:pt x="76" y="18"/>
                        </a:lnTo>
                        <a:lnTo>
                          <a:pt x="80" y="26"/>
                        </a:lnTo>
                        <a:lnTo>
                          <a:pt x="82" y="34"/>
                        </a:lnTo>
                        <a:lnTo>
                          <a:pt x="82" y="42"/>
                        </a:lnTo>
                        <a:lnTo>
                          <a:pt x="82" y="42"/>
                        </a:lnTo>
                        <a:lnTo>
                          <a:pt x="82" y="50"/>
                        </a:lnTo>
                        <a:lnTo>
                          <a:pt x="80" y="58"/>
                        </a:lnTo>
                        <a:lnTo>
                          <a:pt x="76" y="64"/>
                        </a:lnTo>
                        <a:lnTo>
                          <a:pt x="70" y="70"/>
                        </a:lnTo>
                        <a:lnTo>
                          <a:pt x="64" y="76"/>
                        </a:lnTo>
                        <a:lnTo>
                          <a:pt x="58" y="80"/>
                        </a:lnTo>
                        <a:lnTo>
                          <a:pt x="50" y="82"/>
                        </a:lnTo>
                        <a:lnTo>
                          <a:pt x="42" y="84"/>
                        </a:lnTo>
                        <a:lnTo>
                          <a:pt x="42" y="84"/>
                        </a:lnTo>
                        <a:lnTo>
                          <a:pt x="32" y="82"/>
                        </a:lnTo>
                        <a:lnTo>
                          <a:pt x="24" y="80"/>
                        </a:lnTo>
                        <a:lnTo>
                          <a:pt x="18" y="76"/>
                        </a:lnTo>
                        <a:lnTo>
                          <a:pt x="12" y="70"/>
                        </a:lnTo>
                        <a:lnTo>
                          <a:pt x="6" y="64"/>
                        </a:lnTo>
                        <a:lnTo>
                          <a:pt x="2" y="58"/>
                        </a:lnTo>
                        <a:lnTo>
                          <a:pt x="0" y="50"/>
                        </a:lnTo>
                        <a:lnTo>
                          <a:pt x="0" y="42"/>
                        </a:lnTo>
                        <a:lnTo>
                          <a:pt x="0" y="42"/>
                        </a:lnTo>
                        <a:close/>
                      </a:path>
                    </a:pathLst>
                  </a:custGeom>
                  <a:gradFill rotWithShape="1">
                    <a:gsLst>
                      <a:gs pos="0">
                        <a:schemeClr val="tx1">
                          <a:gamma/>
                          <a:tint val="67451"/>
                          <a:invGamma/>
                        </a:schemeClr>
                      </a:gs>
                      <a:gs pos="100000">
                        <a:schemeClr val="tx1"/>
                      </a:gs>
                    </a:gsLst>
                    <a:lin ang="2700000" scaled="1"/>
                  </a:gradFill>
                  <a:ln w="12700">
                    <a:noFill/>
                    <a:round/>
                    <a:headEnd/>
                    <a:tailEnd/>
                  </a:ln>
                  <a:effectLst/>
                </p:spPr>
                <p:txBody>
                  <a:bodyPr/>
                  <a:lstStyle/>
                  <a:p>
                    <a:pPr>
                      <a:defRPr/>
                    </a:pPr>
                    <a:endParaRPr lang="en-US">
                      <a:latin typeface="Arial" pitchFamily="34" charset="0"/>
                    </a:endParaRPr>
                  </a:p>
                </p:txBody>
              </p:sp>
            </p:grpSp>
            <p:grpSp>
              <p:nvGrpSpPr>
                <p:cNvPr id="21612" name="Group 161"/>
                <p:cNvGrpSpPr>
                  <a:grpSpLocks/>
                </p:cNvGrpSpPr>
                <p:nvPr/>
              </p:nvGrpSpPr>
              <p:grpSpPr bwMode="auto">
                <a:xfrm>
                  <a:off x="2348" y="3192"/>
                  <a:ext cx="359" cy="702"/>
                  <a:chOff x="4124" y="1464"/>
                  <a:chExt cx="545" cy="1080"/>
                </a:xfrm>
              </p:grpSpPr>
              <p:sp>
                <p:nvSpPr>
                  <p:cNvPr id="21613" name="Rectangle 162"/>
                  <p:cNvSpPr>
                    <a:spLocks noChangeArrowheads="1"/>
                  </p:cNvSpPr>
                  <p:nvPr/>
                </p:nvSpPr>
                <p:spPr bwMode="auto">
                  <a:xfrm>
                    <a:off x="4300" y="2004"/>
                    <a:ext cx="120" cy="40"/>
                  </a:xfrm>
                  <a:prstGeom prst="rect">
                    <a:avLst/>
                  </a:prstGeom>
                  <a:gradFill rotWithShape="1">
                    <a:gsLst>
                      <a:gs pos="0">
                        <a:srgbClr val="666666"/>
                      </a:gs>
                      <a:gs pos="100000">
                        <a:srgbClr val="DDDDDD"/>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614" name="Rectangle 163"/>
                  <p:cNvSpPr>
                    <a:spLocks noChangeArrowheads="1"/>
                  </p:cNvSpPr>
                  <p:nvPr/>
                </p:nvSpPr>
                <p:spPr bwMode="auto">
                  <a:xfrm>
                    <a:off x="4179" y="1707"/>
                    <a:ext cx="361" cy="297"/>
                  </a:xfrm>
                  <a:prstGeom prst="rect">
                    <a:avLst/>
                  </a:prstGeom>
                  <a:gradFill rotWithShape="1">
                    <a:gsLst>
                      <a:gs pos="0">
                        <a:srgbClr val="DDDDDD"/>
                      </a:gs>
                      <a:gs pos="100000">
                        <a:srgbClr val="666666"/>
                      </a:gs>
                    </a:gsLst>
                    <a:lin ang="540000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DDDDDD"/>
                    </a:extrusionClr>
                  </a:sp3d>
                </p:spPr>
                <p:txBody>
                  <a:bodyPr>
                    <a:flatTx/>
                  </a:bodyPr>
                  <a:lstStyle/>
                  <a:p>
                    <a:endParaRPr lang="en-GB"/>
                  </a:p>
                </p:txBody>
              </p:sp>
              <p:sp>
                <p:nvSpPr>
                  <p:cNvPr id="21615" name="Rectangle 164"/>
                  <p:cNvSpPr>
                    <a:spLocks noChangeArrowheads="1"/>
                  </p:cNvSpPr>
                  <p:nvPr/>
                </p:nvSpPr>
                <p:spPr bwMode="auto">
                  <a:xfrm>
                    <a:off x="4209" y="1464"/>
                    <a:ext cx="321" cy="783"/>
                  </a:xfrm>
                  <a:prstGeom prst="rect">
                    <a:avLst/>
                  </a:prstGeom>
                  <a:gradFill rotWithShape="0">
                    <a:gsLst>
                      <a:gs pos="0">
                        <a:srgbClr val="89919D"/>
                      </a:gs>
                      <a:gs pos="100000">
                        <a:srgbClr val="CDD9EC"/>
                      </a:gs>
                    </a:gsLst>
                    <a:lin ang="5400000" scaled="1"/>
                  </a:gradFill>
                  <a:ln w="6350">
                    <a:solidFill>
                      <a:srgbClr val="000000"/>
                    </a:solidFill>
                    <a:miter lim="800000"/>
                    <a:headEnd/>
                    <a:tailEnd/>
                  </a:ln>
                </p:spPr>
                <p:txBody>
                  <a:bodyPr lIns="0" tIns="0" rIns="0" bIns="0" anchor="ctr">
                    <a:spAutoFit/>
                  </a:bodyPr>
                  <a:lstStyle/>
                  <a:p>
                    <a:endParaRPr lang="en-GB"/>
                  </a:p>
                </p:txBody>
              </p:sp>
              <p:sp>
                <p:nvSpPr>
                  <p:cNvPr id="21616" name="Rectangle 165"/>
                  <p:cNvSpPr>
                    <a:spLocks noChangeArrowheads="1"/>
                  </p:cNvSpPr>
                  <p:nvPr/>
                </p:nvSpPr>
                <p:spPr bwMode="auto">
                  <a:xfrm>
                    <a:off x="4124" y="1734"/>
                    <a:ext cx="370" cy="792"/>
                  </a:xfrm>
                  <a:prstGeom prst="rect">
                    <a:avLst/>
                  </a:prstGeom>
                  <a:gradFill rotWithShape="0">
                    <a:gsLst>
                      <a:gs pos="0">
                        <a:srgbClr val="EAEAEA"/>
                      </a:gs>
                      <a:gs pos="100000">
                        <a:srgbClr val="9C9C9C"/>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EAEAEA"/>
                    </a:extrusionClr>
                  </a:sp3d>
                </p:spPr>
                <p:txBody>
                  <a:bodyPr lIns="0" tIns="0" rIns="0" bIns="0" anchor="ctr">
                    <a:spAutoFit/>
                    <a:flatTx/>
                  </a:bodyPr>
                  <a:lstStyle/>
                  <a:p>
                    <a:endParaRPr lang="en-GB"/>
                  </a:p>
                </p:txBody>
              </p:sp>
              <p:sp>
                <p:nvSpPr>
                  <p:cNvPr id="21617" name="Line 166"/>
                  <p:cNvSpPr>
                    <a:spLocks noChangeShapeType="1"/>
                  </p:cNvSpPr>
                  <p:nvPr/>
                </p:nvSpPr>
                <p:spPr bwMode="auto">
                  <a:xfrm>
                    <a:off x="4144" y="2090"/>
                    <a:ext cx="358" cy="1"/>
                  </a:xfrm>
                  <a:prstGeom prst="line">
                    <a:avLst/>
                  </a:prstGeom>
                  <a:noFill/>
                  <a:ln w="6350">
                    <a:solidFill>
                      <a:srgbClr val="5F5F5F"/>
                    </a:solidFill>
                    <a:round/>
                    <a:headEnd/>
                    <a:tailEnd/>
                  </a:ln>
                </p:spPr>
                <p:txBody>
                  <a:bodyPr/>
                  <a:lstStyle/>
                  <a:p>
                    <a:endParaRPr lang="en-US"/>
                  </a:p>
                </p:txBody>
              </p:sp>
              <p:sp>
                <p:nvSpPr>
                  <p:cNvPr id="21618" name="Rectangle 167"/>
                  <p:cNvSpPr>
                    <a:spLocks noChangeArrowheads="1"/>
                  </p:cNvSpPr>
                  <p:nvPr/>
                </p:nvSpPr>
                <p:spPr bwMode="auto">
                  <a:xfrm>
                    <a:off x="4551" y="1530"/>
                    <a:ext cx="118" cy="793"/>
                  </a:xfrm>
                  <a:prstGeom prst="rect">
                    <a:avLst/>
                  </a:prstGeom>
                  <a:gradFill rotWithShape="0">
                    <a:gsLst>
                      <a:gs pos="0">
                        <a:srgbClr val="939393"/>
                      </a:gs>
                      <a:gs pos="100000">
                        <a:srgbClr val="DDDDDD"/>
                      </a:gs>
                    </a:gsLst>
                    <a:lin ang="5400000" scaled="1"/>
                  </a:gradFill>
                  <a:ln w="9525">
                    <a:miter lim="800000"/>
                    <a:headEnd/>
                    <a:tailEnd/>
                  </a:ln>
                  <a:scene3d>
                    <a:camera prst="legacyObliqueTopRight"/>
                    <a:lightRig rig="legacyFlat3" dir="b"/>
                  </a:scene3d>
                  <a:sp3d extrusionH="61900" prstMaterial="legacyMatte">
                    <a:bevelT w="13500" h="13500" prst="angle"/>
                    <a:bevelB w="13500" h="13500" prst="angle"/>
                    <a:extrusionClr>
                      <a:srgbClr val="DDDDDD"/>
                    </a:extrusionClr>
                  </a:sp3d>
                </p:spPr>
                <p:txBody>
                  <a:bodyPr lIns="0" tIns="0" rIns="0" bIns="0" anchor="ctr">
                    <a:spAutoFit/>
                    <a:flatTx/>
                  </a:bodyPr>
                  <a:lstStyle/>
                  <a:p>
                    <a:endParaRPr lang="en-GB"/>
                  </a:p>
                </p:txBody>
              </p:sp>
              <p:sp>
                <p:nvSpPr>
                  <p:cNvPr id="21619" name="Line 168"/>
                  <p:cNvSpPr>
                    <a:spLocks noChangeShapeType="1"/>
                  </p:cNvSpPr>
                  <p:nvPr/>
                </p:nvSpPr>
                <p:spPr bwMode="auto">
                  <a:xfrm>
                    <a:off x="4176" y="2056"/>
                    <a:ext cx="358" cy="1"/>
                  </a:xfrm>
                  <a:prstGeom prst="line">
                    <a:avLst/>
                  </a:prstGeom>
                  <a:noFill/>
                  <a:ln w="6350">
                    <a:solidFill>
                      <a:srgbClr val="5F5F5F"/>
                    </a:solidFill>
                    <a:round/>
                    <a:headEnd/>
                    <a:tailEnd/>
                  </a:ln>
                </p:spPr>
                <p:txBody>
                  <a:bodyPr/>
                  <a:lstStyle/>
                  <a:p>
                    <a:endParaRPr lang="en-US"/>
                  </a:p>
                </p:txBody>
              </p:sp>
              <p:sp>
                <p:nvSpPr>
                  <p:cNvPr id="21620" name="Line 169"/>
                  <p:cNvSpPr>
                    <a:spLocks noChangeShapeType="1"/>
                  </p:cNvSpPr>
                  <p:nvPr/>
                </p:nvSpPr>
                <p:spPr bwMode="auto">
                  <a:xfrm>
                    <a:off x="4162" y="2072"/>
                    <a:ext cx="358" cy="1"/>
                  </a:xfrm>
                  <a:prstGeom prst="line">
                    <a:avLst/>
                  </a:prstGeom>
                  <a:noFill/>
                  <a:ln w="6350">
                    <a:solidFill>
                      <a:srgbClr val="5F5F5F"/>
                    </a:solidFill>
                    <a:round/>
                    <a:headEnd/>
                    <a:tailEnd/>
                  </a:ln>
                </p:spPr>
                <p:txBody>
                  <a:bodyPr/>
                  <a:lstStyle/>
                  <a:p>
                    <a:endParaRPr lang="en-US"/>
                  </a:p>
                </p:txBody>
              </p:sp>
              <p:sp>
                <p:nvSpPr>
                  <p:cNvPr id="21621" name="Rectangle 170"/>
                  <p:cNvSpPr>
                    <a:spLocks noChangeArrowheads="1"/>
                  </p:cNvSpPr>
                  <p:nvPr/>
                </p:nvSpPr>
                <p:spPr bwMode="auto">
                  <a:xfrm>
                    <a:off x="4584" y="1645"/>
                    <a:ext cx="57" cy="784"/>
                  </a:xfrm>
                  <a:prstGeom prst="rect">
                    <a:avLst/>
                  </a:prstGeom>
                  <a:gradFill rotWithShape="0">
                    <a:gsLst>
                      <a:gs pos="0">
                        <a:srgbClr val="9C9C9C"/>
                      </a:gs>
                      <a:gs pos="100000">
                        <a:srgbClr val="EAEAEA"/>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622" name="Rectangle 171"/>
                  <p:cNvSpPr>
                    <a:spLocks noChangeArrowheads="1"/>
                  </p:cNvSpPr>
                  <p:nvPr/>
                </p:nvSpPr>
                <p:spPr bwMode="auto">
                  <a:xfrm>
                    <a:off x="4580" y="1464"/>
                    <a:ext cx="57" cy="780"/>
                  </a:xfrm>
                  <a:prstGeom prst="rect">
                    <a:avLst/>
                  </a:prstGeom>
                  <a:gradFill rotWithShape="0">
                    <a:gsLst>
                      <a:gs pos="0">
                        <a:srgbClr val="EAEAEA"/>
                      </a:gs>
                      <a:gs pos="100000">
                        <a:srgbClr val="9C9C9C"/>
                      </a:gs>
                    </a:gsLst>
                    <a:lin ang="5400000" scaled="1"/>
                  </a:gradFill>
                  <a:ln w="6350">
                    <a:solidFill>
                      <a:schemeClr val="tx1"/>
                    </a:solidFill>
                    <a:miter lim="800000"/>
                    <a:headEnd/>
                    <a:tailEnd/>
                  </a:ln>
                </p:spPr>
                <p:txBody>
                  <a:bodyPr lIns="0" tIns="0" rIns="0" bIns="0" anchor="ctr">
                    <a:spAutoFit/>
                  </a:bodyPr>
                  <a:lstStyle/>
                  <a:p>
                    <a:endParaRPr lang="en-GB"/>
                  </a:p>
                </p:txBody>
              </p:sp>
              <p:sp>
                <p:nvSpPr>
                  <p:cNvPr id="21623" name="AutoShape 172"/>
                  <p:cNvSpPr>
                    <a:spLocks noChangeArrowheads="1"/>
                  </p:cNvSpPr>
                  <p:nvPr/>
                </p:nvSpPr>
                <p:spPr bwMode="auto">
                  <a:xfrm rot="-5400000">
                    <a:off x="3843" y="1950"/>
                    <a:ext cx="921" cy="267"/>
                  </a:xfrm>
                  <a:prstGeom prst="flowChartDelay">
                    <a:avLst/>
                  </a:prstGeom>
                  <a:gradFill rotWithShape="1">
                    <a:gsLst>
                      <a:gs pos="0">
                        <a:schemeClr val="tx1"/>
                      </a:gs>
                      <a:gs pos="100000">
                        <a:srgbClr val="434343"/>
                      </a:gs>
                    </a:gsLst>
                    <a:lin ang="27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chemeClr val="tx1"/>
                    </a:extrusionClr>
                  </a:sp3d>
                </p:spPr>
                <p:txBody>
                  <a:bodyPr vert="eaVert" lIns="0" tIns="0" rIns="0" bIns="0" anchor="ctr">
                    <a:spAutoFit/>
                    <a:flatTx/>
                  </a:bodyPr>
                  <a:lstStyle/>
                  <a:p>
                    <a:endParaRPr lang="en-US"/>
                  </a:p>
                </p:txBody>
              </p:sp>
              <p:sp>
                <p:nvSpPr>
                  <p:cNvPr id="624" name="Freeform 173"/>
                  <p:cNvSpPr>
                    <a:spLocks/>
                  </p:cNvSpPr>
                  <p:nvPr/>
                </p:nvSpPr>
                <p:spPr bwMode="auto">
                  <a:xfrm>
                    <a:off x="4229" y="1882"/>
                    <a:ext cx="167" cy="168"/>
                  </a:xfrm>
                  <a:custGeom>
                    <a:avLst/>
                    <a:gdLst/>
                    <a:ahLst/>
                    <a:cxnLst>
                      <a:cxn ang="0">
                        <a:pos x="0" y="42"/>
                      </a:cxn>
                      <a:cxn ang="0">
                        <a:pos x="0" y="42"/>
                      </a:cxn>
                      <a:cxn ang="0">
                        <a:pos x="0" y="34"/>
                      </a:cxn>
                      <a:cxn ang="0">
                        <a:pos x="2" y="26"/>
                      </a:cxn>
                      <a:cxn ang="0">
                        <a:pos x="6" y="18"/>
                      </a:cxn>
                      <a:cxn ang="0">
                        <a:pos x="12" y="12"/>
                      </a:cxn>
                      <a:cxn ang="0">
                        <a:pos x="18" y="8"/>
                      </a:cxn>
                      <a:cxn ang="0">
                        <a:pos x="24" y="4"/>
                      </a:cxn>
                      <a:cxn ang="0">
                        <a:pos x="32" y="2"/>
                      </a:cxn>
                      <a:cxn ang="0">
                        <a:pos x="42" y="0"/>
                      </a:cxn>
                      <a:cxn ang="0">
                        <a:pos x="42" y="0"/>
                      </a:cxn>
                      <a:cxn ang="0">
                        <a:pos x="50" y="2"/>
                      </a:cxn>
                      <a:cxn ang="0">
                        <a:pos x="58" y="4"/>
                      </a:cxn>
                      <a:cxn ang="0">
                        <a:pos x="64" y="8"/>
                      </a:cxn>
                      <a:cxn ang="0">
                        <a:pos x="70" y="12"/>
                      </a:cxn>
                      <a:cxn ang="0">
                        <a:pos x="76" y="18"/>
                      </a:cxn>
                      <a:cxn ang="0">
                        <a:pos x="80" y="26"/>
                      </a:cxn>
                      <a:cxn ang="0">
                        <a:pos x="82" y="34"/>
                      </a:cxn>
                      <a:cxn ang="0">
                        <a:pos x="82" y="42"/>
                      </a:cxn>
                      <a:cxn ang="0">
                        <a:pos x="82" y="42"/>
                      </a:cxn>
                      <a:cxn ang="0">
                        <a:pos x="82" y="50"/>
                      </a:cxn>
                      <a:cxn ang="0">
                        <a:pos x="80" y="58"/>
                      </a:cxn>
                      <a:cxn ang="0">
                        <a:pos x="76" y="64"/>
                      </a:cxn>
                      <a:cxn ang="0">
                        <a:pos x="70" y="70"/>
                      </a:cxn>
                      <a:cxn ang="0">
                        <a:pos x="64" y="76"/>
                      </a:cxn>
                      <a:cxn ang="0">
                        <a:pos x="58" y="80"/>
                      </a:cxn>
                      <a:cxn ang="0">
                        <a:pos x="50" y="82"/>
                      </a:cxn>
                      <a:cxn ang="0">
                        <a:pos x="42" y="84"/>
                      </a:cxn>
                      <a:cxn ang="0">
                        <a:pos x="42" y="84"/>
                      </a:cxn>
                      <a:cxn ang="0">
                        <a:pos x="32" y="82"/>
                      </a:cxn>
                      <a:cxn ang="0">
                        <a:pos x="24" y="80"/>
                      </a:cxn>
                      <a:cxn ang="0">
                        <a:pos x="18" y="76"/>
                      </a:cxn>
                      <a:cxn ang="0">
                        <a:pos x="12" y="70"/>
                      </a:cxn>
                      <a:cxn ang="0">
                        <a:pos x="6" y="64"/>
                      </a:cxn>
                      <a:cxn ang="0">
                        <a:pos x="2" y="58"/>
                      </a:cxn>
                      <a:cxn ang="0">
                        <a:pos x="0" y="50"/>
                      </a:cxn>
                      <a:cxn ang="0">
                        <a:pos x="0" y="42"/>
                      </a:cxn>
                      <a:cxn ang="0">
                        <a:pos x="0" y="42"/>
                      </a:cxn>
                    </a:cxnLst>
                    <a:rect l="0" t="0" r="r" b="b"/>
                    <a:pathLst>
                      <a:path w="82" h="84">
                        <a:moveTo>
                          <a:pt x="0" y="42"/>
                        </a:moveTo>
                        <a:lnTo>
                          <a:pt x="0" y="42"/>
                        </a:lnTo>
                        <a:lnTo>
                          <a:pt x="0" y="34"/>
                        </a:lnTo>
                        <a:lnTo>
                          <a:pt x="2" y="26"/>
                        </a:lnTo>
                        <a:lnTo>
                          <a:pt x="6" y="18"/>
                        </a:lnTo>
                        <a:lnTo>
                          <a:pt x="12" y="12"/>
                        </a:lnTo>
                        <a:lnTo>
                          <a:pt x="18" y="8"/>
                        </a:lnTo>
                        <a:lnTo>
                          <a:pt x="24" y="4"/>
                        </a:lnTo>
                        <a:lnTo>
                          <a:pt x="32" y="2"/>
                        </a:lnTo>
                        <a:lnTo>
                          <a:pt x="42" y="0"/>
                        </a:lnTo>
                        <a:lnTo>
                          <a:pt x="42" y="0"/>
                        </a:lnTo>
                        <a:lnTo>
                          <a:pt x="50" y="2"/>
                        </a:lnTo>
                        <a:lnTo>
                          <a:pt x="58" y="4"/>
                        </a:lnTo>
                        <a:lnTo>
                          <a:pt x="64" y="8"/>
                        </a:lnTo>
                        <a:lnTo>
                          <a:pt x="70" y="12"/>
                        </a:lnTo>
                        <a:lnTo>
                          <a:pt x="76" y="18"/>
                        </a:lnTo>
                        <a:lnTo>
                          <a:pt x="80" y="26"/>
                        </a:lnTo>
                        <a:lnTo>
                          <a:pt x="82" y="34"/>
                        </a:lnTo>
                        <a:lnTo>
                          <a:pt x="82" y="42"/>
                        </a:lnTo>
                        <a:lnTo>
                          <a:pt x="82" y="42"/>
                        </a:lnTo>
                        <a:lnTo>
                          <a:pt x="82" y="50"/>
                        </a:lnTo>
                        <a:lnTo>
                          <a:pt x="80" y="58"/>
                        </a:lnTo>
                        <a:lnTo>
                          <a:pt x="76" y="64"/>
                        </a:lnTo>
                        <a:lnTo>
                          <a:pt x="70" y="70"/>
                        </a:lnTo>
                        <a:lnTo>
                          <a:pt x="64" y="76"/>
                        </a:lnTo>
                        <a:lnTo>
                          <a:pt x="58" y="80"/>
                        </a:lnTo>
                        <a:lnTo>
                          <a:pt x="50" y="82"/>
                        </a:lnTo>
                        <a:lnTo>
                          <a:pt x="42" y="84"/>
                        </a:lnTo>
                        <a:lnTo>
                          <a:pt x="42" y="84"/>
                        </a:lnTo>
                        <a:lnTo>
                          <a:pt x="32" y="82"/>
                        </a:lnTo>
                        <a:lnTo>
                          <a:pt x="24" y="80"/>
                        </a:lnTo>
                        <a:lnTo>
                          <a:pt x="18" y="76"/>
                        </a:lnTo>
                        <a:lnTo>
                          <a:pt x="12" y="70"/>
                        </a:lnTo>
                        <a:lnTo>
                          <a:pt x="6" y="64"/>
                        </a:lnTo>
                        <a:lnTo>
                          <a:pt x="2" y="58"/>
                        </a:lnTo>
                        <a:lnTo>
                          <a:pt x="0" y="50"/>
                        </a:lnTo>
                        <a:lnTo>
                          <a:pt x="0" y="42"/>
                        </a:lnTo>
                        <a:lnTo>
                          <a:pt x="0" y="42"/>
                        </a:lnTo>
                        <a:close/>
                      </a:path>
                    </a:pathLst>
                  </a:custGeom>
                  <a:gradFill rotWithShape="1">
                    <a:gsLst>
                      <a:gs pos="0">
                        <a:schemeClr val="tx1">
                          <a:gamma/>
                          <a:tint val="67451"/>
                          <a:invGamma/>
                        </a:schemeClr>
                      </a:gs>
                      <a:gs pos="100000">
                        <a:schemeClr val="tx1"/>
                      </a:gs>
                    </a:gsLst>
                    <a:lin ang="2700000" scaled="1"/>
                  </a:gradFill>
                  <a:ln w="12700">
                    <a:noFill/>
                    <a:round/>
                    <a:headEnd/>
                    <a:tailEnd/>
                  </a:ln>
                  <a:effectLst/>
                </p:spPr>
                <p:txBody>
                  <a:bodyPr/>
                  <a:lstStyle/>
                  <a:p>
                    <a:pPr>
                      <a:defRPr/>
                    </a:pPr>
                    <a:endParaRPr lang="en-US">
                      <a:latin typeface="Arial" pitchFamily="34" charset="0"/>
                    </a:endParaRPr>
                  </a:p>
                </p:txBody>
              </p:sp>
            </p:grpSp>
          </p:grpSp>
        </p:grpSp>
        <p:grpSp>
          <p:nvGrpSpPr>
            <p:cNvPr id="21552" name="Group 653"/>
            <p:cNvGrpSpPr>
              <a:grpSpLocks/>
            </p:cNvGrpSpPr>
            <p:nvPr/>
          </p:nvGrpSpPr>
          <p:grpSpPr bwMode="auto">
            <a:xfrm>
              <a:off x="3505200" y="1371600"/>
              <a:ext cx="662649" cy="545897"/>
              <a:chOff x="5116" y="2304"/>
              <a:chExt cx="369" cy="482"/>
            </a:xfrm>
          </p:grpSpPr>
          <p:grpSp>
            <p:nvGrpSpPr>
              <p:cNvPr id="21589" name="Group 597"/>
              <p:cNvGrpSpPr>
                <a:grpSpLocks/>
              </p:cNvGrpSpPr>
              <p:nvPr/>
            </p:nvGrpSpPr>
            <p:grpSpPr bwMode="auto">
              <a:xfrm>
                <a:off x="5442" y="2304"/>
                <a:ext cx="43" cy="307"/>
                <a:chOff x="5011" y="2846"/>
                <a:chExt cx="52" cy="370"/>
              </a:xfrm>
            </p:grpSpPr>
            <p:sp>
              <p:nvSpPr>
                <p:cNvPr id="21605" name="Rectangle 598"/>
                <p:cNvSpPr>
                  <a:spLocks noChangeArrowheads="1"/>
                </p:cNvSpPr>
                <p:nvPr/>
              </p:nvSpPr>
              <p:spPr bwMode="auto">
                <a:xfrm>
                  <a:off x="5012" y="2874"/>
                  <a:ext cx="51" cy="342"/>
                </a:xfrm>
                <a:prstGeom prst="rect">
                  <a:avLst/>
                </a:prstGeom>
                <a:gradFill rotWithShape="1">
                  <a:gsLst>
                    <a:gs pos="0">
                      <a:srgbClr val="666666"/>
                    </a:gs>
                    <a:gs pos="50000">
                      <a:srgbClr val="DDDDDD"/>
                    </a:gs>
                    <a:gs pos="100000">
                      <a:srgbClr val="666666"/>
                    </a:gs>
                  </a:gsLst>
                  <a:lin ang="0" scaled="1"/>
                </a:gradFill>
                <a:ln w="9525" algn="ctr">
                  <a:noFill/>
                  <a:miter lim="800000"/>
                  <a:headEnd/>
                  <a:tailEnd/>
                </a:ln>
              </p:spPr>
              <p:txBody>
                <a:bodyPr wrap="none" anchor="ctr"/>
                <a:lstStyle/>
                <a:p>
                  <a:endParaRPr lang="en-GB"/>
                </a:p>
              </p:txBody>
            </p:sp>
            <p:sp>
              <p:nvSpPr>
                <p:cNvPr id="21606" name="AutoShape 599"/>
                <p:cNvSpPr>
                  <a:spLocks noChangeArrowheads="1"/>
                </p:cNvSpPr>
                <p:nvPr/>
              </p:nvSpPr>
              <p:spPr bwMode="auto">
                <a:xfrm>
                  <a:off x="5011" y="2846"/>
                  <a:ext cx="51" cy="55"/>
                </a:xfrm>
                <a:prstGeom prst="can">
                  <a:avLst>
                    <a:gd name="adj" fmla="val 35948"/>
                  </a:avLst>
                </a:prstGeom>
                <a:gradFill rotWithShape="1">
                  <a:gsLst>
                    <a:gs pos="0">
                      <a:srgbClr val="2C2C2C"/>
                    </a:gs>
                    <a:gs pos="50000">
                      <a:srgbClr val="5F5F5F"/>
                    </a:gs>
                    <a:gs pos="100000">
                      <a:srgbClr val="2C2C2C"/>
                    </a:gs>
                  </a:gsLst>
                  <a:lin ang="0" scaled="1"/>
                </a:gradFill>
                <a:ln w="9525">
                  <a:noFill/>
                  <a:round/>
                  <a:headEnd/>
                  <a:tailEnd/>
                </a:ln>
              </p:spPr>
              <p:txBody>
                <a:bodyPr wrap="none" anchor="ctr"/>
                <a:lstStyle/>
                <a:p>
                  <a:endParaRPr lang="en-GB"/>
                </a:p>
              </p:txBody>
            </p:sp>
            <p:sp>
              <p:nvSpPr>
                <p:cNvPr id="21607" name="Oval 600"/>
                <p:cNvSpPr>
                  <a:spLocks noChangeArrowheads="1"/>
                </p:cNvSpPr>
                <p:nvPr/>
              </p:nvSpPr>
              <p:spPr bwMode="auto">
                <a:xfrm>
                  <a:off x="5016" y="2850"/>
                  <a:ext cx="41" cy="12"/>
                </a:xfrm>
                <a:prstGeom prst="ellipse">
                  <a:avLst/>
                </a:prstGeom>
                <a:solidFill>
                  <a:schemeClr val="tx1"/>
                </a:solidFill>
                <a:ln w="9525" algn="ctr">
                  <a:noFill/>
                  <a:round/>
                  <a:headEnd/>
                  <a:tailEnd/>
                </a:ln>
              </p:spPr>
              <p:txBody>
                <a:bodyPr wrap="none" anchor="ctr"/>
                <a:lstStyle/>
                <a:p>
                  <a:endParaRPr lang="en-GB"/>
                </a:p>
              </p:txBody>
            </p:sp>
          </p:grpSp>
          <p:grpSp>
            <p:nvGrpSpPr>
              <p:cNvPr id="21590" name="Group 601"/>
              <p:cNvGrpSpPr>
                <a:grpSpLocks/>
              </p:cNvGrpSpPr>
              <p:nvPr/>
            </p:nvGrpSpPr>
            <p:grpSpPr bwMode="auto">
              <a:xfrm>
                <a:off x="5387" y="2304"/>
                <a:ext cx="43" cy="307"/>
                <a:chOff x="5011" y="2846"/>
                <a:chExt cx="52" cy="370"/>
              </a:xfrm>
            </p:grpSpPr>
            <p:sp>
              <p:nvSpPr>
                <p:cNvPr id="21602" name="Rectangle 602"/>
                <p:cNvSpPr>
                  <a:spLocks noChangeArrowheads="1"/>
                </p:cNvSpPr>
                <p:nvPr/>
              </p:nvSpPr>
              <p:spPr bwMode="auto">
                <a:xfrm>
                  <a:off x="5012" y="2874"/>
                  <a:ext cx="51" cy="342"/>
                </a:xfrm>
                <a:prstGeom prst="rect">
                  <a:avLst/>
                </a:prstGeom>
                <a:gradFill rotWithShape="1">
                  <a:gsLst>
                    <a:gs pos="0">
                      <a:srgbClr val="666666"/>
                    </a:gs>
                    <a:gs pos="50000">
                      <a:srgbClr val="DDDDDD"/>
                    </a:gs>
                    <a:gs pos="100000">
                      <a:srgbClr val="666666"/>
                    </a:gs>
                  </a:gsLst>
                  <a:lin ang="0" scaled="1"/>
                </a:gradFill>
                <a:ln w="9525" algn="ctr">
                  <a:noFill/>
                  <a:miter lim="800000"/>
                  <a:headEnd/>
                  <a:tailEnd/>
                </a:ln>
              </p:spPr>
              <p:txBody>
                <a:bodyPr wrap="none" anchor="ctr"/>
                <a:lstStyle/>
                <a:p>
                  <a:endParaRPr lang="en-GB"/>
                </a:p>
              </p:txBody>
            </p:sp>
            <p:sp>
              <p:nvSpPr>
                <p:cNvPr id="21603" name="AutoShape 603"/>
                <p:cNvSpPr>
                  <a:spLocks noChangeArrowheads="1"/>
                </p:cNvSpPr>
                <p:nvPr/>
              </p:nvSpPr>
              <p:spPr bwMode="auto">
                <a:xfrm>
                  <a:off x="5011" y="2846"/>
                  <a:ext cx="51" cy="55"/>
                </a:xfrm>
                <a:prstGeom prst="can">
                  <a:avLst>
                    <a:gd name="adj" fmla="val 35948"/>
                  </a:avLst>
                </a:prstGeom>
                <a:gradFill rotWithShape="1">
                  <a:gsLst>
                    <a:gs pos="0">
                      <a:srgbClr val="2C2C2C"/>
                    </a:gs>
                    <a:gs pos="50000">
                      <a:srgbClr val="5F5F5F"/>
                    </a:gs>
                    <a:gs pos="100000">
                      <a:srgbClr val="2C2C2C"/>
                    </a:gs>
                  </a:gsLst>
                  <a:lin ang="0" scaled="1"/>
                </a:gradFill>
                <a:ln w="9525">
                  <a:noFill/>
                  <a:round/>
                  <a:headEnd/>
                  <a:tailEnd/>
                </a:ln>
              </p:spPr>
              <p:txBody>
                <a:bodyPr wrap="none" anchor="ctr"/>
                <a:lstStyle/>
                <a:p>
                  <a:endParaRPr lang="en-GB"/>
                </a:p>
              </p:txBody>
            </p:sp>
            <p:sp>
              <p:nvSpPr>
                <p:cNvPr id="21604" name="Oval 604"/>
                <p:cNvSpPr>
                  <a:spLocks noChangeArrowheads="1"/>
                </p:cNvSpPr>
                <p:nvPr/>
              </p:nvSpPr>
              <p:spPr bwMode="auto">
                <a:xfrm>
                  <a:off x="5016" y="2850"/>
                  <a:ext cx="41" cy="12"/>
                </a:xfrm>
                <a:prstGeom prst="ellipse">
                  <a:avLst/>
                </a:prstGeom>
                <a:solidFill>
                  <a:schemeClr val="tx1"/>
                </a:solidFill>
                <a:ln w="9525" algn="ctr">
                  <a:noFill/>
                  <a:round/>
                  <a:headEnd/>
                  <a:tailEnd/>
                </a:ln>
              </p:spPr>
              <p:txBody>
                <a:bodyPr wrap="none" anchor="ctr"/>
                <a:lstStyle/>
                <a:p>
                  <a:endParaRPr lang="en-GB"/>
                </a:p>
              </p:txBody>
            </p:sp>
          </p:grpSp>
          <p:grpSp>
            <p:nvGrpSpPr>
              <p:cNvPr id="21591" name="Group 605"/>
              <p:cNvGrpSpPr>
                <a:grpSpLocks/>
              </p:cNvGrpSpPr>
              <p:nvPr/>
            </p:nvGrpSpPr>
            <p:grpSpPr bwMode="auto">
              <a:xfrm>
                <a:off x="5116" y="2375"/>
                <a:ext cx="335" cy="411"/>
                <a:chOff x="4696" y="2915"/>
                <a:chExt cx="403" cy="493"/>
              </a:xfrm>
            </p:grpSpPr>
            <p:sp>
              <p:nvSpPr>
                <p:cNvPr id="653" name="Rectangle 606"/>
                <p:cNvSpPr>
                  <a:spLocks noChangeArrowheads="1"/>
                </p:cNvSpPr>
                <p:nvPr/>
              </p:nvSpPr>
              <p:spPr bwMode="auto">
                <a:xfrm>
                  <a:off x="4700" y="3108"/>
                  <a:ext cx="394" cy="298"/>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889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593" name="Rectangle 607"/>
                <p:cNvSpPr>
                  <a:spLocks noChangeArrowheads="1"/>
                </p:cNvSpPr>
                <p:nvPr/>
              </p:nvSpPr>
              <p:spPr bwMode="auto">
                <a:xfrm>
                  <a:off x="4713" y="3032"/>
                  <a:ext cx="381" cy="300"/>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594" name="Line 608"/>
                <p:cNvSpPr>
                  <a:spLocks noChangeShapeType="1"/>
                </p:cNvSpPr>
                <p:nvPr/>
              </p:nvSpPr>
              <p:spPr bwMode="auto">
                <a:xfrm>
                  <a:off x="5024" y="3132"/>
                  <a:ext cx="1" cy="102"/>
                </a:xfrm>
                <a:prstGeom prst="line">
                  <a:avLst/>
                </a:prstGeom>
                <a:noFill/>
                <a:ln w="9525">
                  <a:solidFill>
                    <a:srgbClr val="000000"/>
                  </a:solidFill>
                  <a:round/>
                  <a:headEnd/>
                  <a:tailEnd/>
                </a:ln>
              </p:spPr>
              <p:txBody>
                <a:bodyPr/>
                <a:lstStyle/>
                <a:p>
                  <a:endParaRPr lang="en-US"/>
                </a:p>
              </p:txBody>
            </p:sp>
            <p:sp>
              <p:nvSpPr>
                <p:cNvPr id="21595" name="Line 609"/>
                <p:cNvSpPr>
                  <a:spLocks noChangeShapeType="1"/>
                </p:cNvSpPr>
                <p:nvPr/>
              </p:nvSpPr>
              <p:spPr bwMode="auto">
                <a:xfrm>
                  <a:off x="4957" y="3132"/>
                  <a:ext cx="1" cy="102"/>
                </a:xfrm>
                <a:prstGeom prst="line">
                  <a:avLst/>
                </a:prstGeom>
                <a:noFill/>
                <a:ln w="9525">
                  <a:solidFill>
                    <a:srgbClr val="000000"/>
                  </a:solidFill>
                  <a:round/>
                  <a:headEnd/>
                  <a:tailEnd/>
                </a:ln>
              </p:spPr>
              <p:txBody>
                <a:bodyPr/>
                <a:lstStyle/>
                <a:p>
                  <a:endParaRPr lang="en-US"/>
                </a:p>
              </p:txBody>
            </p:sp>
            <p:sp>
              <p:nvSpPr>
                <p:cNvPr id="21596" name="Line 610"/>
                <p:cNvSpPr>
                  <a:spLocks noChangeShapeType="1"/>
                </p:cNvSpPr>
                <p:nvPr/>
              </p:nvSpPr>
              <p:spPr bwMode="auto">
                <a:xfrm>
                  <a:off x="4890" y="3132"/>
                  <a:ext cx="1" cy="102"/>
                </a:xfrm>
                <a:prstGeom prst="line">
                  <a:avLst/>
                </a:prstGeom>
                <a:noFill/>
                <a:ln w="9525">
                  <a:solidFill>
                    <a:srgbClr val="000000"/>
                  </a:solidFill>
                  <a:round/>
                  <a:headEnd/>
                  <a:tailEnd/>
                </a:ln>
              </p:spPr>
              <p:txBody>
                <a:bodyPr/>
                <a:lstStyle/>
                <a:p>
                  <a:endParaRPr lang="en-US"/>
                </a:p>
              </p:txBody>
            </p:sp>
            <p:sp>
              <p:nvSpPr>
                <p:cNvPr id="21597" name="Line 611"/>
                <p:cNvSpPr>
                  <a:spLocks noChangeShapeType="1"/>
                </p:cNvSpPr>
                <p:nvPr/>
              </p:nvSpPr>
              <p:spPr bwMode="auto">
                <a:xfrm>
                  <a:off x="4829" y="3133"/>
                  <a:ext cx="1" cy="101"/>
                </a:xfrm>
                <a:prstGeom prst="line">
                  <a:avLst/>
                </a:prstGeom>
                <a:noFill/>
                <a:ln w="9525">
                  <a:solidFill>
                    <a:srgbClr val="000000"/>
                  </a:solidFill>
                  <a:round/>
                  <a:headEnd/>
                  <a:tailEnd/>
                </a:ln>
              </p:spPr>
              <p:txBody>
                <a:bodyPr/>
                <a:lstStyle/>
                <a:p>
                  <a:endParaRPr lang="en-US"/>
                </a:p>
              </p:txBody>
            </p:sp>
            <p:sp>
              <p:nvSpPr>
                <p:cNvPr id="21598" name="Line 612"/>
                <p:cNvSpPr>
                  <a:spLocks noChangeShapeType="1"/>
                </p:cNvSpPr>
                <p:nvPr/>
              </p:nvSpPr>
              <p:spPr bwMode="auto">
                <a:xfrm>
                  <a:off x="4768" y="3133"/>
                  <a:ext cx="1" cy="101"/>
                </a:xfrm>
                <a:prstGeom prst="line">
                  <a:avLst/>
                </a:prstGeom>
                <a:noFill/>
                <a:ln w="9525">
                  <a:solidFill>
                    <a:srgbClr val="000000"/>
                  </a:solidFill>
                  <a:round/>
                  <a:headEnd/>
                  <a:tailEnd/>
                </a:ln>
              </p:spPr>
              <p:txBody>
                <a:bodyPr/>
                <a:lstStyle/>
                <a:p>
                  <a:endParaRPr lang="en-US"/>
                </a:p>
              </p:txBody>
            </p:sp>
            <p:sp>
              <p:nvSpPr>
                <p:cNvPr id="21599" name="Rectangle 613"/>
                <p:cNvSpPr>
                  <a:spLocks noChangeArrowheads="1"/>
                </p:cNvSpPr>
                <p:nvPr/>
              </p:nvSpPr>
              <p:spPr bwMode="auto">
                <a:xfrm>
                  <a:off x="4716" y="3130"/>
                  <a:ext cx="375" cy="104"/>
                </a:xfrm>
                <a:prstGeom prst="rect">
                  <a:avLst/>
                </a:prstGeom>
                <a:noFill/>
                <a:ln w="9525" algn="ctr">
                  <a:solidFill>
                    <a:schemeClr val="tx1"/>
                  </a:solidFill>
                  <a:miter lim="800000"/>
                  <a:headEnd/>
                  <a:tailEnd/>
                </a:ln>
              </p:spPr>
              <p:txBody>
                <a:bodyPr wrap="none" anchor="ctr"/>
                <a:lstStyle/>
                <a:p>
                  <a:endParaRPr lang="en-GB"/>
                </a:p>
              </p:txBody>
            </p:sp>
            <p:sp>
              <p:nvSpPr>
                <p:cNvPr id="21600" name="Rectangle 614"/>
                <p:cNvSpPr>
                  <a:spLocks noChangeArrowheads="1"/>
                </p:cNvSpPr>
                <p:nvPr/>
              </p:nvSpPr>
              <p:spPr bwMode="auto">
                <a:xfrm>
                  <a:off x="4696" y="2969"/>
                  <a:ext cx="403" cy="300"/>
                </a:xfrm>
                <a:prstGeom prst="rect">
                  <a:avLst/>
                </a:prstGeom>
                <a:gradFill rotWithShape="1">
                  <a:gsLst>
                    <a:gs pos="0">
                      <a:srgbClr val="5F5F5F"/>
                    </a:gs>
                    <a:gs pos="100000">
                      <a:srgbClr val="2C2C2C"/>
                    </a:gs>
                  </a:gsLst>
                  <a:lin ang="5400000" scaled="1"/>
                </a:gradFill>
                <a:ln w="9525">
                  <a:miter lim="800000"/>
                  <a:headEnd/>
                  <a:tailEnd/>
                </a:ln>
                <a:scene3d>
                  <a:camera prst="legacyObliqueTopRight"/>
                  <a:lightRig rig="legacyFlat3" dir="b"/>
                </a:scene3d>
                <a:sp3d extrusionH="188900" prstMaterial="legacyMatte">
                  <a:bevelT w="13500" h="13500" prst="angle"/>
                  <a:bevelB w="13500" h="13500" prst="angle"/>
                  <a:extrusionClr>
                    <a:srgbClr val="5F5F5F"/>
                  </a:extrusionClr>
                </a:sp3d>
              </p:spPr>
              <p:txBody>
                <a:bodyPr lIns="0" tIns="0" rIns="0" bIns="0" anchor="ctr">
                  <a:spAutoFit/>
                  <a:flatTx/>
                </a:bodyPr>
                <a:lstStyle/>
                <a:p>
                  <a:endParaRPr lang="en-GB"/>
                </a:p>
              </p:txBody>
            </p:sp>
            <p:sp>
              <p:nvSpPr>
                <p:cNvPr id="21601" name="Rectangle 615"/>
                <p:cNvSpPr>
                  <a:spLocks noChangeArrowheads="1"/>
                </p:cNvSpPr>
                <p:nvPr/>
              </p:nvSpPr>
              <p:spPr bwMode="auto">
                <a:xfrm>
                  <a:off x="4716" y="2915"/>
                  <a:ext cx="238" cy="298"/>
                </a:xfrm>
                <a:prstGeom prst="rect">
                  <a:avLst/>
                </a:prstGeom>
                <a:gradFill rotWithShape="1">
                  <a:gsLst>
                    <a:gs pos="0">
                      <a:srgbClr val="7F7F7F"/>
                    </a:gs>
                    <a:gs pos="100000">
                      <a:srgbClr val="3B3B3B"/>
                    </a:gs>
                  </a:gsLst>
                  <a:lin ang="5400000" scaled="1"/>
                </a:gradFill>
                <a:ln w="9525">
                  <a:miter lim="800000"/>
                  <a:headEnd/>
                  <a:tailEnd/>
                </a:ln>
                <a:scene3d>
                  <a:camera prst="legacyObliqueTopRight"/>
                  <a:lightRig rig="legacyFlat3" dir="b"/>
                </a:scene3d>
                <a:sp3d extrusionH="163500" prstMaterial="legacyPlastic">
                  <a:bevelT w="13500" h="13500" prst="angle"/>
                  <a:bevelB w="13500" h="13500" prst="angle"/>
                  <a:extrusionClr>
                    <a:schemeClr val="bg2"/>
                  </a:extrusionClr>
                </a:sp3d>
              </p:spPr>
              <p:txBody>
                <a:bodyPr lIns="0" tIns="0" rIns="0" bIns="0" anchor="ctr">
                  <a:spAutoFit/>
                  <a:flatTx/>
                </a:bodyPr>
                <a:lstStyle/>
                <a:p>
                  <a:endParaRPr lang="en-GB"/>
                </a:p>
              </p:txBody>
            </p:sp>
          </p:grpSp>
        </p:grpSp>
        <p:grpSp>
          <p:nvGrpSpPr>
            <p:cNvPr id="21553" name="Group 176"/>
            <p:cNvGrpSpPr>
              <a:grpSpLocks/>
            </p:cNvGrpSpPr>
            <p:nvPr/>
          </p:nvGrpSpPr>
          <p:grpSpPr bwMode="auto">
            <a:xfrm>
              <a:off x="2743200" y="2030348"/>
              <a:ext cx="381000" cy="477297"/>
              <a:chOff x="3740" y="1514"/>
              <a:chExt cx="217" cy="245"/>
            </a:xfrm>
          </p:grpSpPr>
          <p:sp>
            <p:nvSpPr>
              <p:cNvPr id="445" name="Rectangle 177"/>
              <p:cNvSpPr>
                <a:spLocks noChangeArrowheads="1"/>
              </p:cNvSpPr>
              <p:nvPr/>
            </p:nvSpPr>
            <p:spPr bwMode="auto">
              <a:xfrm>
                <a:off x="3742" y="1613"/>
                <a:ext cx="215" cy="146"/>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127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576" name="Rectangle 178"/>
              <p:cNvSpPr>
                <a:spLocks noChangeArrowheads="1"/>
              </p:cNvSpPr>
              <p:nvPr/>
            </p:nvSpPr>
            <p:spPr bwMode="auto">
              <a:xfrm>
                <a:off x="3749" y="1575"/>
                <a:ext cx="203" cy="146"/>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577" name="Line 179"/>
              <p:cNvSpPr>
                <a:spLocks noChangeShapeType="1"/>
              </p:cNvSpPr>
              <p:nvPr/>
            </p:nvSpPr>
            <p:spPr bwMode="auto">
              <a:xfrm>
                <a:off x="3915" y="1621"/>
                <a:ext cx="0" cy="54"/>
              </a:xfrm>
              <a:prstGeom prst="line">
                <a:avLst/>
              </a:prstGeom>
              <a:noFill/>
              <a:ln w="9525">
                <a:solidFill>
                  <a:srgbClr val="000000"/>
                </a:solidFill>
                <a:round/>
                <a:headEnd/>
                <a:tailEnd/>
              </a:ln>
            </p:spPr>
            <p:txBody>
              <a:bodyPr/>
              <a:lstStyle/>
              <a:p>
                <a:endParaRPr lang="en-US"/>
              </a:p>
            </p:txBody>
          </p:sp>
          <p:sp>
            <p:nvSpPr>
              <p:cNvPr id="21578" name="Line 180"/>
              <p:cNvSpPr>
                <a:spLocks noChangeShapeType="1"/>
              </p:cNvSpPr>
              <p:nvPr/>
            </p:nvSpPr>
            <p:spPr bwMode="auto">
              <a:xfrm>
                <a:off x="3879" y="1621"/>
                <a:ext cx="1" cy="54"/>
              </a:xfrm>
              <a:prstGeom prst="line">
                <a:avLst/>
              </a:prstGeom>
              <a:noFill/>
              <a:ln w="9525">
                <a:solidFill>
                  <a:srgbClr val="000000"/>
                </a:solidFill>
                <a:round/>
                <a:headEnd/>
                <a:tailEnd/>
              </a:ln>
            </p:spPr>
            <p:txBody>
              <a:bodyPr/>
              <a:lstStyle/>
              <a:p>
                <a:endParaRPr lang="en-US"/>
              </a:p>
            </p:txBody>
          </p:sp>
          <p:sp>
            <p:nvSpPr>
              <p:cNvPr id="21579" name="Line 181"/>
              <p:cNvSpPr>
                <a:spLocks noChangeShapeType="1"/>
              </p:cNvSpPr>
              <p:nvPr/>
            </p:nvSpPr>
            <p:spPr bwMode="auto">
              <a:xfrm>
                <a:off x="3843" y="1621"/>
                <a:ext cx="1" cy="54"/>
              </a:xfrm>
              <a:prstGeom prst="line">
                <a:avLst/>
              </a:prstGeom>
              <a:noFill/>
              <a:ln w="9525">
                <a:solidFill>
                  <a:srgbClr val="000000"/>
                </a:solidFill>
                <a:round/>
                <a:headEnd/>
                <a:tailEnd/>
              </a:ln>
            </p:spPr>
            <p:txBody>
              <a:bodyPr/>
              <a:lstStyle/>
              <a:p>
                <a:endParaRPr lang="en-US"/>
              </a:p>
            </p:txBody>
          </p:sp>
          <p:sp>
            <p:nvSpPr>
              <p:cNvPr id="21580" name="Line 182"/>
              <p:cNvSpPr>
                <a:spLocks noChangeShapeType="1"/>
              </p:cNvSpPr>
              <p:nvPr/>
            </p:nvSpPr>
            <p:spPr bwMode="auto">
              <a:xfrm>
                <a:off x="3811" y="1621"/>
                <a:ext cx="0" cy="54"/>
              </a:xfrm>
              <a:prstGeom prst="line">
                <a:avLst/>
              </a:prstGeom>
              <a:noFill/>
              <a:ln w="9525">
                <a:solidFill>
                  <a:srgbClr val="000000"/>
                </a:solidFill>
                <a:round/>
                <a:headEnd/>
                <a:tailEnd/>
              </a:ln>
            </p:spPr>
            <p:txBody>
              <a:bodyPr/>
              <a:lstStyle/>
              <a:p>
                <a:endParaRPr lang="en-US"/>
              </a:p>
            </p:txBody>
          </p:sp>
          <p:sp>
            <p:nvSpPr>
              <p:cNvPr id="21581" name="Line 183"/>
              <p:cNvSpPr>
                <a:spLocks noChangeShapeType="1"/>
              </p:cNvSpPr>
              <p:nvPr/>
            </p:nvSpPr>
            <p:spPr bwMode="auto">
              <a:xfrm>
                <a:off x="3778" y="1621"/>
                <a:ext cx="1" cy="54"/>
              </a:xfrm>
              <a:prstGeom prst="line">
                <a:avLst/>
              </a:prstGeom>
              <a:noFill/>
              <a:ln w="9525">
                <a:solidFill>
                  <a:srgbClr val="000000"/>
                </a:solidFill>
                <a:round/>
                <a:headEnd/>
                <a:tailEnd/>
              </a:ln>
            </p:spPr>
            <p:txBody>
              <a:bodyPr/>
              <a:lstStyle/>
              <a:p>
                <a:endParaRPr lang="en-US"/>
              </a:p>
            </p:txBody>
          </p:sp>
          <p:sp>
            <p:nvSpPr>
              <p:cNvPr id="21582" name="Rectangle 184"/>
              <p:cNvSpPr>
                <a:spLocks noChangeArrowheads="1"/>
              </p:cNvSpPr>
              <p:nvPr/>
            </p:nvSpPr>
            <p:spPr bwMode="auto">
              <a:xfrm>
                <a:off x="3751" y="1620"/>
                <a:ext cx="200" cy="55"/>
              </a:xfrm>
              <a:prstGeom prst="rect">
                <a:avLst/>
              </a:prstGeom>
              <a:noFill/>
              <a:ln w="9525" algn="ctr">
                <a:solidFill>
                  <a:schemeClr val="tx1"/>
                </a:solidFill>
                <a:miter lim="800000"/>
                <a:headEnd/>
                <a:tailEnd/>
              </a:ln>
            </p:spPr>
            <p:txBody>
              <a:bodyPr wrap="none" anchor="ctr"/>
              <a:lstStyle/>
              <a:p>
                <a:endParaRPr lang="en-GB"/>
              </a:p>
            </p:txBody>
          </p:sp>
          <p:sp>
            <p:nvSpPr>
              <p:cNvPr id="21583" name="Rectangle 185"/>
              <p:cNvSpPr>
                <a:spLocks noChangeArrowheads="1"/>
              </p:cNvSpPr>
              <p:nvPr/>
            </p:nvSpPr>
            <p:spPr bwMode="auto">
              <a:xfrm>
                <a:off x="3740" y="1541"/>
                <a:ext cx="215" cy="146"/>
              </a:xfrm>
              <a:prstGeom prst="rect">
                <a:avLst/>
              </a:prstGeom>
              <a:gradFill rotWithShape="1">
                <a:gsLst>
                  <a:gs pos="0">
                    <a:srgbClr val="5F5F5F"/>
                  </a:gs>
                  <a:gs pos="100000">
                    <a:srgbClr val="2C2C2C"/>
                  </a:gs>
                </a:gsLst>
                <a:lin ang="5400000" scaled="1"/>
              </a:gradFill>
              <a:ln w="9525">
                <a:miter lim="800000"/>
                <a:headEnd/>
                <a:tailEnd/>
              </a:ln>
              <a:scene3d>
                <a:camera prst="legacyObliqueTopRight"/>
                <a:lightRig rig="legacyFlat3" dir="b"/>
              </a:scene3d>
              <a:sp3d extrusionH="112700" prstMaterial="legacyMatte">
                <a:bevelT w="13500" h="13500" prst="angle"/>
                <a:bevelB w="13500" h="13500" prst="angle"/>
                <a:extrusionClr>
                  <a:srgbClr val="5F5F5F"/>
                </a:extrusionClr>
              </a:sp3d>
            </p:spPr>
            <p:txBody>
              <a:bodyPr lIns="0" tIns="0" rIns="0" bIns="0" anchor="ctr">
                <a:spAutoFit/>
                <a:flatTx/>
              </a:bodyPr>
              <a:lstStyle/>
              <a:p>
                <a:endParaRPr lang="en-GB"/>
              </a:p>
            </p:txBody>
          </p:sp>
          <p:sp>
            <p:nvSpPr>
              <p:cNvPr id="21584" name="Rectangle 186"/>
              <p:cNvSpPr>
                <a:spLocks noChangeArrowheads="1"/>
              </p:cNvSpPr>
              <p:nvPr/>
            </p:nvSpPr>
            <p:spPr bwMode="auto">
              <a:xfrm>
                <a:off x="3751" y="1514"/>
                <a:ext cx="127" cy="146"/>
              </a:xfrm>
              <a:prstGeom prst="rect">
                <a:avLst/>
              </a:prstGeom>
              <a:gradFill rotWithShape="0">
                <a:gsLst>
                  <a:gs pos="0">
                    <a:srgbClr val="CDD9EC"/>
                  </a:gs>
                  <a:gs pos="100000">
                    <a:srgbClr val="969EAC"/>
                  </a:gs>
                </a:gsLst>
                <a:lin ang="18900000" scaled="1"/>
              </a:gradFill>
              <a:ln w="9525">
                <a:miter lim="800000"/>
                <a:headEnd/>
                <a:tailEnd/>
              </a:ln>
              <a:scene3d>
                <a:camera prst="legacyObliqueTopRight"/>
                <a:lightRig rig="legacyFlat3" dir="b"/>
              </a:scene3d>
              <a:sp3d extrusionH="100000" prstMaterial="legacyPlastic">
                <a:bevelT w="13500" h="13500" prst="angle"/>
                <a:bevelB w="13500" h="13500" prst="angle"/>
                <a:extrusionClr>
                  <a:schemeClr val="bg2"/>
                </a:extrusionClr>
              </a:sp3d>
            </p:spPr>
            <p:txBody>
              <a:bodyPr lIns="0" tIns="0" rIns="0" bIns="0" anchor="ctr">
                <a:spAutoFit/>
                <a:flatTx/>
              </a:bodyPr>
              <a:lstStyle/>
              <a:p>
                <a:endParaRPr lang="en-GB"/>
              </a:p>
            </p:txBody>
          </p:sp>
          <p:sp>
            <p:nvSpPr>
              <p:cNvPr id="21585" name="Line 187"/>
              <p:cNvSpPr>
                <a:spLocks noChangeShapeType="1"/>
              </p:cNvSpPr>
              <p:nvPr/>
            </p:nvSpPr>
            <p:spPr bwMode="auto">
              <a:xfrm>
                <a:off x="3843" y="1567"/>
                <a:ext cx="0" cy="36"/>
              </a:xfrm>
              <a:prstGeom prst="line">
                <a:avLst/>
              </a:prstGeom>
              <a:noFill/>
              <a:ln w="9525">
                <a:solidFill>
                  <a:srgbClr val="000000"/>
                </a:solidFill>
                <a:round/>
                <a:headEnd/>
                <a:tailEnd/>
              </a:ln>
            </p:spPr>
            <p:txBody>
              <a:bodyPr/>
              <a:lstStyle/>
              <a:p>
                <a:endParaRPr lang="en-US"/>
              </a:p>
            </p:txBody>
          </p:sp>
          <p:sp>
            <p:nvSpPr>
              <p:cNvPr id="21586" name="Line 188"/>
              <p:cNvSpPr>
                <a:spLocks noChangeShapeType="1"/>
              </p:cNvSpPr>
              <p:nvPr/>
            </p:nvSpPr>
            <p:spPr bwMode="auto">
              <a:xfrm>
                <a:off x="3811" y="1567"/>
                <a:ext cx="0" cy="36"/>
              </a:xfrm>
              <a:prstGeom prst="line">
                <a:avLst/>
              </a:prstGeom>
              <a:noFill/>
              <a:ln w="9525">
                <a:solidFill>
                  <a:srgbClr val="000000"/>
                </a:solidFill>
                <a:round/>
                <a:headEnd/>
                <a:tailEnd/>
              </a:ln>
            </p:spPr>
            <p:txBody>
              <a:bodyPr/>
              <a:lstStyle/>
              <a:p>
                <a:endParaRPr lang="en-US"/>
              </a:p>
            </p:txBody>
          </p:sp>
          <p:sp>
            <p:nvSpPr>
              <p:cNvPr id="21587" name="Line 189"/>
              <p:cNvSpPr>
                <a:spLocks noChangeShapeType="1"/>
              </p:cNvSpPr>
              <p:nvPr/>
            </p:nvSpPr>
            <p:spPr bwMode="auto">
              <a:xfrm>
                <a:off x="3778" y="1567"/>
                <a:ext cx="0" cy="37"/>
              </a:xfrm>
              <a:prstGeom prst="line">
                <a:avLst/>
              </a:prstGeom>
              <a:noFill/>
              <a:ln w="9525">
                <a:solidFill>
                  <a:srgbClr val="000000"/>
                </a:solidFill>
                <a:round/>
                <a:headEnd/>
                <a:tailEnd/>
              </a:ln>
            </p:spPr>
            <p:txBody>
              <a:bodyPr/>
              <a:lstStyle/>
              <a:p>
                <a:endParaRPr lang="en-US"/>
              </a:p>
            </p:txBody>
          </p:sp>
          <p:sp>
            <p:nvSpPr>
              <p:cNvPr id="21588" name="Rectangle 190"/>
              <p:cNvSpPr>
                <a:spLocks noChangeArrowheads="1"/>
              </p:cNvSpPr>
              <p:nvPr/>
            </p:nvSpPr>
            <p:spPr bwMode="auto">
              <a:xfrm>
                <a:off x="3752" y="1567"/>
                <a:ext cx="126" cy="37"/>
              </a:xfrm>
              <a:prstGeom prst="rect">
                <a:avLst/>
              </a:prstGeom>
              <a:noFill/>
              <a:ln w="9525" algn="ctr">
                <a:solidFill>
                  <a:schemeClr val="tx1"/>
                </a:solidFill>
                <a:miter lim="800000"/>
                <a:headEnd/>
                <a:tailEnd/>
              </a:ln>
            </p:spPr>
            <p:txBody>
              <a:bodyPr wrap="none" anchor="ctr"/>
              <a:lstStyle/>
              <a:p>
                <a:endParaRPr lang="en-GB"/>
              </a:p>
            </p:txBody>
          </p:sp>
        </p:grpSp>
        <p:grpSp>
          <p:nvGrpSpPr>
            <p:cNvPr id="21554" name="Group 185"/>
            <p:cNvGrpSpPr>
              <a:grpSpLocks/>
            </p:cNvGrpSpPr>
            <p:nvPr/>
          </p:nvGrpSpPr>
          <p:grpSpPr bwMode="auto">
            <a:xfrm>
              <a:off x="2801140" y="1401972"/>
              <a:ext cx="399260" cy="627746"/>
              <a:chOff x="2286000" y="5623238"/>
              <a:chExt cx="496888" cy="950916"/>
            </a:xfrm>
          </p:grpSpPr>
          <p:grpSp>
            <p:nvGrpSpPr>
              <p:cNvPr id="21555" name="Group 174"/>
              <p:cNvGrpSpPr>
                <a:grpSpLocks/>
              </p:cNvGrpSpPr>
              <p:nvPr/>
            </p:nvGrpSpPr>
            <p:grpSpPr bwMode="auto">
              <a:xfrm>
                <a:off x="2286000" y="5893012"/>
                <a:ext cx="496888" cy="681142"/>
                <a:chOff x="2286000" y="5893012"/>
                <a:chExt cx="496888" cy="681142"/>
              </a:xfrm>
            </p:grpSpPr>
            <p:sp>
              <p:nvSpPr>
                <p:cNvPr id="436" name="Rectangle 177"/>
                <p:cNvSpPr>
                  <a:spLocks noChangeArrowheads="1"/>
                </p:cNvSpPr>
                <p:nvPr/>
              </p:nvSpPr>
              <p:spPr bwMode="auto">
                <a:xfrm>
                  <a:off x="2290841" y="6146125"/>
                  <a:ext cx="492094" cy="428266"/>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127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567" name="Rectangle 178"/>
                <p:cNvSpPr>
                  <a:spLocks noChangeArrowheads="1"/>
                </p:cNvSpPr>
                <p:nvPr/>
              </p:nvSpPr>
              <p:spPr bwMode="auto">
                <a:xfrm>
                  <a:off x="2305796" y="6012932"/>
                  <a:ext cx="465214" cy="429311"/>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568" name="Line 179"/>
                <p:cNvSpPr>
                  <a:spLocks noChangeShapeType="1"/>
                </p:cNvSpPr>
                <p:nvPr/>
              </p:nvSpPr>
              <p:spPr bwMode="auto">
                <a:xfrm>
                  <a:off x="2686716" y="6132870"/>
                  <a:ext cx="0" cy="189270"/>
                </a:xfrm>
                <a:prstGeom prst="line">
                  <a:avLst/>
                </a:prstGeom>
                <a:noFill/>
                <a:ln w="9525">
                  <a:solidFill>
                    <a:srgbClr val="000000"/>
                  </a:solidFill>
                  <a:round/>
                  <a:headEnd/>
                  <a:tailEnd/>
                </a:ln>
              </p:spPr>
              <p:txBody>
                <a:bodyPr/>
                <a:lstStyle/>
                <a:p>
                  <a:endParaRPr lang="en-US"/>
                </a:p>
              </p:txBody>
            </p:sp>
            <p:sp>
              <p:nvSpPr>
                <p:cNvPr id="21569" name="Line 180"/>
                <p:cNvSpPr>
                  <a:spLocks noChangeShapeType="1"/>
                </p:cNvSpPr>
                <p:nvPr/>
              </p:nvSpPr>
              <p:spPr bwMode="auto">
                <a:xfrm>
                  <a:off x="2604283" y="6132870"/>
                  <a:ext cx="2290" cy="189270"/>
                </a:xfrm>
                <a:prstGeom prst="line">
                  <a:avLst/>
                </a:prstGeom>
                <a:noFill/>
                <a:ln w="9525">
                  <a:solidFill>
                    <a:srgbClr val="000000"/>
                  </a:solidFill>
                  <a:round/>
                  <a:headEnd/>
                  <a:tailEnd/>
                </a:ln>
              </p:spPr>
              <p:txBody>
                <a:bodyPr/>
                <a:lstStyle/>
                <a:p>
                  <a:endParaRPr lang="en-US"/>
                </a:p>
              </p:txBody>
            </p:sp>
            <p:sp>
              <p:nvSpPr>
                <p:cNvPr id="21570" name="Line 181"/>
                <p:cNvSpPr>
                  <a:spLocks noChangeShapeType="1"/>
                </p:cNvSpPr>
                <p:nvPr/>
              </p:nvSpPr>
              <p:spPr bwMode="auto">
                <a:xfrm>
                  <a:off x="2521850" y="6132870"/>
                  <a:ext cx="2290" cy="189270"/>
                </a:xfrm>
                <a:prstGeom prst="line">
                  <a:avLst/>
                </a:prstGeom>
                <a:noFill/>
                <a:ln w="9525">
                  <a:solidFill>
                    <a:srgbClr val="000000"/>
                  </a:solidFill>
                  <a:round/>
                  <a:headEnd/>
                  <a:tailEnd/>
                </a:ln>
              </p:spPr>
              <p:txBody>
                <a:bodyPr/>
                <a:lstStyle/>
                <a:p>
                  <a:endParaRPr lang="en-US"/>
                </a:p>
              </p:txBody>
            </p:sp>
            <p:sp>
              <p:nvSpPr>
                <p:cNvPr id="21571" name="Line 182"/>
                <p:cNvSpPr>
                  <a:spLocks noChangeShapeType="1"/>
                </p:cNvSpPr>
                <p:nvPr/>
              </p:nvSpPr>
              <p:spPr bwMode="auto">
                <a:xfrm>
                  <a:off x="2448576" y="6132870"/>
                  <a:ext cx="0" cy="189270"/>
                </a:xfrm>
                <a:prstGeom prst="line">
                  <a:avLst/>
                </a:prstGeom>
                <a:noFill/>
                <a:ln w="9525">
                  <a:solidFill>
                    <a:srgbClr val="000000"/>
                  </a:solidFill>
                  <a:round/>
                  <a:headEnd/>
                  <a:tailEnd/>
                </a:ln>
              </p:spPr>
              <p:txBody>
                <a:bodyPr/>
                <a:lstStyle/>
                <a:p>
                  <a:endParaRPr lang="en-US"/>
                </a:p>
              </p:txBody>
            </p:sp>
            <p:sp>
              <p:nvSpPr>
                <p:cNvPr id="21572" name="Line 183"/>
                <p:cNvSpPr>
                  <a:spLocks noChangeShapeType="1"/>
                </p:cNvSpPr>
                <p:nvPr/>
              </p:nvSpPr>
              <p:spPr bwMode="auto">
                <a:xfrm>
                  <a:off x="2373013" y="6132870"/>
                  <a:ext cx="2290" cy="189270"/>
                </a:xfrm>
                <a:prstGeom prst="line">
                  <a:avLst/>
                </a:prstGeom>
                <a:noFill/>
                <a:ln w="9525">
                  <a:solidFill>
                    <a:srgbClr val="000000"/>
                  </a:solidFill>
                  <a:round/>
                  <a:headEnd/>
                  <a:tailEnd/>
                </a:ln>
              </p:spPr>
              <p:txBody>
                <a:bodyPr/>
                <a:lstStyle/>
                <a:p>
                  <a:endParaRPr lang="en-US"/>
                </a:p>
              </p:txBody>
            </p:sp>
            <p:sp>
              <p:nvSpPr>
                <p:cNvPr id="21573" name="Rectangle 184"/>
                <p:cNvSpPr>
                  <a:spLocks noChangeArrowheads="1"/>
                </p:cNvSpPr>
                <p:nvPr/>
              </p:nvSpPr>
              <p:spPr bwMode="auto">
                <a:xfrm>
                  <a:off x="2311188" y="6129365"/>
                  <a:ext cx="457961" cy="192775"/>
                </a:xfrm>
                <a:prstGeom prst="rect">
                  <a:avLst/>
                </a:prstGeom>
                <a:noFill/>
                <a:ln w="9525" algn="ctr">
                  <a:solidFill>
                    <a:schemeClr val="tx1"/>
                  </a:solidFill>
                  <a:miter lim="800000"/>
                  <a:headEnd/>
                  <a:tailEnd/>
                </a:ln>
              </p:spPr>
              <p:txBody>
                <a:bodyPr wrap="none" anchor="ctr"/>
                <a:lstStyle/>
                <a:p>
                  <a:endParaRPr lang="en-GB"/>
                </a:p>
              </p:txBody>
            </p:sp>
            <p:sp>
              <p:nvSpPr>
                <p:cNvPr id="21574" name="Rectangle 185"/>
                <p:cNvSpPr>
                  <a:spLocks noChangeArrowheads="1"/>
                </p:cNvSpPr>
                <p:nvPr/>
              </p:nvSpPr>
              <p:spPr bwMode="auto">
                <a:xfrm>
                  <a:off x="2286000" y="5893012"/>
                  <a:ext cx="492929" cy="429790"/>
                </a:xfrm>
                <a:prstGeom prst="rect">
                  <a:avLst/>
                </a:prstGeom>
                <a:gradFill rotWithShape="1">
                  <a:gsLst>
                    <a:gs pos="0">
                      <a:srgbClr val="5F5F5F"/>
                    </a:gs>
                    <a:gs pos="100000">
                      <a:srgbClr val="2C2C2C"/>
                    </a:gs>
                  </a:gsLst>
                  <a:lin ang="5400000" scaled="1"/>
                </a:gradFill>
                <a:ln w="9525">
                  <a:miter lim="800000"/>
                  <a:headEnd/>
                  <a:tailEnd/>
                </a:ln>
                <a:scene3d>
                  <a:camera prst="legacyObliqueTopRight"/>
                  <a:lightRig rig="legacyFlat3" dir="b"/>
                </a:scene3d>
                <a:sp3d extrusionH="112700" prstMaterial="legacyMatte">
                  <a:bevelT w="13500" h="13500" prst="angle"/>
                  <a:bevelB w="13500" h="13500" prst="angle"/>
                  <a:extrusionClr>
                    <a:srgbClr val="5F5F5F"/>
                  </a:extrusionClr>
                </a:sp3d>
              </p:spPr>
              <p:txBody>
                <a:bodyPr lIns="0" tIns="0" rIns="0" bIns="0" anchor="ctr">
                  <a:spAutoFit/>
                  <a:flatTx/>
                </a:bodyPr>
                <a:lstStyle/>
                <a:p>
                  <a:endParaRPr lang="en-GB"/>
                </a:p>
              </p:txBody>
            </p:sp>
          </p:grpSp>
          <p:grpSp>
            <p:nvGrpSpPr>
              <p:cNvPr id="21556" name="Group 175"/>
              <p:cNvGrpSpPr>
                <a:grpSpLocks/>
              </p:cNvGrpSpPr>
              <p:nvPr/>
            </p:nvGrpSpPr>
            <p:grpSpPr bwMode="auto">
              <a:xfrm>
                <a:off x="2286000" y="5623238"/>
                <a:ext cx="496888" cy="681605"/>
                <a:chOff x="2286000" y="5892836"/>
                <a:chExt cx="496888" cy="681605"/>
              </a:xfrm>
            </p:grpSpPr>
            <p:sp>
              <p:nvSpPr>
                <p:cNvPr id="427" name="Rectangle 177"/>
                <p:cNvSpPr>
                  <a:spLocks noChangeArrowheads="1"/>
                </p:cNvSpPr>
                <p:nvPr/>
              </p:nvSpPr>
              <p:spPr bwMode="auto">
                <a:xfrm>
                  <a:off x="2290841" y="6146252"/>
                  <a:ext cx="492094" cy="428266"/>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a:scene3d>
                  <a:camera prst="legacyObliqueTopRight"/>
                  <a:lightRig rig="legacyFlat3" dir="b"/>
                </a:scene3d>
                <a:sp3d extrusionH="112700" prstMaterial="legacyMatte">
                  <a:bevelT w="13500" h="13500" prst="angle"/>
                  <a:bevelB w="13500" h="13500" prst="angle"/>
                  <a:extrusionClr>
                    <a:schemeClr val="bg2"/>
                  </a:extrusionClr>
                </a:sp3d>
              </p:spPr>
              <p:txBody>
                <a:bodyPr lIns="0" tIns="0" rIns="0" bIns="0" anchor="ctr">
                  <a:spAutoFit/>
                  <a:flatTx/>
                </a:bodyPr>
                <a:lstStyle/>
                <a:p>
                  <a:pPr>
                    <a:defRPr/>
                  </a:pPr>
                  <a:endParaRPr lang="en-US">
                    <a:latin typeface="Arial" pitchFamily="34" charset="0"/>
                  </a:endParaRPr>
                </a:p>
              </p:txBody>
            </p:sp>
            <p:sp>
              <p:nvSpPr>
                <p:cNvPr id="21558" name="Rectangle 178"/>
                <p:cNvSpPr>
                  <a:spLocks noChangeArrowheads="1"/>
                </p:cNvSpPr>
                <p:nvPr/>
              </p:nvSpPr>
              <p:spPr bwMode="auto">
                <a:xfrm>
                  <a:off x="2305796" y="6012837"/>
                  <a:ext cx="465214" cy="429603"/>
                </a:xfrm>
                <a:prstGeom prst="rect">
                  <a:avLst/>
                </a:prstGeom>
                <a:gradFill rotWithShape="0">
                  <a:gsLst>
                    <a:gs pos="0">
                      <a:srgbClr val="CDD9EC"/>
                    </a:gs>
                    <a:gs pos="100000">
                      <a:srgbClr val="A2ACBB"/>
                    </a:gs>
                  </a:gsLst>
                  <a:lin ang="189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bg2"/>
                  </a:extrusionClr>
                </a:sp3d>
              </p:spPr>
              <p:txBody>
                <a:bodyPr lIns="0" tIns="0" rIns="0" bIns="0" anchor="ctr">
                  <a:spAutoFit/>
                  <a:flatTx/>
                </a:bodyPr>
                <a:lstStyle/>
                <a:p>
                  <a:endParaRPr lang="en-GB"/>
                </a:p>
              </p:txBody>
            </p:sp>
            <p:sp>
              <p:nvSpPr>
                <p:cNvPr id="21559" name="Line 179"/>
                <p:cNvSpPr>
                  <a:spLocks noChangeShapeType="1"/>
                </p:cNvSpPr>
                <p:nvPr/>
              </p:nvSpPr>
              <p:spPr bwMode="auto">
                <a:xfrm>
                  <a:off x="2686716" y="6132870"/>
                  <a:ext cx="0" cy="189270"/>
                </a:xfrm>
                <a:prstGeom prst="line">
                  <a:avLst/>
                </a:prstGeom>
                <a:noFill/>
                <a:ln w="9525">
                  <a:solidFill>
                    <a:srgbClr val="000000"/>
                  </a:solidFill>
                  <a:round/>
                  <a:headEnd/>
                  <a:tailEnd/>
                </a:ln>
              </p:spPr>
              <p:txBody>
                <a:bodyPr/>
                <a:lstStyle/>
                <a:p>
                  <a:endParaRPr lang="en-US"/>
                </a:p>
              </p:txBody>
            </p:sp>
            <p:sp>
              <p:nvSpPr>
                <p:cNvPr id="21560" name="Line 180"/>
                <p:cNvSpPr>
                  <a:spLocks noChangeShapeType="1"/>
                </p:cNvSpPr>
                <p:nvPr/>
              </p:nvSpPr>
              <p:spPr bwMode="auto">
                <a:xfrm>
                  <a:off x="2604283" y="6132870"/>
                  <a:ext cx="2290" cy="189270"/>
                </a:xfrm>
                <a:prstGeom prst="line">
                  <a:avLst/>
                </a:prstGeom>
                <a:noFill/>
                <a:ln w="9525">
                  <a:solidFill>
                    <a:srgbClr val="000000"/>
                  </a:solidFill>
                  <a:round/>
                  <a:headEnd/>
                  <a:tailEnd/>
                </a:ln>
              </p:spPr>
              <p:txBody>
                <a:bodyPr/>
                <a:lstStyle/>
                <a:p>
                  <a:endParaRPr lang="en-US"/>
                </a:p>
              </p:txBody>
            </p:sp>
            <p:sp>
              <p:nvSpPr>
                <p:cNvPr id="21561" name="Line 181"/>
                <p:cNvSpPr>
                  <a:spLocks noChangeShapeType="1"/>
                </p:cNvSpPr>
                <p:nvPr/>
              </p:nvSpPr>
              <p:spPr bwMode="auto">
                <a:xfrm>
                  <a:off x="2521850" y="6132870"/>
                  <a:ext cx="2290" cy="189270"/>
                </a:xfrm>
                <a:prstGeom prst="line">
                  <a:avLst/>
                </a:prstGeom>
                <a:noFill/>
                <a:ln w="9525">
                  <a:solidFill>
                    <a:srgbClr val="000000"/>
                  </a:solidFill>
                  <a:round/>
                  <a:headEnd/>
                  <a:tailEnd/>
                </a:ln>
              </p:spPr>
              <p:txBody>
                <a:bodyPr/>
                <a:lstStyle/>
                <a:p>
                  <a:endParaRPr lang="en-US"/>
                </a:p>
              </p:txBody>
            </p:sp>
            <p:sp>
              <p:nvSpPr>
                <p:cNvPr id="21562" name="Line 182"/>
                <p:cNvSpPr>
                  <a:spLocks noChangeShapeType="1"/>
                </p:cNvSpPr>
                <p:nvPr/>
              </p:nvSpPr>
              <p:spPr bwMode="auto">
                <a:xfrm>
                  <a:off x="2448576" y="6132870"/>
                  <a:ext cx="0" cy="189270"/>
                </a:xfrm>
                <a:prstGeom prst="line">
                  <a:avLst/>
                </a:prstGeom>
                <a:noFill/>
                <a:ln w="9525">
                  <a:solidFill>
                    <a:srgbClr val="000000"/>
                  </a:solidFill>
                  <a:round/>
                  <a:headEnd/>
                  <a:tailEnd/>
                </a:ln>
              </p:spPr>
              <p:txBody>
                <a:bodyPr/>
                <a:lstStyle/>
                <a:p>
                  <a:endParaRPr lang="en-US"/>
                </a:p>
              </p:txBody>
            </p:sp>
            <p:sp>
              <p:nvSpPr>
                <p:cNvPr id="21563" name="Line 183"/>
                <p:cNvSpPr>
                  <a:spLocks noChangeShapeType="1"/>
                </p:cNvSpPr>
                <p:nvPr/>
              </p:nvSpPr>
              <p:spPr bwMode="auto">
                <a:xfrm>
                  <a:off x="2373013" y="6132870"/>
                  <a:ext cx="2290" cy="189270"/>
                </a:xfrm>
                <a:prstGeom prst="line">
                  <a:avLst/>
                </a:prstGeom>
                <a:noFill/>
                <a:ln w="9525">
                  <a:solidFill>
                    <a:srgbClr val="000000"/>
                  </a:solidFill>
                  <a:round/>
                  <a:headEnd/>
                  <a:tailEnd/>
                </a:ln>
              </p:spPr>
              <p:txBody>
                <a:bodyPr/>
                <a:lstStyle/>
                <a:p>
                  <a:endParaRPr lang="en-US"/>
                </a:p>
              </p:txBody>
            </p:sp>
            <p:sp>
              <p:nvSpPr>
                <p:cNvPr id="21564" name="Rectangle 184"/>
                <p:cNvSpPr>
                  <a:spLocks noChangeArrowheads="1"/>
                </p:cNvSpPr>
                <p:nvPr/>
              </p:nvSpPr>
              <p:spPr bwMode="auto">
                <a:xfrm>
                  <a:off x="2311188" y="6129365"/>
                  <a:ext cx="457961" cy="192775"/>
                </a:xfrm>
                <a:prstGeom prst="rect">
                  <a:avLst/>
                </a:prstGeom>
                <a:noFill/>
                <a:ln w="9525" algn="ctr">
                  <a:solidFill>
                    <a:schemeClr val="tx1"/>
                  </a:solidFill>
                  <a:miter lim="800000"/>
                  <a:headEnd/>
                  <a:tailEnd/>
                </a:ln>
              </p:spPr>
              <p:txBody>
                <a:bodyPr wrap="none" anchor="ctr"/>
                <a:lstStyle/>
                <a:p>
                  <a:endParaRPr lang="en-GB"/>
                </a:p>
              </p:txBody>
            </p:sp>
            <p:sp>
              <p:nvSpPr>
                <p:cNvPr id="21565" name="Rectangle 185"/>
                <p:cNvSpPr>
                  <a:spLocks noChangeArrowheads="1"/>
                </p:cNvSpPr>
                <p:nvPr/>
              </p:nvSpPr>
              <p:spPr bwMode="auto">
                <a:xfrm>
                  <a:off x="2286000" y="5892836"/>
                  <a:ext cx="492944" cy="430194"/>
                </a:xfrm>
                <a:prstGeom prst="rect">
                  <a:avLst/>
                </a:prstGeom>
                <a:gradFill rotWithShape="1">
                  <a:gsLst>
                    <a:gs pos="0">
                      <a:srgbClr val="5F5F5F"/>
                    </a:gs>
                    <a:gs pos="100000">
                      <a:srgbClr val="2C2C2C"/>
                    </a:gs>
                  </a:gsLst>
                  <a:lin ang="5400000" scaled="1"/>
                </a:gradFill>
                <a:ln w="9525">
                  <a:miter lim="800000"/>
                  <a:headEnd/>
                  <a:tailEnd/>
                </a:ln>
                <a:scene3d>
                  <a:camera prst="legacyObliqueTopRight"/>
                  <a:lightRig rig="legacyFlat3" dir="b"/>
                </a:scene3d>
                <a:sp3d extrusionH="112700" prstMaterial="legacyMatte">
                  <a:bevelT w="13500" h="13500" prst="angle"/>
                  <a:bevelB w="13500" h="13500" prst="angle"/>
                  <a:extrusionClr>
                    <a:srgbClr val="5F5F5F"/>
                  </a:extrusionClr>
                </a:sp3d>
              </p:spPr>
              <p:txBody>
                <a:bodyPr lIns="0" tIns="0" rIns="0" bIns="0" anchor="ctr">
                  <a:spAutoFit/>
                  <a:flatTx/>
                </a:bodyPr>
                <a:lstStyle/>
                <a:p>
                  <a:endParaRPr lang="en-GB"/>
                </a:p>
              </p:txBody>
            </p:sp>
          </p:grpSp>
        </p:grpSp>
      </p:grpSp>
      <p:sp>
        <p:nvSpPr>
          <p:cNvPr id="21522" name="TextBox 139"/>
          <p:cNvSpPr txBox="1">
            <a:spLocks noChangeArrowheads="1"/>
          </p:cNvSpPr>
          <p:nvPr/>
        </p:nvSpPr>
        <p:spPr bwMode="auto">
          <a:xfrm>
            <a:off x="2362200" y="3429000"/>
            <a:ext cx="4191000" cy="304800"/>
          </a:xfrm>
          <a:prstGeom prst="rect">
            <a:avLst/>
          </a:prstGeom>
          <a:noFill/>
          <a:ln w="9525">
            <a:noFill/>
            <a:miter lim="800000"/>
            <a:headEnd/>
            <a:tailEnd/>
          </a:ln>
        </p:spPr>
        <p:txBody>
          <a:bodyPr>
            <a:spAutoFit/>
          </a:bodyPr>
          <a:lstStyle/>
          <a:p>
            <a:pPr algn="ctr"/>
            <a:r>
              <a:rPr lang="en-US" sz="1400" b="1"/>
              <a:t>Accessing Information Anytime Anywhere</a:t>
            </a:r>
          </a:p>
        </p:txBody>
      </p:sp>
      <p:sp>
        <p:nvSpPr>
          <p:cNvPr id="22822" name="Rectangle 294"/>
          <p:cNvSpPr>
            <a:spLocks noChangeArrowheads="1"/>
          </p:cNvSpPr>
          <p:nvPr/>
        </p:nvSpPr>
        <p:spPr bwMode="auto">
          <a:xfrm>
            <a:off x="457200" y="4038600"/>
            <a:ext cx="7848600" cy="2346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lvl="1">
              <a:lnSpc>
                <a:spcPct val="150000"/>
              </a:lnSpc>
              <a:buFontTx/>
              <a:buChar char="•"/>
              <a:defRPr/>
            </a:pPr>
            <a:r>
              <a:rPr lang="en-US" sz="1600"/>
              <a:t>  </a:t>
            </a:r>
            <a:r>
              <a:rPr lang="en-US"/>
              <a:t>Reduces capital expenditure and customer risk</a:t>
            </a:r>
          </a:p>
          <a:p>
            <a:pPr lvl="1">
              <a:lnSpc>
                <a:spcPct val="150000"/>
              </a:lnSpc>
              <a:buFontTx/>
              <a:buChar char="•"/>
              <a:defRPr/>
            </a:pPr>
            <a:r>
              <a:rPr lang="en-US"/>
              <a:t>  Shifts the technology risk to the service provider </a:t>
            </a:r>
          </a:p>
          <a:p>
            <a:pPr lvl="1">
              <a:buFontTx/>
              <a:buChar char="•"/>
              <a:defRPr/>
            </a:pPr>
            <a:r>
              <a:rPr lang="en-US"/>
              <a:t>  Mergers / acquisitions / rightsizing flexibility </a:t>
            </a:r>
          </a:p>
          <a:p>
            <a:pPr lvl="1">
              <a:buFontTx/>
              <a:buChar char="•"/>
              <a:defRPr/>
            </a:pPr>
            <a:r>
              <a:rPr lang="en-US"/>
              <a:t>  Focuses resources on managing the business versus the technology</a:t>
            </a:r>
          </a:p>
          <a:p>
            <a:pPr lvl="1">
              <a:buFontTx/>
              <a:buChar char="•"/>
              <a:defRPr/>
            </a:pPr>
            <a:r>
              <a:rPr lang="en-US"/>
              <a:t>  Favorable TCO compared to dedicated/premised based</a:t>
            </a:r>
          </a:p>
          <a:p>
            <a:pPr lvl="1">
              <a:buFontTx/>
              <a:buChar char="•"/>
              <a:defRPr/>
            </a:pPr>
            <a:endParaRPr lang="en-US"/>
          </a:p>
          <a:p>
            <a:pPr>
              <a:spcBef>
                <a:spcPct val="20000"/>
              </a:spcBef>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1219200" y="457200"/>
            <a:ext cx="6477000" cy="973138"/>
          </a:xfrm>
          <a:prstGeom prst="rect">
            <a:avLst/>
          </a:prstGeom>
          <a:noFill/>
          <a:ln w="9525">
            <a:noFill/>
            <a:miter lim="800000"/>
            <a:headEnd/>
            <a:tailEnd/>
          </a:ln>
        </p:spPr>
        <p:txBody>
          <a:bodyPr anchor="b"/>
          <a:lstStyle/>
          <a:p>
            <a:pPr algn="ctr"/>
            <a:r>
              <a:rPr lang="en-US" sz="2800">
                <a:latin typeface="Calibri" pitchFamily="34" charset="0"/>
              </a:rPr>
              <a:t>Advantages and Expertise of a Network Service Provider</a:t>
            </a:r>
          </a:p>
        </p:txBody>
      </p:sp>
      <p:sp>
        <p:nvSpPr>
          <p:cNvPr id="26" name="Rectangle 25"/>
          <p:cNvSpPr/>
          <p:nvPr/>
        </p:nvSpPr>
        <p:spPr>
          <a:xfrm>
            <a:off x="465804" y="5995273"/>
            <a:ext cx="8013955" cy="754886"/>
          </a:xfrm>
          <a:prstGeom prst="rect">
            <a:avLst/>
          </a:prstGeom>
          <a:ln/>
        </p:spPr>
        <p:style>
          <a:lnRef idx="0">
            <a:schemeClr val="accent5"/>
          </a:lnRef>
          <a:fillRef idx="3">
            <a:schemeClr val="accent5"/>
          </a:fillRef>
          <a:effectRef idx="3">
            <a:schemeClr val="accent5"/>
          </a:effectRef>
          <a:fontRef idx="minor">
            <a:schemeClr val="lt1"/>
          </a:fontRef>
        </p:style>
        <p:txBody>
          <a:bodyPr tIns="91440" bIns="91440"/>
          <a:lstStyle/>
          <a:p>
            <a:pPr algn="ctr">
              <a:buClr>
                <a:srgbClr val="FF0000"/>
              </a:buClr>
              <a:defRPr/>
            </a:pPr>
            <a:r>
              <a:rPr lang="en-US" sz="1600" b="1">
                <a:solidFill>
                  <a:schemeClr val="bg1"/>
                </a:solidFill>
                <a:effectLst>
                  <a:outerShdw blurRad="38100" dist="38100" dir="2700000" algn="tl">
                    <a:srgbClr val="C0C0C0"/>
                  </a:outerShdw>
                </a:effectLst>
                <a:latin typeface="Arial" charset="0"/>
              </a:rPr>
              <a:t>Ease Integration of Various Collaboration Tools Into a Unified Architecture</a:t>
            </a:r>
          </a:p>
          <a:p>
            <a:pPr algn="ctr">
              <a:buClr>
                <a:srgbClr val="FF0000"/>
              </a:buClr>
              <a:defRPr/>
            </a:pPr>
            <a:r>
              <a:rPr lang="en-US" sz="1600" b="1" i="1">
                <a:solidFill>
                  <a:schemeClr val="bg1"/>
                </a:solidFill>
                <a:effectLst>
                  <a:outerShdw blurRad="38100" dist="38100" dir="2700000" algn="tl">
                    <a:srgbClr val="C0C0C0"/>
                  </a:outerShdw>
                </a:effectLst>
                <a:latin typeface="Arial" charset="0"/>
              </a:rPr>
              <a:t>Any Device, Any Application, Anywhere</a:t>
            </a:r>
          </a:p>
        </p:txBody>
      </p:sp>
      <p:sp>
        <p:nvSpPr>
          <p:cNvPr id="21512" name="Text Box 8"/>
          <p:cNvSpPr txBox="1">
            <a:spLocks noChangeArrowheads="1"/>
          </p:cNvSpPr>
          <p:nvPr/>
        </p:nvSpPr>
        <p:spPr bwMode="auto">
          <a:xfrm>
            <a:off x="242888" y="3484563"/>
            <a:ext cx="1963737" cy="639762"/>
          </a:xfrm>
          <a:prstGeom prst="rect">
            <a:avLst/>
          </a:prstGeom>
          <a:noFill/>
          <a:ln w="9525">
            <a:noFill/>
            <a:miter lim="800000"/>
            <a:headEnd/>
            <a:tailEnd/>
          </a:ln>
        </p:spPr>
        <p:txBody>
          <a:bodyPr>
            <a:spAutoFit/>
          </a:bodyPr>
          <a:lstStyle/>
          <a:p>
            <a:pPr algn="ctr"/>
            <a:r>
              <a:rPr lang="en-GB" sz="1200" b="1"/>
              <a:t>Partner certification to guarantee interoperability</a:t>
            </a:r>
          </a:p>
        </p:txBody>
      </p:sp>
      <p:sp>
        <p:nvSpPr>
          <p:cNvPr id="21513" name="Text Box 9"/>
          <p:cNvSpPr txBox="1">
            <a:spLocks noChangeArrowheads="1"/>
          </p:cNvSpPr>
          <p:nvPr/>
        </p:nvSpPr>
        <p:spPr bwMode="auto">
          <a:xfrm>
            <a:off x="242888" y="1633538"/>
            <a:ext cx="2587625" cy="639762"/>
          </a:xfrm>
          <a:prstGeom prst="rect">
            <a:avLst/>
          </a:prstGeom>
          <a:noFill/>
          <a:ln w="9525">
            <a:noFill/>
            <a:miter lim="800000"/>
            <a:headEnd/>
            <a:tailEnd/>
          </a:ln>
        </p:spPr>
        <p:txBody>
          <a:bodyPr>
            <a:spAutoFit/>
          </a:bodyPr>
          <a:lstStyle/>
          <a:p>
            <a:pPr algn="ctr"/>
            <a:r>
              <a:rPr lang="en-GB" sz="1200" b="1"/>
              <a:t>Standard Global IP Network to facilitate integration and guarantee Quality</a:t>
            </a:r>
          </a:p>
        </p:txBody>
      </p:sp>
      <p:sp>
        <p:nvSpPr>
          <p:cNvPr id="21514" name="Arc 10"/>
          <p:cNvSpPr>
            <a:spLocks/>
          </p:cNvSpPr>
          <p:nvPr/>
        </p:nvSpPr>
        <p:spPr bwMode="auto">
          <a:xfrm rot="2088225" flipV="1">
            <a:off x="6138863" y="4659313"/>
            <a:ext cx="1101725" cy="1255712"/>
          </a:xfrm>
          <a:custGeom>
            <a:avLst/>
            <a:gdLst>
              <a:gd name="T0" fmla="*/ 0 w 20885"/>
              <a:gd name="T1" fmla="*/ 0 h 21600"/>
              <a:gd name="T2" fmla="*/ 2147483647 w 20885"/>
              <a:gd name="T3" fmla="*/ 2147483647 h 21600"/>
              <a:gd name="T4" fmla="*/ 0 w 20885"/>
              <a:gd name="T5" fmla="*/ 2147483647 h 21600"/>
              <a:gd name="T6" fmla="*/ 0 60000 65536"/>
              <a:gd name="T7" fmla="*/ 0 60000 65536"/>
              <a:gd name="T8" fmla="*/ 0 60000 65536"/>
              <a:gd name="T9" fmla="*/ 0 w 20885"/>
              <a:gd name="T10" fmla="*/ 0 h 21600"/>
              <a:gd name="T11" fmla="*/ 20885 w 20885"/>
              <a:gd name="T12" fmla="*/ 21600 h 21600"/>
            </a:gdLst>
            <a:ahLst/>
            <a:cxnLst>
              <a:cxn ang="T6">
                <a:pos x="T0" y="T1"/>
              </a:cxn>
              <a:cxn ang="T7">
                <a:pos x="T2" y="T3"/>
              </a:cxn>
              <a:cxn ang="T8">
                <a:pos x="T4" y="T5"/>
              </a:cxn>
            </a:cxnLst>
            <a:rect l="T9" t="T10" r="T11" b="T12"/>
            <a:pathLst>
              <a:path w="20885" h="21600" fill="none" extrusionOk="0">
                <a:moveTo>
                  <a:pt x="-1" y="0"/>
                </a:moveTo>
                <a:cubicBezTo>
                  <a:pt x="9806" y="0"/>
                  <a:pt x="18381" y="6605"/>
                  <a:pt x="20884" y="16087"/>
                </a:cubicBezTo>
              </a:path>
              <a:path w="20885" h="21600" stroke="0" extrusionOk="0">
                <a:moveTo>
                  <a:pt x="-1" y="0"/>
                </a:moveTo>
                <a:cubicBezTo>
                  <a:pt x="9806" y="0"/>
                  <a:pt x="18381" y="6605"/>
                  <a:pt x="20884" y="16087"/>
                </a:cubicBezTo>
                <a:lnTo>
                  <a:pt x="0" y="21600"/>
                </a:lnTo>
                <a:close/>
              </a:path>
            </a:pathLst>
          </a:custGeom>
          <a:noFill/>
          <a:ln w="38100">
            <a:solidFill>
              <a:srgbClr val="FF5050"/>
            </a:solidFill>
            <a:round/>
            <a:headEnd/>
            <a:tailEnd type="triangle" w="med" len="med"/>
          </a:ln>
        </p:spPr>
        <p:txBody>
          <a:bodyPr rot="10800000" wrap="none" anchor="ctr"/>
          <a:lstStyle/>
          <a:p>
            <a:endParaRPr lang="en-US"/>
          </a:p>
        </p:txBody>
      </p:sp>
      <p:sp>
        <p:nvSpPr>
          <p:cNvPr id="21515" name="Arc 11"/>
          <p:cNvSpPr>
            <a:spLocks/>
          </p:cNvSpPr>
          <p:nvPr/>
        </p:nvSpPr>
        <p:spPr bwMode="auto">
          <a:xfrm rot="-2571270">
            <a:off x="5711825" y="1830388"/>
            <a:ext cx="990600" cy="517525"/>
          </a:xfrm>
          <a:custGeom>
            <a:avLst/>
            <a:gdLst>
              <a:gd name="T0" fmla="*/ 0 w 21529"/>
              <a:gd name="T1" fmla="*/ 0 h 21600"/>
              <a:gd name="T2" fmla="*/ 2147483647 w 21529"/>
              <a:gd name="T3" fmla="*/ 2147483647 h 21600"/>
              <a:gd name="T4" fmla="*/ 0 w 21529"/>
              <a:gd name="T5" fmla="*/ 2147483647 h 21600"/>
              <a:gd name="T6" fmla="*/ 0 60000 65536"/>
              <a:gd name="T7" fmla="*/ 0 60000 65536"/>
              <a:gd name="T8" fmla="*/ 0 60000 65536"/>
              <a:gd name="T9" fmla="*/ 0 w 21529"/>
              <a:gd name="T10" fmla="*/ 0 h 21600"/>
              <a:gd name="T11" fmla="*/ 21529 w 21529"/>
              <a:gd name="T12" fmla="*/ 21600 h 21600"/>
            </a:gdLst>
            <a:ahLst/>
            <a:cxnLst>
              <a:cxn ang="T6">
                <a:pos x="T0" y="T1"/>
              </a:cxn>
              <a:cxn ang="T7">
                <a:pos x="T2" y="T3"/>
              </a:cxn>
              <a:cxn ang="T8">
                <a:pos x="T4" y="T5"/>
              </a:cxn>
            </a:cxnLst>
            <a:rect l="T9" t="T10" r="T11" b="T12"/>
            <a:pathLst>
              <a:path w="21529" h="21600" fill="none" extrusionOk="0">
                <a:moveTo>
                  <a:pt x="-1" y="0"/>
                </a:moveTo>
                <a:cubicBezTo>
                  <a:pt x="11251" y="0"/>
                  <a:pt x="20619" y="8637"/>
                  <a:pt x="21529" y="19852"/>
                </a:cubicBezTo>
              </a:path>
              <a:path w="21529" h="21600" stroke="0" extrusionOk="0">
                <a:moveTo>
                  <a:pt x="-1" y="0"/>
                </a:moveTo>
                <a:cubicBezTo>
                  <a:pt x="11251" y="0"/>
                  <a:pt x="20619" y="8637"/>
                  <a:pt x="21529" y="19852"/>
                </a:cubicBezTo>
                <a:lnTo>
                  <a:pt x="0" y="21600"/>
                </a:lnTo>
                <a:close/>
              </a:path>
            </a:pathLst>
          </a:custGeom>
          <a:noFill/>
          <a:ln w="38100">
            <a:solidFill>
              <a:srgbClr val="FF5050"/>
            </a:solidFill>
            <a:round/>
            <a:headEnd/>
            <a:tailEnd type="triangle" w="med" len="med"/>
          </a:ln>
        </p:spPr>
        <p:txBody>
          <a:bodyPr wrap="none" anchor="ctr"/>
          <a:lstStyle/>
          <a:p>
            <a:endParaRPr lang="en-US"/>
          </a:p>
        </p:txBody>
      </p:sp>
      <p:sp>
        <p:nvSpPr>
          <p:cNvPr id="21516" name="Arc 12"/>
          <p:cNvSpPr>
            <a:spLocks/>
          </p:cNvSpPr>
          <p:nvPr/>
        </p:nvSpPr>
        <p:spPr bwMode="auto">
          <a:xfrm rot="13966125" flipV="1">
            <a:off x="1878013" y="2413000"/>
            <a:ext cx="596900" cy="1558925"/>
          </a:xfrm>
          <a:custGeom>
            <a:avLst/>
            <a:gdLst>
              <a:gd name="T0" fmla="*/ 190686213 w 21600"/>
              <a:gd name="T1" fmla="*/ 0 h 30903"/>
              <a:gd name="T2" fmla="*/ 2147483647 w 21600"/>
              <a:gd name="T3" fmla="*/ 2147483647 h 30903"/>
              <a:gd name="T4" fmla="*/ 0 w 21600"/>
              <a:gd name="T5" fmla="*/ 2147483647 h 30903"/>
              <a:gd name="T6" fmla="*/ 0 60000 65536"/>
              <a:gd name="T7" fmla="*/ 0 60000 65536"/>
              <a:gd name="T8" fmla="*/ 0 60000 65536"/>
              <a:gd name="T9" fmla="*/ 0 w 21600"/>
              <a:gd name="T10" fmla="*/ 0 h 30903"/>
              <a:gd name="T11" fmla="*/ 21600 w 21600"/>
              <a:gd name="T12" fmla="*/ 30903 h 30903"/>
            </a:gdLst>
            <a:ahLst/>
            <a:cxnLst>
              <a:cxn ang="T6">
                <a:pos x="T0" y="T1"/>
              </a:cxn>
              <a:cxn ang="T7">
                <a:pos x="T2" y="T3"/>
              </a:cxn>
              <a:cxn ang="T8">
                <a:pos x="T4" y="T5"/>
              </a:cxn>
            </a:cxnLst>
            <a:rect l="T9" t="T10" r="T11" b="T12"/>
            <a:pathLst>
              <a:path w="21600" h="30903" fill="none" extrusionOk="0">
                <a:moveTo>
                  <a:pt x="326" y="0"/>
                </a:moveTo>
                <a:cubicBezTo>
                  <a:pt x="12127" y="179"/>
                  <a:pt x="21600" y="9796"/>
                  <a:pt x="21600" y="21598"/>
                </a:cubicBezTo>
                <a:cubicBezTo>
                  <a:pt x="21600" y="24817"/>
                  <a:pt x="20880" y="27997"/>
                  <a:pt x="19492" y="30902"/>
                </a:cubicBezTo>
              </a:path>
              <a:path w="21600" h="30903" stroke="0" extrusionOk="0">
                <a:moveTo>
                  <a:pt x="326" y="0"/>
                </a:moveTo>
                <a:cubicBezTo>
                  <a:pt x="12127" y="179"/>
                  <a:pt x="21600" y="9796"/>
                  <a:pt x="21600" y="21598"/>
                </a:cubicBezTo>
                <a:cubicBezTo>
                  <a:pt x="21600" y="24817"/>
                  <a:pt x="20880" y="27997"/>
                  <a:pt x="19492" y="30902"/>
                </a:cubicBezTo>
                <a:lnTo>
                  <a:pt x="0" y="21598"/>
                </a:lnTo>
                <a:close/>
              </a:path>
            </a:pathLst>
          </a:custGeom>
          <a:noFill/>
          <a:ln w="38100">
            <a:solidFill>
              <a:srgbClr val="FF5050"/>
            </a:solidFill>
            <a:round/>
            <a:headEnd/>
            <a:tailEnd type="triangle" w="med" len="med"/>
          </a:ln>
        </p:spPr>
        <p:txBody>
          <a:bodyPr wrap="none" anchor="ctr"/>
          <a:lstStyle/>
          <a:p>
            <a:endParaRPr lang="en-US"/>
          </a:p>
        </p:txBody>
      </p:sp>
      <p:sp>
        <p:nvSpPr>
          <p:cNvPr id="21517" name="Arc 13"/>
          <p:cNvSpPr>
            <a:spLocks/>
          </p:cNvSpPr>
          <p:nvPr/>
        </p:nvSpPr>
        <p:spPr bwMode="auto">
          <a:xfrm rot="7633875">
            <a:off x="2011363" y="3781425"/>
            <a:ext cx="596900" cy="1460500"/>
          </a:xfrm>
          <a:custGeom>
            <a:avLst/>
            <a:gdLst>
              <a:gd name="T0" fmla="*/ 158040106 w 21600"/>
              <a:gd name="T1" fmla="*/ 0 h 28951"/>
              <a:gd name="T2" fmla="*/ 2147483647 w 21600"/>
              <a:gd name="T3" fmla="*/ 2147483647 h 28951"/>
              <a:gd name="T4" fmla="*/ 0 w 21600"/>
              <a:gd name="T5" fmla="*/ 2147483647 h 28951"/>
              <a:gd name="T6" fmla="*/ 0 60000 65536"/>
              <a:gd name="T7" fmla="*/ 0 60000 65536"/>
              <a:gd name="T8" fmla="*/ 0 60000 65536"/>
              <a:gd name="T9" fmla="*/ 0 w 21600"/>
              <a:gd name="T10" fmla="*/ 0 h 28951"/>
              <a:gd name="T11" fmla="*/ 21600 w 21600"/>
              <a:gd name="T12" fmla="*/ 28951 h 28951"/>
            </a:gdLst>
            <a:ahLst/>
            <a:cxnLst>
              <a:cxn ang="T6">
                <a:pos x="T0" y="T1"/>
              </a:cxn>
              <a:cxn ang="T7">
                <a:pos x="T2" y="T3"/>
              </a:cxn>
              <a:cxn ang="T8">
                <a:pos x="T4" y="T5"/>
              </a:cxn>
            </a:cxnLst>
            <a:rect l="T9" t="T10" r="T11" b="T12"/>
            <a:pathLst>
              <a:path w="21600" h="28951" fill="none" extrusionOk="0">
                <a:moveTo>
                  <a:pt x="271" y="-1"/>
                </a:moveTo>
                <a:cubicBezTo>
                  <a:pt x="12093" y="148"/>
                  <a:pt x="21600" y="9774"/>
                  <a:pt x="21600" y="21598"/>
                </a:cubicBezTo>
                <a:cubicBezTo>
                  <a:pt x="21600" y="24105"/>
                  <a:pt x="21163" y="26593"/>
                  <a:pt x="20309" y="28950"/>
                </a:cubicBezTo>
              </a:path>
              <a:path w="21600" h="28951" stroke="0" extrusionOk="0">
                <a:moveTo>
                  <a:pt x="271" y="-1"/>
                </a:moveTo>
                <a:cubicBezTo>
                  <a:pt x="12093" y="148"/>
                  <a:pt x="21600" y="9774"/>
                  <a:pt x="21600" y="21598"/>
                </a:cubicBezTo>
                <a:cubicBezTo>
                  <a:pt x="21600" y="24105"/>
                  <a:pt x="21163" y="26593"/>
                  <a:pt x="20309" y="28950"/>
                </a:cubicBezTo>
                <a:lnTo>
                  <a:pt x="0" y="21598"/>
                </a:lnTo>
                <a:close/>
              </a:path>
            </a:pathLst>
          </a:custGeom>
          <a:noFill/>
          <a:ln w="38100">
            <a:solidFill>
              <a:srgbClr val="FF5050"/>
            </a:solidFill>
            <a:round/>
            <a:headEnd/>
            <a:tailEnd type="triangle" w="med" len="med"/>
          </a:ln>
        </p:spPr>
        <p:txBody>
          <a:bodyPr wrap="none" anchor="ctr"/>
          <a:lstStyle/>
          <a:p>
            <a:endParaRPr lang="en-US"/>
          </a:p>
        </p:txBody>
      </p:sp>
      <p:sp>
        <p:nvSpPr>
          <p:cNvPr id="21518" name="Text Box 14"/>
          <p:cNvSpPr txBox="1">
            <a:spLocks noChangeArrowheads="1"/>
          </p:cNvSpPr>
          <p:nvPr/>
        </p:nvSpPr>
        <p:spPr bwMode="auto">
          <a:xfrm>
            <a:off x="6684963" y="1633538"/>
            <a:ext cx="2544762" cy="639762"/>
          </a:xfrm>
          <a:prstGeom prst="rect">
            <a:avLst/>
          </a:prstGeom>
          <a:noFill/>
          <a:ln w="9525">
            <a:noFill/>
            <a:miter lim="800000"/>
            <a:headEnd/>
            <a:tailEnd/>
          </a:ln>
        </p:spPr>
        <p:txBody>
          <a:bodyPr>
            <a:spAutoFit/>
          </a:bodyPr>
          <a:lstStyle/>
          <a:p>
            <a:pPr algn="ctr"/>
            <a:r>
              <a:rPr lang="en-GB" sz="1200" b="1"/>
              <a:t>Enable collaboration between wireless and wireline based tools for remote workforce</a:t>
            </a:r>
          </a:p>
        </p:txBody>
      </p:sp>
      <p:sp>
        <p:nvSpPr>
          <p:cNvPr id="21519" name="Text Box 15"/>
          <p:cNvSpPr txBox="1">
            <a:spLocks noChangeArrowheads="1"/>
          </p:cNvSpPr>
          <p:nvPr/>
        </p:nvSpPr>
        <p:spPr bwMode="auto">
          <a:xfrm>
            <a:off x="6778625" y="4691063"/>
            <a:ext cx="2451100" cy="822325"/>
          </a:xfrm>
          <a:prstGeom prst="rect">
            <a:avLst/>
          </a:prstGeom>
          <a:noFill/>
          <a:ln w="9525">
            <a:noFill/>
            <a:miter lim="800000"/>
            <a:headEnd/>
            <a:tailEnd/>
          </a:ln>
        </p:spPr>
        <p:txBody>
          <a:bodyPr>
            <a:spAutoFit/>
          </a:bodyPr>
          <a:lstStyle/>
          <a:p>
            <a:pPr algn="ctr"/>
            <a:r>
              <a:rPr lang="en-GB" sz="1200" b="1"/>
              <a:t>Virtual workspace &amp; Presence management via unified face integrated into hybrid environments</a:t>
            </a:r>
          </a:p>
        </p:txBody>
      </p:sp>
      <p:sp>
        <p:nvSpPr>
          <p:cNvPr id="21520" name="Text Box 16"/>
          <p:cNvSpPr txBox="1">
            <a:spLocks noChangeArrowheads="1"/>
          </p:cNvSpPr>
          <p:nvPr/>
        </p:nvSpPr>
        <p:spPr bwMode="auto">
          <a:xfrm>
            <a:off x="242888" y="4964113"/>
            <a:ext cx="1963737" cy="639762"/>
          </a:xfrm>
          <a:prstGeom prst="rect">
            <a:avLst/>
          </a:prstGeom>
          <a:noFill/>
          <a:ln w="9525">
            <a:noFill/>
            <a:miter lim="800000"/>
            <a:headEnd/>
            <a:tailEnd/>
          </a:ln>
        </p:spPr>
        <p:txBody>
          <a:bodyPr>
            <a:spAutoFit/>
          </a:bodyPr>
          <a:lstStyle/>
          <a:p>
            <a:pPr algn="ctr"/>
            <a:r>
              <a:rPr lang="en-GB" sz="1200" b="1"/>
              <a:t>Professional Services expertise to enable integration</a:t>
            </a:r>
          </a:p>
        </p:txBody>
      </p:sp>
      <p:sp>
        <p:nvSpPr>
          <p:cNvPr id="17" name="Cloud"/>
          <p:cNvSpPr>
            <a:spLocks noChangeAspect="1" noEditPoints="1" noChangeArrowheads="1"/>
          </p:cNvSpPr>
          <p:nvPr/>
        </p:nvSpPr>
        <p:spPr bwMode="auto">
          <a:xfrm>
            <a:off x="3064433" y="2323787"/>
            <a:ext cx="3286898" cy="300798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35000">
                <a:schemeClr val="accent5">
                  <a:shade val="51000"/>
                  <a:satMod val="130000"/>
                </a:schemeClr>
              </a:gs>
              <a:gs pos="80000">
                <a:schemeClr val="accent5">
                  <a:shade val="93000"/>
                  <a:satMod val="130000"/>
                </a:schemeClr>
              </a:gs>
              <a:gs pos="100000">
                <a:schemeClr val="accent5">
                  <a:shade val="94000"/>
                  <a:satMod val="135000"/>
                </a:schemeClr>
              </a:gs>
            </a:gsLst>
            <a:path path="rect">
              <a:fillToRect l="100000" b="100000"/>
            </a:path>
            <a:tileRect t="-100000" r="-100000"/>
          </a:gradFill>
          <a:ln>
            <a:headEnd/>
            <a:tailEnd/>
          </a:ln>
          <a:effectLst>
            <a:innerShdw blurRad="63500" dist="50800" dir="27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600" b="1" dirty="0">
              <a:solidFill>
                <a:srgbClr val="FFFFFF"/>
              </a:solidFill>
              <a:effectLst>
                <a:outerShdw blurRad="38100" dist="38100" dir="2700000" algn="tl">
                  <a:srgbClr val="C0C0C0"/>
                </a:outerShdw>
              </a:effectLst>
            </a:endParaRPr>
          </a:p>
          <a:p>
            <a:pPr algn="ctr">
              <a:defRPr/>
            </a:pPr>
            <a:endParaRPr lang="en-US" sz="1600" b="1" dirty="0">
              <a:solidFill>
                <a:srgbClr val="FFFFFF"/>
              </a:solidFill>
              <a:effectLst>
                <a:outerShdw blurRad="38100" dist="38100" dir="2700000" algn="tl">
                  <a:srgbClr val="C0C0C0"/>
                </a:outerShdw>
              </a:effectLst>
            </a:endParaRPr>
          </a:p>
          <a:p>
            <a:pPr algn="ctr">
              <a:defRPr/>
            </a:pPr>
            <a:endParaRPr lang="en-US" dirty="0">
              <a:solidFill>
                <a:srgbClr val="FFFFFF"/>
              </a:solidFill>
            </a:endParaRPr>
          </a:p>
        </p:txBody>
      </p:sp>
      <p:sp>
        <p:nvSpPr>
          <p:cNvPr id="27" name="TextBox 26"/>
          <p:cNvSpPr txBox="1"/>
          <p:nvPr/>
        </p:nvSpPr>
        <p:spPr>
          <a:xfrm>
            <a:off x="3924300" y="3190875"/>
            <a:ext cx="1652588" cy="1006475"/>
          </a:xfrm>
          <a:prstGeom prst="rect">
            <a:avLst/>
          </a:prstGeom>
          <a:noFill/>
        </p:spPr>
        <p:txBody>
          <a:bodyPr>
            <a:spAutoFit/>
          </a:bodyPr>
          <a:lstStyle/>
          <a:p>
            <a:pPr algn="ctr">
              <a:defRPr/>
            </a:pPr>
            <a:r>
              <a:rPr lang="en-US" sz="2000" b="1">
                <a:solidFill>
                  <a:srgbClr val="FF0000"/>
                </a:solidFill>
                <a:effectLst>
                  <a:outerShdw blurRad="38100" dist="38100" dir="2700000" algn="tl">
                    <a:srgbClr val="C0C0C0"/>
                  </a:outerShdw>
                </a:effectLst>
              </a:rPr>
              <a:t>Global</a:t>
            </a:r>
          </a:p>
          <a:p>
            <a:pPr algn="ctr">
              <a:defRPr/>
            </a:pPr>
            <a:r>
              <a:rPr lang="en-US" sz="2000" b="1">
                <a:solidFill>
                  <a:srgbClr val="FF0000"/>
                </a:solidFill>
                <a:effectLst>
                  <a:outerShdw blurRad="38100" dist="38100" dir="2700000" algn="tl">
                    <a:srgbClr val="C0C0C0"/>
                  </a:outerShdw>
                </a:effectLst>
              </a:rPr>
              <a:t>IP Network Cloud</a:t>
            </a:r>
          </a:p>
        </p:txBody>
      </p:sp>
      <p:grpSp>
        <p:nvGrpSpPr>
          <p:cNvPr id="3" name="Group 17"/>
          <p:cNvGrpSpPr/>
          <p:nvPr/>
        </p:nvGrpSpPr>
        <p:grpSpPr>
          <a:xfrm>
            <a:off x="5151872" y="4367274"/>
            <a:ext cx="865069" cy="1296865"/>
            <a:chOff x="100013" y="4246563"/>
            <a:chExt cx="2132012" cy="2427287"/>
          </a:xfrm>
          <a:effectLst>
            <a:outerShdw blurRad="50800" dist="38100" dir="10800000" algn="r" rotWithShape="0">
              <a:prstClr val="black">
                <a:alpha val="40000"/>
              </a:prstClr>
            </a:outerShdw>
          </a:effectLst>
          <a:scene3d>
            <a:camera prst="perspectiveRight"/>
            <a:lightRig rig="threePt" dir="t"/>
          </a:scene3d>
        </p:grpSpPr>
        <p:pic>
          <p:nvPicPr>
            <p:cNvPr id="13" name="Picture 52" descr="CUPC_SS1"/>
            <p:cNvPicPr>
              <a:picLocks noChangeAspect="1" noChangeArrowheads="1"/>
            </p:cNvPicPr>
            <p:nvPr/>
          </p:nvPicPr>
          <p:blipFill>
            <a:blip r:embed="rId2"/>
            <a:srcRect l="1224" b="2040"/>
            <a:stretch>
              <a:fillRect/>
            </a:stretch>
          </p:blipFill>
          <p:spPr bwMode="auto">
            <a:xfrm>
              <a:off x="100013" y="4246563"/>
              <a:ext cx="1360488" cy="2427287"/>
            </a:xfrm>
            <a:prstGeom prst="rect">
              <a:avLst/>
            </a:prstGeom>
            <a:noFill/>
          </p:spPr>
        </p:pic>
        <p:pic>
          <p:nvPicPr>
            <p:cNvPr id="16" name="Picture 53" descr="video window"/>
            <p:cNvPicPr>
              <a:picLocks noChangeAspect="1" noChangeArrowheads="1"/>
            </p:cNvPicPr>
            <p:nvPr/>
          </p:nvPicPr>
          <p:blipFill>
            <a:blip r:embed="rId3" cstate="print"/>
            <a:srcRect/>
            <a:stretch>
              <a:fillRect/>
            </a:stretch>
          </p:blipFill>
          <p:spPr bwMode="auto">
            <a:xfrm>
              <a:off x="609600" y="4800600"/>
              <a:ext cx="1622425" cy="1263650"/>
            </a:xfrm>
            <a:prstGeom prst="rect">
              <a:avLst/>
            </a:prstGeom>
            <a:noFill/>
          </p:spPr>
        </p:pic>
      </p:grpSp>
      <p:pic>
        <p:nvPicPr>
          <p:cNvPr id="19" name="Picture 12" descr="webEx"/>
          <p:cNvPicPr>
            <a:picLocks noChangeAspect="1" noChangeArrowheads="1"/>
          </p:cNvPicPr>
          <p:nvPr/>
        </p:nvPicPr>
        <p:blipFill>
          <a:blip r:embed="rId4"/>
          <a:srcRect/>
          <a:stretch>
            <a:fillRect/>
          </a:stretch>
        </p:blipFill>
        <p:spPr bwMode="auto">
          <a:xfrm>
            <a:off x="5649913" y="3243263"/>
            <a:ext cx="1266825" cy="827087"/>
          </a:xfrm>
          <a:prstGeom prst="rect">
            <a:avLst/>
          </a:prstGeom>
          <a:noFill/>
          <a:ln w="9525">
            <a:noFill/>
            <a:miter lim="800000"/>
            <a:headEnd/>
            <a:tailEnd/>
          </a:ln>
          <a:effectLst>
            <a:outerShdw dist="38100" dir="18900000" algn="bl" rotWithShape="0">
              <a:srgbClr val="000000">
                <a:alpha val="39999"/>
              </a:srgbClr>
            </a:outerShdw>
          </a:effectLst>
        </p:spPr>
      </p:pic>
      <p:pic>
        <p:nvPicPr>
          <p:cNvPr id="22548" name="Picture 20" descr="Telepresence-2"/>
          <p:cNvPicPr>
            <a:picLocks noChangeAspect="1" noChangeArrowheads="1"/>
          </p:cNvPicPr>
          <p:nvPr/>
        </p:nvPicPr>
        <p:blipFill>
          <a:blip r:embed="rId5"/>
          <a:srcRect/>
          <a:stretch>
            <a:fillRect/>
          </a:stretch>
        </p:blipFill>
        <p:spPr bwMode="auto">
          <a:xfrm>
            <a:off x="2586038" y="3870325"/>
            <a:ext cx="1285875" cy="579438"/>
          </a:xfrm>
          <a:prstGeom prst="rect">
            <a:avLst/>
          </a:prstGeom>
          <a:noFill/>
          <a:ln w="9525">
            <a:noFill/>
            <a:miter lim="800000"/>
            <a:headEnd/>
            <a:tailEnd/>
          </a:ln>
        </p:spPr>
      </p:pic>
      <p:grpSp>
        <p:nvGrpSpPr>
          <p:cNvPr id="22549" name="Group 52"/>
          <p:cNvGrpSpPr>
            <a:grpSpLocks/>
          </p:cNvGrpSpPr>
          <p:nvPr/>
        </p:nvGrpSpPr>
        <p:grpSpPr bwMode="auto">
          <a:xfrm>
            <a:off x="3530600" y="4799013"/>
            <a:ext cx="1101725" cy="782637"/>
            <a:chOff x="5029200" y="2189328"/>
            <a:chExt cx="2606675" cy="2136610"/>
          </a:xfrm>
        </p:grpSpPr>
        <p:pic>
          <p:nvPicPr>
            <p:cNvPr id="22562" name="Picture 113"/>
            <p:cNvPicPr>
              <a:picLocks noChangeAspect="1" noChangeArrowheads="1"/>
            </p:cNvPicPr>
            <p:nvPr/>
          </p:nvPicPr>
          <p:blipFill>
            <a:blip r:embed="rId6"/>
            <a:srcRect/>
            <a:stretch>
              <a:fillRect/>
            </a:stretch>
          </p:blipFill>
          <p:spPr bwMode="auto">
            <a:xfrm>
              <a:off x="5029200" y="3581400"/>
              <a:ext cx="1676400" cy="614363"/>
            </a:xfrm>
            <a:prstGeom prst="rect">
              <a:avLst/>
            </a:prstGeom>
            <a:noFill/>
            <a:ln w="9525" algn="ctr">
              <a:noFill/>
              <a:miter lim="800000"/>
              <a:headEnd/>
              <a:tailEnd/>
            </a:ln>
          </p:spPr>
        </p:pic>
        <p:pic>
          <p:nvPicPr>
            <p:cNvPr id="22563" name="Picture 114" descr="server"/>
            <p:cNvPicPr>
              <a:picLocks noChangeAspect="1" noChangeArrowheads="1"/>
            </p:cNvPicPr>
            <p:nvPr/>
          </p:nvPicPr>
          <p:blipFill>
            <a:blip r:embed="rId7"/>
            <a:srcRect/>
            <a:stretch>
              <a:fillRect/>
            </a:stretch>
          </p:blipFill>
          <p:spPr bwMode="auto">
            <a:xfrm>
              <a:off x="5105400" y="3352800"/>
              <a:ext cx="1828800" cy="419100"/>
            </a:xfrm>
            <a:prstGeom prst="rect">
              <a:avLst/>
            </a:prstGeom>
            <a:noFill/>
            <a:ln w="9525">
              <a:noFill/>
              <a:miter lim="800000"/>
              <a:headEnd/>
              <a:tailEnd/>
            </a:ln>
          </p:spPr>
        </p:pic>
        <p:grpSp>
          <p:nvGrpSpPr>
            <p:cNvPr id="22564" name="Group 115"/>
            <p:cNvGrpSpPr>
              <a:grpSpLocks/>
            </p:cNvGrpSpPr>
            <p:nvPr/>
          </p:nvGrpSpPr>
          <p:grpSpPr bwMode="auto">
            <a:xfrm>
              <a:off x="5459450" y="2189328"/>
              <a:ext cx="1033425" cy="1510679"/>
              <a:chOff x="1129" y="-1357"/>
              <a:chExt cx="3668" cy="4860"/>
            </a:xfrm>
          </p:grpSpPr>
          <p:pic>
            <p:nvPicPr>
              <p:cNvPr id="22566" name="Picture 116"/>
              <p:cNvPicPr>
                <a:picLocks noChangeAspect="1" noChangeArrowheads="1"/>
              </p:cNvPicPr>
              <p:nvPr/>
            </p:nvPicPr>
            <p:blipFill>
              <a:blip r:embed="rId8"/>
              <a:srcRect/>
              <a:stretch>
                <a:fillRect/>
              </a:stretch>
            </p:blipFill>
            <p:spPr bwMode="auto">
              <a:xfrm>
                <a:off x="1281" y="1540"/>
                <a:ext cx="3516" cy="846"/>
              </a:xfrm>
              <a:prstGeom prst="rect">
                <a:avLst/>
              </a:prstGeom>
              <a:noFill/>
              <a:ln w="9525">
                <a:noFill/>
                <a:miter lim="800000"/>
                <a:headEnd/>
                <a:tailEnd/>
              </a:ln>
            </p:spPr>
          </p:pic>
          <p:sp>
            <p:nvSpPr>
              <p:cNvPr id="22567" name="AutoShape 117"/>
              <p:cNvSpPr>
                <a:spLocks noChangeArrowheads="1"/>
              </p:cNvSpPr>
              <p:nvPr/>
            </p:nvSpPr>
            <p:spPr bwMode="auto">
              <a:xfrm rot="10673207">
                <a:off x="1129" y="-1357"/>
                <a:ext cx="1387" cy="48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07 h 21600"/>
                  <a:gd name="T14" fmla="*/ 17099 w 21600"/>
                  <a:gd name="T15" fmla="*/ 1709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9393D"/>
              </a:solidFill>
              <a:ln w="9525" algn="ctr">
                <a:noFill/>
                <a:miter lim="800000"/>
                <a:headEnd/>
                <a:tailEnd/>
              </a:ln>
            </p:spPr>
            <p:txBody>
              <a:bodyPr rot="10800000" lIns="82124" tIns="41061" rIns="82124" bIns="41061" anchor="ctr">
                <a:spAutoFit/>
              </a:bodyPr>
              <a:lstStyle/>
              <a:p>
                <a:endParaRPr lang="en-US"/>
              </a:p>
            </p:txBody>
          </p:sp>
        </p:grpSp>
        <p:pic>
          <p:nvPicPr>
            <p:cNvPr id="22565" name="Picture 60" descr="LKH06001.png"/>
            <p:cNvPicPr>
              <a:picLocks noChangeAspect="1"/>
            </p:cNvPicPr>
            <p:nvPr/>
          </p:nvPicPr>
          <p:blipFill>
            <a:blip r:embed="rId9"/>
            <a:srcRect/>
            <a:stretch>
              <a:fillRect/>
            </a:stretch>
          </p:blipFill>
          <p:spPr bwMode="auto">
            <a:xfrm>
              <a:off x="6248400" y="2590800"/>
              <a:ext cx="1387475" cy="1735138"/>
            </a:xfrm>
            <a:prstGeom prst="rect">
              <a:avLst/>
            </a:prstGeom>
            <a:noFill/>
            <a:ln w="9525">
              <a:noFill/>
              <a:miter lim="800000"/>
              <a:headEnd/>
              <a:tailEnd/>
            </a:ln>
          </p:spPr>
        </p:pic>
      </p:grpSp>
      <p:pic>
        <p:nvPicPr>
          <p:cNvPr id="22550" name="Picture 46" descr="job# 1545&#10;phones.psd&#10;Vendor: Groove11"/>
          <p:cNvPicPr>
            <a:picLocks noChangeAspect="1" noChangeArrowheads="1"/>
          </p:cNvPicPr>
          <p:nvPr/>
        </p:nvPicPr>
        <p:blipFill>
          <a:blip r:embed="rId10"/>
          <a:srcRect/>
          <a:stretch>
            <a:fillRect/>
          </a:stretch>
        </p:blipFill>
        <p:spPr bwMode="auto">
          <a:xfrm>
            <a:off x="5216525" y="2041525"/>
            <a:ext cx="454025" cy="809625"/>
          </a:xfrm>
          <a:prstGeom prst="rect">
            <a:avLst/>
          </a:prstGeom>
          <a:noFill/>
          <a:ln w="9525">
            <a:noFill/>
            <a:miter lim="800000"/>
            <a:headEnd/>
            <a:tailEnd/>
          </a:ln>
        </p:spPr>
      </p:pic>
      <p:sp>
        <p:nvSpPr>
          <p:cNvPr id="22551" name="Footer Placeholder 3"/>
          <p:cNvSpPr txBox="1">
            <a:spLocks/>
          </p:cNvSpPr>
          <p:nvPr/>
        </p:nvSpPr>
        <p:spPr bwMode="auto">
          <a:xfrm>
            <a:off x="5064125" y="5726113"/>
            <a:ext cx="1550988" cy="130175"/>
          </a:xfrm>
          <a:prstGeom prst="rect">
            <a:avLst/>
          </a:prstGeom>
          <a:noFill/>
          <a:ln w="9525">
            <a:noFill/>
            <a:miter lim="800000"/>
            <a:headEnd/>
            <a:tailEnd/>
          </a:ln>
        </p:spPr>
        <p:txBody>
          <a:bodyPr/>
          <a:lstStyle/>
          <a:p>
            <a:pPr algn="ctr"/>
            <a:r>
              <a:rPr lang="nl-NL" sz="1200" b="1"/>
              <a:t>Unified PC Clients</a:t>
            </a:r>
          </a:p>
        </p:txBody>
      </p:sp>
      <p:sp>
        <p:nvSpPr>
          <p:cNvPr id="22552" name="Footer Placeholder 3"/>
          <p:cNvSpPr txBox="1">
            <a:spLocks/>
          </p:cNvSpPr>
          <p:nvPr/>
        </p:nvSpPr>
        <p:spPr bwMode="auto">
          <a:xfrm>
            <a:off x="2586038" y="4441825"/>
            <a:ext cx="1285875" cy="255588"/>
          </a:xfrm>
          <a:prstGeom prst="rect">
            <a:avLst/>
          </a:prstGeom>
          <a:noFill/>
          <a:ln w="9525">
            <a:noFill/>
            <a:miter lim="800000"/>
            <a:headEnd/>
            <a:tailEnd/>
          </a:ln>
        </p:spPr>
        <p:txBody>
          <a:bodyPr/>
          <a:lstStyle/>
          <a:p>
            <a:pPr algn="ctr"/>
            <a:r>
              <a:rPr lang="nl-NL" sz="1200" b="1"/>
              <a:t>Telepresence</a:t>
            </a:r>
          </a:p>
        </p:txBody>
      </p:sp>
      <p:sp>
        <p:nvSpPr>
          <p:cNvPr id="22553" name="Footer Placeholder 3"/>
          <p:cNvSpPr txBox="1">
            <a:spLocks/>
          </p:cNvSpPr>
          <p:nvPr/>
        </p:nvSpPr>
        <p:spPr bwMode="auto">
          <a:xfrm>
            <a:off x="3197225" y="5743575"/>
            <a:ext cx="1619250" cy="241300"/>
          </a:xfrm>
          <a:prstGeom prst="rect">
            <a:avLst/>
          </a:prstGeom>
          <a:noFill/>
          <a:ln w="9525">
            <a:noFill/>
            <a:miter lim="800000"/>
            <a:headEnd/>
            <a:tailEnd/>
          </a:ln>
        </p:spPr>
        <p:txBody>
          <a:bodyPr/>
          <a:lstStyle/>
          <a:p>
            <a:pPr algn="ctr"/>
            <a:r>
              <a:rPr lang="nl-NL" sz="1200" b="1"/>
              <a:t>Global Expertise</a:t>
            </a:r>
          </a:p>
        </p:txBody>
      </p:sp>
      <p:sp>
        <p:nvSpPr>
          <p:cNvPr id="22554" name="Footer Placeholder 3"/>
          <p:cNvSpPr txBox="1">
            <a:spLocks/>
          </p:cNvSpPr>
          <p:nvPr/>
        </p:nvSpPr>
        <p:spPr bwMode="auto">
          <a:xfrm>
            <a:off x="2962275" y="2133600"/>
            <a:ext cx="1041400" cy="254000"/>
          </a:xfrm>
          <a:prstGeom prst="rect">
            <a:avLst/>
          </a:prstGeom>
          <a:noFill/>
          <a:ln w="9525">
            <a:noFill/>
            <a:miter lim="800000"/>
            <a:headEnd/>
            <a:tailEnd/>
          </a:ln>
        </p:spPr>
        <p:txBody>
          <a:bodyPr/>
          <a:lstStyle/>
          <a:p>
            <a:pPr algn="ctr"/>
            <a:r>
              <a:rPr lang="nl-NL" sz="1200" b="1"/>
              <a:t>IP Telephony and Video</a:t>
            </a:r>
          </a:p>
        </p:txBody>
      </p:sp>
      <p:sp>
        <p:nvSpPr>
          <p:cNvPr id="22555" name="Footer Placeholder 3"/>
          <p:cNvSpPr txBox="1">
            <a:spLocks/>
          </p:cNvSpPr>
          <p:nvPr/>
        </p:nvSpPr>
        <p:spPr bwMode="auto">
          <a:xfrm>
            <a:off x="4851400" y="1774825"/>
            <a:ext cx="1162050" cy="252413"/>
          </a:xfrm>
          <a:prstGeom prst="rect">
            <a:avLst/>
          </a:prstGeom>
          <a:noFill/>
          <a:ln w="9525">
            <a:noFill/>
            <a:miter lim="800000"/>
            <a:headEnd/>
            <a:tailEnd/>
          </a:ln>
        </p:spPr>
        <p:txBody>
          <a:bodyPr/>
          <a:lstStyle/>
          <a:p>
            <a:pPr algn="ctr"/>
            <a:r>
              <a:rPr lang="nl-NL" sz="1200" b="1"/>
              <a:t>Wireless</a:t>
            </a:r>
          </a:p>
        </p:txBody>
      </p:sp>
      <p:sp>
        <p:nvSpPr>
          <p:cNvPr id="22556" name="Footer Placeholder 3"/>
          <p:cNvSpPr txBox="1">
            <a:spLocks/>
          </p:cNvSpPr>
          <p:nvPr/>
        </p:nvSpPr>
        <p:spPr bwMode="auto">
          <a:xfrm>
            <a:off x="5632450" y="2898775"/>
            <a:ext cx="1408113" cy="254000"/>
          </a:xfrm>
          <a:prstGeom prst="rect">
            <a:avLst/>
          </a:prstGeom>
          <a:noFill/>
          <a:ln w="9525">
            <a:noFill/>
            <a:miter lim="800000"/>
            <a:headEnd/>
            <a:tailEnd/>
          </a:ln>
        </p:spPr>
        <p:txBody>
          <a:bodyPr/>
          <a:lstStyle/>
          <a:p>
            <a:pPr algn="ctr"/>
            <a:r>
              <a:rPr lang="nl-NL" sz="1200" b="1"/>
              <a:t>Conferencing</a:t>
            </a:r>
          </a:p>
        </p:txBody>
      </p:sp>
      <p:pic>
        <p:nvPicPr>
          <p:cNvPr id="22557" name="Picture 123" descr="LKH02020"/>
          <p:cNvPicPr>
            <a:picLocks noChangeAspect="1" noChangeArrowheads="1"/>
          </p:cNvPicPr>
          <p:nvPr/>
        </p:nvPicPr>
        <p:blipFill>
          <a:blip r:embed="rId11"/>
          <a:srcRect/>
          <a:stretch>
            <a:fillRect/>
          </a:stretch>
        </p:blipFill>
        <p:spPr bwMode="auto">
          <a:xfrm>
            <a:off x="2887663" y="2700338"/>
            <a:ext cx="1163637" cy="908050"/>
          </a:xfrm>
          <a:prstGeom prst="rect">
            <a:avLst/>
          </a:prstGeom>
          <a:noFill/>
          <a:ln w="9525">
            <a:noFill/>
            <a:miter lim="800000"/>
            <a:headEnd/>
            <a:tailEnd/>
          </a:ln>
        </p:spPr>
      </p:pic>
      <p:sp>
        <p:nvSpPr>
          <p:cNvPr id="21543" name="Arc 39"/>
          <p:cNvSpPr>
            <a:spLocks/>
          </p:cNvSpPr>
          <p:nvPr/>
        </p:nvSpPr>
        <p:spPr bwMode="auto">
          <a:xfrm rot="16609232" flipV="1">
            <a:off x="3460750" y="1779588"/>
            <a:ext cx="955675" cy="1450975"/>
          </a:xfrm>
          <a:custGeom>
            <a:avLst/>
            <a:gdLst>
              <a:gd name="T0" fmla="*/ 2147483647 w 21600"/>
              <a:gd name="T1" fmla="*/ 0 h 22631"/>
              <a:gd name="T2" fmla="*/ 2147483647 w 21600"/>
              <a:gd name="T3" fmla="*/ 2147483647 h 22631"/>
              <a:gd name="T4" fmla="*/ 0 w 21600"/>
              <a:gd name="T5" fmla="*/ 2147483647 h 22631"/>
              <a:gd name="T6" fmla="*/ 0 60000 65536"/>
              <a:gd name="T7" fmla="*/ 0 60000 65536"/>
              <a:gd name="T8" fmla="*/ 0 60000 65536"/>
              <a:gd name="T9" fmla="*/ 0 w 21600"/>
              <a:gd name="T10" fmla="*/ 0 h 22631"/>
              <a:gd name="T11" fmla="*/ 21600 w 21600"/>
              <a:gd name="T12" fmla="*/ 22631 h 22631"/>
            </a:gdLst>
            <a:ahLst/>
            <a:cxnLst>
              <a:cxn ang="T6">
                <a:pos x="T0" y="T1"/>
              </a:cxn>
              <a:cxn ang="T7">
                <a:pos x="T2" y="T3"/>
              </a:cxn>
              <a:cxn ang="T8">
                <a:pos x="T4" y="T5"/>
              </a:cxn>
            </a:cxnLst>
            <a:rect l="T9" t="T10" r="T11" b="T12"/>
            <a:pathLst>
              <a:path w="21600" h="22631" fill="none" extrusionOk="0">
                <a:moveTo>
                  <a:pt x="10669" y="-1"/>
                </a:moveTo>
                <a:cubicBezTo>
                  <a:pt x="17425" y="3838"/>
                  <a:pt x="21600" y="11010"/>
                  <a:pt x="21600" y="18781"/>
                </a:cubicBezTo>
                <a:cubicBezTo>
                  <a:pt x="21600" y="20072"/>
                  <a:pt x="21484" y="21360"/>
                  <a:pt x="21254" y="22631"/>
                </a:cubicBezTo>
              </a:path>
              <a:path w="21600" h="22631" stroke="0" extrusionOk="0">
                <a:moveTo>
                  <a:pt x="10669" y="-1"/>
                </a:moveTo>
                <a:cubicBezTo>
                  <a:pt x="17425" y="3838"/>
                  <a:pt x="21600" y="11010"/>
                  <a:pt x="21600" y="18781"/>
                </a:cubicBezTo>
                <a:cubicBezTo>
                  <a:pt x="21600" y="20072"/>
                  <a:pt x="21484" y="21360"/>
                  <a:pt x="21254" y="22631"/>
                </a:cubicBezTo>
                <a:lnTo>
                  <a:pt x="0" y="18781"/>
                </a:lnTo>
                <a:close/>
              </a:path>
            </a:pathLst>
          </a:custGeom>
          <a:noFill/>
          <a:ln w="38100">
            <a:solidFill>
              <a:srgbClr val="FF5050"/>
            </a:solidFill>
            <a:round/>
            <a:headEnd/>
            <a:tailEnd type="triangle" w="med" len="med"/>
          </a:ln>
        </p:spPr>
        <p:txBody>
          <a:bodyPr wrap="none" anchor="ctr"/>
          <a:lstStyle/>
          <a:p>
            <a:endParaRPr lang="en-US"/>
          </a:p>
        </p:txBody>
      </p:sp>
      <p:sp>
        <p:nvSpPr>
          <p:cNvPr id="21544" name="Arc 40"/>
          <p:cNvSpPr>
            <a:spLocks/>
          </p:cNvSpPr>
          <p:nvPr/>
        </p:nvSpPr>
        <p:spPr bwMode="auto">
          <a:xfrm rot="7633875">
            <a:off x="2189163" y="4540250"/>
            <a:ext cx="960438" cy="1608137"/>
          </a:xfrm>
          <a:custGeom>
            <a:avLst/>
            <a:gdLst>
              <a:gd name="T0" fmla="*/ 1145226157 w 21183"/>
              <a:gd name="T1" fmla="*/ 0 h 21598"/>
              <a:gd name="T2" fmla="*/ 2147483647 w 21183"/>
              <a:gd name="T3" fmla="*/ 2147483647 h 21598"/>
              <a:gd name="T4" fmla="*/ 0 w 21183"/>
              <a:gd name="T5" fmla="*/ 2147483647 h 21598"/>
              <a:gd name="T6" fmla="*/ 0 60000 65536"/>
              <a:gd name="T7" fmla="*/ 0 60000 65536"/>
              <a:gd name="T8" fmla="*/ 0 60000 65536"/>
              <a:gd name="T9" fmla="*/ 0 w 21183"/>
              <a:gd name="T10" fmla="*/ 0 h 21598"/>
              <a:gd name="T11" fmla="*/ 21183 w 21183"/>
              <a:gd name="T12" fmla="*/ 21598 h 21598"/>
            </a:gdLst>
            <a:ahLst/>
            <a:cxnLst>
              <a:cxn ang="T6">
                <a:pos x="T0" y="T1"/>
              </a:cxn>
              <a:cxn ang="T7">
                <a:pos x="T2" y="T3"/>
              </a:cxn>
              <a:cxn ang="T8">
                <a:pos x="T4" y="T5"/>
              </a:cxn>
            </a:cxnLst>
            <a:rect l="T9" t="T10" r="T11" b="T12"/>
            <a:pathLst>
              <a:path w="21183" h="21598" fill="none" extrusionOk="0">
                <a:moveTo>
                  <a:pt x="271" y="-1"/>
                </a:moveTo>
                <a:cubicBezTo>
                  <a:pt x="10468" y="127"/>
                  <a:pt x="19187" y="7370"/>
                  <a:pt x="21182" y="17372"/>
                </a:cubicBezTo>
              </a:path>
              <a:path w="21183" h="21598" stroke="0" extrusionOk="0">
                <a:moveTo>
                  <a:pt x="271" y="-1"/>
                </a:moveTo>
                <a:cubicBezTo>
                  <a:pt x="10468" y="127"/>
                  <a:pt x="19187" y="7370"/>
                  <a:pt x="21182" y="17372"/>
                </a:cubicBezTo>
                <a:lnTo>
                  <a:pt x="0" y="21598"/>
                </a:lnTo>
                <a:close/>
              </a:path>
            </a:pathLst>
          </a:custGeom>
          <a:noFill/>
          <a:ln w="38100">
            <a:solidFill>
              <a:srgbClr val="FF5050"/>
            </a:solidFill>
            <a:round/>
            <a:headEnd/>
            <a:tailEnd type="triangle" w="med" len="med"/>
          </a:ln>
        </p:spPr>
        <p:txBody>
          <a:bodyPr wrap="none" anchor="ctr"/>
          <a:lstStyle/>
          <a:p>
            <a:endParaRPr lang="en-US"/>
          </a:p>
        </p:txBody>
      </p:sp>
      <p:sp>
        <p:nvSpPr>
          <p:cNvPr id="21545" name="Text Box 41"/>
          <p:cNvSpPr txBox="1">
            <a:spLocks noChangeArrowheads="1"/>
          </p:cNvSpPr>
          <p:nvPr/>
        </p:nvSpPr>
        <p:spPr bwMode="auto">
          <a:xfrm>
            <a:off x="7048500" y="3213100"/>
            <a:ext cx="2181225" cy="822325"/>
          </a:xfrm>
          <a:prstGeom prst="rect">
            <a:avLst/>
          </a:prstGeom>
          <a:noFill/>
          <a:ln w="9525">
            <a:noFill/>
            <a:miter lim="800000"/>
            <a:headEnd/>
            <a:tailEnd/>
          </a:ln>
        </p:spPr>
        <p:txBody>
          <a:bodyPr>
            <a:spAutoFit/>
          </a:bodyPr>
          <a:lstStyle/>
          <a:p>
            <a:pPr algn="ctr"/>
            <a:r>
              <a:rPr lang="en-GB" sz="1200" b="1"/>
              <a:t>Provide Global Reach to on-line conferencing tools to reduces travel between sites</a:t>
            </a:r>
          </a:p>
        </p:txBody>
      </p:sp>
      <p:sp>
        <p:nvSpPr>
          <p:cNvPr id="21546" name="Arc 42"/>
          <p:cNvSpPr>
            <a:spLocks/>
          </p:cNvSpPr>
          <p:nvPr/>
        </p:nvSpPr>
        <p:spPr bwMode="auto">
          <a:xfrm rot="-1146152">
            <a:off x="7035800" y="2744788"/>
            <a:ext cx="1187450" cy="584200"/>
          </a:xfrm>
          <a:custGeom>
            <a:avLst/>
            <a:gdLst>
              <a:gd name="T0" fmla="*/ 0 w 21529"/>
              <a:gd name="T1" fmla="*/ 0 h 21600"/>
              <a:gd name="T2" fmla="*/ 2147483647 w 21529"/>
              <a:gd name="T3" fmla="*/ 2147483647 h 21600"/>
              <a:gd name="T4" fmla="*/ 0 w 21529"/>
              <a:gd name="T5" fmla="*/ 2147483647 h 21600"/>
              <a:gd name="T6" fmla="*/ 0 60000 65536"/>
              <a:gd name="T7" fmla="*/ 0 60000 65536"/>
              <a:gd name="T8" fmla="*/ 0 60000 65536"/>
              <a:gd name="T9" fmla="*/ 0 w 21529"/>
              <a:gd name="T10" fmla="*/ 0 h 21600"/>
              <a:gd name="T11" fmla="*/ 21529 w 21529"/>
              <a:gd name="T12" fmla="*/ 21600 h 21600"/>
            </a:gdLst>
            <a:ahLst/>
            <a:cxnLst>
              <a:cxn ang="T6">
                <a:pos x="T0" y="T1"/>
              </a:cxn>
              <a:cxn ang="T7">
                <a:pos x="T2" y="T3"/>
              </a:cxn>
              <a:cxn ang="T8">
                <a:pos x="T4" y="T5"/>
              </a:cxn>
            </a:cxnLst>
            <a:rect l="T9" t="T10" r="T11" b="T12"/>
            <a:pathLst>
              <a:path w="21529" h="21600" fill="none" extrusionOk="0">
                <a:moveTo>
                  <a:pt x="-1" y="0"/>
                </a:moveTo>
                <a:cubicBezTo>
                  <a:pt x="11251" y="0"/>
                  <a:pt x="20619" y="8637"/>
                  <a:pt x="21529" y="19852"/>
                </a:cubicBezTo>
              </a:path>
              <a:path w="21529" h="21600" stroke="0" extrusionOk="0">
                <a:moveTo>
                  <a:pt x="-1" y="0"/>
                </a:moveTo>
                <a:cubicBezTo>
                  <a:pt x="11251" y="0"/>
                  <a:pt x="20619" y="8637"/>
                  <a:pt x="21529" y="19852"/>
                </a:cubicBezTo>
                <a:lnTo>
                  <a:pt x="0" y="21600"/>
                </a:lnTo>
                <a:close/>
              </a:path>
            </a:pathLst>
          </a:custGeom>
          <a:noFill/>
          <a:ln w="38100">
            <a:solidFill>
              <a:srgbClr val="FF505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43"/>
                                        </p:tgtEl>
                                        <p:attrNameLst>
                                          <p:attrName>style.visibility</p:attrName>
                                        </p:attrNameLst>
                                      </p:cBhvr>
                                      <p:to>
                                        <p:strVal val="visible"/>
                                      </p:to>
                                    </p:set>
                                    <p:animEffect transition="in" filter="blinds(horizontal)">
                                      <p:cBhvr>
                                        <p:cTn id="7" dur="500"/>
                                        <p:tgtEl>
                                          <p:spTgt spid="215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13"/>
                                        </p:tgtEl>
                                        <p:attrNameLst>
                                          <p:attrName>style.visibility</p:attrName>
                                        </p:attrNameLst>
                                      </p:cBhvr>
                                      <p:to>
                                        <p:strVal val="visible"/>
                                      </p:to>
                                    </p:set>
                                    <p:animEffect transition="in" filter="blinds(horizontal)">
                                      <p:cBhvr>
                                        <p:cTn id="10" dur="500"/>
                                        <p:tgtEl>
                                          <p:spTgt spid="215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517"/>
                                        </p:tgtEl>
                                        <p:attrNameLst>
                                          <p:attrName>style.visibility</p:attrName>
                                        </p:attrNameLst>
                                      </p:cBhvr>
                                      <p:to>
                                        <p:strVal val="visible"/>
                                      </p:to>
                                    </p:set>
                                    <p:animEffect transition="in" filter="blinds(horizontal)">
                                      <p:cBhvr>
                                        <p:cTn id="15" dur="500"/>
                                        <p:tgtEl>
                                          <p:spTgt spid="215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516"/>
                                        </p:tgtEl>
                                        <p:attrNameLst>
                                          <p:attrName>style.visibility</p:attrName>
                                        </p:attrNameLst>
                                      </p:cBhvr>
                                      <p:to>
                                        <p:strVal val="visible"/>
                                      </p:to>
                                    </p:set>
                                    <p:animEffect transition="in" filter="blinds(horizontal)">
                                      <p:cBhvr>
                                        <p:cTn id="18" dur="500"/>
                                        <p:tgtEl>
                                          <p:spTgt spid="215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512"/>
                                        </p:tgtEl>
                                        <p:attrNameLst>
                                          <p:attrName>style.visibility</p:attrName>
                                        </p:attrNameLst>
                                      </p:cBhvr>
                                      <p:to>
                                        <p:strVal val="visible"/>
                                      </p:to>
                                    </p:set>
                                    <p:animEffect transition="in" filter="blinds(horizontal)">
                                      <p:cBhvr>
                                        <p:cTn id="21" dur="500"/>
                                        <p:tgtEl>
                                          <p:spTgt spid="215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544"/>
                                        </p:tgtEl>
                                        <p:attrNameLst>
                                          <p:attrName>style.visibility</p:attrName>
                                        </p:attrNameLst>
                                      </p:cBhvr>
                                      <p:to>
                                        <p:strVal val="visible"/>
                                      </p:to>
                                    </p:set>
                                    <p:animEffect transition="in" filter="blinds(horizontal)">
                                      <p:cBhvr>
                                        <p:cTn id="26" dur="500"/>
                                        <p:tgtEl>
                                          <p:spTgt spid="2154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520"/>
                                        </p:tgtEl>
                                        <p:attrNameLst>
                                          <p:attrName>style.visibility</p:attrName>
                                        </p:attrNameLst>
                                      </p:cBhvr>
                                      <p:to>
                                        <p:strVal val="visible"/>
                                      </p:to>
                                    </p:set>
                                    <p:animEffect transition="in" filter="blinds(horizontal)">
                                      <p:cBhvr>
                                        <p:cTn id="29" dur="500"/>
                                        <p:tgtEl>
                                          <p:spTgt spid="2152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1515"/>
                                        </p:tgtEl>
                                        <p:attrNameLst>
                                          <p:attrName>style.visibility</p:attrName>
                                        </p:attrNameLst>
                                      </p:cBhvr>
                                      <p:to>
                                        <p:strVal val="visible"/>
                                      </p:to>
                                    </p:set>
                                    <p:animEffect transition="in" filter="blinds(horizontal)">
                                      <p:cBhvr>
                                        <p:cTn id="34" dur="500"/>
                                        <p:tgtEl>
                                          <p:spTgt spid="215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518"/>
                                        </p:tgtEl>
                                        <p:attrNameLst>
                                          <p:attrName>style.visibility</p:attrName>
                                        </p:attrNameLst>
                                      </p:cBhvr>
                                      <p:to>
                                        <p:strVal val="visible"/>
                                      </p:to>
                                    </p:set>
                                    <p:animEffect transition="in" filter="blinds(horizontal)">
                                      <p:cBhvr>
                                        <p:cTn id="37" dur="500"/>
                                        <p:tgtEl>
                                          <p:spTgt spid="215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546"/>
                                        </p:tgtEl>
                                        <p:attrNameLst>
                                          <p:attrName>style.visibility</p:attrName>
                                        </p:attrNameLst>
                                      </p:cBhvr>
                                      <p:to>
                                        <p:strVal val="visible"/>
                                      </p:to>
                                    </p:set>
                                    <p:animEffect transition="in" filter="blinds(horizontal)">
                                      <p:cBhvr>
                                        <p:cTn id="42" dur="500"/>
                                        <p:tgtEl>
                                          <p:spTgt spid="2154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545"/>
                                        </p:tgtEl>
                                        <p:attrNameLst>
                                          <p:attrName>style.visibility</p:attrName>
                                        </p:attrNameLst>
                                      </p:cBhvr>
                                      <p:to>
                                        <p:strVal val="visible"/>
                                      </p:to>
                                    </p:set>
                                    <p:animEffect transition="in" filter="blinds(horizontal)">
                                      <p:cBhvr>
                                        <p:cTn id="45" dur="500"/>
                                        <p:tgtEl>
                                          <p:spTgt spid="2154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1514"/>
                                        </p:tgtEl>
                                        <p:attrNameLst>
                                          <p:attrName>style.visibility</p:attrName>
                                        </p:attrNameLst>
                                      </p:cBhvr>
                                      <p:to>
                                        <p:strVal val="visible"/>
                                      </p:to>
                                    </p:set>
                                    <p:animEffect transition="in" filter="blinds(horizontal)">
                                      <p:cBhvr>
                                        <p:cTn id="50" dur="500"/>
                                        <p:tgtEl>
                                          <p:spTgt spid="2151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1519"/>
                                        </p:tgtEl>
                                        <p:attrNameLst>
                                          <p:attrName>style.visibility</p:attrName>
                                        </p:attrNameLst>
                                      </p:cBhvr>
                                      <p:to>
                                        <p:strVal val="visible"/>
                                      </p:to>
                                    </p:set>
                                    <p:animEffect transition="in" filter="blinds(horizontal)">
                                      <p:cBhvr>
                                        <p:cTn id="53"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3" grpId="0"/>
      <p:bldP spid="21514" grpId="0" animBg="1"/>
      <p:bldP spid="21515" grpId="0" animBg="1"/>
      <p:bldP spid="21516" grpId="0" animBg="1"/>
      <p:bldP spid="21517" grpId="0" animBg="1"/>
      <p:bldP spid="21518" grpId="0"/>
      <p:bldP spid="21519" grpId="0"/>
      <p:bldP spid="21520" grpId="0"/>
      <p:bldP spid="21543" grpId="0" animBg="1"/>
      <p:bldP spid="21544" grpId="0" animBg="1"/>
      <p:bldP spid="21545" grpId="0"/>
      <p:bldP spid="215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384175" y="1808163"/>
            <a:ext cx="8385175" cy="3638550"/>
          </a:xfrm>
          <a:prstGeom prst="rect">
            <a:avLst/>
          </a:prstGeom>
          <a:solidFill>
            <a:schemeClr val="bg2"/>
          </a:solidFill>
          <a:ln w="9525">
            <a:noFill/>
            <a:miter lim="800000"/>
            <a:headEnd/>
            <a:tailEnd/>
          </a:ln>
        </p:spPr>
        <p:txBody>
          <a:bodyPr wrap="none" anchor="ctr"/>
          <a:lstStyle/>
          <a:p>
            <a:endParaRPr lang="en-US"/>
          </a:p>
        </p:txBody>
      </p:sp>
      <p:sp>
        <p:nvSpPr>
          <p:cNvPr id="23554" name="Rectangle 5"/>
          <p:cNvSpPr>
            <a:spLocks noChangeArrowheads="1"/>
          </p:cNvSpPr>
          <p:nvPr/>
        </p:nvSpPr>
        <p:spPr bwMode="auto">
          <a:xfrm>
            <a:off x="390525" y="3476625"/>
            <a:ext cx="8385175" cy="290513"/>
          </a:xfrm>
          <a:prstGeom prst="rect">
            <a:avLst/>
          </a:prstGeom>
          <a:solidFill>
            <a:schemeClr val="hlink"/>
          </a:solidFill>
          <a:ln w="9525">
            <a:noFill/>
            <a:miter lim="800000"/>
            <a:headEnd/>
            <a:tailEnd/>
          </a:ln>
        </p:spPr>
        <p:txBody>
          <a:bodyPr wrap="none" anchor="ctr"/>
          <a:lstStyle/>
          <a:p>
            <a:endParaRPr lang="en-US"/>
          </a:p>
        </p:txBody>
      </p:sp>
      <p:sp>
        <p:nvSpPr>
          <p:cNvPr id="23555" name="Rectangle 6"/>
          <p:cNvSpPr>
            <a:spLocks noChangeArrowheads="1"/>
          </p:cNvSpPr>
          <p:nvPr/>
        </p:nvSpPr>
        <p:spPr bwMode="auto">
          <a:xfrm>
            <a:off x="384175" y="1808163"/>
            <a:ext cx="8385175" cy="290512"/>
          </a:xfrm>
          <a:prstGeom prst="rect">
            <a:avLst/>
          </a:prstGeom>
          <a:solidFill>
            <a:schemeClr val="hlink"/>
          </a:solidFill>
          <a:ln w="9525">
            <a:noFill/>
            <a:miter lim="800000"/>
            <a:headEnd/>
            <a:tailEnd/>
          </a:ln>
        </p:spPr>
        <p:txBody>
          <a:bodyPr wrap="none" anchor="ctr"/>
          <a:lstStyle/>
          <a:p>
            <a:endParaRPr lang="en-US"/>
          </a:p>
        </p:txBody>
      </p:sp>
      <p:sp>
        <p:nvSpPr>
          <p:cNvPr id="23556" name="AutoShape 7"/>
          <p:cNvSpPr>
            <a:spLocks noChangeArrowheads="1"/>
          </p:cNvSpPr>
          <p:nvPr/>
        </p:nvSpPr>
        <p:spPr bwMode="auto">
          <a:xfrm rot="5400000">
            <a:off x="3242469" y="1461294"/>
            <a:ext cx="2681287" cy="4251325"/>
          </a:xfrm>
          <a:prstGeom prst="star4">
            <a:avLst>
              <a:gd name="adj" fmla="val 12917"/>
            </a:avLst>
          </a:prstGeom>
          <a:gradFill rotWithShape="0">
            <a:gsLst>
              <a:gs pos="0">
                <a:schemeClr val="folHlink"/>
              </a:gs>
              <a:gs pos="100000">
                <a:schemeClr val="hlink"/>
              </a:gs>
            </a:gsLst>
            <a:path path="shape">
              <a:fillToRect l="50000" t="50000" r="50000" b="50000"/>
            </a:path>
          </a:gradFill>
          <a:ln w="9525">
            <a:noFill/>
            <a:miter lim="800000"/>
            <a:headEnd/>
            <a:tailEnd/>
          </a:ln>
        </p:spPr>
        <p:txBody>
          <a:bodyPr wrap="none" anchor="ctr"/>
          <a:lstStyle/>
          <a:p>
            <a:endParaRPr lang="en-US"/>
          </a:p>
        </p:txBody>
      </p:sp>
      <p:sp>
        <p:nvSpPr>
          <p:cNvPr id="23557" name="Text Box 8"/>
          <p:cNvSpPr txBox="1">
            <a:spLocks noChangeArrowheads="1"/>
          </p:cNvSpPr>
          <p:nvPr/>
        </p:nvSpPr>
        <p:spPr bwMode="auto">
          <a:xfrm>
            <a:off x="527050" y="3490913"/>
            <a:ext cx="3932238" cy="258762"/>
          </a:xfrm>
          <a:prstGeom prst="rect">
            <a:avLst/>
          </a:prstGeom>
          <a:noFill/>
          <a:ln w="9525" algn="ctr">
            <a:noFill/>
            <a:miter lim="800000"/>
            <a:headEnd/>
            <a:tailEnd/>
          </a:ln>
        </p:spPr>
        <p:txBody>
          <a:bodyPr lIns="0" tIns="0" rIns="0" bIns="0">
            <a:spAutoFit/>
          </a:bodyPr>
          <a:lstStyle/>
          <a:p>
            <a:pPr>
              <a:spcAft>
                <a:spcPct val="20000"/>
              </a:spcAft>
            </a:pPr>
            <a:r>
              <a:rPr lang="en-US" sz="1700" b="1">
                <a:solidFill>
                  <a:schemeClr val="bg1"/>
                </a:solidFill>
                <a:cs typeface="Arial" charset="0"/>
              </a:rPr>
              <a:t>Hosted IP Centrex</a:t>
            </a:r>
          </a:p>
        </p:txBody>
      </p:sp>
      <p:sp>
        <p:nvSpPr>
          <p:cNvPr id="23558" name="Text Box 9"/>
          <p:cNvSpPr txBox="1">
            <a:spLocks noChangeArrowheads="1"/>
          </p:cNvSpPr>
          <p:nvPr/>
        </p:nvSpPr>
        <p:spPr bwMode="auto">
          <a:xfrm>
            <a:off x="4445000" y="3490913"/>
            <a:ext cx="4225925" cy="258762"/>
          </a:xfrm>
          <a:prstGeom prst="rect">
            <a:avLst/>
          </a:prstGeom>
          <a:noFill/>
          <a:ln w="9525" algn="ctr">
            <a:noFill/>
            <a:miter lim="800000"/>
            <a:headEnd/>
            <a:tailEnd/>
          </a:ln>
        </p:spPr>
        <p:txBody>
          <a:bodyPr lIns="0" tIns="0" rIns="0" bIns="0">
            <a:spAutoFit/>
          </a:bodyPr>
          <a:lstStyle/>
          <a:p>
            <a:pPr algn="r">
              <a:spcAft>
                <a:spcPct val="20000"/>
              </a:spcAft>
            </a:pPr>
            <a:r>
              <a:rPr lang="en-US" sz="1700" b="1">
                <a:solidFill>
                  <a:schemeClr val="bg1"/>
                </a:solidFill>
                <a:cs typeface="Arial" charset="0"/>
              </a:rPr>
              <a:t>Hosted IP PBX</a:t>
            </a:r>
          </a:p>
        </p:txBody>
      </p:sp>
      <p:sp>
        <p:nvSpPr>
          <p:cNvPr id="23559" name="Text Box 10"/>
          <p:cNvSpPr txBox="1">
            <a:spLocks noChangeArrowheads="1"/>
          </p:cNvSpPr>
          <p:nvPr/>
        </p:nvSpPr>
        <p:spPr bwMode="auto">
          <a:xfrm>
            <a:off x="5070475" y="2281238"/>
            <a:ext cx="3470275" cy="962025"/>
          </a:xfrm>
          <a:prstGeom prst="rect">
            <a:avLst/>
          </a:prstGeom>
          <a:noFill/>
          <a:ln w="9525" algn="ctr">
            <a:noFill/>
            <a:miter lim="800000"/>
            <a:headEnd/>
            <a:tailEnd/>
          </a:ln>
        </p:spPr>
        <p:txBody>
          <a:bodyPr lIns="93031" tIns="46516" rIns="93031" bIns="46516">
            <a:spAutoFit/>
          </a:bodyPr>
          <a:lstStyle/>
          <a:p>
            <a:pPr marL="114300" indent="-114300">
              <a:lnSpc>
                <a:spcPct val="95000"/>
              </a:lnSpc>
              <a:spcBef>
                <a:spcPct val="30000"/>
              </a:spcBef>
              <a:buFontTx/>
              <a:buChar char="•"/>
            </a:pPr>
            <a:r>
              <a:rPr lang="en-US" sz="1400" b="1"/>
              <a:t>Use with IP PBX</a:t>
            </a:r>
            <a:endParaRPr lang="en-US" sz="1400" b="1">
              <a:cs typeface="Arial" charset="0"/>
            </a:endParaRPr>
          </a:p>
          <a:p>
            <a:pPr marL="114300" indent="-114300">
              <a:lnSpc>
                <a:spcPct val="95000"/>
              </a:lnSpc>
              <a:spcBef>
                <a:spcPct val="30000"/>
              </a:spcBef>
              <a:buFontTx/>
              <a:buChar char="•"/>
            </a:pPr>
            <a:r>
              <a:rPr lang="en-US" sz="1400" b="1">
                <a:cs typeface="Arial" charset="0"/>
              </a:rPr>
              <a:t>True converged on-net and </a:t>
            </a:r>
            <a:br>
              <a:rPr lang="en-US" sz="1400" b="1">
                <a:cs typeface="Arial" charset="0"/>
              </a:rPr>
            </a:br>
            <a:r>
              <a:rPr lang="en-US" sz="1400" b="1">
                <a:cs typeface="Arial" charset="0"/>
              </a:rPr>
              <a:t>off-net  voice access over a single </a:t>
            </a:r>
            <a:br>
              <a:rPr lang="en-US" sz="1400" b="1">
                <a:cs typeface="Arial" charset="0"/>
              </a:rPr>
            </a:br>
            <a:r>
              <a:rPr lang="en-US" sz="1400" b="1">
                <a:cs typeface="Arial" charset="0"/>
              </a:rPr>
              <a:t>IP connection </a:t>
            </a:r>
          </a:p>
        </p:txBody>
      </p:sp>
      <p:sp>
        <p:nvSpPr>
          <p:cNvPr id="23560" name="Text Box 11"/>
          <p:cNvSpPr txBox="1">
            <a:spLocks noChangeArrowheads="1"/>
          </p:cNvSpPr>
          <p:nvPr/>
        </p:nvSpPr>
        <p:spPr bwMode="auto">
          <a:xfrm>
            <a:off x="422275" y="2281238"/>
            <a:ext cx="3949700" cy="1089025"/>
          </a:xfrm>
          <a:prstGeom prst="rect">
            <a:avLst/>
          </a:prstGeom>
          <a:noFill/>
          <a:ln w="9525" algn="ctr">
            <a:noFill/>
            <a:miter lim="800000"/>
            <a:headEnd/>
            <a:tailEnd/>
          </a:ln>
        </p:spPr>
        <p:txBody>
          <a:bodyPr lIns="93031" tIns="46516" rIns="93031" bIns="46516">
            <a:spAutoFit/>
          </a:bodyPr>
          <a:lstStyle/>
          <a:p>
            <a:pPr marL="114300" indent="-114300">
              <a:lnSpc>
                <a:spcPct val="95000"/>
              </a:lnSpc>
              <a:spcBef>
                <a:spcPct val="30000"/>
              </a:spcBef>
              <a:buFontTx/>
              <a:buChar char="•"/>
            </a:pPr>
            <a:r>
              <a:rPr lang="en-US" sz="1400" b="1"/>
              <a:t>IP PBX  connectivity</a:t>
            </a:r>
          </a:p>
          <a:p>
            <a:pPr marL="114300" indent="-114300">
              <a:lnSpc>
                <a:spcPct val="95000"/>
              </a:lnSpc>
              <a:spcBef>
                <a:spcPct val="30000"/>
              </a:spcBef>
              <a:buFontTx/>
              <a:buChar char="•"/>
            </a:pPr>
            <a:r>
              <a:rPr lang="en-US" sz="1400" b="1"/>
              <a:t>PBX or Key system connectivity</a:t>
            </a:r>
          </a:p>
          <a:p>
            <a:pPr marL="114300" indent="-114300">
              <a:lnSpc>
                <a:spcPct val="95000"/>
              </a:lnSpc>
              <a:spcBef>
                <a:spcPct val="30000"/>
              </a:spcBef>
              <a:buFontTx/>
              <a:buChar char="•"/>
            </a:pPr>
            <a:r>
              <a:rPr lang="en-US" sz="1400" b="1"/>
              <a:t>Ideal for small/medium locations</a:t>
            </a:r>
          </a:p>
          <a:p>
            <a:pPr marL="114300" indent="-114300">
              <a:lnSpc>
                <a:spcPct val="95000"/>
              </a:lnSpc>
              <a:spcBef>
                <a:spcPct val="30000"/>
              </a:spcBef>
            </a:pPr>
            <a:endParaRPr lang="en-US" sz="1400" b="1">
              <a:cs typeface="Arial" charset="0"/>
            </a:endParaRPr>
          </a:p>
        </p:txBody>
      </p:sp>
      <p:sp>
        <p:nvSpPr>
          <p:cNvPr id="23561" name="Text Box 13"/>
          <p:cNvSpPr txBox="1">
            <a:spLocks noChangeArrowheads="1"/>
          </p:cNvSpPr>
          <p:nvPr/>
        </p:nvSpPr>
        <p:spPr bwMode="auto">
          <a:xfrm>
            <a:off x="422275" y="3960813"/>
            <a:ext cx="4002088" cy="1290637"/>
          </a:xfrm>
          <a:prstGeom prst="rect">
            <a:avLst/>
          </a:prstGeom>
          <a:noFill/>
          <a:ln w="9525" algn="ctr">
            <a:noFill/>
            <a:miter lim="800000"/>
            <a:headEnd/>
            <a:tailEnd/>
          </a:ln>
        </p:spPr>
        <p:txBody>
          <a:bodyPr lIns="93031" tIns="46516" rIns="93031" bIns="46516">
            <a:spAutoFit/>
          </a:bodyPr>
          <a:lstStyle/>
          <a:p>
            <a:pPr marL="114300" indent="-114300">
              <a:lnSpc>
                <a:spcPct val="95000"/>
              </a:lnSpc>
              <a:spcBef>
                <a:spcPct val="30000"/>
              </a:spcBef>
              <a:buFontTx/>
              <a:buChar char="•"/>
            </a:pPr>
            <a:r>
              <a:rPr lang="en-US" sz="1400" b="1">
                <a:cs typeface="Arial" charset="0"/>
              </a:rPr>
              <a:t>Network-based IP PBX features</a:t>
            </a:r>
          </a:p>
          <a:p>
            <a:pPr marL="114300" indent="-114300">
              <a:lnSpc>
                <a:spcPct val="95000"/>
              </a:lnSpc>
              <a:spcBef>
                <a:spcPct val="30000"/>
              </a:spcBef>
              <a:buFontTx/>
              <a:buChar char="•"/>
            </a:pPr>
            <a:r>
              <a:rPr lang="en-US" sz="1400" b="1">
                <a:cs typeface="Arial" charset="0"/>
              </a:rPr>
              <a:t>OPEX based financial model</a:t>
            </a:r>
          </a:p>
          <a:p>
            <a:pPr marL="114300" indent="-114300">
              <a:lnSpc>
                <a:spcPct val="95000"/>
              </a:lnSpc>
              <a:spcBef>
                <a:spcPct val="30000"/>
              </a:spcBef>
              <a:buFontTx/>
              <a:buChar char="•"/>
            </a:pPr>
            <a:r>
              <a:rPr lang="en-US" sz="1400" b="1">
                <a:cs typeface="Arial" charset="0"/>
              </a:rPr>
              <a:t>Reduced up front investments and control costs</a:t>
            </a:r>
          </a:p>
          <a:p>
            <a:pPr marL="114300" indent="-114300">
              <a:lnSpc>
                <a:spcPct val="95000"/>
              </a:lnSpc>
              <a:spcBef>
                <a:spcPct val="30000"/>
              </a:spcBef>
              <a:buFontTx/>
              <a:buChar char="•"/>
            </a:pPr>
            <a:r>
              <a:rPr lang="en-US" sz="1400" b="1"/>
              <a:t>Flexible end-user scalability</a:t>
            </a:r>
          </a:p>
        </p:txBody>
      </p:sp>
      <p:sp>
        <p:nvSpPr>
          <p:cNvPr id="20494" name="Text Box 14"/>
          <p:cNvSpPr txBox="1">
            <a:spLocks noChangeArrowheads="1"/>
          </p:cNvSpPr>
          <p:nvPr/>
        </p:nvSpPr>
        <p:spPr bwMode="auto">
          <a:xfrm>
            <a:off x="3092450" y="3441700"/>
            <a:ext cx="2981325" cy="312738"/>
          </a:xfrm>
          <a:prstGeom prst="rect">
            <a:avLst/>
          </a:prstGeom>
          <a:noFill/>
          <a:ln w="9525">
            <a:noFill/>
            <a:miter lim="800000"/>
            <a:headEnd/>
            <a:tailEnd/>
          </a:ln>
          <a:effectLst/>
        </p:spPr>
        <p:txBody>
          <a:bodyPr>
            <a:spAutoFit/>
          </a:bodyPr>
          <a:lstStyle/>
          <a:p>
            <a:pPr algn="ctr">
              <a:lnSpc>
                <a:spcPct val="85000"/>
              </a:lnSpc>
              <a:spcBef>
                <a:spcPct val="50000"/>
              </a:spcBef>
              <a:defRPr/>
            </a:pPr>
            <a:r>
              <a:rPr lang="en-US" sz="1700" b="1">
                <a:solidFill>
                  <a:schemeClr val="bg2"/>
                </a:solidFill>
                <a:effectLst>
                  <a:outerShdw blurRad="38100" dist="38100" dir="2700000" algn="tl">
                    <a:srgbClr val="C0C0C0"/>
                  </a:outerShdw>
                </a:effectLst>
                <a:cs typeface="Arial" charset="0"/>
              </a:rPr>
              <a:t>IP Communications</a:t>
            </a:r>
          </a:p>
        </p:txBody>
      </p:sp>
      <p:sp>
        <p:nvSpPr>
          <p:cNvPr id="23563" name="Rectangle 15"/>
          <p:cNvSpPr>
            <a:spLocks noChangeArrowheads="1"/>
          </p:cNvSpPr>
          <p:nvPr/>
        </p:nvSpPr>
        <p:spPr bwMode="auto">
          <a:xfrm>
            <a:off x="457200" y="533400"/>
            <a:ext cx="8382000" cy="990600"/>
          </a:xfrm>
          <a:prstGeom prst="rect">
            <a:avLst/>
          </a:prstGeom>
          <a:noFill/>
          <a:ln w="9525">
            <a:noFill/>
            <a:miter lim="800000"/>
            <a:headEnd/>
            <a:tailEnd/>
          </a:ln>
        </p:spPr>
        <p:txBody>
          <a:bodyPr anchor="b"/>
          <a:lstStyle/>
          <a:p>
            <a:pPr algn="ctr"/>
            <a:r>
              <a:rPr lang="en-US" sz="2800">
                <a:latin typeface="Calibri" pitchFamily="34" charset="0"/>
              </a:rPr>
              <a:t>Communications Applications </a:t>
            </a:r>
            <a:r>
              <a:rPr lang="en-GB" sz="2800">
                <a:latin typeface="Calibri" pitchFamily="34" charset="0"/>
              </a:rPr>
              <a:t>Portfolio</a:t>
            </a:r>
            <a:br>
              <a:rPr lang="en-GB" sz="2800">
                <a:latin typeface="Calibri" pitchFamily="34" charset="0"/>
              </a:rPr>
            </a:br>
            <a:r>
              <a:rPr lang="en-GB" sz="2800">
                <a:latin typeface="Calibri" pitchFamily="34" charset="0"/>
              </a:rPr>
              <a:t>… Interoperability</a:t>
            </a:r>
            <a:endParaRPr lang="en-US" sz="2800">
              <a:latin typeface="Calibri" pitchFamily="34" charset="0"/>
            </a:endParaRPr>
          </a:p>
        </p:txBody>
      </p:sp>
      <p:sp>
        <p:nvSpPr>
          <p:cNvPr id="23564" name="Text Box 16"/>
          <p:cNvSpPr txBox="1">
            <a:spLocks noChangeArrowheads="1"/>
          </p:cNvSpPr>
          <p:nvPr/>
        </p:nvSpPr>
        <p:spPr bwMode="auto">
          <a:xfrm>
            <a:off x="4935538" y="3960813"/>
            <a:ext cx="4002087" cy="1389062"/>
          </a:xfrm>
          <a:prstGeom prst="rect">
            <a:avLst/>
          </a:prstGeom>
          <a:noFill/>
          <a:ln w="9525" algn="ctr">
            <a:noFill/>
            <a:miter lim="800000"/>
            <a:headEnd/>
            <a:tailEnd/>
          </a:ln>
        </p:spPr>
        <p:txBody>
          <a:bodyPr lIns="93031" tIns="46516" rIns="93031" bIns="46516">
            <a:spAutoFit/>
          </a:bodyPr>
          <a:lstStyle/>
          <a:p>
            <a:pPr marL="114300" indent="-114300">
              <a:lnSpc>
                <a:spcPct val="95000"/>
              </a:lnSpc>
              <a:spcBef>
                <a:spcPct val="30000"/>
              </a:spcBef>
              <a:buFontTx/>
              <a:buChar char="•"/>
            </a:pPr>
            <a:r>
              <a:rPr lang="en-US" sz="1400" b="1">
                <a:cs typeface="Arial" charset="0"/>
              </a:rPr>
              <a:t>Fully managed hosted IP PBX/UC</a:t>
            </a:r>
          </a:p>
          <a:p>
            <a:pPr marL="114300" indent="-114300">
              <a:lnSpc>
                <a:spcPct val="85000"/>
              </a:lnSpc>
              <a:spcBef>
                <a:spcPct val="30000"/>
              </a:spcBef>
              <a:buSzPct val="95000"/>
              <a:buFont typeface="Times" pitchFamily="18" charset="0"/>
              <a:buChar char="•"/>
            </a:pPr>
            <a:r>
              <a:rPr lang="en-US" sz="1400" b="1">
                <a:cs typeface="Arial" charset="0"/>
              </a:rPr>
              <a:t>Focus resources on dedicated strategic business initiatives</a:t>
            </a:r>
          </a:p>
          <a:p>
            <a:pPr marL="114300" indent="-114300">
              <a:lnSpc>
                <a:spcPct val="85000"/>
              </a:lnSpc>
              <a:spcBef>
                <a:spcPct val="30000"/>
              </a:spcBef>
              <a:buSzPct val="95000"/>
              <a:buFont typeface="Times" pitchFamily="18" charset="0"/>
              <a:buChar char="•"/>
            </a:pPr>
            <a:r>
              <a:rPr lang="en-US" sz="1400" b="1"/>
              <a:t> Full Life Cycle Management:</a:t>
            </a:r>
          </a:p>
          <a:p>
            <a:pPr marL="1600200" lvl="3" indent="-228600"/>
            <a:r>
              <a:rPr lang="en-US" sz="1400"/>
              <a:t> 	Plan	 Operate	</a:t>
            </a:r>
          </a:p>
          <a:p>
            <a:pPr marL="1600200" lvl="3" indent="-228600"/>
            <a:r>
              <a:rPr lang="en-US" sz="1400"/>
              <a:t> 	Install	Maintain</a:t>
            </a:r>
          </a:p>
        </p:txBody>
      </p:sp>
      <p:sp>
        <p:nvSpPr>
          <p:cNvPr id="23565" name="Rectangle 17"/>
          <p:cNvSpPr>
            <a:spLocks noChangeArrowheads="1"/>
          </p:cNvSpPr>
          <p:nvPr/>
        </p:nvSpPr>
        <p:spPr bwMode="auto">
          <a:xfrm>
            <a:off x="304800" y="5638800"/>
            <a:ext cx="8366125" cy="468313"/>
          </a:xfrm>
          <a:prstGeom prst="rect">
            <a:avLst/>
          </a:prstGeom>
          <a:noFill/>
          <a:ln w="9525">
            <a:noFill/>
            <a:miter lim="800000"/>
            <a:headEnd/>
            <a:tailEnd/>
          </a:ln>
        </p:spPr>
        <p:txBody>
          <a:bodyPr lIns="0" tIns="0" rIns="0" bIns="0"/>
          <a:lstStyle/>
          <a:p>
            <a:pPr algn="ctr">
              <a:spcBef>
                <a:spcPct val="20000"/>
              </a:spcBef>
              <a:buFont typeface="Arial" charset="0"/>
              <a:buNone/>
            </a:pPr>
            <a:r>
              <a:rPr lang="en-US" sz="2000">
                <a:solidFill>
                  <a:srgbClr val="FF0000"/>
                </a:solidFill>
                <a:latin typeface="Calibri" pitchFamily="34" charset="0"/>
              </a:rPr>
              <a:t>Large Enterprises Require Flexibility and Full Solution Integration to Suite all Sites Configurations &amp; Migrate at Their Own Pace</a:t>
            </a:r>
          </a:p>
        </p:txBody>
      </p:sp>
      <p:sp>
        <p:nvSpPr>
          <p:cNvPr id="23566" name="Text Box 16"/>
          <p:cNvSpPr txBox="1">
            <a:spLocks noChangeArrowheads="1"/>
          </p:cNvSpPr>
          <p:nvPr/>
        </p:nvSpPr>
        <p:spPr bwMode="auto">
          <a:xfrm>
            <a:off x="487363" y="1828800"/>
            <a:ext cx="3932237" cy="258763"/>
          </a:xfrm>
          <a:prstGeom prst="rect">
            <a:avLst/>
          </a:prstGeom>
          <a:noFill/>
          <a:ln w="9525" algn="ctr">
            <a:noFill/>
            <a:miter lim="800000"/>
            <a:headEnd/>
            <a:tailEnd/>
          </a:ln>
        </p:spPr>
        <p:txBody>
          <a:bodyPr lIns="0" tIns="0" rIns="0" bIns="0">
            <a:spAutoFit/>
          </a:bodyPr>
          <a:lstStyle/>
          <a:p>
            <a:pPr>
              <a:spcAft>
                <a:spcPct val="20000"/>
              </a:spcAft>
            </a:pPr>
            <a:r>
              <a:rPr lang="en-US" sz="1700" b="1">
                <a:solidFill>
                  <a:schemeClr val="bg1"/>
                </a:solidFill>
                <a:cs typeface="Arial" charset="0"/>
              </a:rPr>
              <a:t>IP Integrated Access</a:t>
            </a:r>
          </a:p>
        </p:txBody>
      </p:sp>
      <p:sp>
        <p:nvSpPr>
          <p:cNvPr id="23567" name="Text Box 17"/>
          <p:cNvSpPr txBox="1">
            <a:spLocks noChangeArrowheads="1"/>
          </p:cNvSpPr>
          <p:nvPr/>
        </p:nvSpPr>
        <p:spPr bwMode="auto">
          <a:xfrm>
            <a:off x="4419600" y="1828800"/>
            <a:ext cx="4225925" cy="258763"/>
          </a:xfrm>
          <a:prstGeom prst="rect">
            <a:avLst/>
          </a:prstGeom>
          <a:noFill/>
          <a:ln w="9525" algn="ctr">
            <a:noFill/>
            <a:miter lim="800000"/>
            <a:headEnd/>
            <a:tailEnd/>
          </a:ln>
        </p:spPr>
        <p:txBody>
          <a:bodyPr lIns="0" tIns="0" rIns="0" bIns="0">
            <a:spAutoFit/>
          </a:bodyPr>
          <a:lstStyle/>
          <a:p>
            <a:pPr algn="r">
              <a:spcAft>
                <a:spcPct val="20000"/>
              </a:spcAft>
            </a:pPr>
            <a:r>
              <a:rPr lang="en-US" sz="1700" b="1">
                <a:solidFill>
                  <a:schemeClr val="bg1"/>
                </a:solidFill>
                <a:cs typeface="Arial" charset="0"/>
              </a:rPr>
              <a:t>IP Trunking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bwMode="auto">
          <a:xfrm>
            <a:off x="343467" y="1626359"/>
            <a:ext cx="3725840" cy="3807725"/>
          </a:xfrm>
          <a:prstGeom prst="wedgeRoundRectCallout">
            <a:avLst>
              <a:gd name="adj1" fmla="val 68056"/>
              <a:gd name="adj2" fmla="val 5869"/>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600" u="sng" dirty="0">
              <a:solidFill>
                <a:schemeClr val="tx1"/>
              </a:solidFill>
              <a:effectLst>
                <a:outerShdw blurRad="38100" dist="38100" dir="2700000" algn="tl">
                  <a:srgbClr val="000000">
                    <a:alpha val="43137"/>
                  </a:srgbClr>
                </a:outerShdw>
              </a:effectLst>
            </a:endParaRPr>
          </a:p>
        </p:txBody>
      </p:sp>
      <p:sp>
        <p:nvSpPr>
          <p:cNvPr id="24580" name="Slide Number Placeholder 2"/>
          <p:cNvSpPr txBox="1">
            <a:spLocks noGrp="1"/>
          </p:cNvSpPr>
          <p:nvPr/>
        </p:nvSpPr>
        <p:spPr bwMode="auto">
          <a:xfrm>
            <a:off x="152400" y="6665913"/>
            <a:ext cx="360363" cy="268287"/>
          </a:xfrm>
          <a:prstGeom prst="rect">
            <a:avLst/>
          </a:prstGeom>
          <a:noFill/>
          <a:ln w="9525">
            <a:noFill/>
            <a:miter lim="800000"/>
            <a:headEnd/>
            <a:tailEnd/>
          </a:ln>
        </p:spPr>
        <p:txBody>
          <a:bodyPr lIns="45720"/>
          <a:lstStyle/>
          <a:p>
            <a:pPr algn="r" eaLnBrk="0" hangingPunct="0"/>
            <a:fld id="{6D400EF1-F53D-43B2-A931-D537699EC1EF}" type="slidenum">
              <a:rPr lang="en-US" sz="800" b="1">
                <a:solidFill>
                  <a:srgbClr val="808080"/>
                </a:solidFill>
              </a:rPr>
              <a:pPr algn="r" eaLnBrk="0" hangingPunct="0"/>
              <a:t>9</a:t>
            </a:fld>
            <a:endParaRPr lang="en-US" sz="1400" b="1">
              <a:solidFill>
                <a:srgbClr val="808080"/>
              </a:solidFill>
              <a:latin typeface="Times" pitchFamily="18" charset="0"/>
            </a:endParaRPr>
          </a:p>
        </p:txBody>
      </p:sp>
      <p:sp>
        <p:nvSpPr>
          <p:cNvPr id="24581" name="Rectangle 2"/>
          <p:cNvSpPr>
            <a:spLocks noChangeArrowheads="1"/>
          </p:cNvSpPr>
          <p:nvPr/>
        </p:nvSpPr>
        <p:spPr bwMode="auto">
          <a:xfrm>
            <a:off x="609600" y="152400"/>
            <a:ext cx="8153400" cy="990600"/>
          </a:xfrm>
          <a:prstGeom prst="rect">
            <a:avLst/>
          </a:prstGeom>
          <a:noFill/>
          <a:ln w="9525">
            <a:noFill/>
            <a:miter lim="800000"/>
            <a:headEnd/>
            <a:tailEnd/>
          </a:ln>
        </p:spPr>
        <p:txBody>
          <a:bodyPr lIns="0" tIns="0" rIns="0" bIns="0" anchor="b"/>
          <a:lstStyle/>
          <a:p>
            <a:pPr algn="ctr"/>
            <a:r>
              <a:rPr lang="en-US" altLang="en-US" sz="2800">
                <a:latin typeface="Calibri" pitchFamily="34" charset="0"/>
              </a:rPr>
              <a:t>Hosted IP Centrex</a:t>
            </a:r>
            <a:r>
              <a:rPr lang="en-US" altLang="en-US" sz="3600">
                <a:latin typeface="Calibri" pitchFamily="34" charset="0"/>
              </a:rPr>
              <a:t/>
            </a:r>
            <a:br>
              <a:rPr lang="en-US" altLang="en-US" sz="3600">
                <a:latin typeface="Calibri" pitchFamily="34" charset="0"/>
              </a:rPr>
            </a:br>
            <a:r>
              <a:rPr lang="en-US" altLang="en-US" sz="2400">
                <a:latin typeface="Calibri" pitchFamily="34" charset="0"/>
              </a:rPr>
              <a:t>From Business Telephony….</a:t>
            </a:r>
          </a:p>
        </p:txBody>
      </p:sp>
      <p:sp>
        <p:nvSpPr>
          <p:cNvPr id="1688579" name="Rectangle 3"/>
          <p:cNvSpPr>
            <a:spLocks noChangeArrowheads="1"/>
          </p:cNvSpPr>
          <p:nvPr/>
        </p:nvSpPr>
        <p:spPr bwMode="auto">
          <a:xfrm>
            <a:off x="622300" y="1851025"/>
            <a:ext cx="3160713" cy="3468688"/>
          </a:xfrm>
          <a:prstGeom prst="rect">
            <a:avLst/>
          </a:prstGeom>
          <a:noFill/>
          <a:ln w="9525">
            <a:noFill/>
            <a:miter lim="800000"/>
            <a:headEnd/>
            <a:tailEnd/>
          </a:ln>
          <a:effectLst/>
        </p:spPr>
        <p:txBody>
          <a:bodyPr lIns="0" tIns="0" rIns="0" bIns="0">
            <a:spAutoFit/>
          </a:bodyPr>
          <a:lstStyle/>
          <a:p>
            <a:pPr marL="168275" indent="-168275">
              <a:defRPr/>
            </a:pPr>
            <a:r>
              <a:rPr lang="en-US" sz="1200" b="1"/>
              <a:t>Features and Functionality</a:t>
            </a:r>
          </a:p>
          <a:p>
            <a:pPr marL="625475" lvl="1" indent="-168275">
              <a:buFontTx/>
              <a:buChar char="•"/>
              <a:defRPr/>
            </a:pPr>
            <a:r>
              <a:rPr lang="en-US" sz="1200"/>
              <a:t>Full featured Network Based IPPBX</a:t>
            </a:r>
          </a:p>
          <a:p>
            <a:pPr marL="625475" lvl="1" indent="-168275">
              <a:buFontTx/>
              <a:buChar char="•"/>
              <a:defRPr/>
            </a:pPr>
            <a:r>
              <a:rPr lang="en-US" sz="1200">
                <a:effectLst>
                  <a:outerShdw blurRad="38100" dist="38100" dir="2700000" algn="tl">
                    <a:srgbClr val="C0C0C0"/>
                  </a:outerShdw>
                </a:effectLst>
              </a:rPr>
              <a:t> </a:t>
            </a:r>
            <a:r>
              <a:rPr lang="en-US" sz="1200"/>
              <a:t>Feature rich IP phones</a:t>
            </a:r>
          </a:p>
          <a:p>
            <a:pPr marL="625475" lvl="1" indent="-168275">
              <a:buFontTx/>
              <a:buChar char="•"/>
              <a:defRPr/>
            </a:pPr>
            <a:r>
              <a:rPr lang="en-US" sz="1200"/>
              <a:t>Leverage Verizon Business VoIP network</a:t>
            </a:r>
          </a:p>
          <a:p>
            <a:pPr marL="625475" lvl="1" indent="-168275">
              <a:buFontTx/>
              <a:buChar char="•"/>
              <a:defRPr/>
            </a:pPr>
            <a:r>
              <a:rPr lang="en-US" sz="1200"/>
              <a:t>Flat rate local and LD w/Metered International</a:t>
            </a:r>
          </a:p>
          <a:p>
            <a:pPr marL="625475" lvl="1" indent="-168275">
              <a:buFontTx/>
              <a:buChar char="•"/>
              <a:defRPr/>
            </a:pPr>
            <a:r>
              <a:rPr lang="en-US" sz="1200"/>
              <a:t>Supports SIP and legacy phones</a:t>
            </a:r>
          </a:p>
          <a:p>
            <a:pPr marL="625475" lvl="1" indent="-168275">
              <a:buFontTx/>
              <a:buChar char="•"/>
              <a:defRPr/>
            </a:pPr>
            <a:r>
              <a:rPr lang="en-US" sz="1200"/>
              <a:t>Remote Office/Find Me Follow Me</a:t>
            </a:r>
          </a:p>
          <a:p>
            <a:pPr marL="625475" lvl="1" indent="-168275">
              <a:buFontTx/>
              <a:buChar char="•"/>
              <a:defRPr/>
            </a:pPr>
            <a:r>
              <a:rPr lang="en-US" sz="1200"/>
              <a:t>Telework and Mobility Packages</a:t>
            </a:r>
          </a:p>
          <a:p>
            <a:pPr marL="168275" indent="-168275">
              <a:defRPr/>
            </a:pPr>
            <a:r>
              <a:rPr lang="en-US" sz="1200" b="1"/>
              <a:t>Collaboration Features</a:t>
            </a:r>
          </a:p>
          <a:p>
            <a:pPr marL="625475" lvl="1" indent="-168275">
              <a:buFontTx/>
              <a:buChar char="•"/>
              <a:defRPr/>
            </a:pPr>
            <a:r>
              <a:rPr lang="en-US" sz="1200"/>
              <a:t>Address Book and Calendaring</a:t>
            </a:r>
          </a:p>
          <a:p>
            <a:pPr marL="625475" lvl="1" indent="-168275">
              <a:buFontTx/>
              <a:buChar char="•"/>
              <a:defRPr/>
            </a:pPr>
            <a:r>
              <a:rPr lang="en-US" sz="1200"/>
              <a:t>Message Center</a:t>
            </a:r>
          </a:p>
          <a:p>
            <a:pPr marL="625475" lvl="1" indent="-168275">
              <a:buFontTx/>
              <a:buChar char="•"/>
              <a:defRPr/>
            </a:pPr>
            <a:r>
              <a:rPr lang="en-US" sz="1200"/>
              <a:t>VM Delivery to Email</a:t>
            </a:r>
          </a:p>
          <a:p>
            <a:pPr marL="168275" indent="-168275">
              <a:defRPr/>
            </a:pPr>
            <a:r>
              <a:rPr lang="en-US" sz="1200" b="1"/>
              <a:t>Key Centrex Migration Features</a:t>
            </a:r>
          </a:p>
          <a:p>
            <a:pPr marL="168275" indent="-168275">
              <a:buFontTx/>
              <a:buChar char="•"/>
              <a:defRPr/>
            </a:pPr>
            <a:r>
              <a:rPr lang="en-US" sz="1200"/>
              <a:t>Coordinated Dialing w/TDM Centrex</a:t>
            </a:r>
          </a:p>
          <a:p>
            <a:pPr marL="168275" indent="-168275">
              <a:buFontTx/>
              <a:buChar char="•"/>
              <a:defRPr/>
            </a:pPr>
            <a:r>
              <a:rPr lang="en-US" sz="1200"/>
              <a:t>Integration with premise based VM</a:t>
            </a:r>
          </a:p>
          <a:p>
            <a:pPr marL="168275" indent="-168275" algn="ctr">
              <a:defRPr/>
            </a:pPr>
            <a:endParaRPr lang="en-GB" sz="1200"/>
          </a:p>
          <a:p>
            <a:pPr marL="625475" lvl="1" indent="-168275" algn="ctr">
              <a:defRPr/>
            </a:pPr>
            <a:endParaRPr lang="en-GB" sz="1200"/>
          </a:p>
        </p:txBody>
      </p:sp>
      <p:sp>
        <p:nvSpPr>
          <p:cNvPr id="1688581" name="Rectangle 5"/>
          <p:cNvSpPr>
            <a:spLocks noChangeArrowheads="1"/>
          </p:cNvSpPr>
          <p:nvPr/>
        </p:nvSpPr>
        <p:spPr bwMode="auto">
          <a:xfrm>
            <a:off x="4178300" y="4965700"/>
            <a:ext cx="4049713" cy="182086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174625" indent="-174625">
              <a:lnSpc>
                <a:spcPct val="110000"/>
              </a:lnSpc>
              <a:defRPr/>
            </a:pPr>
            <a:r>
              <a:rPr lang="en-US" dirty="0">
                <a:solidFill>
                  <a:schemeClr val="bg1"/>
                </a:solidFill>
                <a:effectLst>
                  <a:outerShdw blurRad="38100" dist="38100" dir="2700000" algn="tl">
                    <a:srgbClr val="000000"/>
                  </a:outerShdw>
                </a:effectLst>
              </a:rPr>
              <a:t>Enhanced IP Features</a:t>
            </a:r>
          </a:p>
          <a:p>
            <a:pPr marL="573088" indent="-285750">
              <a:lnSpc>
                <a:spcPct val="110000"/>
              </a:lnSpc>
              <a:buFont typeface="Wingdings" pitchFamily="2" charset="2"/>
              <a:buChar char="ü"/>
              <a:defRPr/>
            </a:pPr>
            <a:r>
              <a:rPr lang="en-US" dirty="0">
                <a:solidFill>
                  <a:schemeClr val="bg1"/>
                </a:solidFill>
                <a:effectLst>
                  <a:outerShdw blurRad="38100" dist="38100" dir="2700000" algn="tl">
                    <a:srgbClr val="000000"/>
                  </a:outerShdw>
                </a:effectLst>
              </a:rPr>
              <a:t>PC Client</a:t>
            </a:r>
          </a:p>
          <a:p>
            <a:pPr marL="573088" indent="-285750">
              <a:lnSpc>
                <a:spcPct val="110000"/>
              </a:lnSpc>
              <a:buFont typeface="Wingdings" pitchFamily="2" charset="2"/>
              <a:buChar char="ü"/>
              <a:defRPr/>
            </a:pPr>
            <a:r>
              <a:rPr lang="en-US" dirty="0">
                <a:solidFill>
                  <a:schemeClr val="bg1"/>
                </a:solidFill>
                <a:effectLst>
                  <a:outerShdw blurRad="38100" dist="38100" dir="2700000" algn="tl">
                    <a:srgbClr val="000000"/>
                  </a:outerShdw>
                </a:effectLst>
              </a:rPr>
              <a:t>Call Blast</a:t>
            </a:r>
          </a:p>
          <a:p>
            <a:pPr marL="573088" indent="-285750">
              <a:lnSpc>
                <a:spcPct val="110000"/>
              </a:lnSpc>
              <a:buFont typeface="Wingdings" pitchFamily="2" charset="2"/>
              <a:buChar char="ü"/>
              <a:defRPr/>
            </a:pPr>
            <a:r>
              <a:rPr lang="en-US" dirty="0">
                <a:solidFill>
                  <a:schemeClr val="bg1"/>
                </a:solidFill>
                <a:effectLst>
                  <a:outerShdw blurRad="38100" dist="38100" dir="2700000" algn="tl">
                    <a:srgbClr val="000000"/>
                  </a:outerShdw>
                </a:effectLst>
              </a:rPr>
              <a:t>Remote Office</a:t>
            </a:r>
          </a:p>
          <a:p>
            <a:pPr marL="573088" indent="-285750">
              <a:lnSpc>
                <a:spcPct val="110000"/>
              </a:lnSpc>
              <a:buFont typeface="Wingdings" pitchFamily="2" charset="2"/>
              <a:buChar char="ü"/>
              <a:defRPr/>
            </a:pPr>
            <a:r>
              <a:rPr lang="en-US" dirty="0">
                <a:solidFill>
                  <a:schemeClr val="bg1"/>
                </a:solidFill>
                <a:effectLst>
                  <a:outerShdw blurRad="38100" dist="38100" dir="2700000" algn="tl">
                    <a:srgbClr val="000000"/>
                  </a:outerShdw>
                </a:effectLst>
              </a:rPr>
              <a:t>Outlook® Integration </a:t>
            </a:r>
          </a:p>
        </p:txBody>
      </p:sp>
      <p:pic>
        <p:nvPicPr>
          <p:cNvPr id="24586" name="Picture 15" descr="7965 with Visual Voicemail transparen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07063" y="2376488"/>
            <a:ext cx="1266825" cy="1014412"/>
          </a:xfrm>
          <a:prstGeom prst="rect">
            <a:avLst/>
          </a:prstGeom>
          <a:noFill/>
          <a:ln w="9525">
            <a:noFill/>
            <a:miter lim="800000"/>
            <a:headEnd/>
            <a:tailEnd/>
          </a:ln>
        </p:spPr>
      </p:pic>
      <p:pic>
        <p:nvPicPr>
          <p:cNvPr id="24587" name="Picture 336" descr="9361_02_2004_Chambers"/>
          <p:cNvPicPr>
            <a:picLocks noChangeAspect="1" noChangeArrowheads="1"/>
          </p:cNvPicPr>
          <p:nvPr/>
        </p:nvPicPr>
        <p:blipFill>
          <a:blip r:embed="rId3"/>
          <a:srcRect/>
          <a:stretch>
            <a:fillRect/>
          </a:stretch>
        </p:blipFill>
        <p:spPr bwMode="auto">
          <a:xfrm>
            <a:off x="5794375" y="4170363"/>
            <a:ext cx="990600" cy="682625"/>
          </a:xfrm>
          <a:prstGeom prst="rect">
            <a:avLst/>
          </a:prstGeom>
          <a:noFill/>
          <a:ln w="9525">
            <a:noFill/>
            <a:miter lim="800000"/>
            <a:headEnd/>
            <a:tailEnd/>
          </a:ln>
        </p:spPr>
      </p:pic>
      <p:pic>
        <p:nvPicPr>
          <p:cNvPr id="24588" name="Picture 2"/>
          <p:cNvPicPr>
            <a:picLocks noChangeAspect="1" noChangeArrowheads="1"/>
          </p:cNvPicPr>
          <p:nvPr/>
        </p:nvPicPr>
        <p:blipFill>
          <a:blip r:embed="rId4"/>
          <a:srcRect/>
          <a:stretch>
            <a:fillRect/>
          </a:stretch>
        </p:blipFill>
        <p:spPr bwMode="auto">
          <a:xfrm>
            <a:off x="4835525" y="3206750"/>
            <a:ext cx="1333500" cy="857250"/>
          </a:xfrm>
          <a:prstGeom prst="rect">
            <a:avLst/>
          </a:prstGeom>
          <a:noFill/>
          <a:ln w="9525" algn="ctr">
            <a:noFill/>
            <a:miter lim="800000"/>
            <a:headEnd/>
            <a:tailEnd/>
          </a:ln>
        </p:spPr>
      </p:pic>
      <p:pic>
        <p:nvPicPr>
          <p:cNvPr id="24589" name="Picture 9"/>
          <p:cNvPicPr>
            <a:picLocks noChangeAspect="1" noChangeArrowheads="1"/>
          </p:cNvPicPr>
          <p:nvPr/>
        </p:nvPicPr>
        <p:blipFill>
          <a:blip r:embed="rId5"/>
          <a:srcRect/>
          <a:stretch>
            <a:fillRect/>
          </a:stretch>
        </p:blipFill>
        <p:spPr bwMode="auto">
          <a:xfrm>
            <a:off x="6929438" y="2022475"/>
            <a:ext cx="1989137" cy="302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500"/>
                                  </p:stCondLst>
                                  <p:childTnLst>
                                    <p:set>
                                      <p:cBhvr>
                                        <p:cTn id="9" dur="1" fill="hold">
                                          <p:stCondLst>
                                            <p:cond delay="0"/>
                                          </p:stCondLst>
                                        </p:cTn>
                                        <p:tgtEl>
                                          <p:spTgt spid="1688579">
                                            <p:txEl>
                                              <p:pRg st="0" end="0"/>
                                            </p:txEl>
                                          </p:spTgt>
                                        </p:tgtEl>
                                        <p:attrNameLst>
                                          <p:attrName>style.visibility</p:attrName>
                                        </p:attrNameLst>
                                      </p:cBhvr>
                                      <p:to>
                                        <p:strVal val="visible"/>
                                      </p:to>
                                    </p:set>
                                    <p:animEffect transition="in" filter="dissolve">
                                      <p:cBhvr>
                                        <p:cTn id="10" dur="500"/>
                                        <p:tgtEl>
                                          <p:spTgt spid="1688579">
                                            <p:txEl>
                                              <p:pRg st="0" end="0"/>
                                            </p:txEl>
                                          </p:spTgt>
                                        </p:tgtEl>
                                      </p:cBhvr>
                                    </p:animEffect>
                                  </p:childTnLst>
                                </p:cTn>
                              </p:par>
                              <p:par>
                                <p:cTn id="11" presetID="9" presetClass="entr" presetSubtype="0" fill="hold" nodeType="withEffect">
                                  <p:stCondLst>
                                    <p:cond delay="500"/>
                                  </p:stCondLst>
                                  <p:childTnLst>
                                    <p:set>
                                      <p:cBhvr>
                                        <p:cTn id="12" dur="1" fill="hold">
                                          <p:stCondLst>
                                            <p:cond delay="0"/>
                                          </p:stCondLst>
                                        </p:cTn>
                                        <p:tgtEl>
                                          <p:spTgt spid="1688579">
                                            <p:txEl>
                                              <p:pRg st="1" end="1"/>
                                            </p:txEl>
                                          </p:spTgt>
                                        </p:tgtEl>
                                        <p:attrNameLst>
                                          <p:attrName>style.visibility</p:attrName>
                                        </p:attrNameLst>
                                      </p:cBhvr>
                                      <p:to>
                                        <p:strVal val="visible"/>
                                      </p:to>
                                    </p:set>
                                    <p:animEffect transition="in" filter="dissolve">
                                      <p:cBhvr>
                                        <p:cTn id="13" dur="500"/>
                                        <p:tgtEl>
                                          <p:spTgt spid="1688579">
                                            <p:txEl>
                                              <p:pRg st="1" end="1"/>
                                            </p:txEl>
                                          </p:spTgt>
                                        </p:tgtEl>
                                      </p:cBhvr>
                                    </p:animEffect>
                                  </p:childTnLst>
                                </p:cTn>
                              </p:par>
                              <p:par>
                                <p:cTn id="14" presetID="9" presetClass="entr" presetSubtype="0" fill="hold" nodeType="withEffect">
                                  <p:stCondLst>
                                    <p:cond delay="500"/>
                                  </p:stCondLst>
                                  <p:childTnLst>
                                    <p:set>
                                      <p:cBhvr>
                                        <p:cTn id="15" dur="1" fill="hold">
                                          <p:stCondLst>
                                            <p:cond delay="0"/>
                                          </p:stCondLst>
                                        </p:cTn>
                                        <p:tgtEl>
                                          <p:spTgt spid="1688579">
                                            <p:txEl>
                                              <p:pRg st="2" end="2"/>
                                            </p:txEl>
                                          </p:spTgt>
                                        </p:tgtEl>
                                        <p:attrNameLst>
                                          <p:attrName>style.visibility</p:attrName>
                                        </p:attrNameLst>
                                      </p:cBhvr>
                                      <p:to>
                                        <p:strVal val="visible"/>
                                      </p:to>
                                    </p:set>
                                    <p:animEffect transition="in" filter="dissolve">
                                      <p:cBhvr>
                                        <p:cTn id="16" dur="500"/>
                                        <p:tgtEl>
                                          <p:spTgt spid="1688579">
                                            <p:txEl>
                                              <p:pRg st="2" end="2"/>
                                            </p:txEl>
                                          </p:spTgt>
                                        </p:tgtEl>
                                      </p:cBhvr>
                                    </p:animEffect>
                                  </p:childTnLst>
                                </p:cTn>
                              </p:par>
                              <p:par>
                                <p:cTn id="17" presetID="9" presetClass="entr" presetSubtype="0" fill="hold" nodeType="withEffect">
                                  <p:stCondLst>
                                    <p:cond delay="500"/>
                                  </p:stCondLst>
                                  <p:childTnLst>
                                    <p:set>
                                      <p:cBhvr>
                                        <p:cTn id="18" dur="1" fill="hold">
                                          <p:stCondLst>
                                            <p:cond delay="0"/>
                                          </p:stCondLst>
                                        </p:cTn>
                                        <p:tgtEl>
                                          <p:spTgt spid="1688579">
                                            <p:txEl>
                                              <p:pRg st="3" end="3"/>
                                            </p:txEl>
                                          </p:spTgt>
                                        </p:tgtEl>
                                        <p:attrNameLst>
                                          <p:attrName>style.visibility</p:attrName>
                                        </p:attrNameLst>
                                      </p:cBhvr>
                                      <p:to>
                                        <p:strVal val="visible"/>
                                      </p:to>
                                    </p:set>
                                    <p:animEffect transition="in" filter="dissolve">
                                      <p:cBhvr>
                                        <p:cTn id="19" dur="500"/>
                                        <p:tgtEl>
                                          <p:spTgt spid="1688579">
                                            <p:txEl>
                                              <p:pRg st="3" end="3"/>
                                            </p:txEl>
                                          </p:spTgt>
                                        </p:tgtEl>
                                      </p:cBhvr>
                                    </p:animEffect>
                                  </p:childTnLst>
                                </p:cTn>
                              </p:par>
                              <p:par>
                                <p:cTn id="20" presetID="9" presetClass="entr" presetSubtype="0" fill="hold" nodeType="withEffect">
                                  <p:stCondLst>
                                    <p:cond delay="500"/>
                                  </p:stCondLst>
                                  <p:childTnLst>
                                    <p:set>
                                      <p:cBhvr>
                                        <p:cTn id="21" dur="1" fill="hold">
                                          <p:stCondLst>
                                            <p:cond delay="0"/>
                                          </p:stCondLst>
                                        </p:cTn>
                                        <p:tgtEl>
                                          <p:spTgt spid="1688579">
                                            <p:txEl>
                                              <p:pRg st="4" end="4"/>
                                            </p:txEl>
                                          </p:spTgt>
                                        </p:tgtEl>
                                        <p:attrNameLst>
                                          <p:attrName>style.visibility</p:attrName>
                                        </p:attrNameLst>
                                      </p:cBhvr>
                                      <p:to>
                                        <p:strVal val="visible"/>
                                      </p:to>
                                    </p:set>
                                    <p:animEffect transition="in" filter="dissolve">
                                      <p:cBhvr>
                                        <p:cTn id="22" dur="500"/>
                                        <p:tgtEl>
                                          <p:spTgt spid="1688579">
                                            <p:txEl>
                                              <p:pRg st="4" end="4"/>
                                            </p:txEl>
                                          </p:spTgt>
                                        </p:tgtEl>
                                      </p:cBhvr>
                                    </p:animEffect>
                                  </p:childTnLst>
                                </p:cTn>
                              </p:par>
                              <p:par>
                                <p:cTn id="23" presetID="9" presetClass="entr" presetSubtype="0" fill="hold" nodeType="withEffect">
                                  <p:stCondLst>
                                    <p:cond delay="500"/>
                                  </p:stCondLst>
                                  <p:childTnLst>
                                    <p:set>
                                      <p:cBhvr>
                                        <p:cTn id="24" dur="1" fill="hold">
                                          <p:stCondLst>
                                            <p:cond delay="0"/>
                                          </p:stCondLst>
                                        </p:cTn>
                                        <p:tgtEl>
                                          <p:spTgt spid="1688579">
                                            <p:txEl>
                                              <p:pRg st="5" end="5"/>
                                            </p:txEl>
                                          </p:spTgt>
                                        </p:tgtEl>
                                        <p:attrNameLst>
                                          <p:attrName>style.visibility</p:attrName>
                                        </p:attrNameLst>
                                      </p:cBhvr>
                                      <p:to>
                                        <p:strVal val="visible"/>
                                      </p:to>
                                    </p:set>
                                    <p:animEffect transition="in" filter="dissolve">
                                      <p:cBhvr>
                                        <p:cTn id="25" dur="500"/>
                                        <p:tgtEl>
                                          <p:spTgt spid="1688579">
                                            <p:txEl>
                                              <p:pRg st="5" end="5"/>
                                            </p:txEl>
                                          </p:spTgt>
                                        </p:tgtEl>
                                      </p:cBhvr>
                                    </p:animEffect>
                                  </p:childTnLst>
                                </p:cTn>
                              </p:par>
                              <p:par>
                                <p:cTn id="26" presetID="9" presetClass="entr" presetSubtype="0" fill="hold" nodeType="withEffect">
                                  <p:stCondLst>
                                    <p:cond delay="500"/>
                                  </p:stCondLst>
                                  <p:childTnLst>
                                    <p:set>
                                      <p:cBhvr>
                                        <p:cTn id="27" dur="1" fill="hold">
                                          <p:stCondLst>
                                            <p:cond delay="0"/>
                                          </p:stCondLst>
                                        </p:cTn>
                                        <p:tgtEl>
                                          <p:spTgt spid="1688579">
                                            <p:txEl>
                                              <p:pRg st="6" end="6"/>
                                            </p:txEl>
                                          </p:spTgt>
                                        </p:tgtEl>
                                        <p:attrNameLst>
                                          <p:attrName>style.visibility</p:attrName>
                                        </p:attrNameLst>
                                      </p:cBhvr>
                                      <p:to>
                                        <p:strVal val="visible"/>
                                      </p:to>
                                    </p:set>
                                    <p:animEffect transition="in" filter="dissolve">
                                      <p:cBhvr>
                                        <p:cTn id="28" dur="500"/>
                                        <p:tgtEl>
                                          <p:spTgt spid="1688579">
                                            <p:txEl>
                                              <p:pRg st="6" end="6"/>
                                            </p:txEl>
                                          </p:spTgt>
                                        </p:tgtEl>
                                      </p:cBhvr>
                                    </p:animEffect>
                                  </p:childTnLst>
                                </p:cTn>
                              </p:par>
                              <p:par>
                                <p:cTn id="29" presetID="9" presetClass="entr" presetSubtype="0" fill="hold" nodeType="withEffect">
                                  <p:stCondLst>
                                    <p:cond delay="500"/>
                                  </p:stCondLst>
                                  <p:childTnLst>
                                    <p:set>
                                      <p:cBhvr>
                                        <p:cTn id="30" dur="1" fill="hold">
                                          <p:stCondLst>
                                            <p:cond delay="0"/>
                                          </p:stCondLst>
                                        </p:cTn>
                                        <p:tgtEl>
                                          <p:spTgt spid="1688579">
                                            <p:txEl>
                                              <p:pRg st="7" end="7"/>
                                            </p:txEl>
                                          </p:spTgt>
                                        </p:tgtEl>
                                        <p:attrNameLst>
                                          <p:attrName>style.visibility</p:attrName>
                                        </p:attrNameLst>
                                      </p:cBhvr>
                                      <p:to>
                                        <p:strVal val="visible"/>
                                      </p:to>
                                    </p:set>
                                    <p:animEffect transition="in" filter="dissolve">
                                      <p:cBhvr>
                                        <p:cTn id="31" dur="500"/>
                                        <p:tgtEl>
                                          <p:spTgt spid="1688579">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688579">
                                            <p:txEl>
                                              <p:pRg st="8" end="8"/>
                                            </p:txEl>
                                          </p:spTgt>
                                        </p:tgtEl>
                                        <p:attrNameLst>
                                          <p:attrName>style.visibility</p:attrName>
                                        </p:attrNameLst>
                                      </p:cBhvr>
                                      <p:to>
                                        <p:strVal val="visible"/>
                                      </p:to>
                                    </p:set>
                                    <p:animEffect transition="in" filter="dissolve">
                                      <p:cBhvr>
                                        <p:cTn id="36" dur="500"/>
                                        <p:tgtEl>
                                          <p:spTgt spid="1688579">
                                            <p:txEl>
                                              <p:pRg st="8" end="8"/>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688579">
                                            <p:txEl>
                                              <p:pRg st="9" end="9"/>
                                            </p:txEl>
                                          </p:spTgt>
                                        </p:tgtEl>
                                        <p:attrNameLst>
                                          <p:attrName>style.visibility</p:attrName>
                                        </p:attrNameLst>
                                      </p:cBhvr>
                                      <p:to>
                                        <p:strVal val="visible"/>
                                      </p:to>
                                    </p:set>
                                    <p:animEffect transition="in" filter="dissolve">
                                      <p:cBhvr>
                                        <p:cTn id="39" dur="500"/>
                                        <p:tgtEl>
                                          <p:spTgt spid="1688579">
                                            <p:txEl>
                                              <p:pRg st="9" end="9"/>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688579">
                                            <p:txEl>
                                              <p:pRg st="10" end="10"/>
                                            </p:txEl>
                                          </p:spTgt>
                                        </p:tgtEl>
                                        <p:attrNameLst>
                                          <p:attrName>style.visibility</p:attrName>
                                        </p:attrNameLst>
                                      </p:cBhvr>
                                      <p:to>
                                        <p:strVal val="visible"/>
                                      </p:to>
                                    </p:set>
                                    <p:animEffect transition="in" filter="dissolve">
                                      <p:cBhvr>
                                        <p:cTn id="42" dur="500"/>
                                        <p:tgtEl>
                                          <p:spTgt spid="1688579">
                                            <p:txEl>
                                              <p:pRg st="10" end="10"/>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688579">
                                            <p:txEl>
                                              <p:pRg st="11" end="11"/>
                                            </p:txEl>
                                          </p:spTgt>
                                        </p:tgtEl>
                                        <p:attrNameLst>
                                          <p:attrName>style.visibility</p:attrName>
                                        </p:attrNameLst>
                                      </p:cBhvr>
                                      <p:to>
                                        <p:strVal val="visible"/>
                                      </p:to>
                                    </p:set>
                                    <p:animEffect transition="in" filter="dissolve">
                                      <p:cBhvr>
                                        <p:cTn id="45" dur="500"/>
                                        <p:tgtEl>
                                          <p:spTgt spid="1688579">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688579">
                                            <p:txEl>
                                              <p:pRg st="12" end="12"/>
                                            </p:txEl>
                                          </p:spTgt>
                                        </p:tgtEl>
                                        <p:attrNameLst>
                                          <p:attrName>style.visibility</p:attrName>
                                        </p:attrNameLst>
                                      </p:cBhvr>
                                      <p:to>
                                        <p:strVal val="visible"/>
                                      </p:to>
                                    </p:set>
                                    <p:animEffect transition="in" filter="dissolve">
                                      <p:cBhvr>
                                        <p:cTn id="50" dur="500"/>
                                        <p:tgtEl>
                                          <p:spTgt spid="1688579">
                                            <p:txEl>
                                              <p:pRg st="12" end="12"/>
                                            </p:txEl>
                                          </p:spTgt>
                                        </p:tgtEl>
                                      </p:cBhvr>
                                    </p:animEffect>
                                  </p:childTnLst>
                                </p:cTn>
                              </p:par>
                              <p:par>
                                <p:cTn id="51" presetID="9" presetClass="entr" presetSubtype="0" fill="hold" nodeType="withEffect">
                                  <p:stCondLst>
                                    <p:cond delay="500"/>
                                  </p:stCondLst>
                                  <p:childTnLst>
                                    <p:set>
                                      <p:cBhvr>
                                        <p:cTn id="52" dur="1" fill="hold">
                                          <p:stCondLst>
                                            <p:cond delay="0"/>
                                          </p:stCondLst>
                                        </p:cTn>
                                        <p:tgtEl>
                                          <p:spTgt spid="1688579">
                                            <p:txEl>
                                              <p:pRg st="13" end="13"/>
                                            </p:txEl>
                                          </p:spTgt>
                                        </p:tgtEl>
                                        <p:attrNameLst>
                                          <p:attrName>style.visibility</p:attrName>
                                        </p:attrNameLst>
                                      </p:cBhvr>
                                      <p:to>
                                        <p:strVal val="visible"/>
                                      </p:to>
                                    </p:set>
                                    <p:animEffect transition="in" filter="dissolve">
                                      <p:cBhvr>
                                        <p:cTn id="53" dur="500"/>
                                        <p:tgtEl>
                                          <p:spTgt spid="1688579">
                                            <p:txEl>
                                              <p:pRg st="13" end="13"/>
                                            </p:txEl>
                                          </p:spTgt>
                                        </p:tgtEl>
                                      </p:cBhvr>
                                    </p:animEffect>
                                  </p:childTnLst>
                                </p:cTn>
                              </p:par>
                              <p:par>
                                <p:cTn id="54" presetID="9" presetClass="entr" presetSubtype="0" fill="hold" nodeType="withEffect">
                                  <p:stCondLst>
                                    <p:cond delay="500"/>
                                  </p:stCondLst>
                                  <p:childTnLst>
                                    <p:set>
                                      <p:cBhvr>
                                        <p:cTn id="55" dur="1" fill="hold">
                                          <p:stCondLst>
                                            <p:cond delay="0"/>
                                          </p:stCondLst>
                                        </p:cTn>
                                        <p:tgtEl>
                                          <p:spTgt spid="1688579">
                                            <p:txEl>
                                              <p:pRg st="14" end="14"/>
                                            </p:txEl>
                                          </p:spTgt>
                                        </p:tgtEl>
                                        <p:attrNameLst>
                                          <p:attrName>style.visibility</p:attrName>
                                        </p:attrNameLst>
                                      </p:cBhvr>
                                      <p:to>
                                        <p:strVal val="visible"/>
                                      </p:to>
                                    </p:set>
                                    <p:animEffect transition="in" filter="dissolve">
                                      <p:cBhvr>
                                        <p:cTn id="56" dur="500"/>
                                        <p:tgtEl>
                                          <p:spTgt spid="168857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TotalTime>
  <Words>1491</Words>
  <Application>Microsoft Office PowerPoint</Application>
  <PresentationFormat>On-screen Show (4:3)</PresentationFormat>
  <Paragraphs>252</Paragraphs>
  <Slides>16</Slides>
  <Notes>5</Notes>
  <HiddenSlides>0</HiddenSlides>
  <MMClips>0</MMClips>
  <ScaleCrop>false</ScaleCrop>
  <HeadingPairs>
    <vt:vector size="6" baseType="variant">
      <vt:variant>
        <vt:lpstr>Fonts Used</vt:lpstr>
      </vt:variant>
      <vt:variant>
        <vt:i4>7</vt:i4>
      </vt:variant>
      <vt:variant>
        <vt:lpstr>Design Template</vt:lpstr>
      </vt:variant>
      <vt:variant>
        <vt:i4>2</vt:i4>
      </vt:variant>
      <vt:variant>
        <vt:lpstr>Slide Titles</vt:lpstr>
      </vt:variant>
      <vt:variant>
        <vt:i4>16</vt:i4>
      </vt:variant>
    </vt:vector>
  </HeadingPairs>
  <TitlesOfParts>
    <vt:vector size="25" baseType="lpstr">
      <vt:lpstr>Arial</vt:lpstr>
      <vt:lpstr>Calibri</vt:lpstr>
      <vt:lpstr>ＭＳ Ｐゴシック</vt:lpstr>
      <vt:lpstr>Times</vt:lpstr>
      <vt:lpstr>Wingdings</vt:lpstr>
      <vt:lpstr>Webdings</vt:lpstr>
      <vt:lpstr>Times New Roman</vt:lpstr>
      <vt:lpstr>Office Theme</vt:lpstr>
      <vt:lpstr>Office Theme</vt:lpstr>
      <vt:lpstr>The Value Behind Hosted Communications Applications</vt:lpstr>
      <vt:lpstr>Slide 2</vt:lpstr>
      <vt:lpstr>Its not just about IP Telephony…</vt:lpstr>
      <vt:lpstr>Enterprise Drivers To UC&amp;C</vt:lpstr>
      <vt:lpstr>Accepted Cloud Tenets</vt:lpstr>
      <vt:lpstr>The Drivers for a Network Based Hosted Solution. </vt:lpstr>
      <vt:lpstr>Slide 7</vt:lpstr>
      <vt:lpstr>Slide 8</vt:lpstr>
      <vt:lpstr>Slide 9</vt:lpstr>
      <vt:lpstr>Slide 10</vt:lpstr>
      <vt:lpstr>Slide 11</vt:lpstr>
      <vt:lpstr>Converged VoIP Drives Cost Savings  Burstable Enterprise Shared Trunks - BEST</vt:lpstr>
      <vt:lpstr>Slide 13</vt:lpstr>
      <vt:lpstr>Bringing It All Together</vt:lpstr>
      <vt:lpstr>Slide 15</vt:lpstr>
      <vt:lpstr>Verizon Business Extensive Experience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aurkawich</dc:creator>
  <cp:lastModifiedBy>mricca</cp:lastModifiedBy>
  <cp:revision>12</cp:revision>
  <dcterms:created xsi:type="dcterms:W3CDTF">2009-11-12T16:49:39Z</dcterms:created>
  <dcterms:modified xsi:type="dcterms:W3CDTF">2010-01-19T20:02:13Z</dcterms:modified>
</cp:coreProperties>
</file>