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1" r:id="rId3"/>
    <p:sldId id="258" r:id="rId4"/>
    <p:sldId id="259" r:id="rId5"/>
    <p:sldId id="264" r:id="rId6"/>
    <p:sldId id="265" r:id="rId7"/>
    <p:sldId id="263" r:id="rId8"/>
    <p:sldId id="266" r:id="rId9"/>
    <p:sldId id="267" r:id="rId10"/>
    <p:sldId id="268" r:id="rId11"/>
    <p:sldId id="269" r:id="rId12"/>
    <p:sldId id="270" r:id="rId13"/>
    <p:sldId id="272" r:id="rId14"/>
    <p:sldId id="273" r:id="rId15"/>
    <p:sldId id="282" r:id="rId16"/>
    <p:sldId id="274" r:id="rId17"/>
    <p:sldId id="276" r:id="rId18"/>
    <p:sldId id="278" r:id="rId19"/>
    <p:sldId id="279" r:id="rId20"/>
    <p:sldId id="281" r:id="rId21"/>
    <p:sldId id="275" r:id="rId22"/>
  </p:sldIdLst>
  <p:sldSz cx="9144000" cy="6858000" type="screen4x3"/>
  <p:notesSz cx="7007225" cy="9288463"/>
  <p:custDataLst>
    <p:tags r:id="rId2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CFE"/>
    <a:srgbClr val="C0C0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840" autoAdjust="0"/>
  </p:normalViewPr>
  <p:slideViewPr>
    <p:cSldViewPr snapToGrid="0">
      <p:cViewPr>
        <p:scale>
          <a:sx n="100" d="100"/>
          <a:sy n="100" d="100"/>
        </p:scale>
        <p:origin x="-210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6"/>
    </p:cViewPr>
  </p:sorter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464" cy="464423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9139" y="0"/>
            <a:ext cx="3036464" cy="464423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682A7952-0C69-4957-BAE3-64B9E9C48C40}" type="datetimeFigureOut">
              <a:rPr lang="en-US" smtClean="0"/>
              <a:pPr/>
              <a:t>10/14/2009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2428"/>
            <a:ext cx="3036464" cy="464423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9139" y="8822428"/>
            <a:ext cx="3036464" cy="464423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7A6FE68A-07CF-406F-816B-A2E6012CDF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464" cy="464423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9139" y="0"/>
            <a:ext cx="3036464" cy="464423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410D1E94-4A53-4962-9F2D-34B39201754B}" type="datetimeFigureOut">
              <a:rPr lang="en-US" smtClean="0"/>
              <a:pPr/>
              <a:t>10/14/2009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5025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723" y="4412020"/>
            <a:ext cx="5605780" cy="4179808"/>
          </a:xfrm>
          <a:prstGeom prst="rect">
            <a:avLst/>
          </a:prstGeom>
        </p:spPr>
        <p:txBody>
          <a:bodyPr vert="horz" lIns="93113" tIns="46557" rIns="93113" bIns="4655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2428"/>
            <a:ext cx="3036464" cy="464423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9139" y="8822428"/>
            <a:ext cx="3036464" cy="464423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0510AF17-BF37-4CC9-9B4F-F64A92BA85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LATA 120 covers the state</a:t>
            </a:r>
            <a:r>
              <a:rPr lang="en-US" baseline="0" dirty="0" smtClean="0"/>
              <a:t> of Maine.  NPA Area code 207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Location Portability is defined in the FCC</a:t>
            </a:r>
            <a:r>
              <a:rPr lang="en-US" baseline="0" dirty="0" smtClean="0"/>
              <a:t> document:</a:t>
            </a:r>
            <a:r>
              <a:rPr lang="en-US" dirty="0" smtClean="0"/>
              <a:t> Number Portability </a:t>
            </a:r>
            <a:r>
              <a:rPr lang="en-US" i="1" dirty="0" smtClean="0"/>
              <a:t>First Order and Report and Further Notice on Proposed Rulemaking</a:t>
            </a:r>
            <a:r>
              <a:rPr lang="en-US" dirty="0" smtClean="0"/>
              <a:t>, paragraph 174.</a:t>
            </a:r>
          </a:p>
          <a:p>
            <a:pPr defTabSz="931134">
              <a:defRPr/>
            </a:pPr>
            <a:endParaRPr lang="en-US" dirty="0" smtClean="0"/>
          </a:p>
          <a:p>
            <a:pPr defTabSz="931134">
              <a:defRPr/>
            </a:pPr>
            <a:r>
              <a:rPr lang="en-US" dirty="0" smtClean="0"/>
              <a:t>Service Provider Portability is defined in the FCC document: Number Portability </a:t>
            </a:r>
            <a:r>
              <a:rPr lang="en-US" i="1" dirty="0" smtClean="0"/>
              <a:t>First Order and Report and Further Notice on Proposed Rulemaking</a:t>
            </a:r>
            <a:r>
              <a:rPr lang="en-US" dirty="0" smtClean="0"/>
              <a:t>, CC Docket 95-116, July 2, 1996, paragraph 172.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CLLI = Common Language Location Identifier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F17-BF37-4CC9-9B4F-F64A92BA852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A3440C-D97A-4BFC-80AD-3814B3C824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8D131D-3BEA-45FE-801B-23B1E22D10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BCA346-7C90-4653-ADE2-A9DB2B8753F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7222DC-F8F3-4359-848F-4C00FF4A9A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1D11B-5E87-4315-914E-5F46614A99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831D94-7F4C-45D4-83DD-B7CBA70591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EC3BE7-035F-42AA-883E-234E3DC2CE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874D5-2E59-4E5D-A5A3-0C5D51D98D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4E35C3-A3E5-4993-A9C9-B1C9F48036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3D2409-9B45-4D57-B3B4-C9A173FEFF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7117D-BBE9-4CDC-BC08-5B7D9A3C28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518695B-6045-449C-B071-82EE7F8DC1C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Helvetica Black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Helvetica Black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Helvetica Black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Helvetica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Helvetica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Helvetica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Helvetica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Helvetica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4.png"/><Relationship Id="rId4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4.png"/><Relationship Id="rId4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4.png"/><Relationship Id="rId4" Type="http://schemas.openxmlformats.org/officeDocument/2006/relationships/oleObject" Target="../embeddings/oleObject1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pac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686800" cy="1470025"/>
          </a:xfrm>
        </p:spPr>
        <p:txBody>
          <a:bodyPr/>
          <a:lstStyle/>
          <a:p>
            <a:r>
              <a:rPr lang="en-US" dirty="0" smtClean="0"/>
              <a:t>Introduction to</a:t>
            </a:r>
            <a:br>
              <a:rPr lang="en-US" dirty="0" smtClean="0"/>
            </a:br>
            <a:r>
              <a:rPr lang="en-US" dirty="0" smtClean="0"/>
              <a:t>Local Number Portability: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dirty="0" smtClean="0"/>
              <a:t>What VoIP Providers Need to Know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/>
              <a:t>Wednesday</a:t>
            </a:r>
            <a:r>
              <a:rPr lang="en-US" sz="2800" dirty="0" smtClean="0"/>
              <a:t> October 14, 2009</a:t>
            </a:r>
          </a:p>
          <a:p>
            <a:r>
              <a:rPr lang="en-US" sz="2800" dirty="0" err="1" smtClean="0"/>
              <a:t>Astricon</a:t>
            </a:r>
            <a:r>
              <a:rPr lang="en-US" sz="2800" dirty="0" smtClean="0"/>
              <a:t> 2009 – Glendale, AZ</a:t>
            </a:r>
            <a:endParaRPr lang="en-US" sz="2800" dirty="0" smtClean="0"/>
          </a:p>
          <a:p>
            <a:r>
              <a:rPr lang="en-US" sz="2800" dirty="0" smtClean="0"/>
              <a:t>Jim.Dalton@TransNexus.com</a:t>
            </a:r>
            <a:endParaRPr lang="en-US" sz="2800" dirty="0"/>
          </a:p>
        </p:txBody>
      </p:sp>
      <p:pic>
        <p:nvPicPr>
          <p:cNvPr id="5" name="Picture 4" descr="TransNexus Logo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4"/>
          <a:srcRect b="35229"/>
          <a:stretch>
            <a:fillRect/>
          </a:stretch>
        </p:blipFill>
        <p:spPr bwMode="auto">
          <a:xfrm>
            <a:off x="4038658" y="2076450"/>
            <a:ext cx="1161092" cy="81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Arrow Connector 15"/>
          <p:cNvCxnSpPr>
            <a:endCxn id="6" idx="1"/>
          </p:cNvCxnSpPr>
          <p:nvPr/>
        </p:nvCxnSpPr>
        <p:spPr>
          <a:xfrm>
            <a:off x="1164431" y="2486025"/>
            <a:ext cx="647066" cy="1003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657" y="274638"/>
            <a:ext cx="8309429" cy="1143000"/>
          </a:xfrm>
        </p:spPr>
        <p:txBody>
          <a:bodyPr/>
          <a:lstStyle/>
          <a:p>
            <a:r>
              <a:rPr lang="en-US" dirty="0" smtClean="0"/>
              <a:t>Default Routing with a Ported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465138" indent="-465138">
              <a:buFont typeface="+mj-lt"/>
              <a:buAutoNum type="arabicPeriod"/>
            </a:pPr>
            <a:r>
              <a:rPr lang="en-US" sz="2400" dirty="0" smtClean="0"/>
              <a:t>Call for a ported number is routed                                   based on the LERG.</a:t>
            </a:r>
          </a:p>
          <a:p>
            <a:pPr marL="465138" indent="-465138">
              <a:buFont typeface="+mj-lt"/>
              <a:buAutoNum type="arabicPeriod"/>
            </a:pPr>
            <a:r>
              <a:rPr lang="en-US" sz="2400" dirty="0" smtClean="0"/>
              <a:t>No subscriber line for the ported number.                  LEC performs number portability dip to get the LRN</a:t>
            </a:r>
          </a:p>
          <a:p>
            <a:pPr marL="465138" indent="-465138">
              <a:buFont typeface="+mj-lt"/>
              <a:buAutoNum type="arabicPeriod"/>
            </a:pPr>
            <a:r>
              <a:rPr lang="en-US" sz="2400" dirty="0" smtClean="0"/>
              <a:t>The LEC re-routes the call to the LEC serving the Called Party.</a:t>
            </a:r>
          </a:p>
        </p:txBody>
      </p:sp>
      <p:graphicFrame>
        <p:nvGraphicFramePr>
          <p:cNvPr id="4" name="Object 9"/>
          <p:cNvGraphicFramePr>
            <a:graphicFrameLocks/>
          </p:cNvGraphicFramePr>
          <p:nvPr/>
        </p:nvGraphicFramePr>
        <p:xfrm>
          <a:off x="965202" y="2307798"/>
          <a:ext cx="411162" cy="381000"/>
        </p:xfrm>
        <a:graphic>
          <a:graphicData uri="http://schemas.openxmlformats.org/presentationml/2006/ole">
            <p:oleObj spid="_x0000_s39938" name="Clip" r:id="rId5" imgW="1008360" imgH="919440" progId="">
              <p:embed/>
            </p:oleObj>
          </a:graphicData>
        </a:graphic>
      </p:graphicFrame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789404" y="1785352"/>
            <a:ext cx="7328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Calling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811497" y="2099229"/>
            <a:ext cx="734304" cy="7755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LEC</a:t>
            </a:r>
          </a:p>
          <a:p>
            <a:pPr algn="ctr"/>
            <a:r>
              <a:rPr lang="en-US" sz="1600" dirty="0" smtClean="0"/>
              <a:t>Central</a:t>
            </a:r>
          </a:p>
          <a:p>
            <a:pPr algn="ctr"/>
            <a:r>
              <a:rPr lang="en-US" sz="1600" dirty="0" smtClean="0"/>
              <a:t>Office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165131" y="2221149"/>
            <a:ext cx="825675" cy="529376"/>
          </a:xfrm>
          <a:prstGeom prst="rect">
            <a:avLst/>
          </a:prstGeom>
          <a:noFill/>
          <a:ln w="12700">
            <a:noFill/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IXC</a:t>
            </a:r>
          </a:p>
          <a:p>
            <a:pPr algn="ctr"/>
            <a:r>
              <a:rPr lang="en-US" sz="1600" dirty="0" smtClean="0"/>
              <a:t>Network</a:t>
            </a:r>
            <a:endParaRPr lang="en-US" sz="1600" dirty="0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555716" y="1819583"/>
            <a:ext cx="127631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PTLDOR12DS0</a:t>
            </a:r>
            <a:endParaRPr lang="en-US" sz="1200" dirty="0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278327" y="1815734"/>
            <a:ext cx="136447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HSTNTXMOGD0</a:t>
            </a:r>
            <a:endParaRPr lang="en-US" sz="1200" dirty="0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7484561" y="3809623"/>
            <a:ext cx="11368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713-555-1212</a:t>
            </a:r>
            <a:endParaRPr lang="en-US" sz="1200" dirty="0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98904" y="2690227"/>
            <a:ext cx="1136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Dials</a:t>
            </a:r>
          </a:p>
          <a:p>
            <a:pPr algn="ctr"/>
            <a:r>
              <a:rPr lang="en-US" sz="1200" dirty="0" smtClean="0"/>
              <a:t>713-555-1212</a:t>
            </a:r>
            <a:endParaRPr lang="en-US" sz="1200" dirty="0"/>
          </a:p>
        </p:txBody>
      </p:sp>
      <p:cxnSp>
        <p:nvCxnSpPr>
          <p:cNvPr id="17" name="Straight Arrow Connector 16"/>
          <p:cNvCxnSpPr>
            <a:stCxn id="6" idx="3"/>
            <a:endCxn id="7" idx="1"/>
          </p:cNvCxnSpPr>
          <p:nvPr/>
        </p:nvCxnSpPr>
        <p:spPr>
          <a:xfrm flipV="1">
            <a:off x="2545801" y="2485837"/>
            <a:ext cx="1619330" cy="1191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3"/>
            <a:endCxn id="10" idx="1"/>
          </p:cNvCxnSpPr>
          <p:nvPr/>
        </p:nvCxnSpPr>
        <p:spPr>
          <a:xfrm flipV="1">
            <a:off x="4990806" y="2482039"/>
            <a:ext cx="1594342" cy="3798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/>
          <p:cNvGrpSpPr/>
          <p:nvPr/>
        </p:nvGrpSpPr>
        <p:grpSpPr>
          <a:xfrm>
            <a:off x="4971734" y="2113531"/>
            <a:ext cx="254794" cy="252412"/>
            <a:chOff x="6234452" y="2113531"/>
            <a:chExt cx="254794" cy="252412"/>
          </a:xfrm>
        </p:grpSpPr>
        <p:sp>
          <p:nvSpPr>
            <p:cNvPr id="20" name="Oval 19"/>
            <p:cNvSpPr/>
            <p:nvPr/>
          </p:nvSpPr>
          <p:spPr>
            <a:xfrm>
              <a:off x="6234452" y="2113531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317796" y="2144486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 smtClean="0"/>
                <a:t>1</a:t>
              </a:r>
              <a:endParaRPr lang="en-US" sz="1200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486320" y="2402530"/>
            <a:ext cx="254794" cy="252412"/>
            <a:chOff x="7486320" y="2402530"/>
            <a:chExt cx="254794" cy="252412"/>
          </a:xfrm>
        </p:grpSpPr>
        <p:sp>
          <p:nvSpPr>
            <p:cNvPr id="22" name="Oval 21"/>
            <p:cNvSpPr/>
            <p:nvPr/>
          </p:nvSpPr>
          <p:spPr>
            <a:xfrm>
              <a:off x="7486320" y="2402530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569664" y="2433485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 smtClean="0"/>
                <a:t>2</a:t>
              </a:r>
              <a:endParaRPr lang="en-US" sz="12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984977" y="2114469"/>
            <a:ext cx="802912" cy="7755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Access</a:t>
            </a:r>
          </a:p>
          <a:p>
            <a:pPr algn="ctr"/>
            <a:r>
              <a:rPr lang="en-US" sz="1600" dirty="0" smtClean="0"/>
              <a:t>Tandem</a:t>
            </a:r>
          </a:p>
          <a:p>
            <a:pPr algn="ctr"/>
            <a:r>
              <a:rPr lang="en-US" sz="1600" dirty="0" smtClean="0"/>
              <a:t>Switch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5363869" y="2099229"/>
            <a:ext cx="802912" cy="7755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Access</a:t>
            </a:r>
          </a:p>
          <a:p>
            <a:pPr algn="ctr"/>
            <a:r>
              <a:rPr lang="en-US" sz="1600" dirty="0" smtClean="0"/>
              <a:t>Tandem</a:t>
            </a:r>
          </a:p>
          <a:p>
            <a:pPr algn="ctr"/>
            <a:r>
              <a:rPr lang="en-US" sz="1600" dirty="0" smtClean="0"/>
              <a:t>Switch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6592408" y="3204564"/>
            <a:ext cx="734304" cy="7755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LEC</a:t>
            </a:r>
          </a:p>
          <a:p>
            <a:pPr algn="ctr"/>
            <a:r>
              <a:rPr lang="en-US" sz="1600" dirty="0" smtClean="0"/>
              <a:t>Central</a:t>
            </a:r>
          </a:p>
          <a:p>
            <a:pPr algn="ctr"/>
            <a:r>
              <a:rPr lang="en-US" sz="1600" dirty="0" smtClean="0"/>
              <a:t>Office</a:t>
            </a:r>
            <a:endParaRPr lang="en-US" sz="1600" dirty="0"/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285587" y="2926058"/>
            <a:ext cx="128592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HSTNTX</a:t>
            </a:r>
            <a:r>
              <a:rPr lang="en-US" sz="1200" b="1" dirty="0" smtClean="0"/>
              <a:t>12</a:t>
            </a:r>
            <a:r>
              <a:rPr lang="en-US" sz="1200" dirty="0" smtClean="0"/>
              <a:t>GD0</a:t>
            </a:r>
            <a:endParaRPr lang="en-US" sz="1200" dirty="0"/>
          </a:p>
        </p:txBody>
      </p:sp>
      <p:graphicFrame>
        <p:nvGraphicFramePr>
          <p:cNvPr id="33" name="Object 9"/>
          <p:cNvGraphicFramePr>
            <a:graphicFrameLocks/>
          </p:cNvGraphicFramePr>
          <p:nvPr/>
        </p:nvGraphicFramePr>
        <p:xfrm>
          <a:off x="7848594" y="3419940"/>
          <a:ext cx="411162" cy="381000"/>
        </p:xfrm>
        <a:graphic>
          <a:graphicData uri="http://schemas.openxmlformats.org/presentationml/2006/ole">
            <p:oleObj spid="_x0000_s39939" name="Clip" r:id="rId6" imgW="1008360" imgH="919440" progId="">
              <p:embed/>
            </p:oleObj>
          </a:graphicData>
        </a:graphic>
      </p:graphicFrame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7672796" y="2897494"/>
            <a:ext cx="6928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Called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cxnSp>
        <p:nvCxnSpPr>
          <p:cNvPr id="35" name="Straight Arrow Connector 34"/>
          <p:cNvCxnSpPr>
            <a:stCxn id="31" idx="3"/>
          </p:cNvCxnSpPr>
          <p:nvPr/>
        </p:nvCxnSpPr>
        <p:spPr>
          <a:xfrm>
            <a:off x="7326712" y="3592363"/>
            <a:ext cx="619636" cy="6367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n 38"/>
          <p:cNvSpPr/>
          <p:nvPr/>
        </p:nvSpPr>
        <p:spPr>
          <a:xfrm>
            <a:off x="7707086" y="2075542"/>
            <a:ext cx="551542" cy="348344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NPAC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Straight Connector 41"/>
          <p:cNvCxnSpPr>
            <a:stCxn id="10" idx="3"/>
            <a:endCxn id="39" idx="2"/>
          </p:cNvCxnSpPr>
          <p:nvPr/>
        </p:nvCxnSpPr>
        <p:spPr>
          <a:xfrm flipV="1">
            <a:off x="7319452" y="2249714"/>
            <a:ext cx="387634" cy="2323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5986352" y="2473325"/>
            <a:ext cx="1070880" cy="967570"/>
            <a:chOff x="5986352" y="2473325"/>
            <a:chExt cx="1070880" cy="967570"/>
          </a:xfrm>
        </p:grpSpPr>
        <p:grpSp>
          <p:nvGrpSpPr>
            <p:cNvPr id="41" name="Group 40"/>
            <p:cNvGrpSpPr/>
            <p:nvPr/>
          </p:nvGrpSpPr>
          <p:grpSpPr>
            <a:xfrm>
              <a:off x="5986352" y="3188483"/>
              <a:ext cx="254794" cy="252412"/>
              <a:chOff x="5986352" y="3188483"/>
              <a:chExt cx="254794" cy="252412"/>
            </a:xfrm>
          </p:grpSpPr>
          <p:sp>
            <p:nvSpPr>
              <p:cNvPr id="36" name="Oval 35"/>
              <p:cNvSpPr/>
              <p:nvPr/>
            </p:nvSpPr>
            <p:spPr>
              <a:xfrm>
                <a:off x="5986352" y="3188483"/>
                <a:ext cx="254794" cy="252412"/>
              </a:xfrm>
              <a:prstGeom prst="ellipse">
                <a:avLst/>
              </a:prstGeom>
              <a:solidFill>
                <a:srgbClr val="DEECFE"/>
              </a:solidFill>
              <a:ln w="3175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069696" y="3219438"/>
                <a:ext cx="84960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200" dirty="0"/>
                  <a:t>3</a:t>
                </a:r>
              </a:p>
            </p:txBody>
          </p:sp>
        </p:grpSp>
        <p:sp>
          <p:nvSpPr>
            <p:cNvPr id="48" name="Freeform 47"/>
            <p:cNvSpPr/>
            <p:nvPr/>
          </p:nvSpPr>
          <p:spPr>
            <a:xfrm>
              <a:off x="5999163" y="2473325"/>
              <a:ext cx="1058069" cy="817563"/>
            </a:xfrm>
            <a:custGeom>
              <a:avLst/>
              <a:gdLst>
                <a:gd name="connsiteX0" fmla="*/ 592137 w 1058069"/>
                <a:gd name="connsiteY0" fmla="*/ 7938 h 817563"/>
                <a:gd name="connsiteX1" fmla="*/ 911225 w 1058069"/>
                <a:gd name="connsiteY1" fmla="*/ 12700 h 817563"/>
                <a:gd name="connsiteX2" fmla="*/ 1020762 w 1058069"/>
                <a:gd name="connsiteY2" fmla="*/ 84138 h 817563"/>
                <a:gd name="connsiteX3" fmla="*/ 1054100 w 1058069"/>
                <a:gd name="connsiteY3" fmla="*/ 188913 h 817563"/>
                <a:gd name="connsiteX4" fmla="*/ 996950 w 1058069"/>
                <a:gd name="connsiteY4" fmla="*/ 284163 h 817563"/>
                <a:gd name="connsiteX5" fmla="*/ 849312 w 1058069"/>
                <a:gd name="connsiteY5" fmla="*/ 303213 h 817563"/>
                <a:gd name="connsiteX6" fmla="*/ 134937 w 1058069"/>
                <a:gd name="connsiteY6" fmla="*/ 303213 h 817563"/>
                <a:gd name="connsiteX7" fmla="*/ 39687 w 1058069"/>
                <a:gd name="connsiteY7" fmla="*/ 331788 h 817563"/>
                <a:gd name="connsiteX8" fmla="*/ 20637 w 1058069"/>
                <a:gd name="connsiteY8" fmla="*/ 379413 h 817563"/>
                <a:gd name="connsiteX9" fmla="*/ 25400 w 1058069"/>
                <a:gd name="connsiteY9" fmla="*/ 417513 h 817563"/>
                <a:gd name="connsiteX10" fmla="*/ 106362 w 1058069"/>
                <a:gd name="connsiteY10" fmla="*/ 512763 h 817563"/>
                <a:gd name="connsiteX11" fmla="*/ 449262 w 1058069"/>
                <a:gd name="connsiteY11" fmla="*/ 736600 h 817563"/>
                <a:gd name="connsiteX12" fmla="*/ 592137 w 1058069"/>
                <a:gd name="connsiteY12" fmla="*/ 817563 h 817563"/>
                <a:gd name="connsiteX13" fmla="*/ 592137 w 1058069"/>
                <a:gd name="connsiteY13" fmla="*/ 817563 h 817563"/>
                <a:gd name="connsiteX14" fmla="*/ 592137 w 1058069"/>
                <a:gd name="connsiteY14" fmla="*/ 817563 h 817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58069" h="817563">
                  <a:moveTo>
                    <a:pt x="592137" y="7938"/>
                  </a:moveTo>
                  <a:cubicBezTo>
                    <a:pt x="715962" y="3969"/>
                    <a:pt x="839788" y="0"/>
                    <a:pt x="911225" y="12700"/>
                  </a:cubicBezTo>
                  <a:cubicBezTo>
                    <a:pt x="982662" y="25400"/>
                    <a:pt x="996950" y="54769"/>
                    <a:pt x="1020762" y="84138"/>
                  </a:cubicBezTo>
                  <a:cubicBezTo>
                    <a:pt x="1044574" y="113507"/>
                    <a:pt x="1058069" y="155576"/>
                    <a:pt x="1054100" y="188913"/>
                  </a:cubicBezTo>
                  <a:cubicBezTo>
                    <a:pt x="1050131" y="222250"/>
                    <a:pt x="1031081" y="265113"/>
                    <a:pt x="996950" y="284163"/>
                  </a:cubicBezTo>
                  <a:cubicBezTo>
                    <a:pt x="962819" y="303213"/>
                    <a:pt x="992981" y="300038"/>
                    <a:pt x="849312" y="303213"/>
                  </a:cubicBezTo>
                  <a:cubicBezTo>
                    <a:pt x="705643" y="306388"/>
                    <a:pt x="269874" y="298451"/>
                    <a:pt x="134937" y="303213"/>
                  </a:cubicBezTo>
                  <a:cubicBezTo>
                    <a:pt x="0" y="307975"/>
                    <a:pt x="58737" y="319088"/>
                    <a:pt x="39687" y="331788"/>
                  </a:cubicBezTo>
                  <a:cubicBezTo>
                    <a:pt x="20637" y="344488"/>
                    <a:pt x="23018" y="365126"/>
                    <a:pt x="20637" y="379413"/>
                  </a:cubicBezTo>
                  <a:cubicBezTo>
                    <a:pt x="18256" y="393701"/>
                    <a:pt x="11112" y="395288"/>
                    <a:pt x="25400" y="417513"/>
                  </a:cubicBezTo>
                  <a:cubicBezTo>
                    <a:pt x="39688" y="439738"/>
                    <a:pt x="35718" y="459582"/>
                    <a:pt x="106362" y="512763"/>
                  </a:cubicBezTo>
                  <a:cubicBezTo>
                    <a:pt x="177006" y="565944"/>
                    <a:pt x="368300" y="685800"/>
                    <a:pt x="449262" y="736600"/>
                  </a:cubicBezTo>
                  <a:cubicBezTo>
                    <a:pt x="530224" y="787400"/>
                    <a:pt x="592137" y="817563"/>
                    <a:pt x="592137" y="817563"/>
                  </a:cubicBezTo>
                  <a:lnTo>
                    <a:pt x="592137" y="817563"/>
                  </a:lnTo>
                  <a:lnTo>
                    <a:pt x="592137" y="817563"/>
                  </a:lnTo>
                </a:path>
              </a:pathLst>
            </a:custGeom>
            <a:ln w="2540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585148" y="2094240"/>
            <a:ext cx="734304" cy="7755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LEC</a:t>
            </a:r>
          </a:p>
          <a:p>
            <a:pPr algn="ctr"/>
            <a:r>
              <a:rPr lang="en-US" sz="1600" dirty="0" smtClean="0"/>
              <a:t>Central</a:t>
            </a:r>
          </a:p>
          <a:p>
            <a:pPr algn="ctr"/>
            <a:r>
              <a:rPr lang="en-US" sz="1600" dirty="0" smtClean="0"/>
              <a:t>Office</a:t>
            </a:r>
            <a:endParaRPr lang="en-US" sz="1600" dirty="0"/>
          </a:p>
        </p:txBody>
      </p:sp>
      <p:pic>
        <p:nvPicPr>
          <p:cNvPr id="44" name="Picture 43" descr="TransNexus Logo.ep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8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Default Routing is Not an Option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96514" cy="4525963"/>
          </a:xfrm>
        </p:spPr>
        <p:txBody>
          <a:bodyPr/>
          <a:lstStyle/>
          <a:p>
            <a:r>
              <a:rPr lang="en-US" dirty="0" smtClean="0"/>
              <a:t>Default routing of ported numbers causes significant additional expense</a:t>
            </a:r>
          </a:p>
          <a:p>
            <a:pPr lvl="1"/>
            <a:r>
              <a:rPr lang="en-US" dirty="0" smtClean="0"/>
              <a:t>Two IXC-LEC trunks are used for nothing</a:t>
            </a:r>
          </a:p>
          <a:p>
            <a:pPr lvl="1"/>
            <a:r>
              <a:rPr lang="en-US" dirty="0" smtClean="0"/>
              <a:t>Unnecessary additional transport</a:t>
            </a:r>
          </a:p>
          <a:p>
            <a:r>
              <a:rPr lang="en-US" dirty="0" smtClean="0"/>
              <a:t>LEC will charge N-1 carrier to recover expense</a:t>
            </a:r>
          </a:p>
          <a:p>
            <a:r>
              <a:rPr lang="en-US" dirty="0" smtClean="0"/>
              <a:t>The FCC allows LECs to block default routed calls</a:t>
            </a:r>
            <a:endParaRPr lang="en-US" dirty="0"/>
          </a:p>
        </p:txBody>
      </p:sp>
      <p:pic>
        <p:nvPicPr>
          <p:cNvPr id="4" name="Picture 3" descr="TransNexus Logo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VoIP needs Number Portability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Most major VoIP terminators provide rates in terms of LATA and OCN – not NPA-NXX.</a:t>
            </a:r>
          </a:p>
          <a:p>
            <a:r>
              <a:rPr lang="en-US" sz="2400" dirty="0" smtClean="0"/>
              <a:t>Different OCNs have different rates for the same LATA.</a:t>
            </a:r>
          </a:p>
          <a:p>
            <a:r>
              <a:rPr lang="en-US" sz="2400" dirty="0" smtClean="0"/>
              <a:t>Rates based on OCN, require routing based on LRN, not LERG routing based on the dialed telephone number</a:t>
            </a:r>
            <a:endParaRPr lang="en-US" sz="2400" dirty="0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6018" y="3712910"/>
            <a:ext cx="7409923" cy="23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TransNexus Logo.ep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Arrow Connector 15"/>
          <p:cNvCxnSpPr>
            <a:endCxn id="6" idx="1"/>
          </p:cNvCxnSpPr>
          <p:nvPr/>
        </p:nvCxnSpPr>
        <p:spPr>
          <a:xfrm flipV="1">
            <a:off x="1203437" y="2376619"/>
            <a:ext cx="647066" cy="5998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VoIP Routing &amp; Number Portability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29228"/>
            <a:ext cx="8411030" cy="452596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Default routing, calls to 207-555 routed                           to OCN 0010.  Rate = $0.01562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SIP Provider makes number portability dip.  OCN 0007 is assigned to LRN for 207-555-1212.  Rate = $0.02682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SIP Provider routes call to OCN 0007 and correctly charges </a:t>
            </a:r>
            <a:r>
              <a:rPr lang="en-US" sz="2400" b="1" dirty="0" smtClean="0"/>
              <a:t>72% more </a:t>
            </a:r>
            <a:r>
              <a:rPr lang="en-US" sz="2400" dirty="0" smtClean="0"/>
              <a:t>than what the VoIP provider expects.</a:t>
            </a:r>
          </a:p>
        </p:txBody>
      </p:sp>
      <p:graphicFrame>
        <p:nvGraphicFramePr>
          <p:cNvPr id="4" name="Object 9"/>
          <p:cNvGraphicFramePr>
            <a:graphicFrameLocks/>
          </p:cNvGraphicFramePr>
          <p:nvPr/>
        </p:nvGraphicFramePr>
        <p:xfrm>
          <a:off x="965202" y="2191686"/>
          <a:ext cx="411162" cy="381000"/>
        </p:xfrm>
        <a:graphic>
          <a:graphicData uri="http://schemas.openxmlformats.org/presentationml/2006/ole">
            <p:oleObj spid="_x0000_s71682" name="Clip" r:id="rId4" imgW="1008360" imgH="919440" progId="">
              <p:embed/>
            </p:oleObj>
          </a:graphicData>
        </a:graphic>
      </p:graphicFrame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789404" y="1669240"/>
            <a:ext cx="7328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Calling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850503" y="2111931"/>
            <a:ext cx="838499" cy="52937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VoIP</a:t>
            </a:r>
          </a:p>
          <a:p>
            <a:pPr algn="ctr"/>
            <a:r>
              <a:rPr lang="en-US" sz="1600" dirty="0" smtClean="0"/>
              <a:t>Platform</a:t>
            </a:r>
            <a:endParaRPr lang="en-US" sz="1600" dirty="0"/>
          </a:p>
        </p:txBody>
      </p:sp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5"/>
          <a:srcRect b="35229"/>
          <a:stretch>
            <a:fillRect/>
          </a:stretch>
        </p:blipFill>
        <p:spPr bwMode="auto">
          <a:xfrm rot="11535572">
            <a:off x="5269249" y="1966316"/>
            <a:ext cx="1037987" cy="81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6875428" y="1760418"/>
            <a:ext cx="529119" cy="52937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OCN</a:t>
            </a:r>
          </a:p>
          <a:p>
            <a:pPr algn="ctr"/>
            <a:r>
              <a:rPr lang="en-US" sz="1600" dirty="0" smtClean="0"/>
              <a:t>0010</a:t>
            </a:r>
            <a:endParaRPr lang="en-US" sz="1600" dirty="0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7499075" y="3171007"/>
            <a:ext cx="11368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207-555-1212</a:t>
            </a:r>
            <a:endParaRPr lang="en-US" sz="1200" dirty="0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98904" y="2574115"/>
            <a:ext cx="11368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Dials</a:t>
            </a:r>
          </a:p>
          <a:p>
            <a:pPr algn="ctr"/>
            <a:r>
              <a:rPr lang="en-US" sz="1200" dirty="0" smtClean="0"/>
              <a:t>207-555-1212</a:t>
            </a:r>
            <a:endParaRPr lang="en-US" sz="1200" dirty="0"/>
          </a:p>
        </p:txBody>
      </p:sp>
      <p:cxnSp>
        <p:nvCxnSpPr>
          <p:cNvPr id="18" name="Straight Arrow Connector 17"/>
          <p:cNvCxnSpPr>
            <a:stCxn id="30" idx="3"/>
            <a:endCxn id="38" idx="1"/>
          </p:cNvCxnSpPr>
          <p:nvPr/>
        </p:nvCxnSpPr>
        <p:spPr>
          <a:xfrm>
            <a:off x="4981590" y="2363917"/>
            <a:ext cx="1901098" cy="595992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Object 9"/>
          <p:cNvGraphicFramePr>
            <a:graphicFrameLocks/>
          </p:cNvGraphicFramePr>
          <p:nvPr/>
        </p:nvGraphicFramePr>
        <p:xfrm>
          <a:off x="7848594" y="2781324"/>
          <a:ext cx="411162" cy="381000"/>
        </p:xfrm>
        <a:graphic>
          <a:graphicData uri="http://schemas.openxmlformats.org/presentationml/2006/ole">
            <p:oleObj spid="_x0000_s71683" name="Clip" r:id="rId6" imgW="1008360" imgH="919440" progId="">
              <p:embed/>
            </p:oleObj>
          </a:graphicData>
        </a:graphic>
      </p:graphicFrame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7672796" y="2258878"/>
            <a:ext cx="6928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Called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326712" y="2953747"/>
            <a:ext cx="619636" cy="6367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16200000" flipH="1">
            <a:off x="4307170" y="1874342"/>
            <a:ext cx="492364" cy="1204"/>
          </a:xfrm>
          <a:prstGeom prst="line">
            <a:avLst/>
          </a:prstGeom>
          <a:ln w="158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n 38"/>
          <p:cNvSpPr/>
          <p:nvPr/>
        </p:nvSpPr>
        <p:spPr>
          <a:xfrm>
            <a:off x="4286728" y="1553028"/>
            <a:ext cx="551542" cy="348344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NPAC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44693" y="2099229"/>
            <a:ext cx="836897" cy="5293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SIP</a:t>
            </a:r>
          </a:p>
          <a:p>
            <a:pPr algn="ctr"/>
            <a:r>
              <a:rPr lang="en-US" sz="1600" dirty="0" smtClean="0"/>
              <a:t>Provider</a:t>
            </a:r>
            <a:endParaRPr lang="en-US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6882688" y="2695221"/>
            <a:ext cx="529119" cy="5293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OCN</a:t>
            </a:r>
          </a:p>
          <a:p>
            <a:pPr algn="ctr"/>
            <a:r>
              <a:rPr lang="en-US" sz="1600" dirty="0" smtClean="0"/>
              <a:t>0007</a:t>
            </a:r>
            <a:endParaRPr lang="en-US" sz="1600" dirty="0"/>
          </a:p>
        </p:txBody>
      </p:sp>
      <p:sp>
        <p:nvSpPr>
          <p:cNvPr id="40" name="TextBox 39"/>
          <p:cNvSpPr txBox="1"/>
          <p:nvPr/>
        </p:nvSpPr>
        <p:spPr>
          <a:xfrm>
            <a:off x="6740094" y="2279646"/>
            <a:ext cx="8226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$0.01562</a:t>
            </a:r>
            <a:endParaRPr lang="en-US" sz="12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6740079" y="3232152"/>
            <a:ext cx="8226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$0.02682</a:t>
            </a:r>
            <a:endParaRPr lang="en-US" sz="1200" b="1" dirty="0"/>
          </a:p>
        </p:txBody>
      </p:sp>
      <p:grpSp>
        <p:nvGrpSpPr>
          <p:cNvPr id="50" name="Group 49"/>
          <p:cNvGrpSpPr/>
          <p:nvPr/>
        </p:nvGrpSpPr>
        <p:grpSpPr>
          <a:xfrm>
            <a:off x="2954222" y="1959059"/>
            <a:ext cx="1037987" cy="816769"/>
            <a:chOff x="7511707" y="1262374"/>
            <a:chExt cx="1037987" cy="816769"/>
          </a:xfrm>
        </p:grpSpPr>
        <p:pic>
          <p:nvPicPr>
            <p:cNvPr id="48" name="Picture 7"/>
            <p:cNvPicPr>
              <a:picLocks noChangeAspect="1" noChangeArrowheads="1"/>
            </p:cNvPicPr>
            <p:nvPr/>
          </p:nvPicPr>
          <p:blipFill>
            <a:blip r:embed="rId5"/>
            <a:srcRect b="35229"/>
            <a:stretch>
              <a:fillRect/>
            </a:stretch>
          </p:blipFill>
          <p:spPr bwMode="auto">
            <a:xfrm rot="11535572">
              <a:off x="7511707" y="1262374"/>
              <a:ext cx="1037987" cy="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9" name="TextBox 48"/>
            <p:cNvSpPr txBox="1"/>
            <p:nvPr/>
          </p:nvSpPr>
          <p:spPr>
            <a:xfrm>
              <a:off x="7583257" y="1401094"/>
              <a:ext cx="825675" cy="52937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lIns="36576" tIns="18288" rIns="36576" bIns="18288" rtlCol="0">
              <a:spAutoFit/>
            </a:bodyPr>
            <a:lstStyle/>
            <a:p>
              <a:pPr algn="ctr"/>
              <a:r>
                <a:rPr lang="en-US" sz="1600" dirty="0" smtClean="0"/>
                <a:t>IP</a:t>
              </a:r>
            </a:p>
            <a:p>
              <a:pPr algn="ctr"/>
              <a:r>
                <a:rPr lang="en-US" sz="1600" dirty="0" smtClean="0"/>
                <a:t>Network</a:t>
              </a:r>
              <a:endParaRPr lang="en-US" sz="1600" dirty="0"/>
            </a:p>
          </p:txBody>
        </p:sp>
      </p:grpSp>
      <p:cxnSp>
        <p:nvCxnSpPr>
          <p:cNvPr id="17" name="Straight Arrow Connector 16"/>
          <p:cNvCxnSpPr>
            <a:endCxn id="30" idx="1"/>
          </p:cNvCxnSpPr>
          <p:nvPr/>
        </p:nvCxnSpPr>
        <p:spPr>
          <a:xfrm flipV="1">
            <a:off x="2674488" y="2363917"/>
            <a:ext cx="1470205" cy="12702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30" idx="3"/>
            <a:endCxn id="10" idx="1"/>
          </p:cNvCxnSpPr>
          <p:nvPr/>
        </p:nvCxnSpPr>
        <p:spPr>
          <a:xfrm flipV="1">
            <a:off x="4981590" y="2025106"/>
            <a:ext cx="1893838" cy="338811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340799" y="2105036"/>
            <a:ext cx="825675" cy="529376"/>
          </a:xfrm>
          <a:prstGeom prst="rect">
            <a:avLst/>
          </a:prstGeom>
          <a:noFill/>
          <a:ln w="12700">
            <a:noFill/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IXC</a:t>
            </a:r>
          </a:p>
          <a:p>
            <a:pPr algn="ctr"/>
            <a:r>
              <a:rPr lang="en-US" sz="1600" dirty="0" smtClean="0"/>
              <a:t>Network</a:t>
            </a:r>
            <a:endParaRPr lang="en-US" sz="1600" dirty="0"/>
          </a:p>
        </p:txBody>
      </p:sp>
      <p:sp>
        <p:nvSpPr>
          <p:cNvPr id="67" name="Oval 66"/>
          <p:cNvSpPr/>
          <p:nvPr/>
        </p:nvSpPr>
        <p:spPr>
          <a:xfrm>
            <a:off x="3963053" y="1786985"/>
            <a:ext cx="254794" cy="252412"/>
          </a:xfrm>
          <a:prstGeom prst="ellipse">
            <a:avLst/>
          </a:prstGeom>
          <a:solidFill>
            <a:srgbClr val="DEECFE"/>
          </a:solidFill>
          <a:ln w="3175">
            <a:solidFill>
              <a:srgbClr val="C0C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4046397" y="1817940"/>
            <a:ext cx="8496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 smtClean="0"/>
              <a:t>2</a:t>
            </a:r>
            <a:endParaRPr lang="en-US" sz="1200" dirty="0"/>
          </a:p>
        </p:txBody>
      </p:sp>
      <p:sp>
        <p:nvSpPr>
          <p:cNvPr id="69" name="Oval 68"/>
          <p:cNvSpPr/>
          <p:nvPr/>
        </p:nvSpPr>
        <p:spPr>
          <a:xfrm>
            <a:off x="2112395" y="1765211"/>
            <a:ext cx="254794" cy="252412"/>
          </a:xfrm>
          <a:prstGeom prst="ellipse">
            <a:avLst/>
          </a:prstGeom>
          <a:solidFill>
            <a:srgbClr val="DEECFE"/>
          </a:solidFill>
          <a:ln w="3175">
            <a:solidFill>
              <a:srgbClr val="C0C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2195739" y="1796166"/>
            <a:ext cx="8496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 smtClean="0"/>
              <a:t>1</a:t>
            </a:r>
            <a:endParaRPr lang="en-US" sz="1200" dirty="0"/>
          </a:p>
        </p:txBody>
      </p:sp>
      <p:sp>
        <p:nvSpPr>
          <p:cNvPr id="71" name="TextBox 70"/>
          <p:cNvSpPr txBox="1"/>
          <p:nvPr/>
        </p:nvSpPr>
        <p:spPr>
          <a:xfrm>
            <a:off x="5615239" y="1691817"/>
            <a:ext cx="12394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LERG Routing</a:t>
            </a:r>
            <a:endParaRPr lang="en-US" sz="12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5607985" y="2932767"/>
            <a:ext cx="11272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LRN Routing</a:t>
            </a:r>
            <a:endParaRPr lang="en-US" sz="1200" b="1" dirty="0"/>
          </a:p>
        </p:txBody>
      </p:sp>
      <p:pic>
        <p:nvPicPr>
          <p:cNvPr id="36" name="Picture 35" descr="TransNexus Logo.ep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8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1" y="274638"/>
            <a:ext cx="8425544" cy="1143000"/>
          </a:xfrm>
        </p:spPr>
        <p:txBody>
          <a:bodyPr/>
          <a:lstStyle/>
          <a:p>
            <a:r>
              <a:rPr lang="en-US" dirty="0" smtClean="0"/>
              <a:t>Least Cost Routing &amp; Ported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Least Cost Routing for calls to ported numbers must be based on the LRN, not the dialed telephone number.</a:t>
            </a:r>
          </a:p>
          <a:p>
            <a:r>
              <a:rPr lang="en-US" dirty="0" smtClean="0"/>
              <a:t>Calls to Ported Numbers, routed based on the dialed number, will NEVER be routed to the Lowest Cost Route</a:t>
            </a:r>
          </a:p>
          <a:p>
            <a:r>
              <a:rPr lang="en-US" dirty="0" smtClean="0"/>
              <a:t>If 40% of calls are to ported numbers, then LERG LCR is wrong for 40% of all traffic.</a:t>
            </a:r>
            <a:endParaRPr lang="en-US" dirty="0"/>
          </a:p>
        </p:txBody>
      </p:sp>
      <p:pic>
        <p:nvPicPr>
          <p:cNvPr id="4" name="Picture 3" descr="TransNexus Logo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ransNexus Logo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Profit Increase Analysis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772274" y="1262755"/>
            <a:ext cx="4314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Percent of Calls with Ported Numbers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-1083119" y="3062524"/>
            <a:ext cx="36215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Difference between lowest cost</a:t>
            </a:r>
          </a:p>
          <a:p>
            <a:pPr algn="ctr"/>
            <a:r>
              <a:rPr lang="en-US" b="1" dirty="0" smtClean="0"/>
              <a:t>&amp; 2</a:t>
            </a:r>
            <a:r>
              <a:rPr lang="en-US" b="1" baseline="30000" dirty="0" smtClean="0"/>
              <a:t>nd</a:t>
            </a:r>
            <a:r>
              <a:rPr lang="en-US" b="1" dirty="0" smtClean="0"/>
              <a:t> lowest cost termination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148" y="4992925"/>
            <a:ext cx="729398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1) Average termination cost = $0.01 per </a:t>
            </a:r>
            <a:r>
              <a:rPr lang="en-US" sz="1400" u="sng" dirty="0" smtClean="0">
                <a:latin typeface="Arial" pitchFamily="34" charset="0"/>
                <a:cs typeface="Arial" pitchFamily="34" charset="0"/>
              </a:rPr>
              <a:t>call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 (two minute call at $0.005 per minute)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2) Cost per number portability dip - $.0003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3) ASR = 50%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4)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Profit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would be greater if the benefit of lower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rates,due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to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npdi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flag, were included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 5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) Profit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would be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greater if the terminating carrier charges a penalty for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mis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-routed calls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/>
              <a:t>                      </a:t>
            </a:r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03087" y="1621579"/>
          <a:ext cx="7199086" cy="3371334"/>
        </p:xfrm>
        <a:graphic>
          <a:graphicData uri="http://schemas.openxmlformats.org/drawingml/2006/table">
            <a:tbl>
              <a:tblPr/>
              <a:tblGrid>
                <a:gridCol w="595086"/>
                <a:gridCol w="1320800"/>
                <a:gridCol w="1320800"/>
                <a:gridCol w="1320800"/>
                <a:gridCol w="1320800"/>
                <a:gridCol w="1320800"/>
              </a:tblGrid>
              <a:tr h="433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218" marR="9218" marT="9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61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5%</a:t>
                      </a:r>
                    </a:p>
                  </a:txBody>
                  <a:tcPr marL="9218" marR="9218" marT="9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1.44%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2.44%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61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10%</a:t>
                      </a:r>
                    </a:p>
                  </a:txBody>
                  <a:tcPr marL="9218" marR="9218" marT="9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61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15%</a:t>
                      </a:r>
                    </a:p>
                  </a:txBody>
                  <a:tcPr marL="9218" marR="9218" marT="9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4.44%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7.44%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61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20%</a:t>
                      </a:r>
                    </a:p>
                  </a:txBody>
                  <a:tcPr marL="9218" marR="9218" marT="9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61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25%</a:t>
                      </a:r>
                    </a:p>
                  </a:txBody>
                  <a:tcPr marL="9218" marR="9218" marT="9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7.44%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12.44%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61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30%</a:t>
                      </a:r>
                    </a:p>
                  </a:txBody>
                  <a:tcPr marL="9218" marR="9218" marT="92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17.94%</a:t>
                      </a:r>
                    </a:p>
                  </a:txBody>
                  <a:tcPr marL="9218" marR="9218" marT="9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629" y="274638"/>
            <a:ext cx="8338457" cy="1143000"/>
          </a:xfrm>
        </p:spPr>
        <p:txBody>
          <a:bodyPr/>
          <a:lstStyle/>
          <a:p>
            <a:r>
              <a:rPr lang="en-US" dirty="0" smtClean="0"/>
              <a:t>One Dip is Enough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Call is “Dipped” the LRN and Dip Indicator are added to the SIP Header.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LRN = RN (Routing Number)</a:t>
            </a:r>
          </a:p>
          <a:p>
            <a:r>
              <a:rPr lang="en-US" dirty="0" smtClean="0"/>
              <a:t>VoIP providers can negotiate lower termination rates for SIP calls that have been </a:t>
            </a:r>
            <a:r>
              <a:rPr lang="en-US" dirty="0" smtClean="0"/>
              <a:t>“dipped</a:t>
            </a:r>
            <a:r>
              <a:rPr lang="en-US" dirty="0" smtClean="0"/>
              <a:t>” and have </a:t>
            </a:r>
            <a:r>
              <a:rPr lang="en-US" b="1" dirty="0" err="1" smtClean="0"/>
              <a:t>npdi</a:t>
            </a:r>
            <a:r>
              <a:rPr lang="en-US" dirty="0" smtClean="0"/>
              <a:t> and</a:t>
            </a:r>
            <a:r>
              <a:rPr lang="en-US" dirty="0" smtClean="0"/>
              <a:t> </a:t>
            </a:r>
            <a:r>
              <a:rPr lang="en-US" b="1" dirty="0" err="1" smtClean="0"/>
              <a:t>rn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188687" y="2807681"/>
            <a:ext cx="8882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INVITE sip:7065683640;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npdi;rn=7068104002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@24.13.25.3:5061</a:t>
            </a:r>
            <a:r>
              <a:rPr lang="en-US" sz="1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SIP/2.0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5" name="Picture 4" descr="TransNexus Logo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Dip?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54571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Three ways to check if a number has been ported and get the RN (Routing Number)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SIP Redirect Message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ENUM Query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Host the Number Portability database locally</a:t>
            </a:r>
          </a:p>
          <a:p>
            <a:endParaRPr lang="en-US" dirty="0"/>
          </a:p>
        </p:txBody>
      </p:sp>
      <p:pic>
        <p:nvPicPr>
          <p:cNvPr id="4" name="Picture 3" descr="TransNexus Logo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49"/>
          <p:cNvGrpSpPr/>
          <p:nvPr/>
        </p:nvGrpSpPr>
        <p:grpSpPr>
          <a:xfrm>
            <a:off x="2954222" y="1959059"/>
            <a:ext cx="1037987" cy="816769"/>
            <a:chOff x="7511707" y="1262374"/>
            <a:chExt cx="1037987" cy="816769"/>
          </a:xfrm>
        </p:grpSpPr>
        <p:pic>
          <p:nvPicPr>
            <p:cNvPr id="48" name="Picture 7"/>
            <p:cNvPicPr>
              <a:picLocks noChangeAspect="1" noChangeArrowheads="1"/>
            </p:cNvPicPr>
            <p:nvPr/>
          </p:nvPicPr>
          <p:blipFill>
            <a:blip r:embed="rId4"/>
            <a:srcRect b="35229"/>
            <a:stretch>
              <a:fillRect/>
            </a:stretch>
          </p:blipFill>
          <p:spPr bwMode="auto">
            <a:xfrm rot="11535572">
              <a:off x="7511707" y="1262374"/>
              <a:ext cx="1037987" cy="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9" name="TextBox 48"/>
            <p:cNvSpPr txBox="1"/>
            <p:nvPr/>
          </p:nvSpPr>
          <p:spPr>
            <a:xfrm>
              <a:off x="7583257" y="1401094"/>
              <a:ext cx="825675" cy="52937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lIns="36576" tIns="18288" rIns="36576" bIns="18288" rtlCol="0">
              <a:spAutoFit/>
            </a:bodyPr>
            <a:lstStyle/>
            <a:p>
              <a:pPr algn="ctr"/>
              <a:r>
                <a:rPr lang="en-US" sz="1600" dirty="0" smtClean="0"/>
                <a:t>IP</a:t>
              </a:r>
            </a:p>
            <a:p>
              <a:pPr algn="ctr"/>
              <a:r>
                <a:rPr lang="en-US" sz="1600" dirty="0" smtClean="0"/>
                <a:t>Network</a:t>
              </a:r>
              <a:endParaRPr lang="en-US" sz="1600" dirty="0"/>
            </a:p>
          </p:txBody>
        </p:sp>
      </p:grpSp>
      <p:sp>
        <p:nvSpPr>
          <p:cNvPr id="39" name="Can 38"/>
          <p:cNvSpPr/>
          <p:nvPr/>
        </p:nvSpPr>
        <p:spPr>
          <a:xfrm>
            <a:off x="3198178" y="1553028"/>
            <a:ext cx="551542" cy="348344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NPAC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Straight Arrow Connector 15"/>
          <p:cNvCxnSpPr>
            <a:endCxn id="6" idx="1"/>
          </p:cNvCxnSpPr>
          <p:nvPr/>
        </p:nvCxnSpPr>
        <p:spPr>
          <a:xfrm flipV="1">
            <a:off x="1203437" y="2376619"/>
            <a:ext cx="647066" cy="5998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Dips Using SIP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656" y="1629228"/>
            <a:ext cx="8686801" cy="3378201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VoIP Platform sends SIP INVITE to Number Portability database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Database returns a SIP Redirect Message with the RN (Routing Number) &amp; Number Portability Dip Indicator (</a:t>
            </a:r>
            <a:r>
              <a:rPr lang="en-US" sz="2400" dirty="0" err="1" smtClean="0"/>
              <a:t>npdi</a:t>
            </a:r>
            <a:r>
              <a:rPr lang="en-US" sz="2400" dirty="0" smtClean="0"/>
              <a:t>)</a:t>
            </a:r>
          </a:p>
        </p:txBody>
      </p:sp>
      <p:graphicFrame>
        <p:nvGraphicFramePr>
          <p:cNvPr id="4" name="Object 9"/>
          <p:cNvGraphicFramePr>
            <a:graphicFrameLocks/>
          </p:cNvGraphicFramePr>
          <p:nvPr/>
        </p:nvGraphicFramePr>
        <p:xfrm>
          <a:off x="965202" y="2191686"/>
          <a:ext cx="411162" cy="381000"/>
        </p:xfrm>
        <a:graphic>
          <a:graphicData uri="http://schemas.openxmlformats.org/presentationml/2006/ole">
            <p:oleObj spid="_x0000_s72706" name="Clip" r:id="rId5" imgW="1008360" imgH="919440" progId="">
              <p:embed/>
            </p:oleObj>
          </a:graphicData>
        </a:graphic>
      </p:graphicFrame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789404" y="1669240"/>
            <a:ext cx="7328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Calling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850503" y="2111931"/>
            <a:ext cx="838499" cy="52937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VoIP</a:t>
            </a:r>
          </a:p>
          <a:p>
            <a:pPr algn="ctr"/>
            <a:r>
              <a:rPr lang="en-US" sz="1600" dirty="0" smtClean="0"/>
              <a:t>Platform</a:t>
            </a:r>
            <a:endParaRPr lang="en-US" sz="1600" dirty="0"/>
          </a:p>
        </p:txBody>
      </p:sp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4"/>
          <a:srcRect b="35229"/>
          <a:stretch>
            <a:fillRect/>
          </a:stretch>
        </p:blipFill>
        <p:spPr bwMode="auto">
          <a:xfrm rot="11535572">
            <a:off x="5269249" y="1966316"/>
            <a:ext cx="1037987" cy="81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7499075" y="2575933"/>
            <a:ext cx="11368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207-555-1212</a:t>
            </a:r>
            <a:endParaRPr lang="en-US" sz="1200" dirty="0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98904" y="2574115"/>
            <a:ext cx="11368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Dials</a:t>
            </a:r>
          </a:p>
          <a:p>
            <a:pPr algn="ctr"/>
            <a:r>
              <a:rPr lang="en-US" sz="1200" dirty="0" smtClean="0"/>
              <a:t>207-555-1212</a:t>
            </a:r>
            <a:endParaRPr lang="en-US" sz="1200" dirty="0"/>
          </a:p>
        </p:txBody>
      </p:sp>
      <p:cxnSp>
        <p:nvCxnSpPr>
          <p:cNvPr id="18" name="Straight Arrow Connector 17"/>
          <p:cNvCxnSpPr>
            <a:stCxn id="30" idx="3"/>
            <a:endCxn id="38" idx="1"/>
          </p:cNvCxnSpPr>
          <p:nvPr/>
        </p:nvCxnSpPr>
        <p:spPr>
          <a:xfrm>
            <a:off x="4981590" y="2363917"/>
            <a:ext cx="1901098" cy="918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Object 9"/>
          <p:cNvGraphicFramePr>
            <a:graphicFrameLocks/>
          </p:cNvGraphicFramePr>
          <p:nvPr/>
        </p:nvGraphicFramePr>
        <p:xfrm>
          <a:off x="7848594" y="2186250"/>
          <a:ext cx="411162" cy="381000"/>
        </p:xfrm>
        <a:graphic>
          <a:graphicData uri="http://schemas.openxmlformats.org/presentationml/2006/ole">
            <p:oleObj spid="_x0000_s72707" name="Clip" r:id="rId6" imgW="1008360" imgH="919440" progId="">
              <p:embed/>
            </p:oleObj>
          </a:graphicData>
        </a:graphic>
      </p:graphicFrame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7672796" y="1663804"/>
            <a:ext cx="6928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Called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326712" y="2358673"/>
            <a:ext cx="619636" cy="6367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10800000" flipV="1">
            <a:off x="2685143" y="1872342"/>
            <a:ext cx="493488" cy="275772"/>
          </a:xfrm>
          <a:prstGeom prst="line">
            <a:avLst/>
          </a:prstGeom>
          <a:ln w="15875">
            <a:solidFill>
              <a:schemeClr val="tx1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44693" y="2099229"/>
            <a:ext cx="836897" cy="5293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SIP</a:t>
            </a:r>
          </a:p>
          <a:p>
            <a:pPr algn="ctr"/>
            <a:r>
              <a:rPr lang="en-US" sz="1600" dirty="0" smtClean="0"/>
              <a:t>Provider</a:t>
            </a:r>
            <a:endParaRPr lang="en-US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6882688" y="2100147"/>
            <a:ext cx="529119" cy="5293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OCN</a:t>
            </a:r>
          </a:p>
          <a:p>
            <a:pPr algn="ctr"/>
            <a:r>
              <a:rPr lang="en-US" sz="1600" dirty="0" smtClean="0"/>
              <a:t>0007</a:t>
            </a:r>
            <a:endParaRPr lang="en-US" sz="1600" dirty="0"/>
          </a:p>
        </p:txBody>
      </p:sp>
      <p:cxnSp>
        <p:nvCxnSpPr>
          <p:cNvPr id="17" name="Straight Arrow Connector 16"/>
          <p:cNvCxnSpPr>
            <a:endCxn id="30" idx="1"/>
          </p:cNvCxnSpPr>
          <p:nvPr/>
        </p:nvCxnSpPr>
        <p:spPr>
          <a:xfrm flipV="1">
            <a:off x="2674488" y="2363917"/>
            <a:ext cx="1470205" cy="12702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340799" y="2105036"/>
            <a:ext cx="825675" cy="529376"/>
          </a:xfrm>
          <a:prstGeom prst="rect">
            <a:avLst/>
          </a:prstGeom>
          <a:noFill/>
          <a:ln w="12700">
            <a:noFill/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IXC</a:t>
            </a:r>
          </a:p>
          <a:p>
            <a:pPr algn="ctr"/>
            <a:r>
              <a:rPr lang="en-US" sz="1600" dirty="0" smtClean="0"/>
              <a:t>Network</a:t>
            </a:r>
            <a:endParaRPr lang="en-US" sz="1600" dirty="0"/>
          </a:p>
        </p:txBody>
      </p:sp>
      <p:grpSp>
        <p:nvGrpSpPr>
          <p:cNvPr id="42" name="Group 41"/>
          <p:cNvGrpSpPr/>
          <p:nvPr/>
        </p:nvGrpSpPr>
        <p:grpSpPr>
          <a:xfrm>
            <a:off x="2852111" y="2106068"/>
            <a:ext cx="254794" cy="252412"/>
            <a:chOff x="2619887" y="1801274"/>
            <a:chExt cx="254794" cy="252412"/>
          </a:xfrm>
        </p:grpSpPr>
        <p:sp>
          <p:nvSpPr>
            <p:cNvPr id="67" name="Oval 66"/>
            <p:cNvSpPr/>
            <p:nvPr/>
          </p:nvSpPr>
          <p:spPr>
            <a:xfrm>
              <a:off x="2619887" y="1801274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703231" y="1832229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 smtClean="0"/>
                <a:t>2</a:t>
              </a:r>
              <a:endParaRPr lang="en-US" sz="1200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642850" y="1798140"/>
            <a:ext cx="254794" cy="252412"/>
            <a:chOff x="1670412" y="1798140"/>
            <a:chExt cx="254794" cy="252412"/>
          </a:xfrm>
        </p:grpSpPr>
        <p:sp>
          <p:nvSpPr>
            <p:cNvPr id="69" name="Oval 68"/>
            <p:cNvSpPr/>
            <p:nvPr/>
          </p:nvSpPr>
          <p:spPr>
            <a:xfrm>
              <a:off x="1670412" y="1798140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753756" y="1829095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 smtClean="0"/>
                <a:t>1</a:t>
              </a:r>
              <a:endParaRPr lang="en-US" sz="1200" dirty="0"/>
            </a:p>
          </p:txBody>
        </p:sp>
      </p:grp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1001487" y="5050969"/>
            <a:ext cx="77070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302 Moved Temporarily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Contact:sip:12075551212@neustar.biz;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RN=12165350000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npdi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31" name="Picture 30" descr="TransNexus Logo.ep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8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0" name="Straight Connector 39"/>
          <p:cNvCxnSpPr/>
          <p:nvPr/>
        </p:nvCxnSpPr>
        <p:spPr>
          <a:xfrm rot="10800000" flipV="1">
            <a:off x="2699657" y="1937658"/>
            <a:ext cx="573318" cy="312056"/>
          </a:xfrm>
          <a:prstGeom prst="line">
            <a:avLst/>
          </a:prstGeom>
          <a:ln w="15875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16200000" flipH="1">
            <a:off x="3434237" y="1945869"/>
            <a:ext cx="75065" cy="2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Arrow Connector 15"/>
          <p:cNvCxnSpPr>
            <a:endCxn id="6" idx="1"/>
          </p:cNvCxnSpPr>
          <p:nvPr/>
        </p:nvCxnSpPr>
        <p:spPr>
          <a:xfrm flipV="1">
            <a:off x="1203437" y="2376619"/>
            <a:ext cx="647066" cy="5998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Dips Using ENUM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656" y="1629228"/>
            <a:ext cx="8686801" cy="3378201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VoIP Platform sends ENUM Query to Number Portability database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Database returns an ENUM response with the RN  (Routing Number) &amp; Number Portability Dip Indicator (</a:t>
            </a:r>
            <a:r>
              <a:rPr lang="en-US" sz="2400" dirty="0" err="1" smtClean="0"/>
              <a:t>npdi</a:t>
            </a:r>
            <a:r>
              <a:rPr lang="en-US" sz="2400" dirty="0" smtClean="0"/>
              <a:t>)</a:t>
            </a:r>
          </a:p>
        </p:txBody>
      </p:sp>
      <p:graphicFrame>
        <p:nvGraphicFramePr>
          <p:cNvPr id="4" name="Object 9"/>
          <p:cNvGraphicFramePr>
            <a:graphicFrameLocks/>
          </p:cNvGraphicFramePr>
          <p:nvPr/>
        </p:nvGraphicFramePr>
        <p:xfrm>
          <a:off x="965202" y="2191686"/>
          <a:ext cx="411162" cy="381000"/>
        </p:xfrm>
        <a:graphic>
          <a:graphicData uri="http://schemas.openxmlformats.org/presentationml/2006/ole">
            <p:oleObj spid="_x0000_s90114" name="Clip" r:id="rId4" imgW="1008360" imgH="919440" progId="">
              <p:embed/>
            </p:oleObj>
          </a:graphicData>
        </a:graphic>
      </p:graphicFrame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789404" y="1669240"/>
            <a:ext cx="7328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Calling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850503" y="2111931"/>
            <a:ext cx="838499" cy="52937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VoIP</a:t>
            </a:r>
          </a:p>
          <a:p>
            <a:pPr algn="ctr"/>
            <a:r>
              <a:rPr lang="en-US" sz="1600" dirty="0" smtClean="0"/>
              <a:t>Platform</a:t>
            </a:r>
            <a:endParaRPr lang="en-US" sz="1600" dirty="0"/>
          </a:p>
        </p:txBody>
      </p:sp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5"/>
          <a:srcRect b="35229"/>
          <a:stretch>
            <a:fillRect/>
          </a:stretch>
        </p:blipFill>
        <p:spPr bwMode="auto">
          <a:xfrm rot="11535572">
            <a:off x="5269249" y="1966316"/>
            <a:ext cx="1037987" cy="81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7499075" y="2575933"/>
            <a:ext cx="11368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207-555-1212</a:t>
            </a:r>
            <a:endParaRPr lang="en-US" sz="1200" dirty="0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98904" y="2574115"/>
            <a:ext cx="11368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Dials</a:t>
            </a:r>
          </a:p>
          <a:p>
            <a:pPr algn="ctr"/>
            <a:r>
              <a:rPr lang="en-US" sz="1200" dirty="0" smtClean="0"/>
              <a:t>207-555-1212</a:t>
            </a:r>
            <a:endParaRPr lang="en-US" sz="1200" dirty="0"/>
          </a:p>
        </p:txBody>
      </p:sp>
      <p:cxnSp>
        <p:nvCxnSpPr>
          <p:cNvPr id="18" name="Straight Arrow Connector 17"/>
          <p:cNvCxnSpPr>
            <a:stCxn id="30" idx="3"/>
            <a:endCxn id="38" idx="1"/>
          </p:cNvCxnSpPr>
          <p:nvPr/>
        </p:nvCxnSpPr>
        <p:spPr>
          <a:xfrm>
            <a:off x="4981590" y="2363917"/>
            <a:ext cx="1901098" cy="918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Object 9"/>
          <p:cNvGraphicFramePr>
            <a:graphicFrameLocks/>
          </p:cNvGraphicFramePr>
          <p:nvPr/>
        </p:nvGraphicFramePr>
        <p:xfrm>
          <a:off x="7848594" y="2186250"/>
          <a:ext cx="411162" cy="381000"/>
        </p:xfrm>
        <a:graphic>
          <a:graphicData uri="http://schemas.openxmlformats.org/presentationml/2006/ole">
            <p:oleObj spid="_x0000_s90115" name="Clip" r:id="rId6" imgW="1008360" imgH="919440" progId="">
              <p:embed/>
            </p:oleObj>
          </a:graphicData>
        </a:graphic>
      </p:graphicFrame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7672796" y="1663804"/>
            <a:ext cx="6928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Called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326712" y="2358673"/>
            <a:ext cx="619636" cy="6367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44693" y="2099229"/>
            <a:ext cx="836897" cy="5293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SIP</a:t>
            </a:r>
          </a:p>
          <a:p>
            <a:pPr algn="ctr"/>
            <a:r>
              <a:rPr lang="en-US" sz="1600" dirty="0" smtClean="0"/>
              <a:t>Provider</a:t>
            </a:r>
            <a:endParaRPr lang="en-US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6882688" y="2100147"/>
            <a:ext cx="529119" cy="5293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OCN</a:t>
            </a:r>
          </a:p>
          <a:p>
            <a:pPr algn="ctr"/>
            <a:r>
              <a:rPr lang="en-US" sz="1600" dirty="0" smtClean="0"/>
              <a:t>0007</a:t>
            </a:r>
            <a:endParaRPr lang="en-US" sz="1600" dirty="0"/>
          </a:p>
        </p:txBody>
      </p:sp>
      <p:grpSp>
        <p:nvGrpSpPr>
          <p:cNvPr id="8" name="Group 49"/>
          <p:cNvGrpSpPr/>
          <p:nvPr/>
        </p:nvGrpSpPr>
        <p:grpSpPr>
          <a:xfrm>
            <a:off x="2954222" y="1959059"/>
            <a:ext cx="1037987" cy="816769"/>
            <a:chOff x="7511707" y="1262374"/>
            <a:chExt cx="1037987" cy="816769"/>
          </a:xfrm>
        </p:grpSpPr>
        <p:pic>
          <p:nvPicPr>
            <p:cNvPr id="48" name="Picture 7"/>
            <p:cNvPicPr>
              <a:picLocks noChangeAspect="1" noChangeArrowheads="1"/>
            </p:cNvPicPr>
            <p:nvPr/>
          </p:nvPicPr>
          <p:blipFill>
            <a:blip r:embed="rId5"/>
            <a:srcRect b="35229"/>
            <a:stretch>
              <a:fillRect/>
            </a:stretch>
          </p:blipFill>
          <p:spPr bwMode="auto">
            <a:xfrm rot="11535572">
              <a:off x="7511707" y="1262374"/>
              <a:ext cx="1037987" cy="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9" name="TextBox 48"/>
            <p:cNvSpPr txBox="1"/>
            <p:nvPr/>
          </p:nvSpPr>
          <p:spPr>
            <a:xfrm>
              <a:off x="7583257" y="1401094"/>
              <a:ext cx="825675" cy="52937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lIns="36576" tIns="18288" rIns="36576" bIns="18288" rtlCol="0">
              <a:spAutoFit/>
            </a:bodyPr>
            <a:lstStyle/>
            <a:p>
              <a:pPr algn="ctr"/>
              <a:r>
                <a:rPr lang="en-US" sz="1600" dirty="0" smtClean="0"/>
                <a:t>IP</a:t>
              </a:r>
            </a:p>
            <a:p>
              <a:pPr algn="ctr"/>
              <a:r>
                <a:rPr lang="en-US" sz="1600" dirty="0" smtClean="0"/>
                <a:t>Network</a:t>
              </a:r>
              <a:endParaRPr lang="en-US" sz="1600" dirty="0"/>
            </a:p>
          </p:txBody>
        </p:sp>
      </p:grpSp>
      <p:cxnSp>
        <p:nvCxnSpPr>
          <p:cNvPr id="17" name="Straight Arrow Connector 16"/>
          <p:cNvCxnSpPr>
            <a:endCxn id="30" idx="1"/>
          </p:cNvCxnSpPr>
          <p:nvPr/>
        </p:nvCxnSpPr>
        <p:spPr>
          <a:xfrm flipV="1">
            <a:off x="2674488" y="2363917"/>
            <a:ext cx="1470205" cy="12702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340799" y="2105036"/>
            <a:ext cx="825675" cy="529376"/>
          </a:xfrm>
          <a:prstGeom prst="rect">
            <a:avLst/>
          </a:prstGeom>
          <a:noFill/>
          <a:ln w="12700">
            <a:noFill/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IXC</a:t>
            </a:r>
          </a:p>
          <a:p>
            <a:pPr algn="ctr"/>
            <a:r>
              <a:rPr lang="en-US" sz="1600" dirty="0" smtClean="0"/>
              <a:t>Network</a:t>
            </a:r>
            <a:endParaRPr lang="en-US" sz="1600" dirty="0"/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769257" y="5050969"/>
            <a:ext cx="811348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s-ES_tradnl" dirty="0" smtClean="0">
                <a:latin typeface="Courier New" pitchFamily="49" charset="0"/>
                <a:cs typeface="Courier New" pitchFamily="49" charset="0"/>
              </a:rPr>
              <a:t>2.1.2.1.5.5.5.7.0.2.1.sipix.biz. 900 IN NAPTR   10 50 "u" "E2U+pstn:sip" "!^(.*)$!</a:t>
            </a:r>
            <a:r>
              <a:rPr lang="es-ES_tradnl" dirty="0" err="1" smtClean="0">
                <a:latin typeface="Courier New" pitchFamily="49" charset="0"/>
                <a:cs typeface="Courier New" pitchFamily="49" charset="0"/>
              </a:rPr>
              <a:t>sip</a:t>
            </a:r>
            <a:r>
              <a:rPr lang="es-ES_tradnl" dirty="0" smtClean="0">
                <a:latin typeface="Courier New" pitchFamily="49" charset="0"/>
                <a:cs typeface="Courier New" pitchFamily="49" charset="0"/>
              </a:rPr>
              <a:t>:+1\\1@iottest.com\;</a:t>
            </a:r>
            <a:r>
              <a:rPr lang="es-ES_tradnl" b="1" dirty="0" smtClean="0">
                <a:latin typeface="Courier New" pitchFamily="49" charset="0"/>
                <a:cs typeface="Courier New" pitchFamily="49" charset="0"/>
              </a:rPr>
              <a:t>RN=+12165350000</a:t>
            </a:r>
            <a:r>
              <a:rPr lang="es-ES_tradnl" dirty="0" smtClean="0">
                <a:latin typeface="Courier New" pitchFamily="49" charset="0"/>
                <a:cs typeface="Courier New" pitchFamily="49" charset="0"/>
              </a:rPr>
              <a:t>\;</a:t>
            </a:r>
            <a:r>
              <a:rPr lang="es-ES_tradnl" b="1" dirty="0" err="1" smtClean="0">
                <a:latin typeface="Courier New" pitchFamily="49" charset="0"/>
                <a:cs typeface="Courier New" pitchFamily="49" charset="0"/>
              </a:rPr>
              <a:t>npdi</a:t>
            </a:r>
            <a:r>
              <a:rPr lang="es-ES_tradnl" dirty="0" smtClean="0">
                <a:latin typeface="Courier New" pitchFamily="49" charset="0"/>
                <a:cs typeface="Courier New" pitchFamily="49" charset="0"/>
              </a:rPr>
              <a:t>\!"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31" name="Picture 30" descr="TransNexus Logo.ep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8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Can 35"/>
          <p:cNvSpPr/>
          <p:nvPr/>
        </p:nvSpPr>
        <p:spPr>
          <a:xfrm>
            <a:off x="3198178" y="1553028"/>
            <a:ext cx="551542" cy="348344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NPAC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 rot="10800000" flipV="1">
            <a:off x="2685143" y="1872342"/>
            <a:ext cx="493488" cy="275772"/>
          </a:xfrm>
          <a:prstGeom prst="line">
            <a:avLst/>
          </a:prstGeom>
          <a:ln w="15875">
            <a:solidFill>
              <a:schemeClr val="tx1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2852111" y="2106068"/>
            <a:ext cx="254794" cy="252412"/>
            <a:chOff x="2619887" y="1801274"/>
            <a:chExt cx="254794" cy="252412"/>
          </a:xfrm>
        </p:grpSpPr>
        <p:sp>
          <p:nvSpPr>
            <p:cNvPr id="42" name="Oval 41"/>
            <p:cNvSpPr/>
            <p:nvPr/>
          </p:nvSpPr>
          <p:spPr>
            <a:xfrm>
              <a:off x="2619887" y="1801274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703231" y="1832229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 smtClean="0"/>
                <a:t>2</a:t>
              </a:r>
              <a:endParaRPr lang="en-US" sz="1200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642850" y="1798140"/>
            <a:ext cx="254794" cy="252412"/>
            <a:chOff x="1670412" y="1798140"/>
            <a:chExt cx="254794" cy="252412"/>
          </a:xfrm>
        </p:grpSpPr>
        <p:sp>
          <p:nvSpPr>
            <p:cNvPr id="46" name="Oval 45"/>
            <p:cNvSpPr/>
            <p:nvPr/>
          </p:nvSpPr>
          <p:spPr>
            <a:xfrm>
              <a:off x="1670412" y="1798140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753756" y="1829095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 smtClean="0"/>
                <a:t>1</a:t>
              </a:r>
              <a:endParaRPr lang="en-US" sz="1200" dirty="0"/>
            </a:p>
          </p:txBody>
        </p:sp>
      </p:grpSp>
      <p:cxnSp>
        <p:nvCxnSpPr>
          <p:cNvPr id="50" name="Straight Connector 49"/>
          <p:cNvCxnSpPr/>
          <p:nvPr/>
        </p:nvCxnSpPr>
        <p:spPr>
          <a:xfrm rot="10800000" flipV="1">
            <a:off x="2699657" y="1937658"/>
            <a:ext cx="573318" cy="312056"/>
          </a:xfrm>
          <a:prstGeom prst="line">
            <a:avLst/>
          </a:prstGeom>
          <a:ln w="15875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16200000" flipH="1">
            <a:off x="3434237" y="1945869"/>
            <a:ext cx="75065" cy="2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ansNexus Logo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VoIP Service Providers Need Number Portability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Portability Saves Money!</a:t>
            </a:r>
          </a:p>
          <a:p>
            <a:r>
              <a:rPr lang="en-US" dirty="0" smtClean="0"/>
              <a:t>Number Portability Saves A Lot of Money!</a:t>
            </a:r>
          </a:p>
          <a:p>
            <a:pPr lvl="1"/>
            <a:r>
              <a:rPr lang="en-US" dirty="0" smtClean="0"/>
              <a:t>Optimizes Least Cost Routing</a:t>
            </a:r>
          </a:p>
          <a:p>
            <a:pPr lvl="1"/>
            <a:r>
              <a:rPr lang="en-US" dirty="0" smtClean="0"/>
              <a:t>Eliminates costly routing errors</a:t>
            </a:r>
          </a:p>
          <a:p>
            <a:pPr lvl="1"/>
            <a:r>
              <a:rPr lang="en-US" dirty="0" smtClean="0"/>
              <a:t>Minimizes billing disputes with providers</a:t>
            </a:r>
          </a:p>
          <a:p>
            <a:pPr lvl="1"/>
            <a:r>
              <a:rPr lang="en-US" dirty="0" smtClean="0"/>
              <a:t>Enables negotiation for lower termination fees</a:t>
            </a:r>
          </a:p>
          <a:p>
            <a:endParaRPr lang="en-US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4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Arrow Connector 15"/>
          <p:cNvCxnSpPr>
            <a:endCxn id="6" idx="1"/>
          </p:cNvCxnSpPr>
          <p:nvPr/>
        </p:nvCxnSpPr>
        <p:spPr>
          <a:xfrm flipV="1">
            <a:off x="1203437" y="2565301"/>
            <a:ext cx="647066" cy="5998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Locally Hosted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656" y="1817910"/>
            <a:ext cx="8686801" cy="3378201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VoIP Platform queries Routing </a:t>
            </a:r>
            <a:r>
              <a:rPr lang="en-US" sz="2400" dirty="0" smtClean="0"/>
              <a:t>Engine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Routing Engine hosts Number Portability database and performs routing based on Routing Number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Routing Engine automatically get periodic updates to the Number Portability database.</a:t>
            </a:r>
          </a:p>
        </p:txBody>
      </p:sp>
      <p:graphicFrame>
        <p:nvGraphicFramePr>
          <p:cNvPr id="4" name="Object 9"/>
          <p:cNvGraphicFramePr>
            <a:graphicFrameLocks/>
          </p:cNvGraphicFramePr>
          <p:nvPr/>
        </p:nvGraphicFramePr>
        <p:xfrm>
          <a:off x="965202" y="2380368"/>
          <a:ext cx="411162" cy="381000"/>
        </p:xfrm>
        <a:graphic>
          <a:graphicData uri="http://schemas.openxmlformats.org/presentationml/2006/ole">
            <p:oleObj spid="_x0000_s91138" name="Clip" r:id="rId4" imgW="1008360" imgH="919440" progId="">
              <p:embed/>
            </p:oleObj>
          </a:graphicData>
        </a:graphic>
      </p:graphicFrame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789404" y="1857922"/>
            <a:ext cx="7328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Calling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850503" y="2300613"/>
            <a:ext cx="838499" cy="52937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VoIP</a:t>
            </a:r>
          </a:p>
          <a:p>
            <a:pPr algn="ctr"/>
            <a:r>
              <a:rPr lang="en-US" sz="1600" dirty="0" smtClean="0"/>
              <a:t>Platform</a:t>
            </a:r>
            <a:endParaRPr lang="en-US" sz="1600" dirty="0"/>
          </a:p>
        </p:txBody>
      </p:sp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5"/>
          <a:srcRect b="35229"/>
          <a:stretch>
            <a:fillRect/>
          </a:stretch>
        </p:blipFill>
        <p:spPr bwMode="auto">
          <a:xfrm rot="11535572">
            <a:off x="5269249" y="2154998"/>
            <a:ext cx="1037987" cy="81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7499075" y="2764615"/>
            <a:ext cx="11368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207-555-1212</a:t>
            </a:r>
            <a:endParaRPr lang="en-US" sz="1200" dirty="0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98904" y="2762797"/>
            <a:ext cx="11368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Dials</a:t>
            </a:r>
          </a:p>
          <a:p>
            <a:pPr algn="ctr"/>
            <a:r>
              <a:rPr lang="en-US" sz="1200" dirty="0" smtClean="0"/>
              <a:t>207-555-1212</a:t>
            </a:r>
            <a:endParaRPr lang="en-US" sz="1200" dirty="0"/>
          </a:p>
        </p:txBody>
      </p:sp>
      <p:cxnSp>
        <p:nvCxnSpPr>
          <p:cNvPr id="18" name="Straight Arrow Connector 17"/>
          <p:cNvCxnSpPr>
            <a:stCxn id="30" idx="3"/>
            <a:endCxn id="38" idx="1"/>
          </p:cNvCxnSpPr>
          <p:nvPr/>
        </p:nvCxnSpPr>
        <p:spPr>
          <a:xfrm>
            <a:off x="4981590" y="2552599"/>
            <a:ext cx="1901098" cy="918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Object 9"/>
          <p:cNvGraphicFramePr>
            <a:graphicFrameLocks/>
          </p:cNvGraphicFramePr>
          <p:nvPr/>
        </p:nvGraphicFramePr>
        <p:xfrm>
          <a:off x="7848594" y="2374932"/>
          <a:ext cx="411162" cy="381000"/>
        </p:xfrm>
        <a:graphic>
          <a:graphicData uri="http://schemas.openxmlformats.org/presentationml/2006/ole">
            <p:oleObj spid="_x0000_s91139" name="Clip" r:id="rId6" imgW="1008360" imgH="919440" progId="">
              <p:embed/>
            </p:oleObj>
          </a:graphicData>
        </a:graphic>
      </p:graphicFrame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7672796" y="1852486"/>
            <a:ext cx="6928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Called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326712" y="2547355"/>
            <a:ext cx="619636" cy="6367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2039540" y="2192504"/>
            <a:ext cx="211932" cy="1588"/>
          </a:xfrm>
          <a:prstGeom prst="line">
            <a:avLst/>
          </a:prstGeom>
          <a:ln w="15875">
            <a:solidFill>
              <a:schemeClr val="tx1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n 38"/>
          <p:cNvSpPr/>
          <p:nvPr/>
        </p:nvSpPr>
        <p:spPr>
          <a:xfrm>
            <a:off x="1920945" y="1494971"/>
            <a:ext cx="793225" cy="595083"/>
          </a:xfrm>
          <a:prstGeom prst="can">
            <a:avLst>
              <a:gd name="adj" fmla="val 1611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Routing Engine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44693" y="2287911"/>
            <a:ext cx="836897" cy="5293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SIP</a:t>
            </a:r>
          </a:p>
          <a:p>
            <a:pPr algn="ctr"/>
            <a:r>
              <a:rPr lang="en-US" sz="1600" dirty="0" smtClean="0"/>
              <a:t>Provider</a:t>
            </a:r>
            <a:endParaRPr lang="en-US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6882688" y="2288829"/>
            <a:ext cx="529119" cy="5293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OCN</a:t>
            </a:r>
          </a:p>
          <a:p>
            <a:pPr algn="ctr"/>
            <a:r>
              <a:rPr lang="en-US" sz="1600" dirty="0" smtClean="0"/>
              <a:t>0007</a:t>
            </a:r>
            <a:endParaRPr lang="en-US" sz="1600" dirty="0"/>
          </a:p>
        </p:txBody>
      </p:sp>
      <p:grpSp>
        <p:nvGrpSpPr>
          <p:cNvPr id="8" name="Group 49"/>
          <p:cNvGrpSpPr/>
          <p:nvPr/>
        </p:nvGrpSpPr>
        <p:grpSpPr>
          <a:xfrm>
            <a:off x="2954222" y="2147741"/>
            <a:ext cx="1037987" cy="816769"/>
            <a:chOff x="7511707" y="1262374"/>
            <a:chExt cx="1037987" cy="816769"/>
          </a:xfrm>
        </p:grpSpPr>
        <p:pic>
          <p:nvPicPr>
            <p:cNvPr id="48" name="Picture 7"/>
            <p:cNvPicPr>
              <a:picLocks noChangeAspect="1" noChangeArrowheads="1"/>
            </p:cNvPicPr>
            <p:nvPr/>
          </p:nvPicPr>
          <p:blipFill>
            <a:blip r:embed="rId5"/>
            <a:srcRect b="35229"/>
            <a:stretch>
              <a:fillRect/>
            </a:stretch>
          </p:blipFill>
          <p:spPr bwMode="auto">
            <a:xfrm rot="11535572">
              <a:off x="7511707" y="1262374"/>
              <a:ext cx="1037987" cy="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9" name="TextBox 48"/>
            <p:cNvSpPr txBox="1"/>
            <p:nvPr/>
          </p:nvSpPr>
          <p:spPr>
            <a:xfrm>
              <a:off x="7583257" y="1401094"/>
              <a:ext cx="825675" cy="52937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lIns="36576" tIns="18288" rIns="36576" bIns="18288" rtlCol="0">
              <a:spAutoFit/>
            </a:bodyPr>
            <a:lstStyle/>
            <a:p>
              <a:pPr algn="ctr"/>
              <a:r>
                <a:rPr lang="en-US" sz="1600" dirty="0" smtClean="0"/>
                <a:t>IP</a:t>
              </a:r>
            </a:p>
            <a:p>
              <a:pPr algn="ctr"/>
              <a:r>
                <a:rPr lang="en-US" sz="1600" dirty="0" smtClean="0"/>
                <a:t>Network</a:t>
              </a:r>
              <a:endParaRPr lang="en-US" sz="1600" dirty="0"/>
            </a:p>
          </p:txBody>
        </p:sp>
      </p:grpSp>
      <p:cxnSp>
        <p:nvCxnSpPr>
          <p:cNvPr id="17" name="Straight Arrow Connector 16"/>
          <p:cNvCxnSpPr>
            <a:endCxn id="30" idx="1"/>
          </p:cNvCxnSpPr>
          <p:nvPr/>
        </p:nvCxnSpPr>
        <p:spPr>
          <a:xfrm flipV="1">
            <a:off x="2674488" y="2552599"/>
            <a:ext cx="1470205" cy="12702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340799" y="2293718"/>
            <a:ext cx="825675" cy="529376"/>
          </a:xfrm>
          <a:prstGeom prst="rect">
            <a:avLst/>
          </a:prstGeom>
          <a:noFill/>
          <a:ln w="12700">
            <a:noFill/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IXC</a:t>
            </a:r>
          </a:p>
          <a:p>
            <a:pPr algn="ctr"/>
            <a:r>
              <a:rPr lang="en-US" sz="1600" dirty="0" smtClean="0"/>
              <a:t>Network</a:t>
            </a:r>
            <a:endParaRPr lang="en-US" sz="1600" dirty="0"/>
          </a:p>
        </p:txBody>
      </p:sp>
      <p:sp>
        <p:nvSpPr>
          <p:cNvPr id="67" name="Oval 66"/>
          <p:cNvSpPr/>
          <p:nvPr/>
        </p:nvSpPr>
        <p:spPr>
          <a:xfrm>
            <a:off x="2619887" y="1989956"/>
            <a:ext cx="254794" cy="252412"/>
          </a:xfrm>
          <a:prstGeom prst="ellipse">
            <a:avLst/>
          </a:prstGeom>
          <a:solidFill>
            <a:srgbClr val="DEECFE"/>
          </a:solidFill>
          <a:ln w="3175">
            <a:solidFill>
              <a:srgbClr val="C0C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2703231" y="2020911"/>
            <a:ext cx="8496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 smtClean="0"/>
              <a:t>2</a:t>
            </a:r>
            <a:endParaRPr lang="en-US" sz="1200" dirty="0"/>
          </a:p>
        </p:txBody>
      </p:sp>
      <p:sp>
        <p:nvSpPr>
          <p:cNvPr id="69" name="Oval 68"/>
          <p:cNvSpPr/>
          <p:nvPr/>
        </p:nvSpPr>
        <p:spPr>
          <a:xfrm>
            <a:off x="1670412" y="1986822"/>
            <a:ext cx="254794" cy="252412"/>
          </a:xfrm>
          <a:prstGeom prst="ellipse">
            <a:avLst/>
          </a:prstGeom>
          <a:solidFill>
            <a:srgbClr val="DEECFE"/>
          </a:solidFill>
          <a:ln w="3175">
            <a:solidFill>
              <a:srgbClr val="C0C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1753756" y="2017777"/>
            <a:ext cx="8496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 smtClean="0"/>
              <a:t>1</a:t>
            </a:r>
            <a:endParaRPr lang="en-US" sz="1200" dirty="0"/>
          </a:p>
        </p:txBody>
      </p:sp>
      <p:cxnSp>
        <p:nvCxnSpPr>
          <p:cNvPr id="43" name="Straight Connector 42"/>
          <p:cNvCxnSpPr/>
          <p:nvPr/>
        </p:nvCxnSpPr>
        <p:spPr>
          <a:xfrm rot="16200000" flipH="1">
            <a:off x="2337578" y="2196885"/>
            <a:ext cx="200835" cy="3953"/>
          </a:xfrm>
          <a:prstGeom prst="line">
            <a:avLst/>
          </a:prstGeom>
          <a:ln w="15875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TransNexus Logo.ep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8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087" y="274638"/>
            <a:ext cx="8454571" cy="1143000"/>
          </a:xfrm>
        </p:spPr>
        <p:txBody>
          <a:bodyPr/>
          <a:lstStyle/>
          <a:p>
            <a:r>
              <a:rPr lang="en-US" dirty="0" smtClean="0"/>
              <a:t>Who Manages Number Portability?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NPAC – The Number Portability Administration Center</a:t>
            </a:r>
          </a:p>
          <a:p>
            <a:r>
              <a:rPr lang="en-US" dirty="0" smtClean="0"/>
              <a:t>NPAC is operated by NeuStar under contract from the FCC</a:t>
            </a:r>
          </a:p>
          <a:p>
            <a:r>
              <a:rPr lang="en-US" dirty="0" smtClean="0"/>
              <a:t>Go to </a:t>
            </a:r>
            <a:r>
              <a:rPr lang="en-US" dirty="0" smtClean="0">
                <a:hlinkClick r:id="rId3"/>
              </a:rPr>
              <a:t>www.npac.com</a:t>
            </a:r>
            <a:r>
              <a:rPr lang="en-US" dirty="0" smtClean="0"/>
              <a:t> to subscribe to Number Portability service. </a:t>
            </a:r>
          </a:p>
        </p:txBody>
      </p:sp>
      <p:pic>
        <p:nvPicPr>
          <p:cNvPr id="4" name="Picture 3" descr="TransNexus Logo.ep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 Act of 1996</a:t>
            </a: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0" hangingPunct="0"/>
            <a:r>
              <a:rPr lang="en-US" sz="2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Mandates Competition</a:t>
            </a:r>
          </a:p>
          <a:p>
            <a:pPr lvl="0" hangingPunct="0"/>
            <a:r>
              <a:rPr lang="en-US" sz="2800" i="1" dirty="0" smtClean="0"/>
              <a:t>FCC Action defines:</a:t>
            </a:r>
            <a:endParaRPr lang="en-US" sz="2800" i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 hangingPunct="0"/>
            <a:r>
              <a:rPr lang="en-US" sz="2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Location </a:t>
            </a:r>
            <a:r>
              <a:rPr lang="en-US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Portability </a:t>
            </a:r>
            <a:r>
              <a:rPr lang="en-US" sz="2400" i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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ability of users of telecommunications services to retain existing telecommunications numbers without impairment of quality, reliability, or convenience when moving from one physical location to another.” </a:t>
            </a:r>
          </a:p>
          <a:p>
            <a:pPr lvl="1"/>
            <a:r>
              <a:rPr lang="en-US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 Provider Portability </a:t>
            </a:r>
            <a:r>
              <a:rPr lang="en-US" sz="2400" i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</a:t>
            </a:r>
            <a:r>
              <a:rPr lang="en-US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ability of end users to retain the same telephone numbers as they change from one service provider to another.“ </a:t>
            </a:r>
            <a:endParaRPr lang="en-US" sz="2400" dirty="0"/>
          </a:p>
        </p:txBody>
      </p:sp>
      <p:pic>
        <p:nvPicPr>
          <p:cNvPr id="4" name="Picture 3" descr="TransNexus Logo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ansNexus Logo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the LERG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LERG – Local Exchange Routing Guide</a:t>
            </a:r>
          </a:p>
          <a:p>
            <a:r>
              <a:rPr lang="en-US" dirty="0" smtClean="0"/>
              <a:t>Directory of dial codes assigned to service providers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OCN = Operating Company Number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NPA = Area Code, NXX = Central Office Code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NPA-NXX-</a:t>
            </a:r>
            <a:r>
              <a:rPr lang="en-US" b="1" dirty="0" smtClean="0"/>
              <a:t>X</a:t>
            </a:r>
            <a:r>
              <a:rPr lang="en-US" dirty="0" smtClean="0"/>
              <a:t> = Thousands Block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LATA = Local Access and Transport Area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LRN = Location Routing Number (NPA-NXX)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SWITCH = 11 character code (CLLI)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4"/>
          <a:srcRect b="35229"/>
          <a:stretch>
            <a:fillRect/>
          </a:stretch>
        </p:blipFill>
        <p:spPr bwMode="auto">
          <a:xfrm>
            <a:off x="4038658" y="2076450"/>
            <a:ext cx="1161092" cy="81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Arrow Connector 15"/>
          <p:cNvCxnSpPr>
            <a:endCxn id="6" idx="1"/>
          </p:cNvCxnSpPr>
          <p:nvPr/>
        </p:nvCxnSpPr>
        <p:spPr>
          <a:xfrm>
            <a:off x="1164431" y="2486025"/>
            <a:ext cx="647066" cy="1003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LERG or Default Routing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Calling Party calls Houston, TX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Local Exchange Carrier (LEC) end office switch routes call to Inter-Exchange Carrier (IXC).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IXC uses LERG to find the SWITCH serving 713-555.  IXC routes the call to SWITCH HSTNTXMODG0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The LEC end office switch serving the Called Party routes the call to subscriber line number 1212</a:t>
            </a:r>
          </a:p>
        </p:txBody>
      </p:sp>
      <p:graphicFrame>
        <p:nvGraphicFramePr>
          <p:cNvPr id="4" name="Object 9"/>
          <p:cNvGraphicFramePr>
            <a:graphicFrameLocks/>
          </p:cNvGraphicFramePr>
          <p:nvPr/>
        </p:nvGraphicFramePr>
        <p:xfrm>
          <a:off x="965202" y="2307798"/>
          <a:ext cx="411162" cy="381000"/>
        </p:xfrm>
        <a:graphic>
          <a:graphicData uri="http://schemas.openxmlformats.org/presentationml/2006/ole">
            <p:oleObj spid="_x0000_s35842" name="Clip" r:id="rId5" imgW="1008360" imgH="919440" progId="">
              <p:embed/>
            </p:oleObj>
          </a:graphicData>
        </a:graphic>
      </p:graphicFrame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789404" y="1785352"/>
            <a:ext cx="7328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Calling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811497" y="2099229"/>
            <a:ext cx="734304" cy="7755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LEC</a:t>
            </a:r>
          </a:p>
          <a:p>
            <a:pPr algn="ctr"/>
            <a:r>
              <a:rPr lang="en-US" sz="1600" dirty="0" smtClean="0"/>
              <a:t>Central</a:t>
            </a:r>
          </a:p>
          <a:p>
            <a:pPr algn="ctr"/>
            <a:r>
              <a:rPr lang="en-US" sz="1600" dirty="0" smtClean="0"/>
              <a:t>Office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165131" y="2221149"/>
            <a:ext cx="825675" cy="529376"/>
          </a:xfrm>
          <a:prstGeom prst="rect">
            <a:avLst/>
          </a:prstGeom>
          <a:noFill/>
          <a:ln w="12700">
            <a:noFill/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IXC</a:t>
            </a:r>
          </a:p>
          <a:p>
            <a:pPr algn="ctr"/>
            <a:r>
              <a:rPr lang="en-US" sz="1600" dirty="0" smtClean="0"/>
              <a:t>Network</a:t>
            </a:r>
            <a:endParaRPr lang="en-US" sz="1600" dirty="0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555716" y="1819583"/>
            <a:ext cx="127631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PTLDOR12DS0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6585148" y="2094240"/>
            <a:ext cx="734304" cy="7755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LEC</a:t>
            </a:r>
          </a:p>
          <a:p>
            <a:pPr algn="ctr"/>
            <a:r>
              <a:rPr lang="en-US" sz="1600" dirty="0" smtClean="0"/>
              <a:t>Central</a:t>
            </a:r>
          </a:p>
          <a:p>
            <a:pPr algn="ctr"/>
            <a:r>
              <a:rPr lang="en-US" sz="1600" dirty="0" smtClean="0"/>
              <a:t>Office</a:t>
            </a:r>
            <a:endParaRPr lang="en-US" sz="1600" dirty="0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278327" y="1815734"/>
            <a:ext cx="136447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HSTNTXMOGD0</a:t>
            </a:r>
            <a:endParaRPr lang="en-US" sz="1200" dirty="0"/>
          </a:p>
        </p:txBody>
      </p:sp>
      <p:graphicFrame>
        <p:nvGraphicFramePr>
          <p:cNvPr id="12" name="Object 9"/>
          <p:cNvGraphicFramePr>
            <a:graphicFrameLocks/>
          </p:cNvGraphicFramePr>
          <p:nvPr/>
        </p:nvGraphicFramePr>
        <p:xfrm>
          <a:off x="7841334" y="2309616"/>
          <a:ext cx="411162" cy="381000"/>
        </p:xfrm>
        <a:graphic>
          <a:graphicData uri="http://schemas.openxmlformats.org/presentationml/2006/ole">
            <p:oleObj spid="_x0000_s35843" name="Clip" r:id="rId6" imgW="1008360" imgH="919440" progId="">
              <p:embed/>
            </p:oleObj>
          </a:graphicData>
        </a:graphic>
      </p:graphicFrame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7665536" y="1787170"/>
            <a:ext cx="6928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Called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7484561" y="2692045"/>
            <a:ext cx="11368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713-555-1212</a:t>
            </a:r>
            <a:endParaRPr lang="en-US" sz="1200" dirty="0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98904" y="2690227"/>
            <a:ext cx="1136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Dials</a:t>
            </a:r>
          </a:p>
          <a:p>
            <a:pPr algn="ctr"/>
            <a:r>
              <a:rPr lang="en-US" sz="1200" dirty="0" smtClean="0"/>
              <a:t>713-555-1212</a:t>
            </a:r>
            <a:endParaRPr lang="en-US" sz="1200" dirty="0"/>
          </a:p>
        </p:txBody>
      </p:sp>
      <p:cxnSp>
        <p:nvCxnSpPr>
          <p:cNvPr id="17" name="Straight Arrow Connector 16"/>
          <p:cNvCxnSpPr>
            <a:stCxn id="6" idx="3"/>
            <a:endCxn id="7" idx="1"/>
          </p:cNvCxnSpPr>
          <p:nvPr/>
        </p:nvCxnSpPr>
        <p:spPr>
          <a:xfrm flipV="1">
            <a:off x="2545801" y="2485837"/>
            <a:ext cx="1619330" cy="1191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3"/>
            <a:endCxn id="10" idx="1"/>
          </p:cNvCxnSpPr>
          <p:nvPr/>
        </p:nvCxnSpPr>
        <p:spPr>
          <a:xfrm flipV="1">
            <a:off x="4990806" y="2482039"/>
            <a:ext cx="1594342" cy="3798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0" idx="3"/>
          </p:cNvCxnSpPr>
          <p:nvPr/>
        </p:nvCxnSpPr>
        <p:spPr>
          <a:xfrm>
            <a:off x="7319452" y="2482039"/>
            <a:ext cx="619636" cy="6367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573881" y="2331245"/>
            <a:ext cx="254794" cy="252412"/>
            <a:chOff x="573881" y="2331245"/>
            <a:chExt cx="254794" cy="252412"/>
          </a:xfrm>
        </p:grpSpPr>
        <p:sp>
          <p:nvSpPr>
            <p:cNvPr id="20" name="Oval 19"/>
            <p:cNvSpPr/>
            <p:nvPr/>
          </p:nvSpPr>
          <p:spPr>
            <a:xfrm>
              <a:off x="573881" y="2331245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57225" y="2362200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 smtClean="0"/>
                <a:t>1</a:t>
              </a:r>
              <a:endParaRPr lang="en-US" sz="12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070677" y="2903726"/>
            <a:ext cx="254794" cy="252412"/>
            <a:chOff x="2070677" y="2903726"/>
            <a:chExt cx="254794" cy="252412"/>
          </a:xfrm>
        </p:grpSpPr>
        <p:sp>
          <p:nvSpPr>
            <p:cNvPr id="22" name="Oval 21"/>
            <p:cNvSpPr/>
            <p:nvPr/>
          </p:nvSpPr>
          <p:spPr>
            <a:xfrm>
              <a:off x="2070677" y="2903726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154021" y="2934681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2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441031" y="2947268"/>
            <a:ext cx="254794" cy="252412"/>
            <a:chOff x="4441031" y="2947268"/>
            <a:chExt cx="254794" cy="252412"/>
          </a:xfrm>
        </p:grpSpPr>
        <p:sp>
          <p:nvSpPr>
            <p:cNvPr id="24" name="Oval 23"/>
            <p:cNvSpPr/>
            <p:nvPr/>
          </p:nvSpPr>
          <p:spPr>
            <a:xfrm>
              <a:off x="4441031" y="2947268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524375" y="2978223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3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840413" y="2927237"/>
            <a:ext cx="254794" cy="252412"/>
            <a:chOff x="6840413" y="2927237"/>
            <a:chExt cx="254794" cy="252412"/>
          </a:xfrm>
        </p:grpSpPr>
        <p:sp>
          <p:nvSpPr>
            <p:cNvPr id="26" name="Oval 25"/>
            <p:cNvSpPr/>
            <p:nvPr/>
          </p:nvSpPr>
          <p:spPr>
            <a:xfrm>
              <a:off x="6840413" y="2927237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923757" y="2958192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4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984977" y="2114469"/>
            <a:ext cx="802912" cy="7755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Access</a:t>
            </a:r>
          </a:p>
          <a:p>
            <a:pPr algn="ctr"/>
            <a:r>
              <a:rPr lang="en-US" sz="1600" dirty="0" smtClean="0"/>
              <a:t>Tandem</a:t>
            </a:r>
          </a:p>
          <a:p>
            <a:pPr algn="ctr"/>
            <a:r>
              <a:rPr lang="en-US" sz="1600" dirty="0" smtClean="0"/>
              <a:t>Switch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5363869" y="2099229"/>
            <a:ext cx="802912" cy="7755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Access</a:t>
            </a:r>
          </a:p>
          <a:p>
            <a:pPr algn="ctr"/>
            <a:r>
              <a:rPr lang="en-US" sz="1600" dirty="0" smtClean="0"/>
              <a:t>Tandem</a:t>
            </a:r>
          </a:p>
          <a:p>
            <a:pPr algn="ctr"/>
            <a:r>
              <a:rPr lang="en-US" sz="1600" dirty="0" smtClean="0"/>
              <a:t>Switch</a:t>
            </a:r>
            <a:endParaRPr lang="en-US" sz="1600" dirty="0"/>
          </a:p>
        </p:txBody>
      </p:sp>
      <p:pic>
        <p:nvPicPr>
          <p:cNvPr id="35" name="Picture 34" descr="TransNexus Logo.ep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8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4"/>
          <a:srcRect b="35229"/>
          <a:stretch>
            <a:fillRect/>
          </a:stretch>
        </p:blipFill>
        <p:spPr bwMode="auto">
          <a:xfrm>
            <a:off x="4038658" y="2076450"/>
            <a:ext cx="1161092" cy="81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Arrow Connector 15"/>
          <p:cNvCxnSpPr>
            <a:endCxn id="6" idx="1"/>
          </p:cNvCxnSpPr>
          <p:nvPr/>
        </p:nvCxnSpPr>
        <p:spPr>
          <a:xfrm>
            <a:off x="1164431" y="2486025"/>
            <a:ext cx="647066" cy="1003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with Number Portability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465138" indent="-465138">
              <a:buFont typeface="+mj-lt"/>
              <a:buAutoNum type="arabicPeriod"/>
            </a:pPr>
            <a:r>
              <a:rPr lang="en-US" sz="2200" dirty="0" smtClean="0"/>
              <a:t>Called Party has a new service provider.</a:t>
            </a:r>
          </a:p>
          <a:p>
            <a:pPr marL="465138" indent="-465138">
              <a:buFont typeface="+mj-lt"/>
              <a:buAutoNum type="arabicPeriod"/>
            </a:pPr>
            <a:r>
              <a:rPr lang="en-US" sz="2200" dirty="0" smtClean="0"/>
              <a:t>IXC dips number portability database				LRN = 713444</a:t>
            </a:r>
          </a:p>
          <a:p>
            <a:pPr marL="465138" indent="-465138">
              <a:buFont typeface="+mj-lt"/>
              <a:buAutoNum type="arabicPeriod"/>
            </a:pPr>
            <a:r>
              <a:rPr lang="en-US" sz="2200" dirty="0" smtClean="0"/>
              <a:t>IXC uses LERG to find the SWITCH serving LRN 713-444.  IXC routes the call to SWITCH HSTNTX12DG0</a:t>
            </a:r>
          </a:p>
          <a:p>
            <a:pPr marL="465138" indent="-465138">
              <a:buFont typeface="+mj-lt"/>
              <a:buAutoNum type="arabicPeriod"/>
            </a:pPr>
            <a:r>
              <a:rPr lang="en-US" sz="2200" dirty="0" smtClean="0"/>
              <a:t>The LEC end office switch serving the Called Party routes the call to subscriber line number 555-1212</a:t>
            </a:r>
          </a:p>
        </p:txBody>
      </p:sp>
      <p:graphicFrame>
        <p:nvGraphicFramePr>
          <p:cNvPr id="4" name="Object 9"/>
          <p:cNvGraphicFramePr>
            <a:graphicFrameLocks/>
          </p:cNvGraphicFramePr>
          <p:nvPr/>
        </p:nvGraphicFramePr>
        <p:xfrm>
          <a:off x="965202" y="2307798"/>
          <a:ext cx="411162" cy="381000"/>
        </p:xfrm>
        <a:graphic>
          <a:graphicData uri="http://schemas.openxmlformats.org/presentationml/2006/ole">
            <p:oleObj spid="_x0000_s37890" name="Clip" r:id="rId5" imgW="1008360" imgH="919440" progId="">
              <p:embed/>
            </p:oleObj>
          </a:graphicData>
        </a:graphic>
      </p:graphicFrame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789404" y="1785352"/>
            <a:ext cx="7328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Calling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811497" y="2099229"/>
            <a:ext cx="734304" cy="7755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LEC</a:t>
            </a:r>
          </a:p>
          <a:p>
            <a:pPr algn="ctr"/>
            <a:r>
              <a:rPr lang="en-US" sz="1600" dirty="0" smtClean="0"/>
              <a:t>Central</a:t>
            </a:r>
          </a:p>
          <a:p>
            <a:pPr algn="ctr"/>
            <a:r>
              <a:rPr lang="en-US" sz="1600" dirty="0" smtClean="0"/>
              <a:t>Office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165131" y="2221149"/>
            <a:ext cx="825675" cy="529376"/>
          </a:xfrm>
          <a:prstGeom prst="rect">
            <a:avLst/>
          </a:prstGeom>
          <a:noFill/>
          <a:ln w="12700">
            <a:noFill/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IXC</a:t>
            </a:r>
          </a:p>
          <a:p>
            <a:pPr algn="ctr"/>
            <a:r>
              <a:rPr lang="en-US" sz="1600" dirty="0" smtClean="0"/>
              <a:t>Network</a:t>
            </a:r>
            <a:endParaRPr lang="en-US" sz="1600" dirty="0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555716" y="1819583"/>
            <a:ext cx="127631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PTLDOR12DS0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6585148" y="2094240"/>
            <a:ext cx="734304" cy="7755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LEC</a:t>
            </a:r>
          </a:p>
          <a:p>
            <a:pPr algn="ctr"/>
            <a:r>
              <a:rPr lang="en-US" sz="1600" dirty="0" smtClean="0"/>
              <a:t>Central</a:t>
            </a:r>
          </a:p>
          <a:p>
            <a:pPr algn="ctr"/>
            <a:r>
              <a:rPr lang="en-US" sz="1600" dirty="0" smtClean="0"/>
              <a:t>Office</a:t>
            </a:r>
            <a:endParaRPr lang="en-US" sz="1600" dirty="0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278327" y="1815734"/>
            <a:ext cx="136447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HSTNTXMOGD0</a:t>
            </a:r>
            <a:endParaRPr lang="en-US" sz="1200" dirty="0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7484561" y="3809623"/>
            <a:ext cx="11368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713-555-1212</a:t>
            </a:r>
            <a:endParaRPr lang="en-US" sz="1200" dirty="0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98904" y="2690227"/>
            <a:ext cx="1136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Dials</a:t>
            </a:r>
          </a:p>
          <a:p>
            <a:pPr algn="ctr"/>
            <a:r>
              <a:rPr lang="en-US" sz="1200" dirty="0" smtClean="0"/>
              <a:t>713-555-1212</a:t>
            </a:r>
            <a:endParaRPr lang="en-US" sz="1200" dirty="0"/>
          </a:p>
        </p:txBody>
      </p:sp>
      <p:cxnSp>
        <p:nvCxnSpPr>
          <p:cNvPr id="17" name="Straight Arrow Connector 16"/>
          <p:cNvCxnSpPr>
            <a:stCxn id="6" idx="3"/>
            <a:endCxn id="7" idx="1"/>
          </p:cNvCxnSpPr>
          <p:nvPr/>
        </p:nvCxnSpPr>
        <p:spPr>
          <a:xfrm flipV="1">
            <a:off x="2545801" y="2485837"/>
            <a:ext cx="1619330" cy="1191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3"/>
          </p:cNvCxnSpPr>
          <p:nvPr/>
        </p:nvCxnSpPr>
        <p:spPr>
          <a:xfrm>
            <a:off x="4990806" y="2485837"/>
            <a:ext cx="1613194" cy="866963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/>
          <p:cNvGrpSpPr/>
          <p:nvPr/>
        </p:nvGrpSpPr>
        <p:grpSpPr>
          <a:xfrm>
            <a:off x="7903595" y="2650559"/>
            <a:ext cx="254794" cy="252412"/>
            <a:chOff x="7903595" y="2650559"/>
            <a:chExt cx="254794" cy="252412"/>
          </a:xfrm>
        </p:grpSpPr>
        <p:sp>
          <p:nvSpPr>
            <p:cNvPr id="20" name="Oval 19"/>
            <p:cNvSpPr/>
            <p:nvPr/>
          </p:nvSpPr>
          <p:spPr>
            <a:xfrm>
              <a:off x="7903595" y="2650559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986939" y="2681514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 smtClean="0"/>
                <a:t>1</a:t>
              </a:r>
              <a:endParaRPr lang="en-US" sz="1200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004377" y="2779901"/>
            <a:ext cx="254794" cy="252412"/>
            <a:chOff x="5004377" y="2779901"/>
            <a:chExt cx="254794" cy="252412"/>
          </a:xfrm>
        </p:grpSpPr>
        <p:sp>
          <p:nvSpPr>
            <p:cNvPr id="22" name="Oval 21"/>
            <p:cNvSpPr/>
            <p:nvPr/>
          </p:nvSpPr>
          <p:spPr>
            <a:xfrm>
              <a:off x="5004377" y="2779901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087721" y="2810856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 smtClean="0"/>
                <a:t>3</a:t>
              </a:r>
              <a:endParaRPr lang="en-US" sz="1200" dirty="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3979069" y="1870943"/>
            <a:ext cx="254794" cy="252412"/>
            <a:chOff x="3979069" y="1870943"/>
            <a:chExt cx="254794" cy="252412"/>
          </a:xfrm>
        </p:grpSpPr>
        <p:sp>
          <p:nvSpPr>
            <p:cNvPr id="24" name="Oval 23"/>
            <p:cNvSpPr/>
            <p:nvPr/>
          </p:nvSpPr>
          <p:spPr>
            <a:xfrm>
              <a:off x="3979069" y="1870943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062413" y="1901898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2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984977" y="2114469"/>
            <a:ext cx="802912" cy="7755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Access</a:t>
            </a:r>
          </a:p>
          <a:p>
            <a:pPr algn="ctr"/>
            <a:r>
              <a:rPr lang="en-US" sz="1600" dirty="0" smtClean="0"/>
              <a:t>Tandem</a:t>
            </a:r>
          </a:p>
          <a:p>
            <a:pPr algn="ctr"/>
            <a:r>
              <a:rPr lang="en-US" sz="1600" dirty="0" smtClean="0"/>
              <a:t>Switch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5363869" y="2099229"/>
            <a:ext cx="802912" cy="7755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Access</a:t>
            </a:r>
          </a:p>
          <a:p>
            <a:pPr algn="ctr"/>
            <a:r>
              <a:rPr lang="en-US" sz="1600" dirty="0" smtClean="0"/>
              <a:t>Tandem</a:t>
            </a:r>
          </a:p>
          <a:p>
            <a:pPr algn="ctr"/>
            <a:r>
              <a:rPr lang="en-US" sz="1600" dirty="0" smtClean="0"/>
              <a:t>Switch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6592408" y="3204564"/>
            <a:ext cx="734304" cy="7755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LEC</a:t>
            </a:r>
          </a:p>
          <a:p>
            <a:pPr algn="ctr"/>
            <a:r>
              <a:rPr lang="en-US" sz="1600" dirty="0" smtClean="0"/>
              <a:t>Central</a:t>
            </a:r>
          </a:p>
          <a:p>
            <a:pPr algn="ctr"/>
            <a:r>
              <a:rPr lang="en-US" sz="1600" dirty="0" smtClean="0"/>
              <a:t>Office</a:t>
            </a:r>
            <a:endParaRPr lang="en-US" sz="1600" dirty="0"/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285587" y="2926058"/>
            <a:ext cx="128592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HSTNTX</a:t>
            </a:r>
            <a:r>
              <a:rPr lang="en-US" sz="1200" b="1" dirty="0" smtClean="0"/>
              <a:t>12</a:t>
            </a:r>
            <a:r>
              <a:rPr lang="en-US" sz="1200" dirty="0" smtClean="0"/>
              <a:t>GD0</a:t>
            </a:r>
            <a:endParaRPr lang="en-US" sz="1200" dirty="0"/>
          </a:p>
        </p:txBody>
      </p:sp>
      <p:graphicFrame>
        <p:nvGraphicFramePr>
          <p:cNvPr id="33" name="Object 9"/>
          <p:cNvGraphicFramePr>
            <a:graphicFrameLocks/>
          </p:cNvGraphicFramePr>
          <p:nvPr/>
        </p:nvGraphicFramePr>
        <p:xfrm>
          <a:off x="7848594" y="3419940"/>
          <a:ext cx="411162" cy="381000"/>
        </p:xfrm>
        <a:graphic>
          <a:graphicData uri="http://schemas.openxmlformats.org/presentationml/2006/ole">
            <p:oleObj spid="_x0000_s37892" name="Clip" r:id="rId6" imgW="1008360" imgH="919440" progId="">
              <p:embed/>
            </p:oleObj>
          </a:graphicData>
        </a:graphic>
      </p:graphicFrame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7672796" y="2897494"/>
            <a:ext cx="6928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Called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cxnSp>
        <p:nvCxnSpPr>
          <p:cNvPr id="35" name="Straight Arrow Connector 34"/>
          <p:cNvCxnSpPr>
            <a:stCxn id="31" idx="3"/>
          </p:cNvCxnSpPr>
          <p:nvPr/>
        </p:nvCxnSpPr>
        <p:spPr>
          <a:xfrm>
            <a:off x="7326712" y="3592363"/>
            <a:ext cx="619636" cy="6367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6281627" y="3464708"/>
            <a:ext cx="254794" cy="252412"/>
            <a:chOff x="6281627" y="3464708"/>
            <a:chExt cx="254794" cy="252412"/>
          </a:xfrm>
        </p:grpSpPr>
        <p:sp>
          <p:nvSpPr>
            <p:cNvPr id="36" name="Oval 35"/>
            <p:cNvSpPr/>
            <p:nvPr/>
          </p:nvSpPr>
          <p:spPr>
            <a:xfrm>
              <a:off x="6281627" y="3464708"/>
              <a:ext cx="254794" cy="252412"/>
            </a:xfrm>
            <a:prstGeom prst="ellipse">
              <a:avLst/>
            </a:prstGeom>
            <a:solidFill>
              <a:srgbClr val="DEECFE"/>
            </a:solidFill>
            <a:ln w="3175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364971" y="3495663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4</a:t>
              </a:r>
            </a:p>
          </p:txBody>
        </p:sp>
      </p:grpSp>
      <p:cxnSp>
        <p:nvCxnSpPr>
          <p:cNvPr id="41" name="Straight Connector 40"/>
          <p:cNvCxnSpPr/>
          <p:nvPr/>
        </p:nvCxnSpPr>
        <p:spPr>
          <a:xfrm rot="16200000" flipH="1">
            <a:off x="4331185" y="1874342"/>
            <a:ext cx="492364" cy="1204"/>
          </a:xfrm>
          <a:prstGeom prst="line">
            <a:avLst/>
          </a:prstGeom>
          <a:ln w="158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n 38"/>
          <p:cNvSpPr/>
          <p:nvPr/>
        </p:nvSpPr>
        <p:spPr>
          <a:xfrm>
            <a:off x="4296229" y="1553028"/>
            <a:ext cx="551542" cy="348344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NPAC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4" name="Picture 43" descr="TransNexus Logo.ep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8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6" name="Text Box 11"/>
          <p:cNvSpPr txBox="1">
            <a:spLocks noChangeArrowheads="1"/>
          </p:cNvSpPr>
          <p:nvPr/>
        </p:nvSpPr>
        <p:spPr bwMode="auto">
          <a:xfrm>
            <a:off x="4889689" y="1386211"/>
            <a:ext cx="8579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Number</a:t>
            </a:r>
          </a:p>
          <a:p>
            <a:pPr algn="ctr"/>
            <a:r>
              <a:rPr lang="en-US" sz="1200" dirty="0" smtClean="0"/>
              <a:t>Portability</a:t>
            </a:r>
          </a:p>
          <a:p>
            <a:pPr algn="ctr"/>
            <a:r>
              <a:rPr lang="en-US" sz="1200" dirty="0" smtClean="0"/>
              <a:t>database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LRN?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54571" cy="4525963"/>
          </a:xfrm>
        </p:spPr>
        <p:txBody>
          <a:bodyPr/>
          <a:lstStyle/>
          <a:p>
            <a:r>
              <a:rPr lang="en-US" dirty="0" smtClean="0"/>
              <a:t>An LRN is an NPA-NXX</a:t>
            </a:r>
          </a:p>
          <a:p>
            <a:r>
              <a:rPr lang="en-US" dirty="0" smtClean="0"/>
              <a:t>Operating Companies (OCNs) are assigned number blocks (NPA-NXX) in the LERG</a:t>
            </a:r>
          </a:p>
          <a:p>
            <a:r>
              <a:rPr lang="en-US" dirty="0" smtClean="0"/>
              <a:t>Each switch (CLLI code) is assigned one or more NPA-NXXs</a:t>
            </a:r>
          </a:p>
          <a:p>
            <a:r>
              <a:rPr lang="en-US" dirty="0" smtClean="0"/>
              <a:t>The OCN assigns one NPA-NXX to be the LRN for each switch.</a:t>
            </a:r>
            <a:endParaRPr lang="en-US" dirty="0"/>
          </a:p>
        </p:txBody>
      </p:sp>
      <p:pic>
        <p:nvPicPr>
          <p:cNvPr id="4" name="Picture 3" descr="TransNexus Logo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‘Owns’ a Ported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352971" cy="4525963"/>
          </a:xfrm>
        </p:spPr>
        <p:txBody>
          <a:bodyPr/>
          <a:lstStyle/>
          <a:p>
            <a:r>
              <a:rPr lang="en-US" dirty="0" smtClean="0"/>
              <a:t>Number blocks are assigned to OCNs</a:t>
            </a:r>
          </a:p>
          <a:p>
            <a:r>
              <a:rPr lang="en-US" dirty="0" smtClean="0"/>
              <a:t>When a subscriber ports their phone number to a new service provider, the number is still assigned to the original OCN</a:t>
            </a:r>
          </a:p>
          <a:p>
            <a:r>
              <a:rPr lang="en-US" dirty="0" smtClean="0"/>
              <a:t>No limit on how many times a subscriber can port their telephone number.</a:t>
            </a:r>
          </a:p>
          <a:p>
            <a:r>
              <a:rPr lang="en-US" dirty="0" smtClean="0"/>
              <a:t>If a subscriber terminates their service, the number ‘snaps’ back to the original OCN</a:t>
            </a:r>
            <a:endParaRPr lang="en-US" dirty="0"/>
          </a:p>
        </p:txBody>
      </p:sp>
      <p:pic>
        <p:nvPicPr>
          <p:cNvPr id="4" name="Picture 3" descr="TransNexus Logo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4"/>
          <a:srcRect b="35229"/>
          <a:stretch>
            <a:fillRect/>
          </a:stretch>
        </p:blipFill>
        <p:spPr bwMode="auto">
          <a:xfrm>
            <a:off x="4038658" y="2076450"/>
            <a:ext cx="1161092" cy="81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Arrow Connector 15"/>
          <p:cNvCxnSpPr>
            <a:endCxn id="6" idx="1"/>
          </p:cNvCxnSpPr>
          <p:nvPr/>
        </p:nvCxnSpPr>
        <p:spPr>
          <a:xfrm>
            <a:off x="1164431" y="2486025"/>
            <a:ext cx="647066" cy="1003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N-1 Carrier Must Make Portability Dip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11030" cy="452596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465138" indent="-465138"/>
            <a:r>
              <a:rPr lang="en-US" sz="2800" dirty="0" smtClean="0"/>
              <a:t>The N-1 carrier is the last                            carrier before the LEC serving                          the Called Party.</a:t>
            </a:r>
          </a:p>
          <a:p>
            <a:pPr marL="465138" indent="-465138"/>
            <a:r>
              <a:rPr lang="en-US" sz="2800" dirty="0" smtClean="0"/>
              <a:t>The IXC is always the N-1 carrier.</a:t>
            </a:r>
          </a:p>
          <a:p>
            <a:pPr marL="465138" indent="-465138"/>
            <a:r>
              <a:rPr lang="en-US" sz="2800" dirty="0" smtClean="0"/>
              <a:t>A wireless carrier is the N-1 carrier for calls from the wireless carrier when an IXC is not used</a:t>
            </a:r>
          </a:p>
        </p:txBody>
      </p:sp>
      <p:graphicFrame>
        <p:nvGraphicFramePr>
          <p:cNvPr id="4" name="Object 9"/>
          <p:cNvGraphicFramePr>
            <a:graphicFrameLocks/>
          </p:cNvGraphicFramePr>
          <p:nvPr/>
        </p:nvGraphicFramePr>
        <p:xfrm>
          <a:off x="965202" y="2307798"/>
          <a:ext cx="411162" cy="381000"/>
        </p:xfrm>
        <a:graphic>
          <a:graphicData uri="http://schemas.openxmlformats.org/presentationml/2006/ole">
            <p:oleObj spid="_x0000_s38914" name="Clip" r:id="rId5" imgW="1008360" imgH="919440" progId="">
              <p:embed/>
            </p:oleObj>
          </a:graphicData>
        </a:graphic>
      </p:graphicFrame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789404" y="1785352"/>
            <a:ext cx="7328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Calling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811497" y="2099229"/>
            <a:ext cx="734304" cy="7755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LEC</a:t>
            </a:r>
          </a:p>
          <a:p>
            <a:pPr algn="ctr"/>
            <a:r>
              <a:rPr lang="en-US" sz="1600" dirty="0" smtClean="0"/>
              <a:t>Central</a:t>
            </a:r>
          </a:p>
          <a:p>
            <a:pPr algn="ctr"/>
            <a:r>
              <a:rPr lang="en-US" sz="1600" dirty="0" smtClean="0"/>
              <a:t>Office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165131" y="2221149"/>
            <a:ext cx="825675" cy="529376"/>
          </a:xfrm>
          <a:prstGeom prst="rect">
            <a:avLst/>
          </a:prstGeom>
          <a:noFill/>
          <a:ln w="12700">
            <a:noFill/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IXC</a:t>
            </a:r>
          </a:p>
          <a:p>
            <a:pPr algn="ctr"/>
            <a:r>
              <a:rPr lang="en-US" sz="1600" dirty="0" smtClean="0"/>
              <a:t>Network</a:t>
            </a:r>
            <a:endParaRPr lang="en-US" sz="1600" dirty="0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555716" y="1819583"/>
            <a:ext cx="127631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PTLDOR12DS0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6585148" y="2094240"/>
            <a:ext cx="734304" cy="7755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LEC</a:t>
            </a:r>
          </a:p>
          <a:p>
            <a:pPr algn="ctr"/>
            <a:r>
              <a:rPr lang="en-US" sz="1600" dirty="0" smtClean="0"/>
              <a:t>Central</a:t>
            </a:r>
          </a:p>
          <a:p>
            <a:pPr algn="ctr"/>
            <a:r>
              <a:rPr lang="en-US" sz="1600" dirty="0" smtClean="0"/>
              <a:t>Office</a:t>
            </a:r>
            <a:endParaRPr lang="en-US" sz="1600" dirty="0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278327" y="1815734"/>
            <a:ext cx="136447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HSTNTXMOGD0</a:t>
            </a:r>
            <a:endParaRPr lang="en-US" sz="1200" dirty="0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7484561" y="3809623"/>
            <a:ext cx="11368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713-555-1212</a:t>
            </a:r>
            <a:endParaRPr lang="en-US" sz="1200" dirty="0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98904" y="2690227"/>
            <a:ext cx="1136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Dials</a:t>
            </a:r>
          </a:p>
          <a:p>
            <a:pPr algn="ctr"/>
            <a:r>
              <a:rPr lang="en-US" sz="1200" dirty="0" smtClean="0"/>
              <a:t>713-555-1212</a:t>
            </a:r>
            <a:endParaRPr lang="en-US" sz="1200" dirty="0"/>
          </a:p>
        </p:txBody>
      </p:sp>
      <p:cxnSp>
        <p:nvCxnSpPr>
          <p:cNvPr id="17" name="Straight Arrow Connector 16"/>
          <p:cNvCxnSpPr>
            <a:stCxn id="6" idx="3"/>
            <a:endCxn id="7" idx="1"/>
          </p:cNvCxnSpPr>
          <p:nvPr/>
        </p:nvCxnSpPr>
        <p:spPr>
          <a:xfrm flipV="1">
            <a:off x="2545801" y="2485837"/>
            <a:ext cx="1619330" cy="1191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3"/>
          </p:cNvCxnSpPr>
          <p:nvPr/>
        </p:nvCxnSpPr>
        <p:spPr>
          <a:xfrm>
            <a:off x="4990806" y="2485837"/>
            <a:ext cx="1613194" cy="866963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984977" y="2114469"/>
            <a:ext cx="802912" cy="7755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Access</a:t>
            </a:r>
          </a:p>
          <a:p>
            <a:pPr algn="ctr"/>
            <a:r>
              <a:rPr lang="en-US" sz="1600" dirty="0" smtClean="0"/>
              <a:t>Tandem</a:t>
            </a:r>
          </a:p>
          <a:p>
            <a:pPr algn="ctr"/>
            <a:r>
              <a:rPr lang="en-US" sz="1600" dirty="0" smtClean="0"/>
              <a:t>Switch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5363869" y="2099229"/>
            <a:ext cx="802912" cy="7755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Access</a:t>
            </a:r>
          </a:p>
          <a:p>
            <a:pPr algn="ctr"/>
            <a:r>
              <a:rPr lang="en-US" sz="1600" dirty="0" smtClean="0"/>
              <a:t>Tandem</a:t>
            </a:r>
          </a:p>
          <a:p>
            <a:pPr algn="ctr"/>
            <a:r>
              <a:rPr lang="en-US" sz="1600" dirty="0" smtClean="0"/>
              <a:t>Switch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6592408" y="3204564"/>
            <a:ext cx="734304" cy="7755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lIns="36576" tIns="18288" rIns="36576" bIns="18288" rtlCol="0">
            <a:spAutoFit/>
          </a:bodyPr>
          <a:lstStyle/>
          <a:p>
            <a:pPr algn="ctr"/>
            <a:r>
              <a:rPr lang="en-US" sz="1600" dirty="0" smtClean="0"/>
              <a:t>LEC</a:t>
            </a:r>
          </a:p>
          <a:p>
            <a:pPr algn="ctr"/>
            <a:r>
              <a:rPr lang="en-US" sz="1600" dirty="0" smtClean="0"/>
              <a:t>Central</a:t>
            </a:r>
          </a:p>
          <a:p>
            <a:pPr algn="ctr"/>
            <a:r>
              <a:rPr lang="en-US" sz="1600" dirty="0" smtClean="0"/>
              <a:t>Office</a:t>
            </a:r>
            <a:endParaRPr lang="en-US" sz="1600" dirty="0"/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285587" y="2926058"/>
            <a:ext cx="128592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 smtClean="0"/>
              <a:t>HSTNTX</a:t>
            </a:r>
            <a:r>
              <a:rPr lang="en-US" sz="1200" b="1" dirty="0" smtClean="0"/>
              <a:t>12</a:t>
            </a:r>
            <a:r>
              <a:rPr lang="en-US" sz="1200" dirty="0" smtClean="0"/>
              <a:t>GD0</a:t>
            </a:r>
            <a:endParaRPr lang="en-US" sz="1200" dirty="0"/>
          </a:p>
        </p:txBody>
      </p:sp>
      <p:graphicFrame>
        <p:nvGraphicFramePr>
          <p:cNvPr id="33" name="Object 9"/>
          <p:cNvGraphicFramePr>
            <a:graphicFrameLocks/>
          </p:cNvGraphicFramePr>
          <p:nvPr/>
        </p:nvGraphicFramePr>
        <p:xfrm>
          <a:off x="7848594" y="3419940"/>
          <a:ext cx="411162" cy="381000"/>
        </p:xfrm>
        <a:graphic>
          <a:graphicData uri="http://schemas.openxmlformats.org/presentationml/2006/ole">
            <p:oleObj spid="_x0000_s38915" name="Clip" r:id="rId6" imgW="1008360" imgH="919440" progId="">
              <p:embed/>
            </p:oleObj>
          </a:graphicData>
        </a:graphic>
      </p:graphicFrame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7672796" y="2897494"/>
            <a:ext cx="6928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Called</a:t>
            </a:r>
          </a:p>
          <a:p>
            <a:pPr algn="ctr"/>
            <a:r>
              <a:rPr lang="en-US" sz="1400" dirty="0" smtClean="0"/>
              <a:t>Party</a:t>
            </a:r>
            <a:endParaRPr lang="en-US" sz="1400" dirty="0"/>
          </a:p>
        </p:txBody>
      </p:sp>
      <p:cxnSp>
        <p:nvCxnSpPr>
          <p:cNvPr id="35" name="Straight Arrow Connector 34"/>
          <p:cNvCxnSpPr>
            <a:stCxn id="31" idx="3"/>
          </p:cNvCxnSpPr>
          <p:nvPr/>
        </p:nvCxnSpPr>
        <p:spPr>
          <a:xfrm>
            <a:off x="7326712" y="3592363"/>
            <a:ext cx="619636" cy="6367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16200000" flipH="1">
            <a:off x="4331185" y="1874342"/>
            <a:ext cx="492364" cy="1204"/>
          </a:xfrm>
          <a:prstGeom prst="line">
            <a:avLst/>
          </a:prstGeom>
          <a:ln w="158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n 38"/>
          <p:cNvSpPr/>
          <p:nvPr/>
        </p:nvSpPr>
        <p:spPr>
          <a:xfrm>
            <a:off x="4296229" y="1553028"/>
            <a:ext cx="551542" cy="348344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NPAC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Picture 25" descr="TransNexus Logo.ep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26292"/>
            <a:ext cx="2177143" cy="731708"/>
          </a:xfrm>
          <a:prstGeom prst="rect">
            <a:avLst/>
          </a:prstGeom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8"/>
          <a:srcRect l="13935" r="57290"/>
          <a:stretch>
            <a:fillRect/>
          </a:stretch>
        </p:blipFill>
        <p:spPr bwMode="auto">
          <a:xfrm>
            <a:off x="6956155" y="6146800"/>
            <a:ext cx="1971197" cy="5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Helvetica Black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1585</TotalTime>
  <Words>1431</Words>
  <Application>Microsoft Office PowerPoint</Application>
  <PresentationFormat>On-screen Show (4:3)</PresentationFormat>
  <Paragraphs>408</Paragraphs>
  <Slides>21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Default Design</vt:lpstr>
      <vt:lpstr>Clip</vt:lpstr>
      <vt:lpstr>Introduction to Local Number Portability:  What VoIP Providers Need to Know</vt:lpstr>
      <vt:lpstr>Why VoIP Service Providers Need Number Portability</vt:lpstr>
      <vt:lpstr>Telecom Act of 1996</vt:lpstr>
      <vt:lpstr>Understanding the LERG</vt:lpstr>
      <vt:lpstr>LERG or Default Routing</vt:lpstr>
      <vt:lpstr>Routing with Number Portability</vt:lpstr>
      <vt:lpstr>What is an LRN?</vt:lpstr>
      <vt:lpstr>Who ‘Owns’ a Ported Number</vt:lpstr>
      <vt:lpstr>N-1 Carrier Must Make Portability Dip</vt:lpstr>
      <vt:lpstr>Default Routing with a Ported Number</vt:lpstr>
      <vt:lpstr>Default Routing is Not an Option</vt:lpstr>
      <vt:lpstr>Why VoIP needs Number Portability</vt:lpstr>
      <vt:lpstr>VoIP Routing &amp; Number Portability</vt:lpstr>
      <vt:lpstr>Least Cost Routing &amp; Ported Numbers</vt:lpstr>
      <vt:lpstr>Net Profit Increase Analysis</vt:lpstr>
      <vt:lpstr>One Dip is Enough</vt:lpstr>
      <vt:lpstr>How to Dip?</vt:lpstr>
      <vt:lpstr>Dips Using SIP</vt:lpstr>
      <vt:lpstr>Dips Using ENUM</vt:lpstr>
      <vt:lpstr>Locally Hosted</vt:lpstr>
      <vt:lpstr>Who Manages Number Portability?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Number portability</dc:title>
  <dc:subject>Number Portability for VoIP Providers</dc:subject>
  <dc:creator>TransNexus</dc:creator>
  <cp:keywords>Number Portability, Astricon 2009</cp:keywords>
  <dc:description>Introduction to Number Portability: What VoIP Service Providers need to know.</dc:description>
  <cp:lastModifiedBy>Jim Dalton</cp:lastModifiedBy>
  <cp:revision>23</cp:revision>
  <dcterms:created xsi:type="dcterms:W3CDTF">2009-07-13T21:41:16Z</dcterms:created>
  <dcterms:modified xsi:type="dcterms:W3CDTF">2009-10-14T16:47:48Z</dcterms:modified>
  <cp:category>Number Portability</cp:category>
</cp:coreProperties>
</file>